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5" r:id="rId4"/>
    <p:sldId id="281" r:id="rId5"/>
    <p:sldId id="282" r:id="rId6"/>
    <p:sldId id="266" r:id="rId7"/>
    <p:sldId id="279" r:id="rId8"/>
    <p:sldId id="290" r:id="rId9"/>
    <p:sldId id="280" r:id="rId10"/>
    <p:sldId id="267" r:id="rId11"/>
    <p:sldId id="262" r:id="rId12"/>
    <p:sldId id="268" r:id="rId13"/>
    <p:sldId id="27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FD30A-8669-4568-97A8-EDF841BCDB3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6AB1-D275-450F-BA32-C80B09A0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13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199cc80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199cc80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199cc80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199cc80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12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7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199cc80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199cc80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97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09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29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1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B32C-2509-42CB-AB1B-31EAC3EC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4914B-CD85-4541-9FBC-3F39AE3A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66EB-07C2-4761-8D3A-CF7154F3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F2A6-58AE-4EDB-AAD5-7CCC319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DF6E-B3DE-49F4-A4E2-6B4EAE6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BD81-748F-48D5-878D-33C1D15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55B9-B3AE-4F7D-BAD8-3FA463F0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0AFF-1A29-4B73-A58B-CBA2659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93ED-9536-4AB8-8359-EFF24A8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F087-BAEB-4CAF-AAB6-FA9A755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077B7-AE5C-4477-9580-1B7BF50B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B5AD-9D3B-45C0-B83E-B15A8B71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D2F6-FDE3-4BC2-9B80-6703414B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1CF3-4393-4CB1-81BD-23BE7BD2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01AA-CA05-4892-9D1F-D3FB130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2424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315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953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76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CE58-2481-425A-A06C-54F2AD5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FA73-8286-4DCD-A24F-C66C40E8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1BD6-FFA3-429F-908E-4D65544A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75A-CC93-4364-A2C7-5257C11D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4E2C-47B8-40D8-8B1A-9F4F5E13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062-96D0-4166-8BB1-6B4F6ECE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73B3-B01C-49E8-894D-8CFEF52F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E450-BBF0-49D7-8FF2-7111CAC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8CC2-AE9C-45FD-A651-65C37DE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A332-B27F-468E-972E-6AC9D40C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3297-AC14-4318-87CB-1FA3B3C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67C9-4D20-420F-88E6-229B912E2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8CD2-F32E-4D23-B16D-663D0BBB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26A0-9DBF-4EE5-907F-6A6C7C6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695C-B751-42CE-B249-04BEB7C7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417B-7AA3-474A-BB43-19B546A9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33CF-B874-4DB7-B200-F931385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7344-1A20-4922-98BF-CC3994DB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9DEAD-F014-4872-84D6-900E24AD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1748E-A74B-4989-B992-6B2764401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EF74-11CA-4EA2-BEC0-6E216016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2ECBE-CA32-497A-8673-AA1F13B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02DD6-D571-467A-8234-47FFF6B6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86797-952F-4835-B66A-176BAD7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4172-9861-43A3-B2EE-4EB06F86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89355-0870-4747-8C3D-F929EE9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F406-7D23-450F-B35C-3E2E9012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F6DD5-47A1-4F34-8248-967C450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CC7D7-F811-4F9E-B707-3F926E15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73AF0-8A15-4134-A1C2-176D5261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8C74-5302-4990-A394-2AB87232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4BBA-4E18-4A27-8DB7-6AEFAC62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DC4E-D463-4561-BEDA-9EBCDF03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FF3D-4EA8-4A59-B4EC-074C017A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C118-6B03-47EC-9676-74C8663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88A8-D59E-40C1-A40B-1F922F1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3FA7-740B-4A86-B78A-EA426CC6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144-AABE-4325-A08F-EDDE2AF1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1AFAF-28F3-4A8D-A43C-0BAB8BD4E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503C-7EBA-47F0-AC14-29E388AB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E0B1C-1C37-4F98-84D4-33E5C7E2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018B-F118-4D37-9271-3E5B68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AFA8-EAF7-44CB-8656-4EBC93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3DAB7-6B02-4C77-AF7C-0F6D219D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E14D-8957-4C71-929C-6AC55E4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CCBE-06A1-4DA4-9CC7-FEE9372B2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9C43-EBC1-4529-9C1E-0A4335D22EE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CFC8-0335-449A-AF1C-509A2ECB1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DF1E-D346-4756-9C10-EE04E8564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79816" y="1687684"/>
            <a:ext cx="6618865" cy="5170331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94341" y="975106"/>
            <a:ext cx="5722400" cy="31387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66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TẠ0</a:t>
            </a:r>
            <a:endParaRPr sz="6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88883" y="3061822"/>
            <a:ext cx="5825027" cy="7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Nguyễn Thị Tuyết Hải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891;p36">
            <a:extLst>
              <a:ext uri="{FF2B5EF4-FFF2-40B4-BE49-F238E27FC236}">
                <a16:creationId xmlns:a16="http://schemas.microsoft.com/office/drawing/2014/main" id="{3A716DD6-8D70-454F-8BB7-C058A791CD53}"/>
              </a:ext>
            </a:extLst>
          </p:cNvPr>
          <p:cNvSpPr txBox="1">
            <a:spLocks/>
          </p:cNvSpPr>
          <p:nvPr/>
        </p:nvSpPr>
        <p:spPr>
          <a:xfrm>
            <a:off x="6712778" y="3904423"/>
            <a:ext cx="5166800" cy="19258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N19DCCN032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N19DCCN179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Quốc Thiên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N19DCCN195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947D-C20A-497F-805B-0DA1341BB3B4}"/>
              </a:ext>
            </a:extLst>
          </p:cNvPr>
          <p:cNvSpPr txBox="1"/>
          <p:nvPr/>
        </p:nvSpPr>
        <p:spPr>
          <a:xfrm>
            <a:off x="6560488" y="3972372"/>
            <a:ext cx="28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3240505" y="3123521"/>
            <a:ext cx="5827840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267" dirty="0"/>
              <a:t>Ưu điểm và nhược điểm 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03</a:t>
            </a:r>
            <a:endParaRPr sz="10700" dirty="0"/>
          </a:p>
        </p:txBody>
      </p:sp>
    </p:spTree>
    <p:extLst>
      <p:ext uri="{BB962C8B-B14F-4D97-AF65-F5344CB8AC3E}">
        <p14:creationId xmlns:p14="http://schemas.microsoft.com/office/powerpoint/2010/main" val="42437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1"/>
          <p:cNvSpPr/>
          <p:nvPr/>
        </p:nvSpPr>
        <p:spPr>
          <a:xfrm>
            <a:off x="2623600" y="1811297"/>
            <a:ext cx="3568000" cy="4030531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4" name="Google Shape;2434;p41"/>
          <p:cNvSpPr/>
          <p:nvPr/>
        </p:nvSpPr>
        <p:spPr>
          <a:xfrm>
            <a:off x="2897651" y="2015028"/>
            <a:ext cx="3019897" cy="362306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436" name="Google Shape;2436;p41"/>
          <p:cNvSpPr txBox="1"/>
          <p:nvPr/>
        </p:nvSpPr>
        <p:spPr>
          <a:xfrm>
            <a:off x="3086145" y="2870076"/>
            <a:ext cx="2642907" cy="174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Ưu </a:t>
            </a:r>
            <a:b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điểm</a:t>
            </a:r>
            <a:endParaRPr sz="54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7A244-CA5E-4875-8E2D-239D8CD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lang="en-US" b="1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D41222-6048-4ED2-B834-38FD8FEEDA38}"/>
              </a:ext>
            </a:extLst>
          </p:cNvPr>
          <p:cNvSpPr/>
          <p:nvPr/>
        </p:nvSpPr>
        <p:spPr>
          <a:xfrm>
            <a:off x="7102613" y="1811297"/>
            <a:ext cx="2213810" cy="10587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CB16EE-F9D7-4C28-ADE8-ABE57B76E26C}"/>
              </a:ext>
            </a:extLst>
          </p:cNvPr>
          <p:cNvSpPr/>
          <p:nvPr/>
        </p:nvSpPr>
        <p:spPr>
          <a:xfrm>
            <a:off x="7102613" y="3297173"/>
            <a:ext cx="2213810" cy="10587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D2F696-A825-4B2A-854A-386A953A3AEA}"/>
              </a:ext>
            </a:extLst>
          </p:cNvPr>
          <p:cNvSpPr/>
          <p:nvPr/>
        </p:nvSpPr>
        <p:spPr>
          <a:xfrm>
            <a:off x="7102613" y="4783049"/>
            <a:ext cx="2213810" cy="10587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khai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1"/>
          <p:cNvSpPr/>
          <p:nvPr/>
        </p:nvSpPr>
        <p:spPr>
          <a:xfrm>
            <a:off x="839600" y="1913543"/>
            <a:ext cx="3568000" cy="4296400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4" name="Google Shape;2434;p41"/>
          <p:cNvSpPr/>
          <p:nvPr/>
        </p:nvSpPr>
        <p:spPr>
          <a:xfrm>
            <a:off x="1086400" y="2171743"/>
            <a:ext cx="3074400" cy="37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6" name="Google Shape;2436;p41"/>
          <p:cNvSpPr txBox="1"/>
          <p:nvPr/>
        </p:nvSpPr>
        <p:spPr>
          <a:xfrm>
            <a:off x="1233800" y="3032738"/>
            <a:ext cx="2779600" cy="182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Nhược điểm</a:t>
            </a:r>
            <a:endParaRPr sz="54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7A244-CA5E-4875-8E2D-239D8CD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693B9B-A0AC-493D-97B1-A665A4D8173D}"/>
              </a:ext>
            </a:extLst>
          </p:cNvPr>
          <p:cNvSpPr/>
          <p:nvPr/>
        </p:nvSpPr>
        <p:spPr>
          <a:xfrm>
            <a:off x="5069306" y="2006911"/>
            <a:ext cx="6283094" cy="4203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7A45D-25A9-41A0-9AB6-E9FA45A1D7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3610" y="2171743"/>
            <a:ext cx="5761990" cy="293751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898B680-484E-49F1-AED1-83E22FD5138A}"/>
              </a:ext>
            </a:extLst>
          </p:cNvPr>
          <p:cNvSpPr/>
          <p:nvPr/>
        </p:nvSpPr>
        <p:spPr>
          <a:xfrm rot="16200000" flipH="1">
            <a:off x="8073701" y="3327400"/>
            <a:ext cx="27430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E871-A6FE-46F7-9F05-0908606D3629}"/>
              </a:ext>
            </a:extLst>
          </p:cNvPr>
          <p:cNvSpPr txBox="1"/>
          <p:nvPr/>
        </p:nvSpPr>
        <p:spPr>
          <a:xfrm>
            <a:off x="5808133" y="5109253"/>
            <a:ext cx="517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ở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(local </a:t>
            </a:r>
            <a:r>
              <a:rPr lang="en-US" dirty="0" err="1"/>
              <a:t>maximun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6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57"/>
          <p:cNvSpPr txBox="1">
            <a:spLocks noGrp="1"/>
          </p:cNvSpPr>
          <p:nvPr>
            <p:ph type="title"/>
          </p:nvPr>
        </p:nvSpPr>
        <p:spPr>
          <a:xfrm>
            <a:off x="1688600" y="138417"/>
            <a:ext cx="8814800" cy="13735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/>
              <a:t>Khi </a:t>
            </a:r>
            <a:r>
              <a:rPr lang="en-US" b="1" u="sng" dirty="0" err="1"/>
              <a:t>nào</a:t>
            </a:r>
            <a:r>
              <a:rPr lang="en-US" b="1" u="sng" dirty="0"/>
              <a:t> </a:t>
            </a:r>
            <a:r>
              <a:rPr lang="en-US" b="1" u="sng" dirty="0" err="1"/>
              <a:t>chúng</a:t>
            </a:r>
            <a:r>
              <a:rPr lang="en-US" b="1" u="sng" dirty="0"/>
              <a:t> ta </a:t>
            </a:r>
            <a:r>
              <a:rPr lang="en-US" b="1" u="sng" dirty="0" err="1"/>
              <a:t>nên</a:t>
            </a:r>
            <a:r>
              <a:rPr lang="en-US" b="1" u="sng" dirty="0"/>
              <a:t> </a:t>
            </a:r>
            <a:r>
              <a:rPr lang="en-US" b="1" u="sng" dirty="0" err="1"/>
              <a:t>sử</a:t>
            </a:r>
            <a:r>
              <a:rPr lang="en-US" b="1" u="sng" dirty="0"/>
              <a:t> </a:t>
            </a:r>
            <a:r>
              <a:rPr lang="en-US" b="1" u="sng" dirty="0" err="1"/>
              <a:t>dụng</a:t>
            </a:r>
            <a:r>
              <a:rPr lang="en-US" b="1" u="sng" dirty="0"/>
              <a:t> </a:t>
            </a:r>
            <a:br>
              <a:rPr lang="en-US" b="1" u="sng" dirty="0"/>
            </a:br>
            <a:r>
              <a:rPr lang="en-US" b="1" u="sng" dirty="0"/>
              <a:t>Hill Climbing?</a:t>
            </a:r>
            <a:endParaRPr b="1" u="sng" dirty="0"/>
          </a:p>
          <a:p>
            <a:endParaRPr b="1" u="sng" dirty="0"/>
          </a:p>
        </p:txBody>
      </p:sp>
      <p:grpSp>
        <p:nvGrpSpPr>
          <p:cNvPr id="2817" name="Google Shape;2817;p57"/>
          <p:cNvGrpSpPr/>
          <p:nvPr/>
        </p:nvGrpSpPr>
        <p:grpSpPr>
          <a:xfrm>
            <a:off x="1199643" y="1617709"/>
            <a:ext cx="4779671" cy="3912481"/>
            <a:chOff x="845850" y="467825"/>
            <a:chExt cx="5996575" cy="4908600"/>
          </a:xfrm>
        </p:grpSpPr>
        <p:sp>
          <p:nvSpPr>
            <p:cNvPr id="2818" name="Google Shape;2818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76CEA7D-8119-4480-B707-C99D2484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997" y="2349540"/>
            <a:ext cx="4742800" cy="17455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Khi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57"/>
          <p:cNvSpPr txBox="1">
            <a:spLocks noGrp="1"/>
          </p:cNvSpPr>
          <p:nvPr>
            <p:ph type="title"/>
          </p:nvPr>
        </p:nvSpPr>
        <p:spPr>
          <a:xfrm>
            <a:off x="2603387" y="860169"/>
            <a:ext cx="8814800" cy="13735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u="sng" dirty="0"/>
              <a:t>DEMO</a:t>
            </a:r>
            <a:endParaRPr sz="5400" b="1" u="sng" dirty="0"/>
          </a:p>
          <a:p>
            <a:endParaRPr b="1" u="sng" dirty="0"/>
          </a:p>
        </p:txBody>
      </p:sp>
      <p:grpSp>
        <p:nvGrpSpPr>
          <p:cNvPr id="2817" name="Google Shape;2817;p57"/>
          <p:cNvGrpSpPr/>
          <p:nvPr/>
        </p:nvGrpSpPr>
        <p:grpSpPr>
          <a:xfrm>
            <a:off x="1199643" y="1617709"/>
            <a:ext cx="4779671" cy="3912481"/>
            <a:chOff x="845850" y="467825"/>
            <a:chExt cx="5996575" cy="4908600"/>
          </a:xfrm>
        </p:grpSpPr>
        <p:sp>
          <p:nvSpPr>
            <p:cNvPr id="2818" name="Google Shape;2818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50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37"/>
          <p:cNvGrpSpPr/>
          <p:nvPr/>
        </p:nvGrpSpPr>
        <p:grpSpPr>
          <a:xfrm>
            <a:off x="5326131" y="2013944"/>
            <a:ext cx="5907207" cy="4141872"/>
            <a:chOff x="862950" y="825025"/>
            <a:chExt cx="5862650" cy="4111175"/>
          </a:xfrm>
        </p:grpSpPr>
        <p:sp>
          <p:nvSpPr>
            <p:cNvPr id="2135" name="Google Shape;2135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44" name="Google Shape;2344;p37"/>
          <p:cNvGrpSpPr/>
          <p:nvPr/>
        </p:nvGrpSpPr>
        <p:grpSpPr>
          <a:xfrm>
            <a:off x="604205" y="881731"/>
            <a:ext cx="846800" cy="979520"/>
            <a:chOff x="731647" y="573573"/>
            <a:chExt cx="635100" cy="734640"/>
          </a:xfrm>
        </p:grpSpPr>
        <p:grpSp>
          <p:nvGrpSpPr>
            <p:cNvPr id="2345" name="Google Shape;2345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46" name="Google Shape;2346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47" name="Google Shape;2347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48" name="Google Shape;2348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49" name="Google Shape;234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0" name="Google Shape;235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1" name="Google Shape;235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2" name="Google Shape;2352;p37"/>
          <p:cNvGrpSpPr/>
          <p:nvPr/>
        </p:nvGrpSpPr>
        <p:grpSpPr>
          <a:xfrm>
            <a:off x="1009011" y="1942117"/>
            <a:ext cx="846800" cy="977987"/>
            <a:chOff x="731647" y="1650460"/>
            <a:chExt cx="635100" cy="733490"/>
          </a:xfrm>
        </p:grpSpPr>
        <p:grpSp>
          <p:nvGrpSpPr>
            <p:cNvPr id="2353" name="Google Shape;2353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54" name="Google Shape;2354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5" name="Google Shape;2355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56" name="Google Shape;2356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57" name="Google Shape;235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0" name="Google Shape;2360;p37"/>
          <p:cNvGrpSpPr/>
          <p:nvPr/>
        </p:nvGrpSpPr>
        <p:grpSpPr>
          <a:xfrm>
            <a:off x="1049573" y="3010741"/>
            <a:ext cx="846800" cy="979979"/>
            <a:chOff x="731647" y="2728277"/>
            <a:chExt cx="635100" cy="734984"/>
          </a:xfrm>
        </p:grpSpPr>
        <p:grpSp>
          <p:nvGrpSpPr>
            <p:cNvPr id="2361" name="Google Shape;2361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62" name="Google Shape;2362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64" name="Google Shape;2364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65" name="Google Shape;236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6" name="Google Shape;236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7" name="Google Shape;236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8" name="Google Shape;2368;p37"/>
          <p:cNvGrpSpPr/>
          <p:nvPr/>
        </p:nvGrpSpPr>
        <p:grpSpPr>
          <a:xfrm>
            <a:off x="1096855" y="4192868"/>
            <a:ext cx="846800" cy="979605"/>
            <a:chOff x="731647" y="3806675"/>
            <a:chExt cx="635100" cy="734704"/>
          </a:xfrm>
        </p:grpSpPr>
        <p:grpSp>
          <p:nvGrpSpPr>
            <p:cNvPr id="2369" name="Google Shape;2369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70" name="Google Shape;2370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72" name="Google Shape;2372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73" name="Google Shape;2373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4" name="Google Shape;2374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76" name="Google Shape;2376;p37"/>
          <p:cNvSpPr txBox="1">
            <a:spLocks noGrp="1"/>
          </p:cNvSpPr>
          <p:nvPr>
            <p:ph type="title"/>
          </p:nvPr>
        </p:nvSpPr>
        <p:spPr>
          <a:xfrm>
            <a:off x="7492045" y="446116"/>
            <a:ext cx="3766132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267" b="1" dirty="0"/>
              <a:t>Nội dung chính</a:t>
            </a:r>
            <a:endParaRPr sz="4267" b="1" dirty="0"/>
          </a:p>
        </p:txBody>
      </p:sp>
      <p:sp>
        <p:nvSpPr>
          <p:cNvPr id="2378" name="Google Shape;2378;p37"/>
          <p:cNvSpPr txBox="1">
            <a:spLocks noGrp="1"/>
          </p:cNvSpPr>
          <p:nvPr>
            <p:ph type="subTitle" idx="1"/>
          </p:nvPr>
        </p:nvSpPr>
        <p:spPr>
          <a:xfrm>
            <a:off x="1776271" y="958116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Thuật toán leo đồi</a:t>
            </a:r>
            <a:endParaRPr sz="2667" dirty="0"/>
          </a:p>
        </p:txBody>
      </p:sp>
      <p:sp>
        <p:nvSpPr>
          <p:cNvPr id="2379" name="Google Shape;2379;p37"/>
          <p:cNvSpPr txBox="1">
            <a:spLocks noGrp="1"/>
          </p:cNvSpPr>
          <p:nvPr>
            <p:ph type="subTitle" idx="3"/>
          </p:nvPr>
        </p:nvSpPr>
        <p:spPr>
          <a:xfrm>
            <a:off x="2218944" y="1963908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 Tìm hiểu thuật toán</a:t>
            </a:r>
            <a:endParaRPr sz="2667" dirty="0"/>
          </a:p>
        </p:txBody>
      </p:sp>
      <p:sp>
        <p:nvSpPr>
          <p:cNvPr id="2381" name="Google Shape;2381;p37"/>
          <p:cNvSpPr txBox="1">
            <a:spLocks noGrp="1"/>
          </p:cNvSpPr>
          <p:nvPr>
            <p:ph type="subTitle" idx="5"/>
          </p:nvPr>
        </p:nvSpPr>
        <p:spPr>
          <a:xfrm>
            <a:off x="2257774" y="3076190"/>
            <a:ext cx="3681741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Ưu điểm và nhược điểm</a:t>
            </a:r>
            <a:endParaRPr sz="2667" dirty="0"/>
          </a:p>
        </p:txBody>
      </p:sp>
      <p:sp>
        <p:nvSpPr>
          <p:cNvPr id="2383" name="Google Shape;2383;p37"/>
          <p:cNvSpPr txBox="1">
            <a:spLocks noGrp="1"/>
          </p:cNvSpPr>
          <p:nvPr>
            <p:ph type="subTitle" idx="7"/>
          </p:nvPr>
        </p:nvSpPr>
        <p:spPr>
          <a:xfrm>
            <a:off x="2263991" y="4230129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667" dirty="0" err="1"/>
              <a:t>Ứng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667" dirty="0" err="1"/>
              <a:t>thuật</a:t>
            </a:r>
            <a:r>
              <a:rPr lang="en-US" sz="2667" dirty="0"/>
              <a:t> </a:t>
            </a:r>
            <a:r>
              <a:rPr lang="en-US" sz="2667" dirty="0" err="1"/>
              <a:t>toán</a:t>
            </a:r>
            <a:endParaRPr sz="2667" dirty="0"/>
          </a:p>
        </p:txBody>
      </p:sp>
      <p:sp>
        <p:nvSpPr>
          <p:cNvPr id="2386" name="Google Shape;2386;p37"/>
          <p:cNvSpPr txBox="1">
            <a:spLocks noGrp="1"/>
          </p:cNvSpPr>
          <p:nvPr>
            <p:ph type="title" idx="13"/>
          </p:nvPr>
        </p:nvSpPr>
        <p:spPr>
          <a:xfrm>
            <a:off x="1117662" y="2168119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7"/>
          <p:cNvSpPr txBox="1">
            <a:spLocks noGrp="1"/>
          </p:cNvSpPr>
          <p:nvPr>
            <p:ph type="title" idx="14"/>
          </p:nvPr>
        </p:nvSpPr>
        <p:spPr>
          <a:xfrm>
            <a:off x="1166671" y="322262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388" name="Google Shape;2388;p37"/>
          <p:cNvSpPr txBox="1">
            <a:spLocks noGrp="1"/>
          </p:cNvSpPr>
          <p:nvPr>
            <p:ph type="title" idx="15"/>
          </p:nvPr>
        </p:nvSpPr>
        <p:spPr>
          <a:xfrm>
            <a:off x="1206190" y="441401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252" name="Google Shape;2368;p37">
            <a:extLst>
              <a:ext uri="{FF2B5EF4-FFF2-40B4-BE49-F238E27FC236}">
                <a16:creationId xmlns:a16="http://schemas.microsoft.com/office/drawing/2014/main" id="{BBB4F344-F986-494F-A366-2A0F6E33868C}"/>
              </a:ext>
            </a:extLst>
          </p:cNvPr>
          <p:cNvGrpSpPr/>
          <p:nvPr/>
        </p:nvGrpSpPr>
        <p:grpSpPr>
          <a:xfrm>
            <a:off x="1088917" y="5334504"/>
            <a:ext cx="846800" cy="979605"/>
            <a:chOff x="731647" y="3806675"/>
            <a:chExt cx="635100" cy="734704"/>
          </a:xfrm>
        </p:grpSpPr>
        <p:grpSp>
          <p:nvGrpSpPr>
            <p:cNvPr id="253" name="Google Shape;2369;p37">
              <a:extLst>
                <a:ext uri="{FF2B5EF4-FFF2-40B4-BE49-F238E27FC236}">
                  <a16:creationId xmlns:a16="http://schemas.microsoft.com/office/drawing/2014/main" id="{EE848D61-551F-4397-BA27-9ED781DFF6BB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58" name="Google Shape;2370;p37">
                <a:extLst>
                  <a:ext uri="{FF2B5EF4-FFF2-40B4-BE49-F238E27FC236}">
                    <a16:creationId xmlns:a16="http://schemas.microsoft.com/office/drawing/2014/main" id="{50278872-77C1-4FD9-8310-49B9748FD035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" name="Google Shape;2371;p37">
                <a:extLst>
                  <a:ext uri="{FF2B5EF4-FFF2-40B4-BE49-F238E27FC236}">
                    <a16:creationId xmlns:a16="http://schemas.microsoft.com/office/drawing/2014/main" id="{631E6D77-5422-4E8E-B5E0-92D64A0CCB6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54" name="Google Shape;2372;p37">
              <a:extLst>
                <a:ext uri="{FF2B5EF4-FFF2-40B4-BE49-F238E27FC236}">
                  <a16:creationId xmlns:a16="http://schemas.microsoft.com/office/drawing/2014/main" id="{13309772-AECF-4A8D-B41A-81E30B6C875B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55" name="Google Shape;2373;p37">
                <a:extLst>
                  <a:ext uri="{FF2B5EF4-FFF2-40B4-BE49-F238E27FC236}">
                    <a16:creationId xmlns:a16="http://schemas.microsoft.com/office/drawing/2014/main" id="{C9030837-9D1A-4667-A05E-FFCC99C5C616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56" name="Google Shape;2374;p37">
                <a:extLst>
                  <a:ext uri="{FF2B5EF4-FFF2-40B4-BE49-F238E27FC236}">
                    <a16:creationId xmlns:a16="http://schemas.microsoft.com/office/drawing/2014/main" id="{ECCB9B6E-F0E4-430D-BCE3-4C0878FE638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57" name="Google Shape;2375;p37">
                <a:extLst>
                  <a:ext uri="{FF2B5EF4-FFF2-40B4-BE49-F238E27FC236}">
                    <a16:creationId xmlns:a16="http://schemas.microsoft.com/office/drawing/2014/main" id="{E0C5E0EA-BEE3-46DF-AF53-EBBC4886B86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0" name="Google Shape;2388;p37">
            <a:extLst>
              <a:ext uri="{FF2B5EF4-FFF2-40B4-BE49-F238E27FC236}">
                <a16:creationId xmlns:a16="http://schemas.microsoft.com/office/drawing/2014/main" id="{A6DA68B3-EEB0-493A-A77D-35CFE0048E91}"/>
              </a:ext>
            </a:extLst>
          </p:cNvPr>
          <p:cNvSpPr txBox="1">
            <a:spLocks/>
          </p:cNvSpPr>
          <p:nvPr/>
        </p:nvSpPr>
        <p:spPr>
          <a:xfrm>
            <a:off x="1206190" y="5546165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1" name="Google Shape;2383;p37">
            <a:extLst>
              <a:ext uri="{FF2B5EF4-FFF2-40B4-BE49-F238E27FC236}">
                <a16:creationId xmlns:a16="http://schemas.microsoft.com/office/drawing/2014/main" id="{DC9159A1-8F68-438F-87EB-C38101D4B8F7}"/>
              </a:ext>
            </a:extLst>
          </p:cNvPr>
          <p:cNvSpPr txBox="1">
            <a:spLocks/>
          </p:cNvSpPr>
          <p:nvPr/>
        </p:nvSpPr>
        <p:spPr>
          <a:xfrm>
            <a:off x="2247233" y="538036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2667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2995316" y="3123521"/>
            <a:ext cx="6073029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267" dirty="0"/>
              <a:t>Tìm hiểu thuật toán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01</a:t>
            </a:r>
            <a:endParaRPr sz="10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1"/>
          <p:cNvSpPr/>
          <p:nvPr/>
        </p:nvSpPr>
        <p:spPr>
          <a:xfrm>
            <a:off x="2374398" y="2752799"/>
            <a:ext cx="3363895" cy="2030249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434" name="Google Shape;2434;p41"/>
          <p:cNvSpPr/>
          <p:nvPr/>
        </p:nvSpPr>
        <p:spPr>
          <a:xfrm>
            <a:off x="2543610" y="2894749"/>
            <a:ext cx="3019897" cy="17463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436" name="Google Shape;2436;p41"/>
          <p:cNvSpPr txBox="1"/>
          <p:nvPr/>
        </p:nvSpPr>
        <p:spPr>
          <a:xfrm>
            <a:off x="2732104" y="2894749"/>
            <a:ext cx="2642907" cy="174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Nguồn gốc</a:t>
            </a:r>
            <a:endParaRPr sz="54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7A244-CA5E-4875-8E2D-239D8CD9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508" y="394386"/>
            <a:ext cx="8008400" cy="794400"/>
          </a:xfrm>
        </p:spPr>
        <p:txBody>
          <a:bodyPr/>
          <a:lstStyle/>
          <a:p>
            <a:r>
              <a:rPr lang="en-US" b="1" u="sng" dirty="0"/>
              <a:t>01.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hiểu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lang="en-US" b="1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D41222-6048-4ED2-B834-38FD8FEEDA38}"/>
              </a:ext>
            </a:extLst>
          </p:cNvPr>
          <p:cNvSpPr/>
          <p:nvPr/>
        </p:nvSpPr>
        <p:spPr>
          <a:xfrm>
            <a:off x="6453708" y="1977921"/>
            <a:ext cx="3874830" cy="10587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thuộc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CB16EE-F9D7-4C28-ADE8-ABE57B76E26C}"/>
              </a:ext>
            </a:extLst>
          </p:cNvPr>
          <p:cNvSpPr/>
          <p:nvPr/>
        </p:nvSpPr>
        <p:spPr>
          <a:xfrm>
            <a:off x="6453708" y="4395609"/>
            <a:ext cx="3874830" cy="10587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16379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57"/>
          <p:cNvGrpSpPr/>
          <p:nvPr/>
        </p:nvGrpSpPr>
        <p:grpSpPr>
          <a:xfrm>
            <a:off x="1199643" y="1617709"/>
            <a:ext cx="4779671" cy="3912481"/>
            <a:chOff x="845850" y="467825"/>
            <a:chExt cx="5996575" cy="4908600"/>
          </a:xfrm>
        </p:grpSpPr>
        <p:sp>
          <p:nvSpPr>
            <p:cNvPr id="2818" name="Google Shape;2818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6" name="Title 2">
            <a:extLst>
              <a:ext uri="{FF2B5EF4-FFF2-40B4-BE49-F238E27FC236}">
                <a16:creationId xmlns:a16="http://schemas.microsoft.com/office/drawing/2014/main" id="{F1944204-7378-4192-9D76-01B980214686}"/>
              </a:ext>
            </a:extLst>
          </p:cNvPr>
          <p:cNvSpPr txBox="1">
            <a:spLocks/>
          </p:cNvSpPr>
          <p:nvPr/>
        </p:nvSpPr>
        <p:spPr>
          <a:xfrm>
            <a:off x="2449508" y="394386"/>
            <a:ext cx="8008400" cy="79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b="1" u="sng" dirty="0"/>
              <a:t>01.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hiểu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lang="en-US" b="1" u="sng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447036F-1B88-42F5-976B-C533ADD5D749}"/>
              </a:ext>
            </a:extLst>
          </p:cNvPr>
          <p:cNvSpPr/>
          <p:nvPr/>
        </p:nvSpPr>
        <p:spPr>
          <a:xfrm>
            <a:off x="6444941" y="1693449"/>
            <a:ext cx="4273449" cy="23660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heuristic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495F64-8616-48AF-9311-BEF840E8EB0A}"/>
              </a:ext>
            </a:extLst>
          </p:cNvPr>
          <p:cNvSpPr/>
          <p:nvPr/>
        </p:nvSpPr>
        <p:spPr>
          <a:xfrm>
            <a:off x="6292521" y="4498248"/>
            <a:ext cx="2726266" cy="842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ra </a:t>
            </a:r>
            <a:r>
              <a:rPr lang="en-US" sz="2000" dirty="0" err="1"/>
              <a:t>đời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14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D63676-1EF2-49B1-9F53-117DE1D8FB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010" y="1960245"/>
            <a:ext cx="5761990" cy="293751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685766B-A707-48C8-BE05-D203DD8A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2311" y="2117638"/>
            <a:ext cx="4742800" cy="2780117"/>
          </a:xfr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(Hill Climbing Algorithm)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kẹt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56637-E081-4177-9982-D669D48FB6DA}"/>
              </a:ext>
            </a:extLst>
          </p:cNvPr>
          <p:cNvSpPr txBox="1"/>
          <p:nvPr/>
        </p:nvSpPr>
        <p:spPr>
          <a:xfrm>
            <a:off x="4223855" y="1501076"/>
            <a:ext cx="445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Kết</a:t>
            </a:r>
            <a:r>
              <a:rPr lang="en-US" sz="2400" u="sng" dirty="0"/>
              <a:t> </a:t>
            </a:r>
            <a:r>
              <a:rPr lang="en-US" sz="2400" u="sng" dirty="0" err="1"/>
              <a:t>luận</a:t>
            </a:r>
            <a:r>
              <a:rPr lang="en-US" sz="2400" u="sng" dirty="0"/>
              <a:t>: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6B32E53-DFD8-40C4-ACF4-9D87CCF1A39E}"/>
              </a:ext>
            </a:extLst>
          </p:cNvPr>
          <p:cNvSpPr txBox="1">
            <a:spLocks/>
          </p:cNvSpPr>
          <p:nvPr/>
        </p:nvSpPr>
        <p:spPr>
          <a:xfrm>
            <a:off x="2449508" y="394386"/>
            <a:ext cx="8008400" cy="79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b="1" u="sng" dirty="0"/>
              <a:t>01.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hiểu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lang="en-US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57"/>
          <p:cNvSpPr txBox="1">
            <a:spLocks noGrp="1"/>
          </p:cNvSpPr>
          <p:nvPr>
            <p:ph type="title"/>
          </p:nvPr>
        </p:nvSpPr>
        <p:spPr>
          <a:xfrm>
            <a:off x="1688600" y="138417"/>
            <a:ext cx="8814800" cy="13735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Các</a:t>
            </a:r>
            <a:r>
              <a:rPr lang="en-US" b="1" u="sng" dirty="0"/>
              <a:t> </a:t>
            </a:r>
            <a:r>
              <a:rPr lang="en-US" b="1" u="sng" dirty="0" err="1"/>
              <a:t>bước</a:t>
            </a:r>
            <a:r>
              <a:rPr lang="en-US" b="1" u="sng" dirty="0"/>
              <a:t> </a:t>
            </a:r>
            <a:r>
              <a:rPr lang="en-US" b="1" u="sng" dirty="0" err="1"/>
              <a:t>sử</a:t>
            </a:r>
            <a:r>
              <a:rPr lang="en-US" b="1" u="sng" dirty="0"/>
              <a:t> </a:t>
            </a:r>
            <a:r>
              <a:rPr lang="en-US" b="1" u="sng" dirty="0" err="1"/>
              <a:t>dụng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endParaRPr b="1" u="sng" dirty="0"/>
          </a:p>
          <a:p>
            <a:endParaRPr b="1" u="sng" dirty="0"/>
          </a:p>
        </p:txBody>
      </p:sp>
      <p:grpSp>
        <p:nvGrpSpPr>
          <p:cNvPr id="2817" name="Google Shape;2817;p57"/>
          <p:cNvGrpSpPr/>
          <p:nvPr/>
        </p:nvGrpSpPr>
        <p:grpSpPr>
          <a:xfrm>
            <a:off x="1199643" y="1617709"/>
            <a:ext cx="4779671" cy="3912481"/>
            <a:chOff x="845850" y="467825"/>
            <a:chExt cx="5996575" cy="4908600"/>
          </a:xfrm>
        </p:grpSpPr>
        <p:sp>
          <p:nvSpPr>
            <p:cNvPr id="2818" name="Google Shape;2818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76CEA7D-8119-4480-B707-C99D2484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269" y="1757394"/>
            <a:ext cx="4742800" cy="38377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đồi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27;p45">
            <a:extLst>
              <a:ext uri="{FF2B5EF4-FFF2-40B4-BE49-F238E27FC236}">
                <a16:creationId xmlns:a16="http://schemas.microsoft.com/office/drawing/2014/main" id="{AB827FF2-43AD-4750-A4F4-9FD72A955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7719" y="451104"/>
            <a:ext cx="8814800" cy="1696478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Giải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kiếm</a:t>
            </a:r>
            <a:r>
              <a:rPr lang="en-US" b="1" u="sng" dirty="0"/>
              <a:t> </a:t>
            </a:r>
            <a:r>
              <a:rPr lang="en-US" b="1" u="sng" dirty="0" err="1"/>
              <a:t>leo</a:t>
            </a:r>
            <a:r>
              <a:rPr lang="en-US" b="1" u="sng" dirty="0"/>
              <a:t> </a:t>
            </a:r>
            <a:r>
              <a:rPr lang="en-US" b="1" u="sng" dirty="0" err="1"/>
              <a:t>đồi</a:t>
            </a:r>
            <a:endParaRPr b="1" u="sng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45DE6-17AC-4201-A7D4-F4DA7B8D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585633"/>
            <a:ext cx="8249801" cy="44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57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 </a:t>
            </a:r>
            <a:r>
              <a:rPr lang="en-US" b="1" u="sng" dirty="0" err="1"/>
              <a:t>bài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endParaRPr b="1" u="sng" dirty="0"/>
          </a:p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4BF269-EA47-4523-932A-291FBED3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92952"/>
              </p:ext>
            </p:extLst>
          </p:nvPr>
        </p:nvGraphicFramePr>
        <p:xfrm>
          <a:off x="543215" y="2595944"/>
          <a:ext cx="6135574" cy="329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16">
                  <a:extLst>
                    <a:ext uri="{9D8B030D-6E8A-4147-A177-3AD203B41FA5}">
                      <a16:colId xmlns:a16="http://schemas.microsoft.com/office/drawing/2014/main" val="2162425822"/>
                    </a:ext>
                  </a:extLst>
                </a:gridCol>
                <a:gridCol w="657604">
                  <a:extLst>
                    <a:ext uri="{9D8B030D-6E8A-4147-A177-3AD203B41FA5}">
                      <a16:colId xmlns:a16="http://schemas.microsoft.com/office/drawing/2014/main" val="3043280412"/>
                    </a:ext>
                  </a:extLst>
                </a:gridCol>
                <a:gridCol w="1508620">
                  <a:extLst>
                    <a:ext uri="{9D8B030D-6E8A-4147-A177-3AD203B41FA5}">
                      <a16:colId xmlns:a16="http://schemas.microsoft.com/office/drawing/2014/main" val="2045525682"/>
                    </a:ext>
                  </a:extLst>
                </a:gridCol>
                <a:gridCol w="1450596">
                  <a:extLst>
                    <a:ext uri="{9D8B030D-6E8A-4147-A177-3AD203B41FA5}">
                      <a16:colId xmlns:a16="http://schemas.microsoft.com/office/drawing/2014/main" val="3915735755"/>
                    </a:ext>
                  </a:extLst>
                </a:gridCol>
                <a:gridCol w="1932338">
                  <a:extLst>
                    <a:ext uri="{9D8B030D-6E8A-4147-A177-3AD203B41FA5}">
                      <a16:colId xmlns:a16="http://schemas.microsoft.com/office/drawing/2014/main" val="451847346"/>
                    </a:ext>
                  </a:extLst>
                </a:gridCol>
              </a:tblGrid>
              <a:tr h="313527">
                <a:tc>
                  <a:txBody>
                    <a:bodyPr/>
                    <a:lstStyle/>
                    <a:p>
                      <a:r>
                        <a:rPr lang="en-US" dirty="0" err="1"/>
                        <a:t>Lặp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3270"/>
                  </a:ext>
                </a:extLst>
              </a:tr>
              <a:tr h="3708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9388"/>
                  </a:ext>
                </a:extLst>
              </a:tr>
              <a:tr h="4502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r>
                        <a:rPr lang="en-US" baseline="0" dirty="0"/>
                        <a:t>, D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, E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, E</a:t>
                      </a:r>
                      <a:r>
                        <a:rPr lang="en-US" baseline="30000" dirty="0"/>
                        <a:t>9,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, E</a:t>
                      </a:r>
                      <a:r>
                        <a:rPr lang="en-US" baseline="30000" dirty="0"/>
                        <a:t>9,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28575"/>
                  </a:ext>
                </a:extLst>
              </a:tr>
              <a:tr h="64325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D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10</a:t>
                      </a:r>
                      <a:r>
                        <a:rPr lang="en-US" baseline="0" dirty="0"/>
                        <a:t>, I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</a:t>
                      </a:r>
                      <a:r>
                        <a:rPr lang="en-US" baseline="30000" dirty="0"/>
                        <a:t>8</a:t>
                      </a:r>
                      <a:r>
                        <a:rPr lang="en-US" baseline="0" dirty="0"/>
                        <a:t>, F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</a:t>
                      </a:r>
                      <a:r>
                        <a:rPr lang="en-US" baseline="30000" dirty="0"/>
                        <a:t>8</a:t>
                      </a:r>
                      <a:r>
                        <a:rPr lang="en-US" baseline="0" dirty="0"/>
                        <a:t>, F</a:t>
                      </a:r>
                      <a:r>
                        <a:rPr lang="en-US" baseline="30000" dirty="0"/>
                        <a:t>10, </a:t>
                      </a:r>
                      <a:r>
                        <a:rPr lang="en-US" baseline="0" dirty="0"/>
                        <a:t>E</a:t>
                      </a:r>
                      <a:r>
                        <a:rPr lang="en-US" baseline="30000" dirty="0"/>
                        <a:t>9,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063"/>
                  </a:ext>
                </a:extLst>
              </a:tr>
              <a:tr h="4502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0</a:t>
                      </a:r>
                      <a:r>
                        <a:rPr lang="en-US" baseline="0" dirty="0"/>
                        <a:t>, G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0</a:t>
                      </a:r>
                      <a:r>
                        <a:rPr lang="en-US" baseline="0" dirty="0"/>
                        <a:t>, G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0</a:t>
                      </a:r>
                      <a:r>
                        <a:rPr lang="en-US" baseline="0" dirty="0"/>
                        <a:t>, G</a:t>
                      </a:r>
                      <a:r>
                        <a:rPr lang="en-US" baseline="30000" dirty="0"/>
                        <a:t>5,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10, </a:t>
                      </a:r>
                      <a:r>
                        <a:rPr lang="en-US" baseline="0" dirty="0"/>
                        <a:t>E</a:t>
                      </a:r>
                      <a:r>
                        <a:rPr lang="en-US" baseline="30000" dirty="0"/>
                        <a:t>9,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16959"/>
                  </a:ext>
                </a:extLst>
              </a:tr>
              <a:tr h="31352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G</a:t>
                      </a:r>
                      <a:r>
                        <a:rPr lang="en-US" baseline="30000" dirty="0"/>
                        <a:t>5,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10, </a:t>
                      </a:r>
                      <a:r>
                        <a:rPr lang="en-US" baseline="0" dirty="0"/>
                        <a:t>E</a:t>
                      </a:r>
                      <a:r>
                        <a:rPr lang="en-US" baseline="30000" dirty="0"/>
                        <a:t>9,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4084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0E10698-A6FD-44C5-A4A7-E28A8B29D06F}"/>
              </a:ext>
            </a:extLst>
          </p:cNvPr>
          <p:cNvSpPr/>
          <p:nvPr/>
        </p:nvSpPr>
        <p:spPr>
          <a:xfrm>
            <a:off x="8669867" y="1574800"/>
            <a:ext cx="499533" cy="4656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377E290-3D7E-433A-977B-4266BAE39F6C}"/>
              </a:ext>
            </a:extLst>
          </p:cNvPr>
          <p:cNvSpPr/>
          <p:nvPr/>
        </p:nvSpPr>
        <p:spPr>
          <a:xfrm>
            <a:off x="7174559" y="2456136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3B04678-149B-4B56-9A43-DA2EDBDFEDB9}"/>
              </a:ext>
            </a:extLst>
          </p:cNvPr>
          <p:cNvSpPr/>
          <p:nvPr/>
        </p:nvSpPr>
        <p:spPr>
          <a:xfrm>
            <a:off x="8665633" y="2688969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A944016-95F3-499C-B951-F51D1BA11429}"/>
              </a:ext>
            </a:extLst>
          </p:cNvPr>
          <p:cNvSpPr/>
          <p:nvPr/>
        </p:nvSpPr>
        <p:spPr>
          <a:xfrm>
            <a:off x="10259721" y="2307967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5D85BA63-3BCF-4C2E-99ED-2B60E2EBBC2C}"/>
              </a:ext>
            </a:extLst>
          </p:cNvPr>
          <p:cNvSpPr/>
          <p:nvPr/>
        </p:nvSpPr>
        <p:spPr>
          <a:xfrm>
            <a:off x="9474200" y="3778761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CAF7DE-D357-47F7-8133-6E2DD1027342}"/>
              </a:ext>
            </a:extLst>
          </p:cNvPr>
          <p:cNvSpPr/>
          <p:nvPr/>
        </p:nvSpPr>
        <p:spPr>
          <a:xfrm>
            <a:off x="10191986" y="4864096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DD1A708-502D-44B2-9C48-D94B51B62EAA}"/>
              </a:ext>
            </a:extLst>
          </p:cNvPr>
          <p:cNvSpPr/>
          <p:nvPr/>
        </p:nvSpPr>
        <p:spPr>
          <a:xfrm>
            <a:off x="8106831" y="3778760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89C3ED7-9A74-4165-877C-035A873427FF}"/>
              </a:ext>
            </a:extLst>
          </p:cNvPr>
          <p:cNvSpPr/>
          <p:nvPr/>
        </p:nvSpPr>
        <p:spPr>
          <a:xfrm>
            <a:off x="8729133" y="4864096"/>
            <a:ext cx="4995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2B2F39-2779-4A7E-9E2B-4200D27610EE}"/>
              </a:ext>
            </a:extLst>
          </p:cNvPr>
          <p:cNvCxnSpPr>
            <a:stCxn id="247" idx="7"/>
            <a:endCxn id="3" idx="3"/>
          </p:cNvCxnSpPr>
          <p:nvPr/>
        </p:nvCxnSpPr>
        <p:spPr>
          <a:xfrm flipV="1">
            <a:off x="7600937" y="1972272"/>
            <a:ext cx="1142085" cy="55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6F1DC20-5268-44E6-90C6-DC70D45C285F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096245" y="1972272"/>
            <a:ext cx="1345507" cy="49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BDC84E1-2E2A-4455-A55E-F510FD48238A}"/>
              </a:ext>
            </a:extLst>
          </p:cNvPr>
          <p:cNvCxnSpPr>
            <a:cxnSpLocks/>
            <a:stCxn id="253" idx="6"/>
            <a:endCxn id="251" idx="2"/>
          </p:cNvCxnSpPr>
          <p:nvPr/>
        </p:nvCxnSpPr>
        <p:spPr>
          <a:xfrm>
            <a:off x="9228666" y="5096930"/>
            <a:ext cx="96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DD068D2-EB5B-41DA-B8C0-A4D7F8406714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919634" y="2040467"/>
            <a:ext cx="0" cy="78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9F7B6D4-8C2B-4C6B-8F94-E36E361CEA9C}"/>
              </a:ext>
            </a:extLst>
          </p:cNvPr>
          <p:cNvCxnSpPr>
            <a:cxnSpLocks/>
            <a:stCxn id="247" idx="4"/>
            <a:endCxn id="252" idx="1"/>
          </p:cNvCxnSpPr>
          <p:nvPr/>
        </p:nvCxnSpPr>
        <p:spPr>
          <a:xfrm>
            <a:off x="7424326" y="2921803"/>
            <a:ext cx="755660" cy="92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9AAB71F-A6AA-486B-A00D-14CEAC05FACE}"/>
              </a:ext>
            </a:extLst>
          </p:cNvPr>
          <p:cNvCxnSpPr>
            <a:cxnSpLocks/>
            <a:stCxn id="253" idx="1"/>
            <a:endCxn id="252" idx="4"/>
          </p:cNvCxnSpPr>
          <p:nvPr/>
        </p:nvCxnSpPr>
        <p:spPr>
          <a:xfrm flipH="1" flipV="1">
            <a:off x="8356598" y="4244427"/>
            <a:ext cx="445690" cy="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B12FDBA-150C-4B21-8BBE-220E03C937B9}"/>
              </a:ext>
            </a:extLst>
          </p:cNvPr>
          <p:cNvCxnSpPr>
            <a:cxnSpLocks/>
            <a:stCxn id="248" idx="5"/>
            <a:endCxn id="250" idx="1"/>
          </p:cNvCxnSpPr>
          <p:nvPr/>
        </p:nvCxnSpPr>
        <p:spPr>
          <a:xfrm>
            <a:off x="9092011" y="3086441"/>
            <a:ext cx="455344" cy="7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B83A595-2DE8-4914-8694-969B37A592FE}"/>
              </a:ext>
            </a:extLst>
          </p:cNvPr>
          <p:cNvCxnSpPr>
            <a:cxnSpLocks/>
            <a:stCxn id="252" idx="0"/>
            <a:endCxn id="248" idx="3"/>
          </p:cNvCxnSpPr>
          <p:nvPr/>
        </p:nvCxnSpPr>
        <p:spPr>
          <a:xfrm flipV="1">
            <a:off x="8356598" y="3086441"/>
            <a:ext cx="382190" cy="69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4D676AC-9746-4505-AB22-097ECCB7C021}"/>
              </a:ext>
            </a:extLst>
          </p:cNvPr>
          <p:cNvCxnSpPr>
            <a:cxnSpLocks/>
            <a:endCxn id="251" idx="0"/>
          </p:cNvCxnSpPr>
          <p:nvPr/>
        </p:nvCxnSpPr>
        <p:spPr>
          <a:xfrm flipH="1">
            <a:off x="10441753" y="2805980"/>
            <a:ext cx="198474" cy="205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5AE18D4-3298-4A3B-8718-4AEBE321FA13}"/>
              </a:ext>
            </a:extLst>
          </p:cNvPr>
          <p:cNvCxnSpPr>
            <a:cxnSpLocks/>
            <a:stCxn id="250" idx="7"/>
            <a:endCxn id="249" idx="4"/>
          </p:cNvCxnSpPr>
          <p:nvPr/>
        </p:nvCxnSpPr>
        <p:spPr>
          <a:xfrm flipV="1">
            <a:off x="9900578" y="2773634"/>
            <a:ext cx="608910" cy="10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4472F2B-D5B2-44F4-8531-0B0CAAE43795}"/>
              </a:ext>
            </a:extLst>
          </p:cNvPr>
          <p:cNvCxnSpPr>
            <a:cxnSpLocks/>
            <a:stCxn id="253" idx="7"/>
            <a:endCxn id="250" idx="3"/>
          </p:cNvCxnSpPr>
          <p:nvPr/>
        </p:nvCxnSpPr>
        <p:spPr>
          <a:xfrm flipV="1">
            <a:off x="9155511" y="4176233"/>
            <a:ext cx="391844" cy="7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DB53FD2-2DE1-46A6-99D4-F1B5D2487E6B}"/>
              </a:ext>
            </a:extLst>
          </p:cNvPr>
          <p:cNvCxnSpPr>
            <a:cxnSpLocks/>
            <a:stCxn id="250" idx="5"/>
            <a:endCxn id="251" idx="1"/>
          </p:cNvCxnSpPr>
          <p:nvPr/>
        </p:nvCxnSpPr>
        <p:spPr>
          <a:xfrm>
            <a:off x="9900578" y="4176233"/>
            <a:ext cx="364563" cy="7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6EC1191-4F5E-44F9-9F7F-BC3FBEFA94DF}"/>
              </a:ext>
            </a:extLst>
          </p:cNvPr>
          <p:cNvSpPr txBox="1"/>
          <p:nvPr/>
        </p:nvSpPr>
        <p:spPr>
          <a:xfrm>
            <a:off x="9166007" y="1588870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1406AE0-3510-451C-ACD9-638868F0F13D}"/>
              </a:ext>
            </a:extLst>
          </p:cNvPr>
          <p:cNvSpPr txBox="1"/>
          <p:nvPr/>
        </p:nvSpPr>
        <p:spPr>
          <a:xfrm>
            <a:off x="8540660" y="3824700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9EC4A35-A7BB-47FD-B520-3B080B9C5DD8}"/>
              </a:ext>
            </a:extLst>
          </p:cNvPr>
          <p:cNvSpPr txBox="1"/>
          <p:nvPr/>
        </p:nvSpPr>
        <p:spPr>
          <a:xfrm>
            <a:off x="10741406" y="2356134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756C2CE-34FC-4E53-917E-6E2716E2C29D}"/>
              </a:ext>
            </a:extLst>
          </p:cNvPr>
          <p:cNvSpPr txBox="1"/>
          <p:nvPr/>
        </p:nvSpPr>
        <p:spPr>
          <a:xfrm>
            <a:off x="9095308" y="2707498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A66A0DA-78A8-45B3-AA6F-21F8281C3F0B}"/>
              </a:ext>
            </a:extLst>
          </p:cNvPr>
          <p:cNvSpPr txBox="1"/>
          <p:nvPr/>
        </p:nvSpPr>
        <p:spPr>
          <a:xfrm>
            <a:off x="7616000" y="2503198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A05202B-F153-4B24-BD38-3F4E08C3C416}"/>
              </a:ext>
            </a:extLst>
          </p:cNvPr>
          <p:cNvSpPr txBox="1"/>
          <p:nvPr/>
        </p:nvSpPr>
        <p:spPr>
          <a:xfrm>
            <a:off x="9937155" y="3790774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0DD29DC-C884-4256-A0BB-752425955468}"/>
              </a:ext>
            </a:extLst>
          </p:cNvPr>
          <p:cNvSpPr txBox="1"/>
          <p:nvPr/>
        </p:nvSpPr>
        <p:spPr>
          <a:xfrm>
            <a:off x="10691519" y="4912263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D0A1009-E183-4ADE-AC05-D906678E0FCB}"/>
              </a:ext>
            </a:extLst>
          </p:cNvPr>
          <p:cNvSpPr txBox="1"/>
          <p:nvPr/>
        </p:nvSpPr>
        <p:spPr>
          <a:xfrm>
            <a:off x="8410444" y="4960431"/>
            <a:ext cx="4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5F936C1-ED71-4ADC-A03D-AB9CECE1AB3C}"/>
              </a:ext>
            </a:extLst>
          </p:cNvPr>
          <p:cNvSpPr txBox="1"/>
          <p:nvPr/>
        </p:nvSpPr>
        <p:spPr>
          <a:xfrm>
            <a:off x="677333" y="1182704"/>
            <a:ext cx="48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B:</a:t>
            </a:r>
          </a:p>
          <a:p>
            <a:r>
              <a:rPr lang="en-US" b="1" dirty="0"/>
              <a:t>Input</a:t>
            </a:r>
            <a:r>
              <a:rPr lang="en-US" dirty="0"/>
              <a:t>: h(A) = 20; h(B) = 0; h(C) = 15; h(D) = 6; </a:t>
            </a:r>
          </a:p>
          <a:p>
            <a:r>
              <a:rPr lang="en-US" dirty="0"/>
              <a:t>            h(E) = 9; h(F) = 10; h(G) = 5; h(I) = 8; </a:t>
            </a:r>
            <a:br>
              <a:rPr lang="en-US" dirty="0"/>
            </a:br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A  </a:t>
            </a:r>
            <a:r>
              <a:rPr lang="en-US" dirty="0" err="1"/>
              <a:t>đến</a:t>
            </a:r>
            <a:r>
              <a:rPr lang="en-US" dirty="0"/>
              <a:t> B </a:t>
            </a: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BF7216C-F57C-4CF3-B181-D8B56CBF0F1C}"/>
              </a:ext>
            </a:extLst>
          </p:cNvPr>
          <p:cNvSpPr/>
          <p:nvPr/>
        </p:nvSpPr>
        <p:spPr>
          <a:xfrm>
            <a:off x="8662673" y="2695199"/>
            <a:ext cx="499533" cy="4656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0C02FD2-D2F1-4F52-8597-C415966CF5C1}"/>
              </a:ext>
            </a:extLst>
          </p:cNvPr>
          <p:cNvSpPr/>
          <p:nvPr/>
        </p:nvSpPr>
        <p:spPr>
          <a:xfrm>
            <a:off x="9472242" y="3784489"/>
            <a:ext cx="499533" cy="4656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9448387-EC26-4878-ADAD-9E1F5BC2DB5F}"/>
              </a:ext>
            </a:extLst>
          </p:cNvPr>
          <p:cNvSpPr/>
          <p:nvPr/>
        </p:nvSpPr>
        <p:spPr>
          <a:xfrm>
            <a:off x="8729133" y="4866333"/>
            <a:ext cx="499533" cy="4656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 animBg="1"/>
      <p:bldP spid="3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597</Words>
  <Application>Microsoft Office PowerPoint</Application>
  <PresentationFormat>Widescreen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Barlow Semi Condensed</vt:lpstr>
      <vt:lpstr>Barlow Semi Condensed Medium</vt:lpstr>
      <vt:lpstr>Calibri</vt:lpstr>
      <vt:lpstr>Calibri Light</vt:lpstr>
      <vt:lpstr>Times New Roman</vt:lpstr>
      <vt:lpstr>Wingdings</vt:lpstr>
      <vt:lpstr>Office Theme</vt:lpstr>
      <vt:lpstr>TRÍ TUỆ NHÂN TẠ0</vt:lpstr>
      <vt:lpstr>Nội dung chính</vt:lpstr>
      <vt:lpstr>Tìm hiểu thuật toán</vt:lpstr>
      <vt:lpstr>01. Tìm hiểu thuật toán leo đồi</vt:lpstr>
      <vt:lpstr>PowerPoint Presentation</vt:lpstr>
      <vt:lpstr>PowerPoint Presentation</vt:lpstr>
      <vt:lpstr>Các bước sử dụng thuật toán </vt:lpstr>
      <vt:lpstr>Giải thuật tìm kiếm leo đồi </vt:lpstr>
      <vt:lpstr>Ví dụ bài toán  </vt:lpstr>
      <vt:lpstr>Ưu điểm và nhược điểm </vt:lpstr>
      <vt:lpstr>Thuật toán leo đồi</vt:lpstr>
      <vt:lpstr>Thuật toán leo đồi</vt:lpstr>
      <vt:lpstr>Khi nào chúng ta nên sử dụng  Hill Climbing? 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Quốc Thiên Lê</dc:creator>
  <cp:lastModifiedBy>Quốc Thiên Lê</cp:lastModifiedBy>
  <cp:revision>6</cp:revision>
  <dcterms:created xsi:type="dcterms:W3CDTF">2023-04-20T23:36:01Z</dcterms:created>
  <dcterms:modified xsi:type="dcterms:W3CDTF">2023-05-08T11:04:42Z</dcterms:modified>
</cp:coreProperties>
</file>