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5" r:id="rId4"/>
    <p:sldId id="266" r:id="rId5"/>
    <p:sldId id="264" r:id="rId6"/>
    <p:sldId id="287" r:id="rId7"/>
    <p:sldId id="286" r:id="rId8"/>
    <p:sldId id="275" r:id="rId9"/>
    <p:sldId id="280" r:id="rId10"/>
    <p:sldId id="281" r:id="rId11"/>
    <p:sldId id="290" r:id="rId12"/>
    <p:sldId id="282" r:id="rId13"/>
    <p:sldId id="288" r:id="rId14"/>
    <p:sldId id="28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634BA-39A7-40B2-AF93-81E1D2CEC45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807C2-4B5A-4465-BE52-3D84BFF4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2e74919d4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2e74919d4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7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e491dcaef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e491dcaef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1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22e5d7e6cf2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22e5d7e6cf2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50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2e74919d4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2e74919d4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68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22e74919d4f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22e74919d4f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7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7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e491dcaef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e491dcaef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2e74919d4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2e74919d4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22e5d7e6cf2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22e5d7e6cf2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2e74919d4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2e74919d4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3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22e74919d4f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22e74919d4f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22e491dcaef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22e491dcaef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938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2e74919d4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2e74919d4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9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A960-C4EB-466C-B35E-B0992627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C72C4-C94D-4BB4-AF3E-FCA08FEF8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C32A-433D-4C06-B7B6-CE5786DF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65A3A-00C7-47BE-864A-8639934F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72AA-B068-4EC8-BA95-AC02E74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6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0B39-F8DB-4AB3-A264-FAFF13EC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CFC20-D3BC-401A-9981-E9028FDC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52FE-FDFA-4789-AE2C-A28DD061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83969-7AC9-4546-8FAF-7B53415B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8523-72ED-4796-BE49-87A77384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7CE25-467A-441E-BAB9-966498937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BBBBD-A712-4963-8C7D-B5D0CBCF9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88ED-E8BD-4B01-B970-44897AE8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FE8A-BC36-4398-9622-48ADE949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A0BF6-59B3-4600-B9EA-575F21F8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5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6124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465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2324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6310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31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5BD1-BA30-46BF-AE22-0BD85866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54A2-C23A-4C08-9966-EEE14B8B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5822-15AF-44DF-AF8C-964205A9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8E53-6424-456D-A87E-ABFC6F21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64F4-2DB3-4B7E-ABFF-BA671C54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AFDD-8BF3-4398-BCE1-65F1FF70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19551-FC45-4A15-B86B-EA1BBDBB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3A4E-3BCB-4498-9BFF-C17B108A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C07-5564-4A85-94E1-29123D07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9C46-E53A-4F9E-9001-422AF5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9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9F46-FC39-43C4-A8E2-6A7EC336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8EC7-6BC6-4644-8AE2-5AA165800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25DD-4382-46C3-BBF2-37FFB25D5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ED3B-EFBE-413E-90DA-F53A5D6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0F3D4-A955-4EFE-82BE-AD006509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D0046-50B2-4A0F-9D6B-B21F229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9C97-8A28-4FC0-983C-32739CA5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88EA-1E7C-4D3E-9AB1-455A4B04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92074-4482-4445-8FEB-492D4ADB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77307-7FA1-416B-B13C-DE71F84D7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190A4-B650-4F96-9802-87DF8D4E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1B0DD-F608-4DC8-8A10-A5DAE77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A7E74-00B8-4EDA-A38D-8A236A50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C4CC4-C693-491C-A4A4-82E0AD4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2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ADA3-0367-4447-A001-8C4CBCDD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92B3-CB84-46F1-9CCF-237CAAF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ABD8-E1B9-4001-8AB4-4D0B1437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E9AA9-6DFC-407D-9870-9AE20FE1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C3A0F-D6E4-467A-ADD1-552C8738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451FF-3319-488B-9127-1492AB5E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5515A-F777-4BC6-8346-44500880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6E9C-2162-49F5-B218-EE74E595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E000-9413-4327-8F08-A2AE4231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6C9D-516F-4DF6-95DE-FEDABFEB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025FF-503B-4865-8C0D-D1EA2E93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1AC4-E668-4854-B213-F38B302E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FC853-725B-4D57-ABCF-57CA95F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AF3B-E577-46D7-84A3-011BCF1F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68CB1-FD20-4D76-805D-5FD6B9B55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A052-A5DA-4A9A-BEA0-DF711D316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2A28-0FE3-4DCA-A17F-91D833D6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644B0-660C-4AC3-B411-1AD7B990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C0034-EBE4-49EF-B06D-99E96B54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8E567-7021-4444-85B2-B94FE19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0EDF-4A21-41A1-A447-0DA92926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5ACB-0690-4B5B-BB2C-4ABC6FB22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9B1D-B6EA-42FC-924A-9320D0B679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AE04-15E6-4897-8D20-F7A6DA16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1EBC-40F2-41D0-802F-602BDEA34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DB3BB-759F-4D67-9C29-A555C8B7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79816" y="1687684"/>
            <a:ext cx="6618865" cy="5170331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994341" y="975106"/>
            <a:ext cx="5722400" cy="313876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66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 TUỆ NHÂN TẠ0</a:t>
            </a:r>
            <a:endParaRPr sz="6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788883" y="3061822"/>
            <a:ext cx="5825027" cy="7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Nguyễn Thị Tuyết Hải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Google Shape;1891;p36">
            <a:extLst>
              <a:ext uri="{FF2B5EF4-FFF2-40B4-BE49-F238E27FC236}">
                <a16:creationId xmlns:a16="http://schemas.microsoft.com/office/drawing/2014/main" id="{3A716DD6-8D70-454F-8BB7-C058A791CD53}"/>
              </a:ext>
            </a:extLst>
          </p:cNvPr>
          <p:cNvSpPr txBox="1">
            <a:spLocks/>
          </p:cNvSpPr>
          <p:nvPr/>
        </p:nvSpPr>
        <p:spPr>
          <a:xfrm>
            <a:off x="6712778" y="3904423"/>
            <a:ext cx="5166800" cy="19258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2400" dirty="0">
                <a:solidFill>
                  <a:schemeClr val="dk2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N19DCCN032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Quốc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400" dirty="0">
                <a:solidFill>
                  <a:schemeClr val="dk2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N19DCCN179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Quốc Thiên	   </a:t>
            </a:r>
            <a:r>
              <a:rPr lang="en-US" sz="2400" dirty="0">
                <a:solidFill>
                  <a:schemeClr val="dk2"/>
                </a:solidFill>
                <a:latin typeface="Times New Roman" panose="02020603050405020304" pitchFamily="18" charset="0"/>
                <a:ea typeface="Barlow Semi Condensed"/>
                <a:cs typeface="Times New Roman" panose="02020603050405020304" pitchFamily="18" charset="0"/>
                <a:sym typeface="Barlow Semi Condensed"/>
              </a:rPr>
              <a:t>N19DCCN195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7947D-C20A-497F-805B-0DA1341BB3B4}"/>
              </a:ext>
            </a:extLst>
          </p:cNvPr>
          <p:cNvSpPr txBox="1"/>
          <p:nvPr/>
        </p:nvSpPr>
        <p:spPr>
          <a:xfrm>
            <a:off x="6560488" y="3972372"/>
            <a:ext cx="280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45"/>
          <p:cNvSpPr txBox="1">
            <a:spLocks noGrp="1"/>
          </p:cNvSpPr>
          <p:nvPr>
            <p:ph type="title"/>
          </p:nvPr>
        </p:nvSpPr>
        <p:spPr>
          <a:xfrm>
            <a:off x="2087719" y="451104"/>
            <a:ext cx="88148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u="sng" dirty="0" err="1"/>
              <a:t>Phương</a:t>
            </a:r>
            <a:r>
              <a:rPr lang="en-US" b="1" u="sng" dirty="0"/>
              <a:t> </a:t>
            </a:r>
            <a:r>
              <a:rPr lang="en-US" b="1" u="sng" dirty="0" err="1"/>
              <a:t>pháp</a:t>
            </a:r>
            <a:r>
              <a:rPr lang="en-US" b="1" u="sng" dirty="0"/>
              <a:t> </a:t>
            </a:r>
            <a:r>
              <a:rPr lang="en-US" b="1" u="sng" dirty="0" err="1"/>
              <a:t>tìm</a:t>
            </a:r>
            <a:r>
              <a:rPr lang="en-US" b="1" u="sng" dirty="0"/>
              <a:t> </a:t>
            </a:r>
            <a:r>
              <a:rPr lang="en-US" b="1" u="sng" dirty="0" err="1"/>
              <a:t>kiếm</a:t>
            </a:r>
            <a:r>
              <a:rPr lang="en-US" b="1" u="sng" dirty="0"/>
              <a:t> quay </a:t>
            </a:r>
            <a:r>
              <a:rPr lang="en-US" b="1" u="sng" dirty="0" err="1"/>
              <a:t>lui</a:t>
            </a:r>
            <a:r>
              <a:rPr lang="en-US" b="1" u="sng" dirty="0"/>
              <a:t> </a:t>
            </a:r>
            <a:br>
              <a:rPr lang="en-US" b="1" u="sng" dirty="0"/>
            </a:br>
            <a:r>
              <a:rPr lang="en-US" b="1" u="sng" dirty="0" err="1"/>
              <a:t>đối</a:t>
            </a:r>
            <a:r>
              <a:rPr lang="en-US" b="1" u="sng" dirty="0"/>
              <a:t> </a:t>
            </a:r>
            <a:r>
              <a:rPr lang="en-US" b="1" u="sng" dirty="0" err="1"/>
              <a:t>với</a:t>
            </a:r>
            <a:r>
              <a:rPr lang="en-US" b="1" u="sng" dirty="0"/>
              <a:t> </a:t>
            </a:r>
            <a:r>
              <a:rPr lang="en-US" b="1" u="sng" dirty="0" err="1"/>
              <a:t>bài</a:t>
            </a:r>
            <a:r>
              <a:rPr lang="en-US" b="1" u="sng" dirty="0"/>
              <a:t> </a:t>
            </a:r>
            <a:r>
              <a:rPr lang="en-US" b="1" u="sng" dirty="0" err="1"/>
              <a:t>toán</a:t>
            </a:r>
            <a:r>
              <a:rPr lang="en-US" b="1" u="sng" dirty="0"/>
              <a:t> CSP</a:t>
            </a:r>
            <a:endParaRPr b="1" u="sng" dirty="0"/>
          </a:p>
          <a:p>
            <a:endParaRPr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2BC60739-DB2B-4F3A-A3D0-C93C119DC212}"/>
              </a:ext>
            </a:extLst>
          </p:cNvPr>
          <p:cNvSpPr/>
          <p:nvPr/>
        </p:nvSpPr>
        <p:spPr>
          <a:xfrm>
            <a:off x="3521244" y="2863512"/>
            <a:ext cx="2486528" cy="1451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Gán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endParaRPr lang="en-US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5428BB2-698B-4F3E-ABFF-5AA2964CE116}"/>
              </a:ext>
            </a:extLst>
          </p:cNvPr>
          <p:cNvSpPr/>
          <p:nvPr/>
        </p:nvSpPr>
        <p:spPr>
          <a:xfrm>
            <a:off x="6392781" y="2863513"/>
            <a:ext cx="2486529" cy="1451810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tra</a:t>
            </a:r>
            <a:r>
              <a:rPr lang="en-US" sz="3600" dirty="0"/>
              <a:t> </a:t>
            </a:r>
            <a:r>
              <a:rPr lang="en-US" sz="3600" dirty="0" err="1"/>
              <a:t>ràng</a:t>
            </a:r>
            <a:r>
              <a:rPr lang="en-US" sz="3600" dirty="0"/>
              <a:t> </a:t>
            </a:r>
            <a:r>
              <a:rPr lang="en-US" sz="3600" dirty="0" err="1"/>
              <a:t>buộc</a:t>
            </a:r>
            <a:r>
              <a:rPr lang="en-US" sz="3600" dirty="0"/>
              <a:t> 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9F1BFF1-6273-4234-B8B2-D338BD240776}"/>
              </a:ext>
            </a:extLst>
          </p:cNvPr>
          <p:cNvSpPr/>
          <p:nvPr/>
        </p:nvSpPr>
        <p:spPr>
          <a:xfrm>
            <a:off x="9264319" y="2863512"/>
            <a:ext cx="2486529" cy="1451811"/>
          </a:xfrm>
          <a:prstGeom prst="homePlat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Quay </a:t>
            </a:r>
            <a:r>
              <a:rPr lang="en-US" sz="3200" dirty="0" err="1"/>
              <a:t>lui</a:t>
            </a:r>
            <a:r>
              <a:rPr lang="en-US" sz="3200" dirty="0"/>
              <a:t> </a:t>
            </a: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lỗi</a:t>
            </a:r>
            <a:endParaRPr lang="en-US" sz="320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016F75F-6201-4E8D-BC58-776FA1806B56}"/>
              </a:ext>
            </a:extLst>
          </p:cNvPr>
          <p:cNvSpPr/>
          <p:nvPr/>
        </p:nvSpPr>
        <p:spPr>
          <a:xfrm>
            <a:off x="649703" y="2863512"/>
            <a:ext cx="2486528" cy="145181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16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27;p45">
            <a:extLst>
              <a:ext uri="{FF2B5EF4-FFF2-40B4-BE49-F238E27FC236}">
                <a16:creationId xmlns:a16="http://schemas.microsoft.com/office/drawing/2014/main" id="{AB827FF2-43AD-4750-A4F4-9FD72A955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7719" y="451104"/>
            <a:ext cx="8814800" cy="1696478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u="sng" dirty="0" err="1"/>
              <a:t>Giải</a:t>
            </a:r>
            <a:r>
              <a:rPr lang="en-US" b="1" u="sng" dirty="0"/>
              <a:t> </a:t>
            </a:r>
            <a:r>
              <a:rPr lang="en-US" b="1" u="sng" dirty="0" err="1"/>
              <a:t>thuật</a:t>
            </a:r>
            <a:r>
              <a:rPr lang="en-US" b="1" u="sng" dirty="0"/>
              <a:t> </a:t>
            </a:r>
            <a:r>
              <a:rPr lang="en-US" b="1" u="sng" dirty="0" err="1"/>
              <a:t>tìm</a:t>
            </a:r>
            <a:r>
              <a:rPr lang="en-US" b="1" u="sng" dirty="0"/>
              <a:t> </a:t>
            </a:r>
            <a:r>
              <a:rPr lang="en-US" b="1" u="sng" dirty="0" err="1"/>
              <a:t>kiếm</a:t>
            </a:r>
            <a:r>
              <a:rPr lang="en-US" b="1" u="sng" dirty="0"/>
              <a:t> quay </a:t>
            </a:r>
            <a:r>
              <a:rPr lang="en-US" b="1" u="sng" dirty="0" err="1"/>
              <a:t>lui</a:t>
            </a:r>
            <a:endParaRPr b="1" u="sng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5AAA9-5C5B-44E5-8953-5BD4D2E3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71" y="1522245"/>
            <a:ext cx="730669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43"/>
          <p:cNvSpPr txBox="1">
            <a:spLocks noGrp="1"/>
          </p:cNvSpPr>
          <p:nvPr>
            <p:ph type="title"/>
          </p:nvPr>
        </p:nvSpPr>
        <p:spPr>
          <a:xfrm>
            <a:off x="2175736" y="385246"/>
            <a:ext cx="8008400" cy="7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u="sng" dirty="0"/>
              <a:t>Ví dụ minh họa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E80A7-9A45-4263-8077-600D58314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76" y="2004014"/>
            <a:ext cx="4286848" cy="3038899"/>
          </a:xfrm>
          <a:prstGeom prst="rect">
            <a:avLst/>
          </a:prstGeom>
        </p:spPr>
      </p:pic>
      <p:pic>
        <p:nvPicPr>
          <p:cNvPr id="28" name="Graphic 27" descr="Cat">
            <a:extLst>
              <a:ext uri="{FF2B5EF4-FFF2-40B4-BE49-F238E27FC236}">
                <a16:creationId xmlns:a16="http://schemas.microsoft.com/office/drawing/2014/main" id="{3C9F38A5-30EC-4A3B-9B9C-B6695E9B9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8937" y="3088388"/>
            <a:ext cx="619142" cy="619142"/>
          </a:xfrm>
          <a:prstGeom prst="rect">
            <a:avLst/>
          </a:prstGeom>
        </p:spPr>
      </p:pic>
      <p:pic>
        <p:nvPicPr>
          <p:cNvPr id="26" name="Graphic 25" descr="Cat">
            <a:extLst>
              <a:ext uri="{FF2B5EF4-FFF2-40B4-BE49-F238E27FC236}">
                <a16:creationId xmlns:a16="http://schemas.microsoft.com/office/drawing/2014/main" id="{C457A787-94B4-4397-8955-1B61C80CA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71401" y="3629917"/>
            <a:ext cx="619142" cy="619142"/>
          </a:xfrm>
          <a:prstGeom prst="rect">
            <a:avLst/>
          </a:prstGeom>
        </p:spPr>
      </p:pic>
      <p:pic>
        <p:nvPicPr>
          <p:cNvPr id="30" name="Graphic 29" descr="Cat">
            <a:extLst>
              <a:ext uri="{FF2B5EF4-FFF2-40B4-BE49-F238E27FC236}">
                <a16:creationId xmlns:a16="http://schemas.microsoft.com/office/drawing/2014/main" id="{55AFC05A-AD61-4A35-A676-6819787C7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8584" y="2723355"/>
            <a:ext cx="619142" cy="619142"/>
          </a:xfrm>
          <a:prstGeom prst="rect">
            <a:avLst/>
          </a:prstGeom>
        </p:spPr>
      </p:pic>
      <p:pic>
        <p:nvPicPr>
          <p:cNvPr id="31" name="Graphic 30" descr="Cat">
            <a:extLst>
              <a:ext uri="{FF2B5EF4-FFF2-40B4-BE49-F238E27FC236}">
                <a16:creationId xmlns:a16="http://schemas.microsoft.com/office/drawing/2014/main" id="{A07936D5-7A66-4494-9A9B-7E8CD788D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3718" y="2778817"/>
            <a:ext cx="619142" cy="619142"/>
          </a:xfrm>
          <a:prstGeom prst="rect">
            <a:avLst/>
          </a:prstGeom>
        </p:spPr>
      </p:pic>
      <p:pic>
        <p:nvPicPr>
          <p:cNvPr id="32" name="Graphic 31" descr="Cat">
            <a:extLst>
              <a:ext uri="{FF2B5EF4-FFF2-40B4-BE49-F238E27FC236}">
                <a16:creationId xmlns:a16="http://schemas.microsoft.com/office/drawing/2014/main" id="{B73C5E84-2E71-4AF1-B511-9F75455BA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1830" y="4564907"/>
            <a:ext cx="619142" cy="619142"/>
          </a:xfrm>
          <a:prstGeom prst="rect">
            <a:avLst/>
          </a:prstGeom>
        </p:spPr>
      </p:pic>
      <p:pic>
        <p:nvPicPr>
          <p:cNvPr id="33" name="Graphic 32" descr="Cat">
            <a:extLst>
              <a:ext uri="{FF2B5EF4-FFF2-40B4-BE49-F238E27FC236}">
                <a16:creationId xmlns:a16="http://schemas.microsoft.com/office/drawing/2014/main" id="{170638CA-DB77-4AFE-A5D6-B31152EC2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1481" y="4060628"/>
            <a:ext cx="619142" cy="619142"/>
          </a:xfrm>
          <a:prstGeom prst="rect">
            <a:avLst/>
          </a:prstGeom>
        </p:spPr>
      </p:pic>
      <p:pic>
        <p:nvPicPr>
          <p:cNvPr id="35" name="Graphic 34" descr="Cat">
            <a:extLst>
              <a:ext uri="{FF2B5EF4-FFF2-40B4-BE49-F238E27FC236}">
                <a16:creationId xmlns:a16="http://schemas.microsoft.com/office/drawing/2014/main" id="{B3062B12-CDC0-4DB5-8FE6-2EEC5BF4F9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9302" y="3407526"/>
            <a:ext cx="619142" cy="61914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8ECBF-3014-452C-8B67-5545425F2987}"/>
              </a:ext>
            </a:extLst>
          </p:cNvPr>
          <p:cNvSpPr/>
          <p:nvPr/>
        </p:nvSpPr>
        <p:spPr>
          <a:xfrm>
            <a:off x="687897" y="2369267"/>
            <a:ext cx="2125160" cy="885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0FCF839-616D-4C8E-92C3-431CAD33241F}"/>
              </a:ext>
            </a:extLst>
          </p:cNvPr>
          <p:cNvSpPr/>
          <p:nvPr/>
        </p:nvSpPr>
        <p:spPr>
          <a:xfrm>
            <a:off x="687897" y="3523463"/>
            <a:ext cx="2125160" cy="989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F9CE21-E956-437F-97F3-B9DB699FD42E}"/>
              </a:ext>
            </a:extLst>
          </p:cNvPr>
          <p:cNvSpPr/>
          <p:nvPr/>
        </p:nvSpPr>
        <p:spPr>
          <a:xfrm>
            <a:off x="2454443" y="2278780"/>
            <a:ext cx="2516364" cy="1556084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điểm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4E607-EC6E-4DB8-AAC4-D14B932291AC}"/>
              </a:ext>
            </a:extLst>
          </p:cNvPr>
          <p:cNvSpPr/>
          <p:nvPr/>
        </p:nvSpPr>
        <p:spPr>
          <a:xfrm>
            <a:off x="7012646" y="2278780"/>
            <a:ext cx="2516364" cy="1556084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endParaRPr lang="en-US" sz="2400" dirty="0"/>
          </a:p>
        </p:txBody>
      </p:sp>
      <p:sp>
        <p:nvSpPr>
          <p:cNvPr id="8" name="Google Shape;2727;p45">
            <a:extLst>
              <a:ext uri="{FF2B5EF4-FFF2-40B4-BE49-F238E27FC236}">
                <a16:creationId xmlns:a16="http://schemas.microsoft.com/office/drawing/2014/main" id="{AB7986E5-9B50-40FE-BBB4-8BCC5C4B8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8600" y="651630"/>
            <a:ext cx="88148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vi-VN" b="1" u="sng" dirty="0"/>
              <a:t>Ư</a:t>
            </a:r>
            <a:r>
              <a:rPr lang="en-US" b="1" u="sng" dirty="0"/>
              <a:t>u </a:t>
            </a:r>
            <a:r>
              <a:rPr lang="en-US" b="1" u="sng" dirty="0" err="1"/>
              <a:t>điểm</a:t>
            </a:r>
            <a:r>
              <a:rPr lang="en-US" b="1" u="sng" dirty="0"/>
              <a:t> </a:t>
            </a:r>
            <a:r>
              <a:rPr lang="en-US" b="1" u="sng" dirty="0" err="1"/>
              <a:t>và</a:t>
            </a:r>
            <a:r>
              <a:rPr lang="en-US" b="1" u="sng" dirty="0"/>
              <a:t> </a:t>
            </a:r>
            <a:r>
              <a:rPr lang="en-US" b="1" u="sng" dirty="0" err="1"/>
              <a:t>nhược</a:t>
            </a:r>
            <a:r>
              <a:rPr lang="en-US" b="1" u="sng" dirty="0"/>
              <a:t> </a:t>
            </a:r>
            <a:r>
              <a:rPr lang="en-US" b="1" u="sng" dirty="0" err="1"/>
              <a:t>điểm</a:t>
            </a:r>
            <a:endParaRPr b="1" u="sng" dirty="0"/>
          </a:p>
          <a:p>
            <a:endParaRPr dirty="0"/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E6631E26-F2F6-43C1-ABBC-4CA278B09784}"/>
              </a:ext>
            </a:extLst>
          </p:cNvPr>
          <p:cNvSpPr/>
          <p:nvPr/>
        </p:nvSpPr>
        <p:spPr>
          <a:xfrm>
            <a:off x="2506579" y="3834864"/>
            <a:ext cx="2412091" cy="1868906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tồn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DBF1DB1F-589E-49FF-BC6D-ADA38F1D4E73}"/>
              </a:ext>
            </a:extLst>
          </p:cNvPr>
          <p:cNvSpPr/>
          <p:nvPr/>
        </p:nvSpPr>
        <p:spPr>
          <a:xfrm>
            <a:off x="7012647" y="3834864"/>
            <a:ext cx="2516363" cy="1868906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Đôi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tài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nguyên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lớn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26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4" name="Google Shape;3114;p65"/>
          <p:cNvGrpSpPr/>
          <p:nvPr/>
        </p:nvGrpSpPr>
        <p:grpSpPr>
          <a:xfrm>
            <a:off x="4976582" y="702555"/>
            <a:ext cx="2238836" cy="2238836"/>
            <a:chOff x="3614228" y="234880"/>
            <a:chExt cx="1915500" cy="1915500"/>
          </a:xfrm>
          <a:solidFill>
            <a:srgbClr val="FF0000"/>
          </a:solidFill>
        </p:grpSpPr>
        <p:sp>
          <p:nvSpPr>
            <p:cNvPr id="3115" name="Google Shape;3115;p6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6" name="Google Shape;3116;p6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3117" name="Google Shape;3117;p65"/>
          <p:cNvGrpSpPr/>
          <p:nvPr/>
        </p:nvGrpSpPr>
        <p:grpSpPr>
          <a:xfrm>
            <a:off x="5701690" y="1428233"/>
            <a:ext cx="788607" cy="787519"/>
            <a:chOff x="1190625" y="238125"/>
            <a:chExt cx="5238750" cy="5231525"/>
          </a:xfrm>
        </p:grpSpPr>
        <p:sp>
          <p:nvSpPr>
            <p:cNvPr id="3118" name="Google Shape;3118;p65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19" name="Google Shape;3119;p65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0" name="Google Shape;3120;p65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1" name="Google Shape;3121;p65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2" name="Google Shape;3122;p65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3" name="Google Shape;3123;p65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4" name="Google Shape;3124;p65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5" name="Google Shape;3125;p65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6" name="Google Shape;3126;p65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7" name="Google Shape;3127;p65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</p:grpSp>
      <p:sp>
        <p:nvSpPr>
          <p:cNvPr id="3128" name="Google Shape;3128;p65"/>
          <p:cNvSpPr txBox="1">
            <a:spLocks noGrp="1"/>
          </p:cNvSpPr>
          <p:nvPr>
            <p:ph type="title"/>
          </p:nvPr>
        </p:nvSpPr>
        <p:spPr>
          <a:xfrm>
            <a:off x="2427400" y="3228400"/>
            <a:ext cx="7337200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Khi nào nên dùng thuật toán?</a:t>
            </a:r>
            <a:endParaRPr dirty="0"/>
          </a:p>
        </p:txBody>
      </p:sp>
      <p:sp>
        <p:nvSpPr>
          <p:cNvPr id="3129" name="Google Shape;3129;p65"/>
          <p:cNvSpPr txBox="1">
            <a:spLocks noGrp="1"/>
          </p:cNvSpPr>
          <p:nvPr>
            <p:ph type="subTitle" idx="1"/>
          </p:nvPr>
        </p:nvSpPr>
        <p:spPr>
          <a:xfrm>
            <a:off x="1883600" y="4209667"/>
            <a:ext cx="8572400" cy="16471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highlight>
                  <a:schemeClr val="lt1"/>
                </a:highlight>
              </a:rPr>
              <a:t>Khi </a:t>
            </a:r>
            <a:r>
              <a:rPr lang="en-US" dirty="0" err="1">
                <a:highlight>
                  <a:schemeClr val="lt1"/>
                </a:highlight>
              </a:rPr>
              <a:t>các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bài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toán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có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không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gian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tìm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kiếm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lớn</a:t>
            </a:r>
            <a:r>
              <a:rPr lang="en-US" dirty="0">
                <a:highlight>
                  <a:schemeClr val="lt1"/>
                </a:highlight>
              </a:rPr>
              <a:t> (Sudoku, con </a:t>
            </a:r>
            <a:r>
              <a:rPr lang="en-US" dirty="0" err="1">
                <a:highlight>
                  <a:schemeClr val="lt1"/>
                </a:highlight>
              </a:rPr>
              <a:t>mã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đi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tuần</a:t>
            </a:r>
            <a:r>
              <a:rPr lang="en-US" dirty="0">
                <a:highlight>
                  <a:schemeClr val="lt1"/>
                </a:highlight>
              </a:rPr>
              <a:t>…), </a:t>
            </a:r>
            <a:r>
              <a:rPr lang="en-US" dirty="0" err="1">
                <a:highlight>
                  <a:schemeClr val="lt1"/>
                </a:highlight>
              </a:rPr>
              <a:t>các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bài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toán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có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ràng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buộc</a:t>
            </a:r>
            <a:r>
              <a:rPr lang="en-US" dirty="0">
                <a:highlight>
                  <a:schemeClr val="lt1"/>
                </a:highlight>
              </a:rPr>
              <a:t>, </a:t>
            </a:r>
            <a:r>
              <a:rPr lang="en-US" dirty="0" err="1">
                <a:highlight>
                  <a:schemeClr val="lt1"/>
                </a:highlight>
              </a:rPr>
              <a:t>các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bài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toán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tối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ưu</a:t>
            </a:r>
            <a:r>
              <a:rPr lang="en-US" dirty="0">
                <a:highlight>
                  <a:schemeClr val="lt1"/>
                </a:highlight>
              </a:rPr>
              <a:t>. </a:t>
            </a:r>
            <a:endParaRPr dirty="0"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8576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79816" y="1687684"/>
            <a:ext cx="6618865" cy="5170331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6464747" y="2402517"/>
            <a:ext cx="5722400" cy="12346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66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" sz="66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" sz="66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66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Google Shape;2134;p37"/>
          <p:cNvGrpSpPr/>
          <p:nvPr/>
        </p:nvGrpSpPr>
        <p:grpSpPr>
          <a:xfrm>
            <a:off x="5941712" y="2127239"/>
            <a:ext cx="5907207" cy="4141872"/>
            <a:chOff x="862950" y="825025"/>
            <a:chExt cx="5862650" cy="4111175"/>
          </a:xfrm>
        </p:grpSpPr>
        <p:sp>
          <p:nvSpPr>
            <p:cNvPr id="2135" name="Google Shape;2135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52" name="Google Shape;2352;p37"/>
          <p:cNvGrpSpPr/>
          <p:nvPr/>
        </p:nvGrpSpPr>
        <p:grpSpPr>
          <a:xfrm>
            <a:off x="975529" y="2200613"/>
            <a:ext cx="846800" cy="977987"/>
            <a:chOff x="731647" y="1650460"/>
            <a:chExt cx="635100" cy="733490"/>
          </a:xfrm>
        </p:grpSpPr>
        <p:grpSp>
          <p:nvGrpSpPr>
            <p:cNvPr id="2353" name="Google Shape;2353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354" name="Google Shape;2354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55" name="Google Shape;2355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356" name="Google Shape;2356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57" name="Google Shape;235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8" name="Google Shape;235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59" name="Google Shape;235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60" name="Google Shape;2360;p37"/>
          <p:cNvGrpSpPr/>
          <p:nvPr/>
        </p:nvGrpSpPr>
        <p:grpSpPr>
          <a:xfrm>
            <a:off x="975529" y="3637703"/>
            <a:ext cx="846800" cy="979979"/>
            <a:chOff x="731647" y="2728277"/>
            <a:chExt cx="635100" cy="734984"/>
          </a:xfrm>
        </p:grpSpPr>
        <p:grpSp>
          <p:nvGrpSpPr>
            <p:cNvPr id="2361" name="Google Shape;2361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362" name="Google Shape;2362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63" name="Google Shape;2363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64" name="Google Shape;2364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365" name="Google Shape;236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66" name="Google Shape;236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67" name="Google Shape;236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368" name="Google Shape;2368;p37"/>
          <p:cNvGrpSpPr/>
          <p:nvPr/>
        </p:nvGrpSpPr>
        <p:grpSpPr>
          <a:xfrm>
            <a:off x="975529" y="5075567"/>
            <a:ext cx="846800" cy="979605"/>
            <a:chOff x="731647" y="3806675"/>
            <a:chExt cx="635100" cy="734704"/>
          </a:xfrm>
        </p:grpSpPr>
        <p:grpSp>
          <p:nvGrpSpPr>
            <p:cNvPr id="2369" name="Google Shape;2369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370" name="Google Shape;2370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1" name="Google Shape;2371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372" name="Google Shape;2372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373" name="Google Shape;2373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74" name="Google Shape;2374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375" name="Google Shape;2375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76" name="Google Shape;2376;p37"/>
          <p:cNvSpPr txBox="1">
            <a:spLocks noGrp="1"/>
          </p:cNvSpPr>
          <p:nvPr>
            <p:ph type="title"/>
          </p:nvPr>
        </p:nvSpPr>
        <p:spPr>
          <a:xfrm>
            <a:off x="482845" y="1036563"/>
            <a:ext cx="3766132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267" b="1" dirty="0"/>
              <a:t>Nội dung chính</a:t>
            </a:r>
            <a:endParaRPr sz="4267" b="1" dirty="0"/>
          </a:p>
        </p:txBody>
      </p:sp>
      <p:sp>
        <p:nvSpPr>
          <p:cNvPr id="2379" name="Google Shape;2379;p37"/>
          <p:cNvSpPr txBox="1">
            <a:spLocks noGrp="1"/>
          </p:cNvSpPr>
          <p:nvPr>
            <p:ph type="subTitle" idx="3"/>
          </p:nvPr>
        </p:nvSpPr>
        <p:spPr>
          <a:xfrm>
            <a:off x="2259051" y="2263665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667" dirty="0"/>
              <a:t>Phương pháp thử</a:t>
            </a:r>
            <a:endParaRPr sz="2667" dirty="0"/>
          </a:p>
        </p:txBody>
      </p:sp>
      <p:sp>
        <p:nvSpPr>
          <p:cNvPr id="2381" name="Google Shape;2381;p37"/>
          <p:cNvSpPr txBox="1">
            <a:spLocks noGrp="1"/>
          </p:cNvSpPr>
          <p:nvPr>
            <p:ph type="subTitle" idx="5"/>
          </p:nvPr>
        </p:nvSpPr>
        <p:spPr>
          <a:xfrm>
            <a:off x="2259971" y="3686175"/>
            <a:ext cx="3681741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" sz="2667" dirty="0"/>
              <a:t>Phương pháp quay lui</a:t>
            </a:r>
            <a:endParaRPr sz="2667" dirty="0"/>
          </a:p>
        </p:txBody>
      </p:sp>
      <p:sp>
        <p:nvSpPr>
          <p:cNvPr id="2383" name="Google Shape;2383;p37"/>
          <p:cNvSpPr txBox="1">
            <a:spLocks noGrp="1"/>
          </p:cNvSpPr>
          <p:nvPr>
            <p:ph type="subTitle" idx="7"/>
          </p:nvPr>
        </p:nvSpPr>
        <p:spPr>
          <a:xfrm>
            <a:off x="2297524" y="5062760"/>
            <a:ext cx="3486800" cy="5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-US" sz="2667" dirty="0"/>
              <a:t>Demo </a:t>
            </a:r>
            <a:r>
              <a:rPr lang="en-US" sz="2667" dirty="0" err="1"/>
              <a:t>thuật</a:t>
            </a:r>
            <a:r>
              <a:rPr lang="en-US" sz="2667" dirty="0"/>
              <a:t> </a:t>
            </a:r>
            <a:r>
              <a:rPr lang="en-US" sz="2667" dirty="0" err="1"/>
              <a:t>toán</a:t>
            </a:r>
            <a:r>
              <a:rPr lang="en-US" sz="2667" dirty="0"/>
              <a:t> </a:t>
            </a:r>
            <a:endParaRPr sz="2667" dirty="0"/>
          </a:p>
        </p:txBody>
      </p:sp>
      <p:sp>
        <p:nvSpPr>
          <p:cNvPr id="2386" name="Google Shape;2386;p37"/>
          <p:cNvSpPr txBox="1">
            <a:spLocks noGrp="1"/>
          </p:cNvSpPr>
          <p:nvPr>
            <p:ph type="title" idx="13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387" name="Google Shape;2387;p37"/>
          <p:cNvSpPr txBox="1">
            <a:spLocks noGrp="1"/>
          </p:cNvSpPr>
          <p:nvPr>
            <p:ph type="title" idx="14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388" name="Google Shape;2388;p37"/>
          <p:cNvSpPr txBox="1">
            <a:spLocks noGrp="1"/>
          </p:cNvSpPr>
          <p:nvPr>
            <p:ph type="title" idx="15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4"/>
          <p:cNvSpPr txBox="1">
            <a:spLocks noGrp="1"/>
          </p:cNvSpPr>
          <p:nvPr>
            <p:ph type="title"/>
          </p:nvPr>
        </p:nvSpPr>
        <p:spPr>
          <a:xfrm>
            <a:off x="3059485" y="2706427"/>
            <a:ext cx="6073029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6267" dirty="0"/>
              <a:t>P</a:t>
            </a:r>
            <a:r>
              <a:rPr lang="en" sz="6267" dirty="0"/>
              <a:t>hương pháp thử</a:t>
            </a:r>
            <a:endParaRPr sz="6267" dirty="0"/>
          </a:p>
        </p:txBody>
      </p:sp>
      <p:sp>
        <p:nvSpPr>
          <p:cNvPr id="2721" name="Google Shape;2721;p44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0700" dirty="0"/>
              <a:t>01</a:t>
            </a:r>
            <a:endParaRPr sz="10700" dirty="0"/>
          </a:p>
        </p:txBody>
      </p:sp>
      <p:sp>
        <p:nvSpPr>
          <p:cNvPr id="2722" name="Google Shape;2722;p44"/>
          <p:cNvSpPr txBox="1">
            <a:spLocks noGrp="1"/>
          </p:cNvSpPr>
          <p:nvPr>
            <p:ph type="subTitle" idx="1"/>
          </p:nvPr>
        </p:nvSpPr>
        <p:spPr>
          <a:xfrm>
            <a:off x="3651999" y="3779227"/>
            <a:ext cx="4567661" cy="91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Duyệ</a:t>
            </a:r>
            <a:r>
              <a:rPr lang="en-US" dirty="0" err="1"/>
              <a:t>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br>
              <a:rPr lang="en-US" dirty="0"/>
            </a:b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45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u="sng" dirty="0" err="1"/>
              <a:t>Khái</a:t>
            </a:r>
            <a:r>
              <a:rPr lang="en-US" b="1" u="sng" dirty="0"/>
              <a:t> </a:t>
            </a:r>
            <a:r>
              <a:rPr lang="en-US" b="1" u="sng" dirty="0" err="1"/>
              <a:t>niệm</a:t>
            </a:r>
            <a:endParaRPr b="1" u="sng" dirty="0"/>
          </a:p>
          <a:p>
            <a:endParaRPr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06085F-5CFC-4E9C-96C1-C58D85AA2A47}"/>
              </a:ext>
            </a:extLst>
          </p:cNvPr>
          <p:cNvSpPr/>
          <p:nvPr/>
        </p:nvSpPr>
        <p:spPr>
          <a:xfrm>
            <a:off x="2109537" y="1560095"/>
            <a:ext cx="7972926" cy="1556084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(Generate and Test)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.</a:t>
            </a:r>
          </a:p>
          <a:p>
            <a:pPr algn="ctr"/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F9CE21-E956-437F-97F3-B9DB699FD42E}"/>
              </a:ext>
            </a:extLst>
          </p:cNvPr>
          <p:cNvSpPr/>
          <p:nvPr/>
        </p:nvSpPr>
        <p:spPr>
          <a:xfrm>
            <a:off x="2855496" y="3613885"/>
            <a:ext cx="2516364" cy="1556084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4E607-EC6E-4DB8-AAC4-D14B932291AC}"/>
              </a:ext>
            </a:extLst>
          </p:cNvPr>
          <p:cNvSpPr/>
          <p:nvPr/>
        </p:nvSpPr>
        <p:spPr>
          <a:xfrm>
            <a:off x="6820141" y="3613885"/>
            <a:ext cx="2516364" cy="1556084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43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u="sng" dirty="0"/>
              <a:t>Ví dụ minh họa</a:t>
            </a:r>
            <a:endParaRPr b="1" u="sn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2BB72A-5848-4535-95F1-99A515286F05}"/>
              </a:ext>
            </a:extLst>
          </p:cNvPr>
          <p:cNvSpPr/>
          <p:nvPr/>
        </p:nvSpPr>
        <p:spPr>
          <a:xfrm>
            <a:off x="1359467" y="2903620"/>
            <a:ext cx="3473116" cy="1435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X, Y, Z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tri {1, 2}</a:t>
            </a:r>
          </a:p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 X = Y, X != Z, Y &gt; 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6A6CEB-3F6C-4A01-80E1-9C8ADBB3BDAF}"/>
              </a:ext>
            </a:extLst>
          </p:cNvPr>
          <p:cNvSpPr/>
          <p:nvPr/>
        </p:nvSpPr>
        <p:spPr>
          <a:xfrm>
            <a:off x="7106651" y="1736839"/>
            <a:ext cx="2013284" cy="745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C92F813C-5D70-49BA-B71B-19F5B400239A}"/>
              </a:ext>
            </a:extLst>
          </p:cNvPr>
          <p:cNvSpPr/>
          <p:nvPr/>
        </p:nvSpPr>
        <p:spPr>
          <a:xfrm>
            <a:off x="5646820" y="3084093"/>
            <a:ext cx="1171073" cy="53741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>
                <a:solidFill>
                  <a:schemeClr val="tx1"/>
                </a:solidFill>
              </a:rPr>
              <a:t>1, 1, 1</a:t>
            </a:r>
            <a:endParaRPr lang="en-US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59ABC662-0773-4E4A-A0A6-596918311DEC}"/>
              </a:ext>
            </a:extLst>
          </p:cNvPr>
          <p:cNvSpPr/>
          <p:nvPr/>
        </p:nvSpPr>
        <p:spPr>
          <a:xfrm>
            <a:off x="9408696" y="3084091"/>
            <a:ext cx="1171073" cy="53741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1, 2, 1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05B60136-7E7B-4613-9271-E3E500A2A2BD}"/>
              </a:ext>
            </a:extLst>
          </p:cNvPr>
          <p:cNvSpPr/>
          <p:nvPr/>
        </p:nvSpPr>
        <p:spPr>
          <a:xfrm>
            <a:off x="7527758" y="3084092"/>
            <a:ext cx="1171073" cy="53741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dirty="0">
                <a:solidFill>
                  <a:schemeClr val="tx1"/>
                </a:solidFill>
              </a:rPr>
              <a:t>1, 1, 2</a:t>
            </a:r>
            <a:endParaRPr lang="en-US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E4038249-2A69-4871-B633-9544BFC0073D}"/>
              </a:ext>
            </a:extLst>
          </p:cNvPr>
          <p:cNvSpPr/>
          <p:nvPr/>
        </p:nvSpPr>
        <p:spPr>
          <a:xfrm>
            <a:off x="7527757" y="3978440"/>
            <a:ext cx="1171073" cy="53741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2, 1, 1 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B8B9D76A-FEA5-42DC-98FA-F310FABD3FCD}"/>
              </a:ext>
            </a:extLst>
          </p:cNvPr>
          <p:cNvSpPr/>
          <p:nvPr/>
        </p:nvSpPr>
        <p:spPr>
          <a:xfrm>
            <a:off x="5646820" y="3978440"/>
            <a:ext cx="1171073" cy="53741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1, 2, 2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3200BA06-C87B-4337-B30F-C02365957EEE}"/>
              </a:ext>
            </a:extLst>
          </p:cNvPr>
          <p:cNvSpPr/>
          <p:nvPr/>
        </p:nvSpPr>
        <p:spPr>
          <a:xfrm>
            <a:off x="9408694" y="3978440"/>
            <a:ext cx="1171073" cy="53741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2, 1, 2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AF6E2679-2CC0-4A31-A60E-CCE72A62DC5C}"/>
              </a:ext>
            </a:extLst>
          </p:cNvPr>
          <p:cNvSpPr/>
          <p:nvPr/>
        </p:nvSpPr>
        <p:spPr>
          <a:xfrm>
            <a:off x="7527757" y="4872788"/>
            <a:ext cx="1171073" cy="537411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2, 2, 1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92E351-A412-4808-ADE5-50B0281019C0}"/>
              </a:ext>
            </a:extLst>
          </p:cNvPr>
          <p:cNvSpPr/>
          <p:nvPr/>
        </p:nvSpPr>
        <p:spPr>
          <a:xfrm>
            <a:off x="7106651" y="1736839"/>
            <a:ext cx="2013284" cy="7459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13B3ADB3-B77C-4666-AA61-24DF7D8C5F97}"/>
              </a:ext>
            </a:extLst>
          </p:cNvPr>
          <p:cNvSpPr/>
          <p:nvPr/>
        </p:nvSpPr>
        <p:spPr>
          <a:xfrm>
            <a:off x="7527756" y="4872788"/>
            <a:ext cx="1171073" cy="537411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2, 2, 1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F9CE21-E956-437F-97F3-B9DB699FD42E}"/>
              </a:ext>
            </a:extLst>
          </p:cNvPr>
          <p:cNvSpPr/>
          <p:nvPr/>
        </p:nvSpPr>
        <p:spPr>
          <a:xfrm>
            <a:off x="2454443" y="2278780"/>
            <a:ext cx="2516364" cy="1556084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điểm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4E607-EC6E-4DB8-AAC4-D14B932291AC}"/>
              </a:ext>
            </a:extLst>
          </p:cNvPr>
          <p:cNvSpPr/>
          <p:nvPr/>
        </p:nvSpPr>
        <p:spPr>
          <a:xfrm>
            <a:off x="7012646" y="2278780"/>
            <a:ext cx="2516364" cy="1556084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endParaRPr lang="en-US" sz="2400" dirty="0"/>
          </a:p>
        </p:txBody>
      </p:sp>
      <p:sp>
        <p:nvSpPr>
          <p:cNvPr id="8" name="Google Shape;2727;p45">
            <a:extLst>
              <a:ext uri="{FF2B5EF4-FFF2-40B4-BE49-F238E27FC236}">
                <a16:creationId xmlns:a16="http://schemas.microsoft.com/office/drawing/2014/main" id="{AB7986E5-9B50-40FE-BBB4-8BCC5C4B8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8600" y="651630"/>
            <a:ext cx="88148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vi-VN" b="1" u="sng" dirty="0"/>
              <a:t>Ư</a:t>
            </a:r>
            <a:r>
              <a:rPr lang="en-US" b="1" u="sng" dirty="0"/>
              <a:t>u </a:t>
            </a:r>
            <a:r>
              <a:rPr lang="en-US" b="1" u="sng" dirty="0" err="1"/>
              <a:t>điểm</a:t>
            </a:r>
            <a:r>
              <a:rPr lang="en-US" b="1" u="sng" dirty="0"/>
              <a:t> </a:t>
            </a:r>
            <a:r>
              <a:rPr lang="en-US" b="1" u="sng" dirty="0" err="1"/>
              <a:t>và</a:t>
            </a:r>
            <a:r>
              <a:rPr lang="en-US" b="1" u="sng" dirty="0"/>
              <a:t> </a:t>
            </a:r>
            <a:r>
              <a:rPr lang="en-US" b="1" u="sng" dirty="0" err="1"/>
              <a:t>nhược</a:t>
            </a:r>
            <a:r>
              <a:rPr lang="en-US" b="1" u="sng" dirty="0"/>
              <a:t> </a:t>
            </a:r>
            <a:r>
              <a:rPr lang="en-US" b="1" u="sng" dirty="0" err="1"/>
              <a:t>điểm</a:t>
            </a:r>
            <a:endParaRPr b="1" u="sng" dirty="0"/>
          </a:p>
          <a:p>
            <a:endParaRPr dirty="0"/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E6631E26-F2F6-43C1-ABBC-4CA278B09784}"/>
              </a:ext>
            </a:extLst>
          </p:cNvPr>
          <p:cNvSpPr/>
          <p:nvPr/>
        </p:nvSpPr>
        <p:spPr>
          <a:xfrm>
            <a:off x="2506579" y="3834864"/>
            <a:ext cx="2412091" cy="1868906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Đơn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Phù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DBF1DB1F-589E-49FF-BC6D-ADA38F1D4E73}"/>
              </a:ext>
            </a:extLst>
          </p:cNvPr>
          <p:cNvSpPr/>
          <p:nvPr/>
        </p:nvSpPr>
        <p:spPr>
          <a:xfrm>
            <a:off x="7012647" y="3834864"/>
            <a:ext cx="2516363" cy="1868906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xét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thỏa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buộc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4" name="Google Shape;3114;p65"/>
          <p:cNvGrpSpPr/>
          <p:nvPr/>
        </p:nvGrpSpPr>
        <p:grpSpPr>
          <a:xfrm>
            <a:off x="4976582" y="702555"/>
            <a:ext cx="2238836" cy="2238836"/>
            <a:chOff x="3614228" y="234880"/>
            <a:chExt cx="1915500" cy="1915500"/>
          </a:xfrm>
        </p:grpSpPr>
        <p:sp>
          <p:nvSpPr>
            <p:cNvPr id="3115" name="Google Shape;3115;p6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6" name="Google Shape;3116;p6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17" name="Google Shape;3117;p65"/>
          <p:cNvGrpSpPr/>
          <p:nvPr/>
        </p:nvGrpSpPr>
        <p:grpSpPr>
          <a:xfrm>
            <a:off x="5701690" y="1428233"/>
            <a:ext cx="788607" cy="787519"/>
            <a:chOff x="1190625" y="238125"/>
            <a:chExt cx="5238750" cy="5231525"/>
          </a:xfrm>
        </p:grpSpPr>
        <p:sp>
          <p:nvSpPr>
            <p:cNvPr id="3118" name="Google Shape;3118;p65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19" name="Google Shape;3119;p65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0" name="Google Shape;3120;p65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1" name="Google Shape;3121;p65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2" name="Google Shape;3122;p65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3" name="Google Shape;3123;p65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4" name="Google Shape;3124;p65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5" name="Google Shape;3125;p65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6" name="Google Shape;3126;p65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  <p:sp>
          <p:nvSpPr>
            <p:cNvPr id="3127" name="Google Shape;3127;p65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595959"/>
                </a:solidFill>
              </a:endParaRPr>
            </a:p>
          </p:txBody>
        </p:sp>
      </p:grpSp>
      <p:sp>
        <p:nvSpPr>
          <p:cNvPr id="3128" name="Google Shape;3128;p65"/>
          <p:cNvSpPr txBox="1">
            <a:spLocks noGrp="1"/>
          </p:cNvSpPr>
          <p:nvPr>
            <p:ph type="title"/>
          </p:nvPr>
        </p:nvSpPr>
        <p:spPr>
          <a:xfrm>
            <a:off x="2427400" y="3228400"/>
            <a:ext cx="7337200" cy="7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Khi nào nên dùng thuật toán?</a:t>
            </a:r>
            <a:endParaRPr dirty="0"/>
          </a:p>
        </p:txBody>
      </p:sp>
      <p:sp>
        <p:nvSpPr>
          <p:cNvPr id="3129" name="Google Shape;3129;p65"/>
          <p:cNvSpPr txBox="1">
            <a:spLocks noGrp="1"/>
          </p:cNvSpPr>
          <p:nvPr>
            <p:ph type="subTitle" idx="1"/>
          </p:nvPr>
        </p:nvSpPr>
        <p:spPr>
          <a:xfrm>
            <a:off x="1883600" y="4209667"/>
            <a:ext cx="8572400" cy="16471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 err="1">
                <a:highlight>
                  <a:schemeClr val="lt1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N</a:t>
            </a:r>
            <a:r>
              <a:rPr lang="en-US" dirty="0" err="1">
                <a:highlight>
                  <a:schemeClr val="lt1"/>
                </a:highlight>
              </a:rPr>
              <a:t>ên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áp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dụng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thuật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toán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không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biết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cách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giải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quyết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bài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toán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theo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một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chính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xác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hoặc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không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có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phương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pháp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giải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quyết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bài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toán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cụ</a:t>
            </a:r>
            <a:r>
              <a:rPr lang="en-US" dirty="0">
                <a:highlight>
                  <a:schemeClr val="lt1"/>
                </a:highlight>
              </a:rPr>
              <a:t> </a:t>
            </a:r>
            <a:r>
              <a:rPr lang="en-US" dirty="0" err="1">
                <a:highlight>
                  <a:schemeClr val="lt1"/>
                </a:highlight>
              </a:rPr>
              <a:t>thể</a:t>
            </a:r>
            <a:endParaRPr dirty="0">
              <a:highlight>
                <a:schemeClr val="lt1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4"/>
          <p:cNvSpPr txBox="1">
            <a:spLocks noGrp="1"/>
          </p:cNvSpPr>
          <p:nvPr>
            <p:ph type="title"/>
          </p:nvPr>
        </p:nvSpPr>
        <p:spPr>
          <a:xfrm>
            <a:off x="3059485" y="3060027"/>
            <a:ext cx="6073029" cy="107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6267" dirty="0"/>
              <a:t>Phương pháp quay lui</a:t>
            </a:r>
            <a:endParaRPr sz="6267" dirty="0"/>
          </a:p>
        </p:txBody>
      </p:sp>
      <p:sp>
        <p:nvSpPr>
          <p:cNvPr id="2721" name="Google Shape;2721;p44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10700" dirty="0"/>
              <a:t>02</a:t>
            </a:r>
            <a:endParaRPr sz="10700" dirty="0"/>
          </a:p>
        </p:txBody>
      </p:sp>
      <p:sp>
        <p:nvSpPr>
          <p:cNvPr id="2722" name="Google Shape;2722;p44"/>
          <p:cNvSpPr txBox="1">
            <a:spLocks noGrp="1"/>
          </p:cNvSpPr>
          <p:nvPr>
            <p:ph type="subTitle" idx="1"/>
          </p:nvPr>
        </p:nvSpPr>
        <p:spPr>
          <a:xfrm>
            <a:off x="3656969" y="4530392"/>
            <a:ext cx="4567661" cy="91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“Backtracking”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2158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45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u="sng" dirty="0" err="1"/>
              <a:t>Khái</a:t>
            </a:r>
            <a:r>
              <a:rPr lang="en-US" b="1" u="sng" dirty="0"/>
              <a:t> </a:t>
            </a:r>
            <a:r>
              <a:rPr lang="en-US" b="1" u="sng" dirty="0" err="1"/>
              <a:t>niệm</a:t>
            </a:r>
            <a:endParaRPr b="1" u="sng" dirty="0"/>
          </a:p>
          <a:p>
            <a:endParaRPr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06085F-5CFC-4E9C-96C1-C58D85AA2A47}"/>
              </a:ext>
            </a:extLst>
          </p:cNvPr>
          <p:cNvSpPr/>
          <p:nvPr/>
        </p:nvSpPr>
        <p:spPr>
          <a:xfrm>
            <a:off x="2109537" y="1872916"/>
            <a:ext cx="7972926" cy="3561348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-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r>
              <a:rPr lang="en-US" sz="2400" dirty="0"/>
              <a:t> (backtracking)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CSP.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(depth–first search)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: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00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465</Words>
  <Application>Microsoft Office PowerPoint</Application>
  <PresentationFormat>Widescreen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Barlow Semi Condensed</vt:lpstr>
      <vt:lpstr>Barlow Semi Condensed Medium</vt:lpstr>
      <vt:lpstr>Calibri</vt:lpstr>
      <vt:lpstr>Calibri Light</vt:lpstr>
      <vt:lpstr>Times New Roman</vt:lpstr>
      <vt:lpstr>Office Theme</vt:lpstr>
      <vt:lpstr>TRÍ TUỆ NHÂN TẠ0</vt:lpstr>
      <vt:lpstr>Nội dung chính</vt:lpstr>
      <vt:lpstr>Phương pháp thử</vt:lpstr>
      <vt:lpstr>Khái niệm </vt:lpstr>
      <vt:lpstr>Ví dụ minh họa</vt:lpstr>
      <vt:lpstr>Ưu điểm và nhược điểm </vt:lpstr>
      <vt:lpstr>Khi nào nên dùng thuật toán?</vt:lpstr>
      <vt:lpstr>Phương pháp quay lui</vt:lpstr>
      <vt:lpstr>Khái niệm </vt:lpstr>
      <vt:lpstr>Phương pháp tìm kiếm quay lui  đối với bài toán CSP </vt:lpstr>
      <vt:lpstr>Giải thuật tìm kiếm quay lui </vt:lpstr>
      <vt:lpstr>Ví dụ minh họa</vt:lpstr>
      <vt:lpstr>Ưu điểm và nhược điểm </vt:lpstr>
      <vt:lpstr>Khi nào nên dùng thuật toán?</vt:lpstr>
      <vt:lpstr>DEMO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TRÍ TUỆ  NHÂN TẠ0</dc:title>
  <dc:creator>Quốc Thiên Lê</dc:creator>
  <cp:lastModifiedBy>Quốc Thiên Lê</cp:lastModifiedBy>
  <cp:revision>5</cp:revision>
  <dcterms:created xsi:type="dcterms:W3CDTF">2023-04-20T17:22:53Z</dcterms:created>
  <dcterms:modified xsi:type="dcterms:W3CDTF">2023-05-08T07:51:56Z</dcterms:modified>
</cp:coreProperties>
</file>