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F55E1-8FA1-4431-8CCD-46EFB1EBE07A}" type="slidenum">
              <a:rPr lang="vi-VN" smtClean="0">
                <a:solidFill>
                  <a:prstClr val="black"/>
                </a:solidFill>
              </a:rPr>
            </a:fld>
            <a:endParaRPr lang="vi-V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2BC42-914E-4530-9991-6E582F6133C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B7D32-87DC-4278-AA91-BC11DFAA81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88363"/>
            <a:ext cx="12192000" cy="54786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hlinkClick r:id="" action="ppaction://noaction"/>
          </p:cNvPr>
          <p:cNvSpPr txBox="1"/>
          <p:nvPr/>
        </p:nvSpPr>
        <p:spPr>
          <a:xfrm>
            <a:off x="156069" y="862745"/>
            <a:ext cx="11381175" cy="159956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 cảnh </a:t>
            </a:r>
            <a:b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Hệ thống quản lý bán vé cho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1 rạp chiếu phim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duy nhất.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Các thông tin cần quản lý: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Phim, Suất chiếu, Vé bán, Doanh thu.</a:t>
            </a:r>
            <a:endParaRPr 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Rạp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có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4 phòng chiếu phim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thuộc 2 loại: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Loại 1: có 100 ghế (giả sử 2 phòng)</a:t>
            </a:r>
            <a:r>
              <a:rPr lang="vi-VN" altLang="en-US" sz="1400" b="1">
                <a:latin typeface="Arial Bold" panose="020B0604020202020204" charset="0"/>
                <a:cs typeface="Arial Bold" panose="020B0604020202020204" charset="0"/>
              </a:rPr>
              <a:t>,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Loại 2: có 60 ghế (giả sử 2 phòng)</a:t>
            </a:r>
            <a:endParaRPr lang="en-US" sz="1400" b="1">
              <a:latin typeface="Arial Bold" panose="020B0604020202020204" charset="0"/>
              <a:cs typeface="Arial Bold" panose="020B060402020202020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Mỗi ngày có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4 ca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chiếu cố định: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Sáng: 9h00 - 11h00</a:t>
            </a:r>
            <a:r>
              <a:rPr lang="vi-VN" altLang="en-US" sz="1400" b="1">
                <a:latin typeface="Arial Bold" panose="020B0604020202020204" charset="0"/>
                <a:cs typeface="Arial Bold" panose="020B0604020202020204" charset="0"/>
              </a:rPr>
              <a:t>,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Chiều: 14h00 - 16h00</a:t>
            </a:r>
            <a:r>
              <a:rPr lang="vi-VN" altLang="en-US" sz="1400" b="1">
                <a:latin typeface="Arial Bold" panose="020B0604020202020204" charset="0"/>
                <a:cs typeface="Arial Bold" panose="020B0604020202020204" charset="0"/>
              </a:rPr>
              <a:t>,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Tối: 18h00 - 20h00</a:t>
            </a:r>
            <a:r>
              <a:rPr lang="vi-VN" altLang="en-US" sz="1400" b="1">
                <a:latin typeface="Arial Bold" panose="020B0604020202020204" charset="0"/>
                <a:cs typeface="Arial Bold" panose="020B0604020202020204" charset="0"/>
              </a:rPr>
              <a:t>, </a:t>
            </a:r>
            <a:r>
              <a:rPr lang="en-US" sz="1400" b="1">
                <a:latin typeface="Arial Bold" panose="020B0604020202020204" charset="0"/>
                <a:cs typeface="Arial Bold" panose="020B0604020202020204" charset="0"/>
              </a:rPr>
              <a:t>Tối 2: 20h30 - 22h30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vi-V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Nhân sự: (1 Nhân viên Bán vé (Bộ phận Bán vé), 1 Nhân viên Quản lý (Bộ phận Quản lý), Khách hàng (người truy cập hệ thống để xem thông tin).</a:t>
            </a:r>
            <a:endParaRPr lang="vi-V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hlinkClick r:id="" action="ppaction://noaction"/>
          </p:cNvPr>
          <p:cNvSpPr txBox="1"/>
          <p:nvPr/>
        </p:nvSpPr>
        <p:spPr>
          <a:xfrm>
            <a:off x="156069" y="2612065"/>
            <a:ext cx="7644648" cy="224536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Yêu cầu Chức năng </a:t>
            </a:r>
            <a:endParaRPr 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4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</a:t>
            </a:r>
            <a:r>
              <a:rPr lang="en-US" sz="14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hách tham quan </a:t>
            </a:r>
            <a:r>
              <a:rPr lang="en-US" sz="1400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/ Tra cứu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>
                <a:solidFill>
                  <a:srgbClr val="00B0F0"/>
                </a:solidFill>
                <a:latin typeface="Arial Bold" panose="020B0604020202020204" charset="0"/>
                <a:cs typeface="Arial Bold" panose="020B0604020202020204" charset="0"/>
              </a:rPr>
              <a:t>Phim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(Tên phim, Mô tả, Ảnh bìa, 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Thời lượng)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4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Bán vé (Bộ phận Bán vé):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>
              <a:solidFill>
                <a:srgbClr val="ED7D31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vi-VN" alt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 / Tra cứu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>
                <a:solidFill>
                  <a:srgbClr val="00B0F0"/>
                </a:solidFill>
                <a:latin typeface="Arial Bold" panose="020B0604020202020204" charset="0"/>
                <a:cs typeface="Arial Bold" panose="020B0604020202020204" charset="0"/>
              </a:rPr>
              <a:t>Suất chiếu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(Tên phim, 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Phòng chiếu, Ngày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chiếu, 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Ca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, 			Giá vé, Số lượng vé còn lại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alt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 vé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 (theo </a:t>
            </a:r>
            <a:r>
              <a:rPr lang="vi-VN" altLang="en-US" sz="1400" b="1">
                <a:solidFill>
                  <a:srgbClr val="00B0F0"/>
                </a:solidFill>
                <a:latin typeface="Arial Bold" panose="020B0604020202020204" charset="0"/>
                <a:cs typeface="Arial Bold" panose="020B0604020202020204" charset="0"/>
              </a:rPr>
              <a:t>Suất chiếu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 đã chọn) tạo ra </a:t>
            </a:r>
            <a:r>
              <a:rPr lang="vi-VN" altLang="en-US" sz="1400" b="1">
                <a:solidFill>
                  <a:srgbClr val="00B0F0"/>
                </a:solidFill>
                <a:latin typeface="Arial Bold" panose="020B0604020202020204" charset="0"/>
                <a:cs typeface="Arial Bold" panose="020B0604020202020204" charset="0"/>
              </a:rPr>
              <a:t>Vé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 Bán</a:t>
            </a:r>
            <a:r>
              <a:rPr lang="en-US" sz="14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lang="en-US" sz="14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defRPr/>
            </a:pPr>
            <a:r>
              <a:rPr lang="vi-VN" altLang="en-US" sz="14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-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Nhân viên </a:t>
            </a:r>
            <a:r>
              <a:rPr lang="vi-VN" alt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Quản lý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(Bộ phận </a:t>
            </a:r>
            <a:r>
              <a:rPr lang="vi-VN" alt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Quản lý</a:t>
            </a:r>
            <a:r>
              <a:rPr 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): </a:t>
            </a:r>
            <a:endParaRPr lang="en-US" sz="1400">
              <a:solidFill>
                <a:srgbClr val="ED7D31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vi-VN" altLang="en-US" sz="1400">
                <a:solidFill>
                  <a:srgbClr val="ED7D31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Xem / Tra cứu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sz="1400" b="1">
                <a:solidFill>
                  <a:srgbClr val="00B0F0"/>
                </a:solidFill>
                <a:latin typeface="Arial Bold" panose="020B0604020202020204" charset="0"/>
                <a:cs typeface="Arial Bold" panose="020B0604020202020204" charset="0"/>
                <a:sym typeface="+mn-ea"/>
              </a:rPr>
              <a:t>Suất chiếu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(Tên phim, 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Phòng chiếu, Ngày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chiếu, 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Ca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chiếu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, 			Giá vé, Số lượng vé còn lại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)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</a:t>
            </a:r>
            <a:r>
              <a:rPr lang="vi-VN" alt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Lập báo cáo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thống kê </a:t>
            </a:r>
            <a:r>
              <a:rPr lang="vi-VN" altLang="en-US" sz="1400" b="1">
                <a:solidFill>
                  <a:srgbClr val="00B0F0"/>
                </a:solidFill>
                <a:latin typeface="Arial Bold" panose="020B0604020202020204" charset="0"/>
                <a:cs typeface="Arial Bold" panose="020B0604020202020204" charset="0"/>
                <a:sym typeface="+mn-ea"/>
              </a:rPr>
              <a:t>Vé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đã bán theo </a:t>
            </a:r>
            <a:r>
              <a:rPr lang="vi-VN" altLang="en-US" sz="1400" b="1">
                <a:solidFill>
                  <a:srgbClr val="00B0F0"/>
                </a:solidFill>
                <a:latin typeface="Arial Bold" panose="020B0604020202020204" charset="0"/>
                <a:cs typeface="Arial Bold" panose="020B0604020202020204" charset="0"/>
                <a:sym typeface="+mn-ea"/>
              </a:rPr>
              <a:t>Phim (BM1) 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hoặc </a:t>
            </a:r>
            <a:r>
              <a:rPr lang="vi-VN" altLang="en-US" sz="1400" b="1">
                <a:solidFill>
                  <a:srgbClr val="00B0F0"/>
                </a:solidFill>
                <a:latin typeface="Arial Bold" panose="020B0604020202020204" charset="0"/>
                <a:cs typeface="Arial Bold" panose="020B0604020202020204" charset="0"/>
                <a:sym typeface="+mn-ea"/>
              </a:rPr>
              <a:t>Suất chiếu (</a:t>
            </a:r>
            <a:r>
              <a:rPr lang="vi-VN" altLang="en-US" sz="1400" b="1">
                <a:solidFill>
                  <a:srgbClr val="00B0F0"/>
                </a:solidFill>
                <a:latin typeface="Arial Bold" panose="020B0604020202020204" charset="0"/>
                <a:cs typeface="Arial Bold" panose="020B0604020202020204" charset="0"/>
                <a:sym typeface="+mn-ea"/>
              </a:rPr>
              <a:t>BM2)</a:t>
            </a:r>
            <a:endParaRPr lang="vi-VN" altLang="en-US" sz="1400" b="1">
              <a:solidFill>
                <a:srgbClr val="00B0F0"/>
              </a:solidFill>
              <a:latin typeface="Arial Bold" panose="020B0604020202020204" charset="0"/>
              <a:cs typeface="Arial Bold" panose="020B0604020202020204" charset="0"/>
              <a:sym typeface="+mn-ea"/>
            </a:endParaRPr>
          </a:p>
        </p:txBody>
      </p:sp>
      <p:sp>
        <p:nvSpPr>
          <p:cNvPr id="69" name="Rounded Rectangle 68">
            <a:hlinkClick r:id="rId1" action="ppaction://hlinksldjump"/>
          </p:cNvPr>
          <p:cNvSpPr/>
          <p:nvPr/>
        </p:nvSpPr>
        <p:spPr>
          <a:xfrm>
            <a:off x="3287943" y="108820"/>
            <a:ext cx="4021664" cy="754401"/>
          </a:xfrm>
          <a:prstGeom prst="roundRect">
            <a:avLst/>
          </a:prstGeom>
          <a:solidFill>
            <a:srgbClr val="002060"/>
          </a:solidFill>
          <a:ln w="38100" cap="rnd">
            <a:solidFill>
              <a:schemeClr val="bg1"/>
            </a:solidFill>
          </a:ln>
          <a:effectLst>
            <a:outerShdw blurRad="482600" dir="5400000" sx="89000" sy="89000" algn="ctr" rotWithShape="0">
              <a:srgbClr val="000000">
                <a:alpha val="49000"/>
              </a:srgbClr>
            </a:outerShdw>
          </a:effectLst>
          <a:scene3d>
            <a:camera prst="orthographicFront"/>
            <a:lightRig rig="twoPt" dir="t"/>
          </a:scene3d>
          <a:sp3d extrusionH="12700" prstMaterial="translucentPowder">
            <a:bevelB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altLang="en-US" sz="1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 vé xem phim</a:t>
            </a:r>
            <a:r>
              <a:rPr lang="en-US" sz="1600" b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endParaRPr lang="en-US" sz="1600" b="1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Mã số : </a:t>
            </a:r>
            <a:r>
              <a:rPr lang="vi-VN" alt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Xem_Phim</a:t>
            </a:r>
            <a:r>
              <a:rPr lang="en-US" sz="160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_1)</a:t>
            </a:r>
            <a:endParaRPr lang="en-US" sz="160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6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 cảnh và Yêu cầu của Ứng dụng</a:t>
            </a:r>
            <a:endParaRPr lang="vi-VN" sz="1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35">
            <a:hlinkClick r:id="" action="ppaction://noaction"/>
          </p:cNvPr>
          <p:cNvSpPr txBox="1"/>
          <p:nvPr/>
        </p:nvSpPr>
        <p:spPr>
          <a:xfrm>
            <a:off x="8016977" y="2611895"/>
            <a:ext cx="2978648" cy="1168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vi-V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Thống kê theo Phim (BM1)</a:t>
            </a:r>
            <a:endParaRPr lang="vi-V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altLang="en-US" sz="1400" b="1">
                <a:latin typeface="Arial Bold" panose="020B0604020202020204" charset="0"/>
                <a:cs typeface="Arial Bold" panose="020B0604020202020204" charset="0"/>
              </a:rPr>
              <a:t>Tên phim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altLang="en-US" sz="1400" b="1">
                <a:latin typeface="Arial Bold" panose="020B0604020202020204" charset="0"/>
                <a:cs typeface="Arial Bold" panose="020B0604020202020204" charset="0"/>
              </a:rPr>
              <a:t>Tổng vé đã bán</a:t>
            </a:r>
            <a:endParaRPr 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</a:t>
            </a:r>
            <a:r>
              <a:rPr lang="vi-VN" alt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.....</a:t>
            </a:r>
            <a:endParaRPr 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vi-VN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35">
            <a:hlinkClick r:id="" action="ppaction://noaction"/>
          </p:cNvPr>
          <p:cNvSpPr txBox="1"/>
          <p:nvPr/>
        </p:nvSpPr>
        <p:spPr>
          <a:xfrm>
            <a:off x="156210" y="5105400"/>
            <a:ext cx="5506720" cy="11684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vi-V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Thống kê theo Suất </a:t>
            </a:r>
            <a:r>
              <a:rPr lang="vi-VN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chiếu (BM2)</a:t>
            </a:r>
            <a:endParaRPr lang="vi-VN" alt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altLang="en-US" sz="1400" b="1">
                <a:latin typeface="Arial Bold" panose="020B0604020202020204" charset="0"/>
                <a:cs typeface="Arial Bold" panose="020B0604020202020204" charset="0"/>
              </a:rPr>
              <a:t>Tên phim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altLang="en-US" sz="1400" b="1">
                <a:latin typeface="Arial Bold" panose="020B0604020202020204" charset="0"/>
                <a:cs typeface="Arial Bold" panose="020B0604020202020204" charset="0"/>
              </a:rPr>
              <a:t>Ngày chiế</a:t>
            </a:r>
            <a:r>
              <a:rPr lang="vi-VN" altLang="en-US" sz="1400" b="1">
                <a:latin typeface="Arial Bold" panose="020B0604020202020204" charset="0"/>
                <a:cs typeface="Arial Bold" panose="020B0604020202020204" charset="0"/>
              </a:rPr>
              <a:t>u          Giò chiếu</a:t>
            </a:r>
            <a:r>
              <a:rPr lang="vi-VN" altLang="en-US" sz="14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vi-VN" altLang="en-US" sz="1400" b="1">
                <a:latin typeface="Arial Bold" panose="020B0604020202020204" charset="0"/>
                <a:cs typeface="Arial Bold" panose="020B0604020202020204" charset="0"/>
              </a:rPr>
              <a:t>Tổng vé đã bán</a:t>
            </a:r>
            <a:endParaRPr 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.....</a:t>
            </a:r>
            <a:r>
              <a:rPr lang="vi-VN" alt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.....</a:t>
            </a:r>
            <a:r>
              <a:rPr lang="vi-VN" alt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           </a:t>
            </a: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....</a:t>
            </a:r>
            <a:r>
              <a:rPr lang="vi-VN" alt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		</a:t>
            </a:r>
            <a:r>
              <a:rPr lang="en-US" sz="14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....</a:t>
            </a:r>
            <a:endParaRPr 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vi-VN" altLang="en-US" sz="14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WPS Presentation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宋体-简</vt:lpstr>
      <vt:lpstr>Arial Bold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Bình Nguyễn Quốc</dc:creator>
  <cp:lastModifiedBy>quocbinh.nguyen</cp:lastModifiedBy>
  <cp:revision>21</cp:revision>
  <dcterms:created xsi:type="dcterms:W3CDTF">2025-10-27T13:50:04Z</dcterms:created>
  <dcterms:modified xsi:type="dcterms:W3CDTF">2025-10-27T13:50:04Z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