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2" r:id="rId1"/>
  </p:sldMasterIdLst>
  <p:notesMasterIdLst>
    <p:notesMasterId r:id="rId30"/>
  </p:notesMasterIdLst>
  <p:sldIdLst>
    <p:sldId id="288" r:id="rId2"/>
    <p:sldId id="280" r:id="rId3"/>
    <p:sldId id="281" r:id="rId4"/>
    <p:sldId id="279" r:id="rId5"/>
    <p:sldId id="282" r:id="rId6"/>
    <p:sldId id="283" r:id="rId7"/>
    <p:sldId id="284" r:id="rId8"/>
    <p:sldId id="285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5" r:id="rId19"/>
    <p:sldId id="297" r:id="rId20"/>
    <p:sldId id="298" r:id="rId21"/>
    <p:sldId id="299" r:id="rId22"/>
    <p:sldId id="306" r:id="rId23"/>
    <p:sldId id="300" r:id="rId24"/>
    <p:sldId id="307" r:id="rId25"/>
    <p:sldId id="302" r:id="rId26"/>
    <p:sldId id="303" r:id="rId27"/>
    <p:sldId id="304" r:id="rId28"/>
    <p:sldId id="275" r:id="rId29"/>
  </p:sldIdLst>
  <p:sldSz cx="9144000" cy="6858000" type="screen4x3"/>
  <p:notesSz cx="6934200" cy="92329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C60"/>
    <a:srgbClr val="B1B979"/>
    <a:srgbClr val="E2E5CD"/>
    <a:srgbClr val="CBDBEC"/>
    <a:srgbClr val="FF0066"/>
    <a:srgbClr val="231F20"/>
    <a:srgbClr val="414141"/>
    <a:srgbClr val="00649D"/>
    <a:srgbClr val="008CCB"/>
    <a:srgbClr val="1E1E1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13" autoAdjust="0"/>
  </p:normalViewPr>
  <p:slideViewPr>
    <p:cSldViewPr snapToGrid="0">
      <p:cViewPr varScale="1">
        <p:scale>
          <a:sx n="63" d="100"/>
          <a:sy n="63" d="100"/>
        </p:scale>
        <p:origin x="-955" y="-58"/>
      </p:cViewPr>
      <p:guideLst>
        <p:guide orient="horz" pos="1623"/>
        <p:guide orient="horz" pos="4176"/>
        <p:guide pos="28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/>
          <a:lstStyle>
            <a:lvl1pPr algn="r">
              <a:defRPr sz="1200"/>
            </a:lvl1pPr>
          </a:lstStyle>
          <a:p>
            <a:fld id="{94BD8BE7-2CEE-4CB9-9ABE-658F4AD66801}" type="datetimeFigureOut">
              <a:rPr lang="en-US" smtClean="0"/>
              <a:pPr/>
              <a:t>5/19/2012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82" tIns="46191" rIns="92382" bIns="4619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85628"/>
            <a:ext cx="5547360" cy="4154805"/>
          </a:xfrm>
          <a:prstGeom prst="rect">
            <a:avLst/>
          </a:prstGeom>
        </p:spPr>
        <p:txBody>
          <a:bodyPr vert="horz" lIns="92382" tIns="46191" rIns="92382" bIns="4619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69653"/>
            <a:ext cx="3004820" cy="461645"/>
          </a:xfrm>
          <a:prstGeom prst="rect">
            <a:avLst/>
          </a:prstGeom>
        </p:spPr>
        <p:txBody>
          <a:bodyPr vert="horz" lIns="92382" tIns="46191" rIns="92382" bIns="46191" rtlCol="0" anchor="b"/>
          <a:lstStyle>
            <a:lvl1pPr algn="r">
              <a:defRPr sz="1200"/>
            </a:lvl1pPr>
          </a:lstStyle>
          <a:p>
            <a:fld id="{708EA56A-F1B3-4F1F-ACD0-DEC49C4A85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8EA56A-F1B3-4F1F-ACD0-DEC49C4A85DD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367719"/>
            <a:ext cx="9144000" cy="2490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371600" y="4818433"/>
            <a:ext cx="7010400" cy="609600"/>
          </a:xfrm>
        </p:spPr>
        <p:txBody>
          <a:bodyPr anchor="b" anchorCtr="0"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lang="en-US" dirty="0"/>
          </a:p>
        </p:txBody>
      </p:sp>
      <p:pic>
        <p:nvPicPr>
          <p:cNvPr id="6" name="Picture 5" descr="ML_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5587058"/>
            <a:ext cx="7010400" cy="784557"/>
          </a:xfrm>
        </p:spPr>
        <p:txBody>
          <a:bodyPr anchor="t" anchorCtr="0">
            <a:noAutofit/>
          </a:bodyPr>
          <a:lstStyle>
            <a:lvl1pPr marL="0" indent="0">
              <a:buFont typeface="Wingdings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Subtitle</a:t>
            </a:r>
            <a:endParaRPr lang="en-US" dirty="0"/>
          </a:p>
        </p:txBody>
      </p:sp>
      <p:pic>
        <p:nvPicPr>
          <p:cNvPr id="9" name="Picture 8" descr="ML_cov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435711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, Red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3" name="Picture 2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981200"/>
            <a:ext cx="7620000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631825" indent="-233363"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914400" indent="-223838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 marL="1147763" indent="-233363">
              <a:spcBef>
                <a:spcPts val="600"/>
              </a:spcBef>
              <a:buClr>
                <a:schemeClr val="tx2"/>
              </a:buClr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54481" y="1337617"/>
            <a:ext cx="7620000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2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 with Red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854481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1395985"/>
            <a:ext cx="3445145" cy="543202"/>
          </a:xfrm>
        </p:spPr>
        <p:txBody>
          <a:bodyPr anchor="b" anchorCtr="0">
            <a:noAutofit/>
          </a:bodyPr>
          <a:lstStyle>
            <a:lvl1pPr>
              <a:buFontTx/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to edit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506183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0"/>
          </p:nvPr>
        </p:nvSpPr>
        <p:spPr>
          <a:xfrm>
            <a:off x="5105400" y="1981200"/>
            <a:ext cx="3471153" cy="4144963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574675" indent="-234950">
              <a:spcBef>
                <a:spcPts val="600"/>
              </a:spcBef>
              <a:defRPr sz="16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 marL="796925" indent="-222250">
              <a:spcBef>
                <a:spcPts val="600"/>
              </a:spcBef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L_insid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pic>
        <p:nvPicPr>
          <p:cNvPr id="9" name="Picture 8" descr="ML_insid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1243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96455" cy="792162"/>
          </a:xfrm>
        </p:spPr>
        <p:txBody>
          <a:bodyPr>
            <a:noAutofit/>
          </a:bodyPr>
          <a:lstStyle>
            <a:lvl1pPr>
              <a:defRPr sz="3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o Header Logo/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, 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/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ML_closing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pic>
        <p:nvPicPr>
          <p:cNvPr id="6" name="Picture 5" descr="ML_closing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  <p:pic>
        <p:nvPicPr>
          <p:cNvPr id="5" name="Picture 4" descr="ML_clos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299716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2819400"/>
            <a:ext cx="7010400" cy="914400"/>
          </a:xfrm>
        </p:spPr>
        <p:txBody>
          <a:bodyPr>
            <a:noAutofit/>
          </a:bodyPr>
          <a:lstStyle>
            <a:lvl1pPr>
              <a:buFontTx/>
              <a:buNone/>
              <a:defRPr sz="3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 smtClean="0"/>
              <a:t>Section Break/Closing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864744" y="3736184"/>
            <a:ext cx="6985477" cy="1293016"/>
          </a:xfrm>
        </p:spPr>
        <p:txBody>
          <a:bodyPr/>
          <a:lstStyle>
            <a:lvl1pPr>
              <a:buNone/>
              <a:defRPr>
                <a:solidFill>
                  <a:schemeClr val="tx1"/>
                </a:solidFill>
              </a:defRPr>
            </a:lvl1pPr>
            <a:lvl2pPr>
              <a:buNone/>
              <a:defRPr>
                <a:solidFill>
                  <a:schemeClr val="tx1"/>
                </a:solidFill>
              </a:defRPr>
            </a:lvl2pPr>
            <a:lvl3pPr>
              <a:buNone/>
              <a:defRPr>
                <a:solidFill>
                  <a:schemeClr val="tx1"/>
                </a:solidFill>
              </a:defRPr>
            </a:lvl3pPr>
            <a:lvl4pPr>
              <a:buNone/>
              <a:defRPr>
                <a:solidFill>
                  <a:schemeClr val="tx1"/>
                </a:solidFill>
              </a:defRPr>
            </a:lvl4pPr>
            <a:lvl5pPr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7" name="Picture 6" descr="ML_closingFooter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0" y="5829300"/>
            <a:ext cx="9144000" cy="10287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ML_footer.png"/>
          <p:cNvPicPr>
            <a:picLocks noChangeAspect="1"/>
          </p:cNvPicPr>
          <p:nvPr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9" name="Picture 8" descr="ML_footer.png"/>
          <p:cNvPicPr>
            <a:picLocks noChangeAspect="1"/>
          </p:cNvPicPr>
          <p:nvPr userDrawn="1"/>
        </p:nvPicPr>
        <p:blipFill>
          <a:blip r:embed="rId11" cstate="print"/>
          <a:srcRect b="10639"/>
          <a:stretch>
            <a:fillRect/>
          </a:stretch>
        </p:blipFill>
        <p:spPr>
          <a:xfrm>
            <a:off x="0" y="6286016"/>
            <a:ext cx="9144000" cy="571984"/>
          </a:xfrm>
          <a:prstGeom prst="rect">
            <a:avLst/>
          </a:prstGeom>
        </p:spPr>
      </p:pic>
      <p:sp>
        <p:nvSpPr>
          <p:cNvPr id="10" name="Text Box 9"/>
          <p:cNvSpPr txBox="1">
            <a:spLocks noChangeArrowheads="1"/>
          </p:cNvSpPr>
          <p:nvPr userDrawn="1"/>
        </p:nvSpPr>
        <p:spPr bwMode="auto">
          <a:xfrm>
            <a:off x="956341" y="6541648"/>
            <a:ext cx="590154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eaLnBrk="0" hangingPunct="0">
              <a:defRPr/>
            </a:pPr>
            <a:r>
              <a:rPr lang="en-US" sz="700" b="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Slide </a:t>
            </a:r>
            <a:fld id="{92ADAD9A-D5B6-4FC0-8BC7-FA47E32F82D3}" type="slidenum">
              <a:rPr lang="en-US" sz="700" b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pPr algn="l" eaLnBrk="0" hangingPunct="0">
                <a:defRPr/>
              </a:pPr>
              <a:t>‹#›</a:t>
            </a:fld>
            <a:endParaRPr lang="en-US" sz="700" b="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395912" y="6495692"/>
            <a:ext cx="4572000" cy="2000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Copyright © 2010 MarkLogic</a:t>
            </a:r>
            <a:r>
              <a:rPr lang="en-US" sz="700" baseline="300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®</a:t>
            </a:r>
            <a:r>
              <a:rPr lang="en-US" sz="700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Corporation. All rights reserved.</a:t>
            </a:r>
            <a:endParaRPr lang="en-US" sz="7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00200"/>
            <a:ext cx="76200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74638"/>
            <a:ext cx="64770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700" b="1" kern="1200">
          <a:solidFill>
            <a:schemeClr val="tx1">
              <a:lumMod val="50000"/>
            </a:schemeClr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25425" indent="-2254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631825" indent="-233363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089025" indent="-174625" algn="l" defTabSz="914400" rtl="0" eaLnBrk="1" latinLnBrk="0" hangingPunct="1">
        <a:spcBef>
          <a:spcPct val="20000"/>
        </a:spcBef>
        <a:buClr>
          <a:schemeClr val="tx2"/>
        </a:buClr>
        <a:buSzPct val="100000"/>
        <a:buFont typeface="Wingdings" pitchFamily="2" charset="2"/>
        <a:buChar char="§"/>
        <a:defRPr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1E1E1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fennell/grasp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nnecting_wires-cropped.jpg"/>
          <p:cNvPicPr>
            <a:picLocks/>
          </p:cNvPicPr>
          <p:nvPr/>
        </p:nvPicPr>
        <p:blipFill>
          <a:blip r:embed="rId2" cstate="print"/>
          <a:srcRect l="14845"/>
          <a:stretch>
            <a:fillRect/>
          </a:stretch>
        </p:blipFill>
        <p:spPr>
          <a:xfrm flipV="1">
            <a:off x="5105" y="0"/>
            <a:ext cx="9138895" cy="608990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tint val="44500"/>
                  <a:satMod val="160000"/>
                  <a:alpha val="50000"/>
                </a:schemeClr>
              </a:gs>
              <a:gs pos="100000">
                <a:schemeClr val="accent1">
                  <a:tint val="23500"/>
                  <a:satMod val="160000"/>
                  <a:alpha val="0"/>
                </a:schemeClr>
              </a:gs>
            </a:gsLst>
            <a:lin ang="0" scaled="0"/>
            <a:tileRect/>
          </a:gradFill>
        </p:spPr>
      </p:pic>
      <p:sp>
        <p:nvSpPr>
          <p:cNvPr id="3" name="Title 10"/>
          <p:cNvSpPr txBox="1">
            <a:spLocks/>
          </p:cNvSpPr>
          <p:nvPr/>
        </p:nvSpPr>
        <p:spPr>
          <a:xfrm>
            <a:off x="0" y="4385938"/>
            <a:ext cx="9144000" cy="1718300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/>
          <a:lstStyle/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endParaRPr lang="en-US" sz="1000" dirty="0" smtClean="0"/>
          </a:p>
          <a:p>
            <a:pPr lvl="3">
              <a:tabLst>
                <a:tab pos="1828800" algn="l"/>
              </a:tabLst>
            </a:pPr>
            <a:r>
              <a:rPr lang="en-US" sz="2700" dirty="0" err="1" smtClean="0">
                <a:solidFill>
                  <a:srgbClr val="C00000"/>
                </a:solidFill>
              </a:rPr>
              <a:t>MarkLogic</a:t>
            </a:r>
            <a:r>
              <a:rPr lang="en-US" sz="2700" dirty="0" smtClean="0">
                <a:solidFill>
                  <a:srgbClr val="C00000"/>
                </a:solidFill>
              </a:rPr>
              <a:t> and the Linked Data Connection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endParaRPr lang="en-US" sz="16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Philip Fennell, Consultant</a:t>
            </a:r>
          </a:p>
          <a:p>
            <a:pPr marL="1597025" lvl="3" indent="-225425">
              <a:spcBef>
                <a:spcPct val="20000"/>
              </a:spcBef>
              <a:buClr>
                <a:schemeClr val="tx2"/>
              </a:buClr>
              <a:buSzPct val="100000"/>
              <a:tabLst>
                <a:tab pos="1828800" algn="l"/>
              </a:tabLst>
              <a:defRPr/>
            </a:pP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22</a:t>
            </a:r>
            <a:r>
              <a:rPr lang="en-US" sz="1600" baseline="30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nd</a:t>
            </a:r>
            <a:r>
              <a:rPr lang="en-US" sz="16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May 2012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70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...leads to </a:t>
            </a:r>
            <a:r>
              <a:rPr lang="en-GB" sz="3200" dirty="0" smtClean="0">
                <a:solidFill>
                  <a:srgbClr val="C00000"/>
                </a:solidFill>
              </a:rPr>
              <a:t>implementation specific</a:t>
            </a:r>
            <a:r>
              <a:rPr lang="en-GB" sz="3200" dirty="0" smtClean="0"/>
              <a:t> APIs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and additional </a:t>
            </a:r>
            <a:r>
              <a:rPr lang="en-US" sz="3200" dirty="0" smtClean="0">
                <a:solidFill>
                  <a:srgbClr val="C00000"/>
                </a:solidFill>
              </a:rPr>
              <a:t>c</a:t>
            </a:r>
            <a:r>
              <a:rPr lang="en-US" sz="3200" noProof="0" dirty="0" err="1" smtClean="0">
                <a:solidFill>
                  <a:srgbClr val="C00000"/>
                </a:solidFill>
              </a:rPr>
              <a:t>omplexity</a:t>
            </a:r>
            <a:r>
              <a:rPr lang="en-US" sz="3200" noProof="0" dirty="0" smtClean="0"/>
              <a:t> 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New Protocols from the W3C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1.1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dirty="0" smtClean="0">
                <a:solidFill>
                  <a:srgbClr val="C00000"/>
                </a:solidFill>
              </a:rPr>
              <a:t>SPARQL 1.1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89392"/>
            <a:ext cx="7772400" cy="1186943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Graph Store HTTP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Graph Dataset Management over HTTP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97680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it-IT" sz="3200" dirty="0" smtClean="0"/>
              <a:t>SPARQL 1.1 Protocol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>SPARQL Queries over HTTP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Support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is 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Growing</a:t>
            </a:r>
            <a:r>
              <a:rPr kumimoji="0" lang="en-US" sz="3200" i="0" u="none" strike="noStrike" kern="1200" cap="none" spc="0" normalizeH="0" baseline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for these Protocols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GRASP </a:t>
            </a:r>
          </a:p>
          <a:p>
            <a:pPr lvl="0" algn="ctr">
              <a:spcBef>
                <a:spcPct val="0"/>
              </a:spcBef>
            </a:pPr>
            <a:r>
              <a:rPr lang="en-US" sz="3200" u="sng" dirty="0" err="1" smtClean="0">
                <a:solidFill>
                  <a:srgbClr val="C00000"/>
                </a:solidFill>
              </a:rPr>
              <a:t>GR</a:t>
            </a:r>
            <a:r>
              <a:rPr lang="en-US" sz="3200" dirty="0" err="1" smtClean="0"/>
              <a:t>aph</a:t>
            </a:r>
            <a:r>
              <a:rPr lang="en-US" sz="3200" dirty="0" smtClean="0"/>
              <a:t> store </a:t>
            </a:r>
            <a:r>
              <a:rPr lang="en-US" sz="3200" u="sng" dirty="0" smtClean="0">
                <a:solidFill>
                  <a:srgbClr val="C00000"/>
                </a:solidFill>
              </a:rPr>
              <a:t>A</a:t>
            </a:r>
            <a:r>
              <a:rPr lang="en-US" sz="3200" dirty="0" smtClean="0"/>
              <a:t>nd </a:t>
            </a:r>
            <a:r>
              <a:rPr lang="en-US" sz="3200" u="sng" dirty="0" smtClean="0">
                <a:solidFill>
                  <a:srgbClr val="C00000"/>
                </a:solidFill>
              </a:rPr>
              <a:t>S</a:t>
            </a:r>
            <a:r>
              <a:rPr lang="en-US" sz="3200" dirty="0" smtClean="0"/>
              <a:t>PARQL </a:t>
            </a:r>
            <a:r>
              <a:rPr lang="en-US" sz="3200" u="sng" dirty="0" smtClean="0">
                <a:solidFill>
                  <a:srgbClr val="C00000"/>
                </a:solidFill>
              </a:rPr>
              <a:t>P</a:t>
            </a:r>
            <a:r>
              <a:rPr lang="en-US" sz="3200" dirty="0" smtClean="0"/>
              <a:t>rotocol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2037520"/>
            <a:ext cx="7772400" cy="202915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err="1" smtClean="0"/>
              <a:t>XQuery</a:t>
            </a:r>
            <a:r>
              <a:rPr lang="en-US" sz="3200" noProof="0" dirty="0" smtClean="0"/>
              <a:t> Client Libraries</a:t>
            </a: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lib-gsp.xqy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Graph Store HTTP Protocol</a:t>
            </a:r>
          </a:p>
          <a:p>
            <a:pPr marL="1660525" lvl="4">
              <a:spcBef>
                <a:spcPct val="0"/>
              </a:spcBef>
            </a:pPr>
            <a:r>
              <a:rPr lang="it-IT" sz="2000" dirty="0" smtClean="0">
                <a:solidFill>
                  <a:srgbClr val="C00000"/>
                </a:solidFill>
              </a:rPr>
              <a:t/>
            </a:r>
            <a:br>
              <a:rPr lang="it-IT" sz="2000" dirty="0" smtClean="0">
                <a:solidFill>
                  <a:srgbClr val="C00000"/>
                </a:solidFill>
              </a:rPr>
            </a:br>
            <a:r>
              <a:rPr lang="it-IT" sz="20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lib-spq.xqy</a:t>
            </a:r>
            <a:r>
              <a:rPr lang="it-IT" sz="2000" dirty="0" smtClean="0">
                <a:solidFill>
                  <a:srgbClr val="C00000"/>
                </a:solidFill>
              </a:rPr>
              <a:t> </a:t>
            </a:r>
            <a:r>
              <a:rPr lang="it-IT" sz="2000" dirty="0" smtClean="0"/>
              <a:t>- SPARQL Protocol</a:t>
            </a:r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929232"/>
            <a:ext cx="7772400" cy="12711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GitHub</a:t>
            </a:r>
            <a:r>
              <a:rPr lang="en-US" sz="3200" dirty="0" smtClean="0"/>
              <a:t> Project</a:t>
            </a:r>
            <a:endParaRPr lang="en-US" sz="3200" noProof="0" dirty="0" smtClean="0"/>
          </a:p>
          <a:p>
            <a:pPr marL="288925" lvl="1" algn="ctr">
              <a:spcBef>
                <a:spcPct val="0"/>
              </a:spcBef>
            </a:pPr>
            <a:endParaRPr lang="it-IT" sz="2000" dirty="0" smtClean="0"/>
          </a:p>
          <a:p>
            <a:pPr marL="288925" lvl="1" algn="ctr">
              <a:spcBef>
                <a:spcPct val="0"/>
              </a:spcBef>
            </a:pPr>
            <a:r>
              <a:rPr lang="en-GB" sz="2000" dirty="0" smtClean="0">
                <a:hlinkClick r:id="rId2"/>
              </a:rPr>
              <a:t>https://github.com/philipfennell/grasp</a:t>
            </a: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6611" y="1913060"/>
            <a:ext cx="5642810" cy="4596064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noProof="0" dirty="0" smtClean="0"/>
              <a:t>A </a:t>
            </a:r>
            <a:r>
              <a:rPr lang="en-US" sz="3200" noProof="0" dirty="0" smtClean="0">
                <a:solidFill>
                  <a:srgbClr val="C00000"/>
                </a:solidFill>
              </a:rPr>
              <a:t>Wide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Range</a:t>
            </a:r>
            <a:r>
              <a:rPr lang="en-US" sz="3200" noProof="0" dirty="0" smtClean="0"/>
              <a:t> of Functions</a:t>
            </a:r>
          </a:p>
          <a:p>
            <a:pPr lvl="0" algn="ctr">
              <a:spcBef>
                <a:spcPct val="0"/>
              </a:spcBef>
            </a:pPr>
            <a:endParaRPr lang="en-US" sz="1600" noProof="0" dirty="0" smtClean="0"/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gsp:add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-named-graph-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metainfo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gsp:retrieve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gsp:merge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-default-graph, </a:t>
            </a: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gsp:delete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-named-graph,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gsp:data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spq:query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spq:data</a:t>
            </a: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lvl="4">
              <a:spcBef>
                <a:spcPct val="0"/>
              </a:spcBef>
            </a:pPr>
            <a:endParaRPr lang="en-US" sz="1600" b="1" noProof="0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88925" lvl="1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lang="it-IT" sz="2000" dirty="0" smtClean="0"/>
          </a:p>
          <a:p>
            <a:pPr marL="1660525" lvl="4">
              <a:spcBef>
                <a:spcPct val="0"/>
              </a:spcBef>
            </a:pPr>
            <a:endParaRPr kumimoji="0" lang="en-GB" sz="20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Big Data </a:t>
            </a:r>
            <a:r>
              <a:rPr lang="en-US" sz="3200" dirty="0" smtClean="0">
                <a:solidFill>
                  <a:srgbClr val="C00000"/>
                </a:solidFill>
              </a:rPr>
              <a:t>is</a:t>
            </a:r>
            <a:r>
              <a:rPr lang="en-US" sz="3200" dirty="0" smtClean="0"/>
              <a:t> Big News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B</a:t>
            </a:r>
            <a:r>
              <a:rPr lang="en-US" sz="3200" noProof="0" dirty="0" err="1" smtClean="0"/>
              <a:t>ut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why</a:t>
            </a:r>
            <a:r>
              <a:rPr lang="en-US" sz="3200" noProof="0" dirty="0" smtClean="0"/>
              <a:t> </a:t>
            </a:r>
            <a:r>
              <a:rPr lang="en-US" sz="3200" noProof="0" dirty="0" smtClean="0">
                <a:solidFill>
                  <a:srgbClr val="C00000"/>
                </a:solidFill>
              </a:rPr>
              <a:t>so many</a:t>
            </a:r>
            <a:r>
              <a:rPr lang="en-US" sz="3200" noProof="0" dirty="0" smtClean="0"/>
              <a:t> functions?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yourpaluct.files.wordpress.com/2012/02/argum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30196" y="2685957"/>
            <a:ext cx="3810000" cy="3038476"/>
          </a:xfrm>
          <a:prstGeom prst="rect">
            <a:avLst/>
          </a:prstGeom>
          <a:noFill/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too many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arguments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!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41422" y="1434494"/>
            <a:ext cx="8061158" cy="3895475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I don’t like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optional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arguments!</a:t>
            </a:r>
          </a:p>
          <a:p>
            <a:pPr lvl="1">
              <a:spcBef>
                <a:spcPct val="0"/>
              </a:spcBef>
            </a:pPr>
            <a:endParaRPr lang="en-GB" sz="1600" b="1" dirty="0" smtClean="0">
              <a:solidFill>
                <a:schemeClr val="tx1">
                  <a:lumMod val="60000"/>
                  <a:lumOff val="4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marL="2117725" lvl="3">
              <a:spcBef>
                <a:spcPct val="0"/>
              </a:spcBef>
            </a:pPr>
            <a:r>
              <a:rPr lang="en-GB" sz="1600" b="1" dirty="0" err="1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xdmp:document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-insert(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'/books/collection/A123.xml',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&lt;book&gt;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 &lt;title&gt;Linked Data&lt;/title&gt;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&lt;/book&gt;,</a:t>
            </a:r>
          </a:p>
          <a:p>
            <a:pPr marL="2574925" lvl="7">
              <a:spcBef>
                <a:spcPct val="0"/>
              </a:spcBef>
            </a:pP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GB" sz="1600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()</a:t>
            </a: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2574925" lvl="6">
              <a:spcBef>
                <a:spcPct val="0"/>
              </a:spcBef>
            </a:pPr>
            <a:r>
              <a:rPr lang="en-US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5780546120451828821</a:t>
            </a:r>
          </a:p>
          <a:p>
            <a:pPr marL="2117725" lvl="4">
              <a:spcBef>
                <a:spcPct val="0"/>
              </a:spcBef>
            </a:pPr>
            <a:r>
              <a:rPr lang="en-GB" sz="1600" b="1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0000"/>
                  <a:lumOff val="40000"/>
                </a:schemeClr>
              </a:solidFill>
              <a:effectLst/>
              <a:uLnTx/>
              <a:uFillTx/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Wrappers for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           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Operations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5180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C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reate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82980" y="2155802"/>
            <a:ext cx="762516" cy="4538162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R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etrieve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67006" y="215600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U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pdate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68474" y="2152199"/>
            <a:ext cx="762516" cy="387241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D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latin typeface="Tahoma" pitchFamily="34" charset="0"/>
                <a:cs typeface="Tahoma" pitchFamily="34" charset="0"/>
              </a:rPr>
              <a:t>elete</a:t>
            </a:r>
            <a:endParaRPr lang="en-GB" sz="2400" dirty="0" err="1" smtClean="0">
              <a:solidFill>
                <a:schemeClr val="tx1">
                  <a:lumMod val="60000"/>
                  <a:lumOff val="40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54643" y="2707103"/>
            <a:ext cx="1612231" cy="312821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5000">
                <a:schemeClr val="bg2"/>
              </a:gs>
              <a:gs pos="100000">
                <a:schemeClr val="bg2"/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en-GB">
              <a:solidFill>
                <a:schemeClr val="tx1"/>
              </a:solidFill>
              <a:latin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81481E-6 L 0.00121 0.5365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2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A </a:t>
            </a:r>
            <a:r>
              <a:rPr lang="en-US" sz="3200" dirty="0" err="1" smtClean="0">
                <a:solidFill>
                  <a:srgbClr val="C00000"/>
                </a:solidFill>
              </a:rPr>
              <a:t>RESTful</a:t>
            </a:r>
            <a:r>
              <a:rPr lang="en-US" sz="3200" dirty="0" smtClean="0"/>
              <a:t> interface for Graph Stores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chemeClr val="tx1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Linked Open Data has </a:t>
            </a:r>
            <a:r>
              <a:rPr lang="en-US" sz="32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expanded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" name="Picture 4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9432" y="1732547"/>
            <a:ext cx="5005136" cy="3140242"/>
          </a:xfrm>
          <a:prstGeom prst="rect">
            <a:avLst/>
          </a:prstGeom>
        </p:spPr>
      </p:pic>
      <p:pic>
        <p:nvPicPr>
          <p:cNvPr id="7" name="Picture 6" descr="lod-datasets_2007-05-0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973179" y="1311442"/>
            <a:ext cx="5173579" cy="3994484"/>
          </a:xfrm>
          <a:prstGeom prst="rect">
            <a:avLst/>
          </a:prstGeom>
        </p:spPr>
      </p:pic>
      <p:pic>
        <p:nvPicPr>
          <p:cNvPr id="8" name="Picture 7" descr="lod-datasets_2007-05-0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008693" y="1412776"/>
            <a:ext cx="5126615" cy="3840480"/>
          </a:xfrm>
          <a:prstGeom prst="rect">
            <a:avLst/>
          </a:prstGeom>
        </p:spPr>
      </p:pic>
      <p:pic>
        <p:nvPicPr>
          <p:cNvPr id="9" name="Picture 8" descr="lod-datasets_2007-05-01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70722" y="1052736"/>
            <a:ext cx="6602556" cy="4297680"/>
          </a:xfrm>
          <a:prstGeom prst="rect">
            <a:avLst/>
          </a:prstGeom>
        </p:spPr>
      </p:pic>
      <p:pic>
        <p:nvPicPr>
          <p:cNvPr id="10" name="Picture 9" descr="lod-datasets_2007-05-01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to this in just </a:t>
            </a:r>
            <a:r>
              <a:rPr lang="en-GB" sz="3200" dirty="0" smtClean="0">
                <a:solidFill>
                  <a:srgbClr val="C00000"/>
                </a:solidFill>
              </a:rPr>
              <a:t>five</a:t>
            </a:r>
            <a:r>
              <a:rPr lang="en-GB" sz="3200" dirty="0" smtClean="0"/>
              <a:t> years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The defining factor in the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C00000"/>
                </a:solidFill>
              </a:rPr>
              <a:t>Realization of </a:t>
            </a:r>
            <a:r>
              <a:rPr lang="en-US" sz="3200" dirty="0" smtClean="0"/>
              <a:t>Big Data's </a:t>
            </a:r>
            <a:r>
              <a:rPr lang="en-US" sz="3200" dirty="0" smtClean="0">
                <a:solidFill>
                  <a:srgbClr val="C00000"/>
                </a:solidFill>
              </a:rPr>
              <a:t>Potential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832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Time for a </a:t>
            </a:r>
            <a:r>
              <a:rPr lang="en-GB" sz="3200" dirty="0" smtClean="0">
                <a:solidFill>
                  <a:srgbClr val="C00000"/>
                </a:solidFill>
              </a:rPr>
              <a:t>Demonstration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026" name="Picture 2" descr="http://t2.gstatic.com/images?q=tbn:ANd9GcSKgEBGaeIOeWzpPVHigkPuToCHkr1yV1aUbn-Zw3Ebm9C_eVpYaoogMVte"/>
          <p:cNvPicPr>
            <a:picLocks noChangeAspect="1" noChangeArrowheads="1"/>
          </p:cNvPicPr>
          <p:nvPr/>
        </p:nvPicPr>
        <p:blipFill>
          <a:blip r:embed="rId2" cstate="print"/>
          <a:srcRect b="9302"/>
          <a:stretch>
            <a:fillRect/>
          </a:stretch>
        </p:blipFill>
        <p:spPr bwMode="auto">
          <a:xfrm>
            <a:off x="3644728" y="3134140"/>
            <a:ext cx="1857375" cy="2228845"/>
          </a:xfrm>
          <a:prstGeom prst="rect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philip.fennell@marklogic.com</a:t>
            </a:r>
            <a:endParaRPr lang="en-US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Volume</a:t>
            </a:r>
            <a:r>
              <a:rPr lang="en-US" sz="3200" dirty="0" smtClean="0"/>
              <a:t>, </a:t>
            </a:r>
            <a:r>
              <a:rPr lang="en-US" sz="3200" dirty="0" smtClean="0">
                <a:solidFill>
                  <a:srgbClr val="C00000"/>
                </a:solidFill>
              </a:rPr>
              <a:t>Velocity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Variety</a:t>
            </a:r>
            <a:r>
              <a:rPr lang="en-US" sz="3200" dirty="0" smtClean="0"/>
              <a:t> are growing…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...but the </a:t>
            </a:r>
            <a:r>
              <a:rPr lang="en-GB" sz="3200" dirty="0" smtClean="0">
                <a:solidFill>
                  <a:srgbClr val="C00000"/>
                </a:solidFill>
              </a:rPr>
              <a:t>Value</a:t>
            </a:r>
            <a:r>
              <a:rPr lang="en-GB" sz="3200" dirty="0" smtClean="0"/>
              <a:t> is in the </a:t>
            </a:r>
            <a:r>
              <a:rPr lang="en-GB" sz="3200" dirty="0" smtClean="0">
                <a:solidFill>
                  <a:srgbClr val="C00000"/>
                </a:solidFill>
              </a:rPr>
              <a:t>Connections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11-09-19.png"/>
          <p:cNvPicPr>
            <a:picLocks noChangeAspect="1"/>
          </p:cNvPicPr>
          <p:nvPr/>
        </p:nvPicPr>
        <p:blipFill>
          <a:blip r:embed="rId2" cstate="print"/>
          <a:srcRect l="34863" t="36863" r="33152" b="39492"/>
          <a:stretch>
            <a:fillRect/>
          </a:stretch>
        </p:blipFill>
        <p:spPr>
          <a:xfrm>
            <a:off x="2051720" y="3212976"/>
            <a:ext cx="5040560" cy="2304256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97230" y="168152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Big Data’s </a:t>
            </a:r>
            <a:r>
              <a:rPr lang="en-US" sz="3200" dirty="0" smtClean="0"/>
              <a:t>Value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85800" y="200516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is underpinned by</a:t>
            </a:r>
            <a:r>
              <a:rPr lang="en-US" sz="3200" dirty="0" smtClean="0">
                <a:solidFill>
                  <a:srgbClr val="C00000"/>
                </a:solidFill>
              </a:rPr>
              <a:t> </a:t>
            </a:r>
            <a:r>
              <a:rPr lang="en-US" sz="3200" dirty="0" smtClean="0">
                <a:solidFill>
                  <a:srgbClr val="C00000"/>
                </a:solidFill>
              </a:rPr>
              <a:t>Linked </a:t>
            </a:r>
            <a:r>
              <a:rPr lang="en-US" sz="3200" dirty="0" smtClean="0">
                <a:solidFill>
                  <a:srgbClr val="C00000"/>
                </a:solidFill>
              </a:rPr>
              <a:t>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42" presetClass="path" presetSubtype="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4.44444E-6 L 4.72222E-6 0.0206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3" name="Picture 2" descr="lod-datasets_2007-05-0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66604" y="908720"/>
            <a:ext cx="7210792" cy="475488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93816" y="2088288"/>
            <a:ext cx="7772400" cy="877331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>
                <a:solidFill>
                  <a:srgbClr val="C00000"/>
                </a:solidFill>
              </a:rPr>
              <a:t>Linked </a:t>
            </a:r>
            <a:r>
              <a:rPr lang="en-GB" sz="3200" dirty="0" smtClean="0"/>
              <a:t>Open</a:t>
            </a:r>
            <a:r>
              <a:rPr lang="en-GB" sz="3200" dirty="0" smtClean="0">
                <a:solidFill>
                  <a:srgbClr val="C00000"/>
                </a:solidFill>
              </a:rPr>
              <a:t> Data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89916" y="2011715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Semantic Web</a:t>
            </a:r>
            <a:r>
              <a:rPr kumimoji="0" lang="en-US" sz="320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Tahoma" pitchFamily="34" charset="0"/>
                <a:ea typeface="Tahoma" pitchFamily="34" charset="0"/>
                <a:cs typeface="Tahoma" pitchFamily="34" charset="0"/>
              </a:rPr>
              <a:t> Technologies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/>
              <a:t>Linked Data is built upon</a:t>
            </a:r>
          </a:p>
          <a:p>
            <a:pPr lvl="0" algn="ctr">
              <a:spcBef>
                <a:spcPct val="0"/>
              </a:spcBef>
            </a:pPr>
            <a:endParaRPr lang="en-US" sz="3200" dirty="0" smtClean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US" sz="3200" dirty="0" smtClean="0">
                <a:solidFill>
                  <a:srgbClr val="C00000"/>
                </a:solidFill>
              </a:rPr>
              <a:t>RDF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C00000"/>
                </a:solidFill>
              </a:rPr>
              <a:t>SPARQL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85800" y="1772816"/>
            <a:ext cx="7772400" cy="1514599"/>
          </a:xfrm>
          <a:prstGeom prst="rect">
            <a:avLst/>
          </a:prstGeom>
        </p:spPr>
        <p:txBody>
          <a:bodyPr anchor="ctr"/>
          <a:lstStyle/>
          <a:p>
            <a:pPr lvl="0" algn="ctr">
              <a:spcBef>
                <a:spcPct val="0"/>
              </a:spcBef>
            </a:pPr>
            <a:r>
              <a:rPr lang="en-GB" sz="3200" dirty="0" smtClean="0"/>
              <a:t>A </a:t>
            </a:r>
            <a:r>
              <a:rPr lang="en-GB" sz="3200" dirty="0" smtClean="0">
                <a:solidFill>
                  <a:srgbClr val="C00000"/>
                </a:solidFill>
              </a:rPr>
              <a:t>lack</a:t>
            </a:r>
            <a:r>
              <a:rPr lang="en-GB" sz="3200" dirty="0" smtClean="0"/>
              <a:t> of standard protocols...</a:t>
            </a:r>
            <a:endParaRPr kumimoji="0" lang="en-GB" sz="320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rkLogic Theme">
  <a:themeElements>
    <a:clrScheme name="MarkLogic">
      <a:dk1>
        <a:srgbClr val="414141"/>
      </a:dk1>
      <a:lt1>
        <a:srgbClr val="FFFFFF"/>
      </a:lt1>
      <a:dk2>
        <a:srgbClr val="D92231"/>
      </a:dk2>
      <a:lt2>
        <a:srgbClr val="FFFFFF"/>
      </a:lt2>
      <a:accent1>
        <a:srgbClr val="A9B533"/>
      </a:accent1>
      <a:accent2>
        <a:srgbClr val="FDB813"/>
      </a:accent2>
      <a:accent3>
        <a:srgbClr val="008CCB"/>
      </a:accent3>
      <a:accent4>
        <a:srgbClr val="8A9B3C"/>
      </a:accent4>
      <a:accent5>
        <a:srgbClr val="EC7D1E"/>
      </a:accent5>
      <a:accent6>
        <a:srgbClr val="00649D"/>
      </a:accent6>
      <a:hlink>
        <a:srgbClr val="414141"/>
      </a:hlink>
      <a:folHlink>
        <a:srgbClr val="004270"/>
      </a:folHlink>
    </a:clrScheme>
    <a:fontScheme name="MarkLogic PPT Fo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E5CD"/>
        </a:solidFill>
        <a:ln w="9525" algn="ctr">
          <a:solidFill>
            <a:srgbClr val="A3AC60"/>
          </a:solidFill>
          <a:miter lim="800000"/>
          <a:headEnd/>
          <a:tailEnd/>
        </a:ln>
        <a:effectLst/>
      </a:spPr>
      <a:bodyPr wrap="none" rtlCol="0" anchor="ctr"/>
      <a:lstStyle>
        <a:defPPr algn="ctr">
          <a:defRPr>
            <a:solidFill>
              <a:schemeClr val="tx1"/>
            </a:solidFill>
            <a:latin typeface="Tahoma" pitchFamily="34" charset="0"/>
            <a:cs typeface="Tahoma" pitchFamily="34" charset="0"/>
          </a:defRPr>
        </a:defPPr>
      </a:lstStyle>
    </a:spDef>
    <a:lnDef>
      <a:spPr>
        <a:ln>
          <a:solidFill>
            <a:schemeClr val="tx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Tahoma" pitchFamily="34" charset="0"/>
            <a:cs typeface="Tahoma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4495</TotalTime>
  <Words>236</Words>
  <Application>Microsoft Office PowerPoint</Application>
  <PresentationFormat>On-screen Show (4:3)</PresentationFormat>
  <Paragraphs>77</Paragraphs>
  <Slides>28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MarkLogic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MarkLogic and the Linked Data Connection</dc:title>
  <dc:subject>XQuery Implementations of the Graph Store Protocols</dc:subject>
  <dc:creator>Philip Fennell</dc:creator>
  <cp:keywords>marklogic xquery rdf sparql protocols http</cp:keywords>
  <cp:lastModifiedBy>pfennell</cp:lastModifiedBy>
  <cp:revision>384</cp:revision>
  <dcterms:created xsi:type="dcterms:W3CDTF">2010-04-15T21:25:32Z</dcterms:created>
  <dcterms:modified xsi:type="dcterms:W3CDTF">2012-05-19T21:09:21Z</dcterms:modified>
</cp:coreProperties>
</file>