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9"/>
  </p:notesMasterIdLst>
  <p:sldIdLst>
    <p:sldId id="288" r:id="rId2"/>
    <p:sldId id="280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6" r:id="rId23"/>
    <p:sldId id="300" r:id="rId24"/>
    <p:sldId id="302" r:id="rId25"/>
    <p:sldId id="303" r:id="rId26"/>
    <p:sldId id="304" r:id="rId27"/>
    <p:sldId id="275" r:id="rId28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C60"/>
    <a:srgbClr val="B1B979"/>
    <a:srgbClr val="E2E5CD"/>
    <a:srgbClr val="CBDBEC"/>
    <a:srgbClr val="FF0066"/>
    <a:srgbClr val="231F20"/>
    <a:srgbClr val="414141"/>
    <a:srgbClr val="00649D"/>
    <a:srgbClr val="008CCB"/>
    <a:srgbClr val="1E1E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3" autoAdjust="0"/>
  </p:normalViewPr>
  <p:slideViewPr>
    <p:cSldViewPr snapToGrid="0">
      <p:cViewPr varScale="1">
        <p:scale>
          <a:sx n="63" d="100"/>
          <a:sy n="63" d="100"/>
        </p:scale>
        <p:origin x="-398" y="-62"/>
      </p:cViewPr>
      <p:guideLst>
        <p:guide orient="horz" pos="1623"/>
        <p:guide orient="horz" pos="4176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BD8BE7-2CEE-4CB9-9ABE-658F4AD66801}" type="datetimeFigureOut">
              <a:rPr lang="en-US" smtClean="0"/>
              <a:pPr/>
              <a:t>5/17/2012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7719"/>
            <a:ext cx="9144000" cy="24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4818433"/>
            <a:ext cx="7010400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 descr="ML_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5587058"/>
            <a:ext cx="7010400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ML_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Red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3" name="Picture 2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54481" y="1337617"/>
            <a:ext cx="762000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4481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96455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Header Logo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, 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L_clos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pic>
        <p:nvPicPr>
          <p:cNvPr id="6" name="Picture 5" descr="ML_closing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  <p:pic>
        <p:nvPicPr>
          <p:cNvPr id="5" name="Picture 4" descr="ML_clo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19400"/>
            <a:ext cx="7010400" cy="914400"/>
          </a:xfrm>
        </p:spPr>
        <p:txBody>
          <a:bodyPr>
            <a:noAutofit/>
          </a:bodyPr>
          <a:lstStyle>
            <a:lvl1pPr>
              <a:buFontTx/>
              <a:buNone/>
              <a:defRPr sz="3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Break/Closing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64744" y="3736184"/>
            <a:ext cx="6985477" cy="1293016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ML_closing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footer.png"/>
          <p:cNvPicPr>
            <a:picLocks noChangeAspect="1"/>
          </p:cNvPicPr>
          <p:nvPr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 descr="ML_footer.png"/>
          <p:cNvPicPr>
            <a:picLocks noChangeAspect="1"/>
          </p:cNvPicPr>
          <p:nvPr userDrawn="1"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62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77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50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31825" indent="-2333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89025" indent="-1746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fennell/gras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ing_wires-cropped.jpg"/>
          <p:cNvPicPr>
            <a:picLocks/>
          </p:cNvPicPr>
          <p:nvPr/>
        </p:nvPicPr>
        <p:blipFill>
          <a:blip r:embed="rId2" cstate="print"/>
          <a:srcRect l="14845"/>
          <a:stretch>
            <a:fillRect/>
          </a:stretch>
        </p:blipFill>
        <p:spPr>
          <a:xfrm flipV="1">
            <a:off x="5105" y="0"/>
            <a:ext cx="9138895" cy="6089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  <a:tileRect/>
          </a:gradFill>
        </p:spPr>
      </p:pic>
      <p:sp>
        <p:nvSpPr>
          <p:cNvPr id="3" name="Title 10"/>
          <p:cNvSpPr txBox="1">
            <a:spLocks/>
          </p:cNvSpPr>
          <p:nvPr/>
        </p:nvSpPr>
        <p:spPr>
          <a:xfrm>
            <a:off x="0" y="4385938"/>
            <a:ext cx="9144000" cy="17183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/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r>
              <a:rPr lang="en-US" sz="2700" dirty="0" err="1" smtClean="0">
                <a:solidFill>
                  <a:srgbClr val="C00000"/>
                </a:solidFill>
              </a:rPr>
              <a:t>MarkLogic</a:t>
            </a:r>
            <a:r>
              <a:rPr lang="en-US" sz="2700" dirty="0" smtClean="0">
                <a:solidFill>
                  <a:srgbClr val="C00000"/>
                </a:solidFill>
              </a:rPr>
              <a:t> and the Linked Data Connection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Philip Fennell, Consultant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  <a:r>
              <a:rPr lang="en-US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May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...leads to </a:t>
            </a:r>
            <a:r>
              <a:rPr lang="en-GB" sz="3200" dirty="0" smtClean="0">
                <a:solidFill>
                  <a:srgbClr val="C00000"/>
                </a:solidFill>
              </a:rPr>
              <a:t>implementation specific</a:t>
            </a:r>
            <a:r>
              <a:rPr lang="en-GB" sz="3200" dirty="0" smtClean="0"/>
              <a:t> APIs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and additional </a:t>
            </a:r>
            <a:r>
              <a:rPr lang="en-US" sz="3200" noProof="0" dirty="0" smtClean="0">
                <a:solidFill>
                  <a:srgbClr val="C00000"/>
                </a:solidFill>
              </a:rPr>
              <a:t>Complexity</a:t>
            </a:r>
            <a:r>
              <a:rPr lang="en-US" sz="3200" noProof="0" dirty="0" smtClean="0"/>
              <a:t> 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New </a:t>
            </a:r>
            <a:r>
              <a:rPr lang="en-US" sz="3200" noProof="0" dirty="0" smtClean="0"/>
              <a:t>Protocols </a:t>
            </a:r>
            <a:r>
              <a:rPr lang="en-US" sz="3200" noProof="0" dirty="0" smtClean="0"/>
              <a:t>from the W3C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1.1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dirty="0" smtClean="0">
                <a:solidFill>
                  <a:srgbClr val="C00000"/>
                </a:solidFill>
              </a:rPr>
              <a:t>SPARQL 1.1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89392"/>
            <a:ext cx="7772400" cy="1186943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Graph Store HTTP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Graph Dataset Management over HTTP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97680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Queries over HTTP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Support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is 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Growing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for these Protocols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GRASP </a:t>
            </a:r>
          </a:p>
          <a:p>
            <a:pPr lvl="0" algn="ctr">
              <a:spcBef>
                <a:spcPct val="0"/>
              </a:spcBef>
            </a:pPr>
            <a:r>
              <a:rPr lang="en-US" sz="3200" u="sng" dirty="0" err="1" smtClean="0">
                <a:solidFill>
                  <a:srgbClr val="C00000"/>
                </a:solidFill>
              </a:rPr>
              <a:t>GR</a:t>
            </a:r>
            <a:r>
              <a:rPr lang="en-US" sz="3200" dirty="0" err="1" smtClean="0"/>
              <a:t>aph</a:t>
            </a:r>
            <a:r>
              <a:rPr lang="en-US" sz="3200" dirty="0" smtClean="0"/>
              <a:t> store </a:t>
            </a:r>
            <a:r>
              <a:rPr lang="en-US" sz="3200" u="sng" dirty="0" smtClean="0">
                <a:solidFill>
                  <a:srgbClr val="C00000"/>
                </a:solidFill>
              </a:rPr>
              <a:t>A</a:t>
            </a:r>
            <a:r>
              <a:rPr lang="en-US" sz="3200" dirty="0" smtClean="0"/>
              <a:t>nd </a:t>
            </a:r>
            <a:r>
              <a:rPr lang="en-US" sz="3200" u="sng" dirty="0" smtClean="0">
                <a:solidFill>
                  <a:srgbClr val="C00000"/>
                </a:solidFill>
              </a:rPr>
              <a:t>S</a:t>
            </a:r>
            <a:r>
              <a:rPr lang="en-US" sz="3200" dirty="0" smtClean="0"/>
              <a:t>PARQL </a:t>
            </a:r>
            <a:r>
              <a:rPr lang="en-US" sz="3200" u="sng" dirty="0" smtClean="0">
                <a:solidFill>
                  <a:srgbClr val="C00000"/>
                </a:solidFill>
              </a:rPr>
              <a:t>P</a:t>
            </a:r>
            <a:r>
              <a:rPr lang="en-US" sz="3200" dirty="0" smtClean="0"/>
              <a:t>rotocol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29232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GitHub</a:t>
            </a:r>
            <a:r>
              <a:rPr lang="en-US" sz="3200" dirty="0" smtClean="0"/>
              <a:t> Project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en-GB" sz="2000" dirty="0" smtClean="0">
                <a:hlinkClick r:id="rId2"/>
              </a:rPr>
              <a:t>https://github.com/philipfennell/grasp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err="1" smtClean="0"/>
              <a:t>XQuery</a:t>
            </a:r>
            <a:r>
              <a:rPr lang="en-US" sz="3200" noProof="0" dirty="0" smtClean="0"/>
              <a:t> Client Libraries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lib-gsp.xqy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lib-spq.xqy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SPARQL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44579" y="1913060"/>
            <a:ext cx="5642810" cy="45960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 </a:t>
            </a:r>
            <a:r>
              <a:rPr lang="en-US" sz="3200" noProof="0" dirty="0" smtClean="0">
                <a:solidFill>
                  <a:srgbClr val="C00000"/>
                </a:solidFill>
              </a:rPr>
              <a:t>Wide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Range</a:t>
            </a:r>
            <a:r>
              <a:rPr lang="en-US" sz="3200" noProof="0" dirty="0" smtClean="0"/>
              <a:t> of Functions</a:t>
            </a:r>
            <a:endParaRPr lang="en-US" sz="3200" noProof="0" dirty="0" smtClean="0"/>
          </a:p>
          <a:p>
            <a:pPr lvl="0" algn="ctr">
              <a:spcBef>
                <a:spcPct val="0"/>
              </a:spcBef>
            </a:pPr>
            <a:endParaRPr lang="en-US" sz="1600" noProof="0" dirty="0" smtClean="0"/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gsp:data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spq:query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spq:data</a:t>
            </a: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spcBef>
                <a:spcPct val="0"/>
              </a:spcBef>
            </a:pPr>
            <a:endParaRPr lang="en-US" sz="1600" b="1" noProof="0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Big Data </a:t>
            </a:r>
            <a:r>
              <a:rPr lang="en-US" sz="3200" dirty="0" smtClean="0">
                <a:solidFill>
                  <a:srgbClr val="C00000"/>
                </a:solidFill>
              </a:rPr>
              <a:t>is</a:t>
            </a:r>
            <a:r>
              <a:rPr lang="en-US" sz="3200" dirty="0" smtClean="0"/>
              <a:t> Big News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</a:t>
            </a:r>
            <a:r>
              <a:rPr lang="en-US" sz="3200" noProof="0" dirty="0" err="1" smtClean="0"/>
              <a:t>ut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why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so </a:t>
            </a:r>
            <a:r>
              <a:rPr lang="en-US" sz="3200" noProof="0" dirty="0" smtClean="0">
                <a:solidFill>
                  <a:srgbClr val="C00000"/>
                </a:solidFill>
              </a:rPr>
              <a:t>many</a:t>
            </a:r>
            <a:r>
              <a:rPr lang="en-US" sz="3200" noProof="0" dirty="0" smtClean="0"/>
              <a:t> functions?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yourpaluct.files.wordpress.com/2012/02/argu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196" y="2685957"/>
            <a:ext cx="3810000" cy="30384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too many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arguments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7358" y="1434494"/>
            <a:ext cx="8061158" cy="3895475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arguments!</a:t>
            </a:r>
          </a:p>
          <a:p>
            <a:pPr lvl="1">
              <a:spcBef>
                <a:spcPct val="0"/>
              </a:spcBef>
            </a:pP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117725" lvl="3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xdmp:document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-insert(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'/books/collection/A123.xml'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&lt;book&gt;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&lt;title&gt;Linked Data&lt;/title&gt;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&lt;/book&gt;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2574925" lvl="6">
              <a:spcBef>
                <a:spcPct val="0"/>
              </a:spcBef>
            </a:pPr>
            <a:r>
              <a:rPr lang="en-US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5780546120451828821</a:t>
            </a:r>
          </a:p>
          <a:p>
            <a:pPr marL="2117725" lvl="4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Wrappers for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Operations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3148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reate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0948" y="2155802"/>
            <a:ext cx="762516" cy="45381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etrieve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974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pdate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442" y="215219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elete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2611" y="2707103"/>
            <a:ext cx="1612231" cy="312821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">
                <a:schemeClr val="bg2"/>
              </a:gs>
              <a:gs pos="100000">
                <a:schemeClr val="bg2"/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0121 0.536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 Data has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expanded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432" y="1732547"/>
            <a:ext cx="5005136" cy="3140242"/>
          </a:xfrm>
          <a:prstGeom prst="rect">
            <a:avLst/>
          </a:prstGeom>
        </p:spPr>
      </p:pic>
      <p:pic>
        <p:nvPicPr>
          <p:cNvPr id="7" name="Picture 6" descr="lod-datasets_2007-05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3179" y="1311442"/>
            <a:ext cx="5173579" cy="3994484"/>
          </a:xfrm>
          <a:prstGeom prst="rect">
            <a:avLst/>
          </a:prstGeom>
        </p:spPr>
      </p:pic>
      <p:pic>
        <p:nvPicPr>
          <p:cNvPr id="8" name="Picture 7" descr="lod-datasets_2007-05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8693" y="1412776"/>
            <a:ext cx="5126615" cy="3840480"/>
          </a:xfrm>
          <a:prstGeom prst="rect">
            <a:avLst/>
          </a:prstGeom>
        </p:spPr>
      </p:pic>
      <p:pic>
        <p:nvPicPr>
          <p:cNvPr id="9" name="Picture 8" descr="lod-datasets_2007-05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0722" y="1052736"/>
            <a:ext cx="6602556" cy="4297680"/>
          </a:xfrm>
          <a:prstGeom prst="rect">
            <a:avLst/>
          </a:prstGeom>
        </p:spPr>
      </p:pic>
      <p:pic>
        <p:nvPicPr>
          <p:cNvPr id="10" name="Picture 9" descr="lod-datasets_2007-05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93816" y="2088288"/>
            <a:ext cx="7772400" cy="87733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to this, in just </a:t>
            </a:r>
            <a:r>
              <a:rPr lang="en-GB" sz="3200" dirty="0" smtClean="0">
                <a:solidFill>
                  <a:srgbClr val="C00000"/>
                </a:solidFill>
              </a:rPr>
              <a:t>five</a:t>
            </a:r>
            <a:r>
              <a:rPr lang="en-GB" sz="3200" dirty="0" smtClean="0"/>
              <a:t> years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The </a:t>
            </a:r>
            <a:r>
              <a:rPr lang="en-US" sz="3200" dirty="0" smtClean="0"/>
              <a:t>defining factor </a:t>
            </a:r>
            <a:r>
              <a:rPr lang="en-US" sz="3200" dirty="0" smtClean="0"/>
              <a:t>in the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Realization of </a:t>
            </a:r>
            <a:r>
              <a:rPr lang="en-US" sz="3200" dirty="0" smtClean="0"/>
              <a:t>Big Data's </a:t>
            </a:r>
            <a:r>
              <a:rPr lang="en-US" sz="3200" dirty="0" smtClean="0">
                <a:solidFill>
                  <a:srgbClr val="C00000"/>
                </a:solidFill>
              </a:rPr>
              <a:t>Potential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Time for a </a:t>
            </a:r>
            <a:r>
              <a:rPr lang="en-GB" sz="3200" dirty="0" smtClean="0">
                <a:solidFill>
                  <a:srgbClr val="C00000"/>
                </a:solidFill>
              </a:rPr>
              <a:t>Demonstration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t2.gstatic.com/images?q=tbn:ANd9GcSKgEBGaeIOeWzpPVHigkPuToCHkr1yV1aUbn-Zw3Ebm9C_eVpYaoogMVte"/>
          <p:cNvPicPr>
            <a:picLocks noChangeAspect="1" noChangeArrowheads="1"/>
          </p:cNvPicPr>
          <p:nvPr/>
        </p:nvPicPr>
        <p:blipFill>
          <a:blip r:embed="rId2" cstate="print"/>
          <a:srcRect b="9302"/>
          <a:stretch>
            <a:fillRect/>
          </a:stretch>
        </p:blipFill>
        <p:spPr bwMode="auto">
          <a:xfrm>
            <a:off x="3644728" y="3134140"/>
            <a:ext cx="1857375" cy="222884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philip.fennell@marklogic.com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Volume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Velocity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Variety</a:t>
            </a:r>
            <a:r>
              <a:rPr lang="en-US" sz="3200" dirty="0" smtClean="0"/>
              <a:t> are growing…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...but the </a:t>
            </a:r>
            <a:r>
              <a:rPr lang="en-GB" sz="3200" dirty="0" smtClean="0">
                <a:solidFill>
                  <a:srgbClr val="C00000"/>
                </a:solidFill>
              </a:rPr>
              <a:t>Value</a:t>
            </a:r>
            <a:r>
              <a:rPr lang="en-GB" sz="3200" dirty="0" smtClean="0"/>
              <a:t> is in the </a:t>
            </a:r>
            <a:r>
              <a:rPr lang="en-GB" sz="3200" dirty="0" smtClean="0">
                <a:solidFill>
                  <a:srgbClr val="C00000"/>
                </a:solidFill>
              </a:rPr>
              <a:t>Connections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11-09-19.png"/>
          <p:cNvPicPr>
            <a:picLocks noChangeAspect="1"/>
          </p:cNvPicPr>
          <p:nvPr/>
        </p:nvPicPr>
        <p:blipFill>
          <a:blip r:embed="rId2" cstate="print"/>
          <a:srcRect l="34863" t="36863" r="33152" b="39492"/>
          <a:stretch>
            <a:fillRect/>
          </a:stretch>
        </p:blipFill>
        <p:spPr>
          <a:xfrm>
            <a:off x="2051720" y="3212976"/>
            <a:ext cx="5040560" cy="23042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95892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Big Data’s </a:t>
            </a:r>
            <a:r>
              <a:rPr lang="en-US" sz="3200" dirty="0" smtClean="0"/>
              <a:t>Value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9916" y="495300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is underpinned by</a:t>
            </a:r>
            <a:r>
              <a:rPr lang="en-US" sz="3200" dirty="0" smtClean="0">
                <a:solidFill>
                  <a:srgbClr val="C00000"/>
                </a:solidFill>
              </a:rPr>
              <a:t> Linked 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9400" y="4463716"/>
            <a:ext cx="5905500" cy="16195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">
                <a:schemeClr val="bg2"/>
              </a:gs>
              <a:gs pos="100000">
                <a:schemeClr val="bg2"/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0116 L -0.00052 -0.4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0018 -0.0312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088288"/>
            <a:ext cx="7772400" cy="87733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The </a:t>
            </a:r>
            <a:r>
              <a:rPr lang="en-GB" sz="3200" dirty="0" smtClean="0">
                <a:solidFill>
                  <a:srgbClr val="C00000"/>
                </a:solidFill>
              </a:rPr>
              <a:t>Linked Open Data </a:t>
            </a:r>
            <a:r>
              <a:rPr lang="en-GB" sz="3200" dirty="0" smtClean="0"/>
              <a:t>Cloud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9916" y="2011715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Semantic Web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Technologies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Linked Data is built upon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RDF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SPARQL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A </a:t>
            </a:r>
            <a:r>
              <a:rPr lang="en-GB" sz="3200" dirty="0" smtClean="0">
                <a:solidFill>
                  <a:srgbClr val="C00000"/>
                </a:solidFill>
              </a:rPr>
              <a:t>lack</a:t>
            </a:r>
            <a:r>
              <a:rPr lang="en-GB" sz="3200" dirty="0" smtClean="0"/>
              <a:t> of standard protocols...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Logic Theme">
  <a:themeElements>
    <a:clrScheme name="MarkLogic">
      <a:dk1>
        <a:srgbClr val="414141"/>
      </a:dk1>
      <a:lt1>
        <a:srgbClr val="FFFFFF"/>
      </a:lt1>
      <a:dk2>
        <a:srgbClr val="D92231"/>
      </a:dk2>
      <a:lt2>
        <a:srgbClr val="FFFFFF"/>
      </a:lt2>
      <a:accent1>
        <a:srgbClr val="A9B533"/>
      </a:accent1>
      <a:accent2>
        <a:srgbClr val="FDB813"/>
      </a:accent2>
      <a:accent3>
        <a:srgbClr val="008CCB"/>
      </a:accent3>
      <a:accent4>
        <a:srgbClr val="8A9B3C"/>
      </a:accent4>
      <a:accent5>
        <a:srgbClr val="EC7D1E"/>
      </a:accent5>
      <a:accent6>
        <a:srgbClr val="00649D"/>
      </a:accent6>
      <a:hlink>
        <a:srgbClr val="414141"/>
      </a:hlink>
      <a:folHlink>
        <a:srgbClr val="004270"/>
      </a:folHlink>
    </a:clrScheme>
    <a:fontScheme name="MarkLogic PPT Fo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5CD"/>
        </a:solidFill>
        <a:ln w="9525" algn="ctr">
          <a:solidFill>
            <a:srgbClr val="A3AC60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>
            <a:solidFill>
              <a:schemeClr val="tx1"/>
            </a:solidFill>
            <a:latin typeface="Tahoma" pitchFamily="34" charset="0"/>
            <a:cs typeface="Tahoma" pitchFamily="34" charset="0"/>
          </a:defRPr>
        </a:defPPr>
      </a:lstStyle>
    </a:spDef>
    <a:lnDef>
      <a:spPr>
        <a:ln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Words>232</Words>
  <Application>Microsoft Office PowerPoint</Application>
  <PresentationFormat>On-screen Show (4:3)</PresentationFormat>
  <Paragraphs>75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MarkLogic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MarkLogic and the Linked Data Connection</dc:title>
  <dc:subject>XQuery Implementations of the Graph Store Protocols</dc:subject>
  <dc:creator>Philip Fennell</dc:creator>
  <cp:keywords>marklogic xquery rdf sparql protocols http</cp:keywords>
  <cp:lastModifiedBy>pfennell</cp:lastModifiedBy>
  <cp:revision>375</cp:revision>
  <dcterms:created xsi:type="dcterms:W3CDTF">2010-04-15T21:25:32Z</dcterms:created>
  <dcterms:modified xsi:type="dcterms:W3CDTF">2012-05-17T09:20:26Z</dcterms:modified>
</cp:coreProperties>
</file>