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28"/>
  </p:notesMasterIdLst>
  <p:sldIdLst>
    <p:sldId id="288" r:id="rId2"/>
    <p:sldId id="280" r:id="rId3"/>
    <p:sldId id="281" r:id="rId4"/>
    <p:sldId id="279" r:id="rId5"/>
    <p:sldId id="282" r:id="rId6"/>
    <p:sldId id="283" r:id="rId7"/>
    <p:sldId id="285" r:id="rId8"/>
    <p:sldId id="286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6" r:id="rId22"/>
    <p:sldId id="307" r:id="rId23"/>
    <p:sldId id="302" r:id="rId24"/>
    <p:sldId id="303" r:id="rId25"/>
    <p:sldId id="304" r:id="rId26"/>
    <p:sldId id="275" r:id="rId27"/>
  </p:sldIdLst>
  <p:sldSz cx="9144000" cy="6858000" type="screen4x3"/>
  <p:notesSz cx="6934200" cy="9232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C60"/>
    <a:srgbClr val="B1B979"/>
    <a:srgbClr val="E2E5CD"/>
    <a:srgbClr val="CBDBEC"/>
    <a:srgbClr val="FF0066"/>
    <a:srgbClr val="231F20"/>
    <a:srgbClr val="414141"/>
    <a:srgbClr val="00649D"/>
    <a:srgbClr val="008CCB"/>
    <a:srgbClr val="1E1E1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8218" autoAdjust="0"/>
  </p:normalViewPr>
  <p:slideViewPr>
    <p:cSldViewPr snapToGrid="0">
      <p:cViewPr varScale="1">
        <p:scale>
          <a:sx n="58" d="100"/>
          <a:sy n="58" d="100"/>
        </p:scale>
        <p:origin x="-1099" y="-67"/>
      </p:cViewPr>
      <p:guideLst>
        <p:guide orient="horz" pos="1615"/>
        <p:guide orient="horz" pos="4176"/>
        <p:guide pos="2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94BD8BE7-2CEE-4CB9-9ABE-658F4AD66801}" type="datetimeFigureOut">
              <a:rPr lang="en-US" smtClean="0"/>
              <a:pPr/>
              <a:t>5/22/2012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708EA56A-F1B3-4F1F-ACD0-DEC49C4A85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additional complexity of a middle-tier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archtecture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bridge the gap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content stores and graph stores.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W3C have been working on a number of specifications regarding managing and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querying RDF data sets over HTTP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is growing for these protocols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to enable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MarkLogic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interact directly with these data sources I've been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developing GRASP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store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Sparql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Protocol),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is a set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XQuery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libraries that implement the client end of these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protocols.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provide a wide range of convenience functions that simplify making the HTTP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to Graph Stores that support these protocols.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so many functions when one or two, with a pile of optional arguments, would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do?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simple answer is, I don't like too 'arguments'.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Well, I don't like too many optional arguments where some have to be set as an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empty sequence in order to pad the way to setting others.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Basically, these functions are wrappers for their respective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RESTful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actions and,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effect, provide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RESTful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interafce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a Graph Store.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 Data is 'big news'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Linked Open Data Cloud has grown considerable in just five years.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rate at which the Linked Open Data Cloud has expanded over the last five years is anything to go by, the ability of businesses to interact with such a richly inter-linked source of information will be the defining factor in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realistion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Big Data's potential.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whilst the Volume, Velocity and Variety of that data continues to grow its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Value is not any measure of the afore mentioned variables but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connections within and between data sets.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 connections, or links, have the potential to grow at an even fast rate as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links emerge over time. Linked Data underpins the value of Big Data and is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to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realising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potential of Big Data.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 [Open]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RDF Graphs and queried via the SPARQL query language.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Due to the historical lack of standard protocols for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acceessing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these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repositories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has lead to a variety of implementation specific APIs to load and query the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sets held within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367719"/>
            <a:ext cx="9144000" cy="2490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1600" y="4818433"/>
            <a:ext cx="7010400" cy="609600"/>
          </a:xfrm>
        </p:spPr>
        <p:txBody>
          <a:bodyPr anchor="b" anchorCtr="0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6" name="Picture 5" descr="ML_co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357116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5587058"/>
            <a:ext cx="7010400" cy="784557"/>
          </a:xfrm>
        </p:spPr>
        <p:txBody>
          <a:bodyPr anchor="t" anchorCtr="0">
            <a:noAutofit/>
          </a:bodyPr>
          <a:lstStyle>
            <a:lvl1pPr marL="0" indent="0">
              <a:buFont typeface="Wingdings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9" name="Picture 8" descr="ML_cov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3571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9" name="Picture 8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06183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620000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31825" indent="-233363"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-223838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147763" indent="-233363">
              <a:spcBef>
                <a:spcPts val="600"/>
              </a:spcBef>
              <a:buClr>
                <a:schemeClr val="tx2"/>
              </a:buClr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Red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3" name="Picture 2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06183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620000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31825" indent="-233363"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-223838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147763" indent="-233363">
              <a:spcBef>
                <a:spcPts val="600"/>
              </a:spcBef>
              <a:buClr>
                <a:schemeClr val="tx2"/>
              </a:buClr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54481" y="1337617"/>
            <a:ext cx="7620000" cy="543202"/>
          </a:xfrm>
        </p:spPr>
        <p:txBody>
          <a:bodyPr anchor="b" anchorCtr="0">
            <a:noAutofit/>
          </a:bodyPr>
          <a:lstStyle>
            <a:lvl1pPr>
              <a:buFontTx/>
              <a:buNone/>
              <a:defRPr sz="2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 with Re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9" name="Picture 8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06183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81200"/>
            <a:ext cx="3471153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5105400" y="1981200"/>
            <a:ext cx="3471153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54481" y="1395985"/>
            <a:ext cx="3445145" cy="543202"/>
          </a:xfrm>
        </p:spPr>
        <p:txBody>
          <a:bodyPr anchor="b" anchorCtr="0">
            <a:noAutofit/>
          </a:bodyPr>
          <a:lstStyle>
            <a:lvl1pPr>
              <a:buFontTx/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105400" y="1395985"/>
            <a:ext cx="3445145" cy="543202"/>
          </a:xfrm>
        </p:spPr>
        <p:txBody>
          <a:bodyPr anchor="b" anchorCtr="0">
            <a:noAutofit/>
          </a:bodyPr>
          <a:lstStyle>
            <a:lvl1pPr>
              <a:buFontTx/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9" name="Picture 8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06183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81200"/>
            <a:ext cx="3471153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5105400" y="1981200"/>
            <a:ext cx="3471153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9" name="Picture 8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496455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Header Logo/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, 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/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L_clos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299716"/>
          </a:xfrm>
          <a:prstGeom prst="rect">
            <a:avLst/>
          </a:prstGeom>
        </p:spPr>
      </p:pic>
      <p:pic>
        <p:nvPicPr>
          <p:cNvPr id="6" name="Picture 5" descr="ML_closingFoo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829300"/>
            <a:ext cx="9144000" cy="1028700"/>
          </a:xfrm>
          <a:prstGeom prst="rect">
            <a:avLst/>
          </a:prstGeom>
        </p:spPr>
      </p:pic>
      <p:pic>
        <p:nvPicPr>
          <p:cNvPr id="5" name="Picture 4" descr="ML_clos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29971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819400"/>
            <a:ext cx="7010400" cy="914400"/>
          </a:xfrm>
        </p:spPr>
        <p:txBody>
          <a:bodyPr>
            <a:noAutofit/>
          </a:bodyPr>
          <a:lstStyle>
            <a:lvl1pPr>
              <a:buFontTx/>
              <a:buNone/>
              <a:defRPr sz="3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Break/Closing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64744" y="3736184"/>
            <a:ext cx="6985477" cy="1293016"/>
          </a:xfrm>
        </p:spPr>
        <p:txBody>
          <a:bodyPr/>
          <a:lstStyle>
            <a:lvl1pPr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1"/>
                </a:solidFill>
              </a:defRPr>
            </a:lvl2pPr>
            <a:lvl3pPr>
              <a:buNone/>
              <a:defRPr>
                <a:solidFill>
                  <a:schemeClr val="tx1"/>
                </a:solidFill>
              </a:defRPr>
            </a:lvl3pPr>
            <a:lvl4pPr>
              <a:buNone/>
              <a:defRPr>
                <a:solidFill>
                  <a:schemeClr val="tx1"/>
                </a:solidFill>
              </a:defRPr>
            </a:lvl4pPr>
            <a:lvl5pPr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 descr="ML_closingFoot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829300"/>
            <a:ext cx="9144000" cy="10287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L_footer.png"/>
          <p:cNvPicPr>
            <a:picLocks noChangeAspect="1"/>
          </p:cNvPicPr>
          <p:nvPr/>
        </p:nvPicPr>
        <p:blipFill>
          <a:blip r:embed="rId11" cstate="print"/>
          <a:srcRect b="10639"/>
          <a:stretch>
            <a:fillRect/>
          </a:stretch>
        </p:blipFill>
        <p:spPr>
          <a:xfrm>
            <a:off x="0" y="6286016"/>
            <a:ext cx="9144000" cy="571984"/>
          </a:xfrm>
          <a:prstGeom prst="rect">
            <a:avLst/>
          </a:prstGeom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56341" y="6541648"/>
            <a:ext cx="59015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sz="700" b="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Slide </a:t>
            </a:r>
            <a:fld id="{92ADAD9A-D5B6-4FC0-8BC7-FA47E32F82D3}" type="slidenum">
              <a:rPr lang="en-US" sz="700"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l" eaLnBrk="0" hangingPunct="0">
                <a:defRPr/>
              </a:pPr>
              <a:t>‹#›</a:t>
            </a:fld>
            <a:endParaRPr lang="en-US" sz="7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95912" y="6495692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Copyright © 2010 MarkLogic</a:t>
            </a:r>
            <a:r>
              <a:rPr lang="en-US" sz="700" baseline="30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®</a:t>
            </a:r>
            <a:r>
              <a:rPr lang="en-US" sz="7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Corporation. All rights reserved.</a:t>
            </a:r>
            <a:endParaRPr lang="en-US" sz="7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8" descr="ML_footer.png"/>
          <p:cNvPicPr>
            <a:picLocks noChangeAspect="1"/>
          </p:cNvPicPr>
          <p:nvPr userDrawn="1"/>
        </p:nvPicPr>
        <p:blipFill>
          <a:blip r:embed="rId11" cstate="print"/>
          <a:srcRect b="10639"/>
          <a:stretch>
            <a:fillRect/>
          </a:stretch>
        </p:blipFill>
        <p:spPr>
          <a:xfrm>
            <a:off x="0" y="6286016"/>
            <a:ext cx="9144000" cy="571984"/>
          </a:xfrm>
          <a:prstGeom prst="rect">
            <a:avLst/>
          </a:prstGeom>
        </p:spPr>
      </p:pic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956341" y="6541648"/>
            <a:ext cx="59015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sz="700" b="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Slide </a:t>
            </a:r>
            <a:fld id="{92ADAD9A-D5B6-4FC0-8BC7-FA47E32F82D3}" type="slidenum">
              <a:rPr lang="en-US" sz="700"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l" eaLnBrk="0" hangingPunct="0">
                <a:defRPr/>
              </a:pPr>
              <a:t>‹#›</a:t>
            </a:fld>
            <a:endParaRPr lang="en-US" sz="7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395912" y="6495692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Copyright © 2010 MarkLogic</a:t>
            </a:r>
            <a:r>
              <a:rPr lang="en-US" sz="700" baseline="30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®</a:t>
            </a:r>
            <a:r>
              <a:rPr lang="en-US" sz="7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Corporation. All rights reserved.</a:t>
            </a:r>
            <a:endParaRPr lang="en-US" sz="7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00200"/>
            <a:ext cx="76200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477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700" b="1" kern="1200">
          <a:solidFill>
            <a:schemeClr val="tx1">
              <a:lumMod val="50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25425" indent="-225425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631825" indent="-2333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089025" indent="-174625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1E1E1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fennell/grasp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necting_wires-cropped.jpg"/>
          <p:cNvPicPr>
            <a:picLocks/>
          </p:cNvPicPr>
          <p:nvPr/>
        </p:nvPicPr>
        <p:blipFill>
          <a:blip r:embed="rId3" cstate="print"/>
          <a:srcRect l="14845"/>
          <a:stretch>
            <a:fillRect/>
          </a:stretch>
        </p:blipFill>
        <p:spPr>
          <a:xfrm flipV="1">
            <a:off x="5105" y="0"/>
            <a:ext cx="9138895" cy="608990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0"/>
            <a:tileRect/>
          </a:gradFill>
        </p:spPr>
      </p:pic>
      <p:sp>
        <p:nvSpPr>
          <p:cNvPr id="3" name="Title 10"/>
          <p:cNvSpPr txBox="1">
            <a:spLocks/>
          </p:cNvSpPr>
          <p:nvPr/>
        </p:nvSpPr>
        <p:spPr>
          <a:xfrm>
            <a:off x="0" y="4385938"/>
            <a:ext cx="9144000" cy="171830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/>
          <a:lstStyle/>
          <a:p>
            <a:pPr lvl="3">
              <a:tabLst>
                <a:tab pos="1828800" algn="l"/>
              </a:tabLst>
            </a:pPr>
            <a:endParaRPr lang="en-US" sz="1000" dirty="0" smtClean="0"/>
          </a:p>
          <a:p>
            <a:pPr lvl="3">
              <a:tabLst>
                <a:tab pos="1828800" algn="l"/>
              </a:tabLst>
            </a:pPr>
            <a:endParaRPr lang="en-US" sz="1000" dirty="0" smtClean="0"/>
          </a:p>
          <a:p>
            <a:pPr lvl="3">
              <a:tabLst>
                <a:tab pos="1828800" algn="l"/>
              </a:tabLst>
            </a:pPr>
            <a:r>
              <a:rPr lang="en-US" sz="2700" dirty="0" err="1" smtClean="0">
                <a:solidFill>
                  <a:srgbClr val="C00000"/>
                </a:solidFill>
              </a:rPr>
              <a:t>MarkLogic</a:t>
            </a:r>
            <a:r>
              <a:rPr lang="en-US" sz="2700" dirty="0" smtClean="0">
                <a:solidFill>
                  <a:srgbClr val="C00000"/>
                </a:solidFill>
              </a:rPr>
              <a:t> and the Linked Data Connection</a:t>
            </a:r>
          </a:p>
          <a:p>
            <a:pPr marL="1597025" lvl="3" indent="-225425">
              <a:spcBef>
                <a:spcPct val="20000"/>
              </a:spcBef>
              <a:buClr>
                <a:schemeClr val="tx2"/>
              </a:buClr>
              <a:buSzPct val="100000"/>
              <a:tabLst>
                <a:tab pos="1828800" algn="l"/>
              </a:tabLst>
              <a:defRPr/>
            </a:pP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597025" lvl="3" indent="-225425">
              <a:spcBef>
                <a:spcPct val="20000"/>
              </a:spcBef>
              <a:buClr>
                <a:schemeClr val="tx2"/>
              </a:buClr>
              <a:buSzPct val="100000"/>
              <a:tabLst>
                <a:tab pos="1828800" algn="l"/>
              </a:tabLst>
              <a:defRPr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Philip Fennell, Consultant</a:t>
            </a:r>
          </a:p>
          <a:p>
            <a:pPr marL="1597025" lvl="3" indent="-225425">
              <a:spcBef>
                <a:spcPct val="20000"/>
              </a:spcBef>
              <a:buClr>
                <a:schemeClr val="tx2"/>
              </a:buClr>
              <a:buSzPct val="100000"/>
              <a:tabLst>
                <a:tab pos="1828800" algn="l"/>
              </a:tabLst>
              <a:defRPr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22</a:t>
            </a:r>
            <a:r>
              <a:rPr lang="en-US" sz="16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nd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May 2012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7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smtClean="0"/>
              <a:t>and additional </a:t>
            </a:r>
            <a:r>
              <a:rPr lang="en-US" sz="3200" noProof="0" dirty="0" smtClean="0">
                <a:solidFill>
                  <a:srgbClr val="C00000"/>
                </a:solidFill>
              </a:rPr>
              <a:t>complexity</a:t>
            </a:r>
            <a:r>
              <a:rPr lang="en-US" sz="3200" noProof="0" dirty="0" smtClean="0"/>
              <a:t> 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037520"/>
            <a:ext cx="7772400" cy="202915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smtClean="0"/>
              <a:t>New protocols from the W3C</a:t>
            </a:r>
          </a:p>
          <a:p>
            <a:pPr marL="288925" lvl="1">
              <a:spcBef>
                <a:spcPct val="0"/>
              </a:spcBef>
            </a:pPr>
            <a:endParaRPr lang="it-IT" sz="2000" dirty="0" smtClean="0"/>
          </a:p>
          <a:p>
            <a:pPr marL="1660525" lvl="4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>SPARQL 1.1 Graph Store HTTP Protocol</a:t>
            </a:r>
          </a:p>
          <a:p>
            <a:pPr marL="1660525" lvl="4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/>
            </a:r>
            <a:br>
              <a:rPr lang="it-IT" sz="2000" dirty="0" smtClean="0">
                <a:solidFill>
                  <a:srgbClr val="C00000"/>
                </a:solidFill>
              </a:rPr>
            </a:br>
            <a:r>
              <a:rPr lang="it-IT" sz="2000" dirty="0" smtClean="0">
                <a:solidFill>
                  <a:srgbClr val="C00000"/>
                </a:solidFill>
              </a:rPr>
              <a:t>SPARQL 1.1 Protocol</a:t>
            </a:r>
          </a:p>
          <a:p>
            <a:pPr marL="1660525" lvl="4">
              <a:spcBef>
                <a:spcPct val="0"/>
              </a:spcBef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989392"/>
            <a:ext cx="7772400" cy="1186943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it-IT" sz="3200" dirty="0" smtClean="0"/>
              <a:t>SPARQL 1.1 Graph Store HTTP Protocol</a:t>
            </a:r>
            <a:endParaRPr lang="en-US" sz="3200" noProof="0" dirty="0" smtClean="0"/>
          </a:p>
          <a:p>
            <a:pPr marL="288925" lvl="1" algn="ctr">
              <a:spcBef>
                <a:spcPct val="0"/>
              </a:spcBef>
            </a:pPr>
            <a:endParaRPr lang="it-IT" sz="2000" dirty="0" smtClean="0"/>
          </a:p>
          <a:p>
            <a:pPr marL="288925" lvl="1" algn="ctr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>Graph Dataset Management over HTTP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097680"/>
            <a:ext cx="7772400" cy="127116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it-IT" sz="3200" dirty="0" smtClean="0"/>
              <a:t>SPARQL 1.1 Protocol</a:t>
            </a:r>
            <a:endParaRPr lang="en-US" sz="3200" noProof="0" dirty="0" smtClean="0"/>
          </a:p>
          <a:p>
            <a:pPr marL="288925" lvl="1" algn="ctr">
              <a:spcBef>
                <a:spcPct val="0"/>
              </a:spcBef>
            </a:pPr>
            <a:endParaRPr lang="it-IT" sz="2000" dirty="0" smtClean="0"/>
          </a:p>
          <a:p>
            <a:pPr marL="288925" lvl="1" algn="ctr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>SPARQL Queries over HTTP</a:t>
            </a:r>
          </a:p>
          <a:p>
            <a:pPr marL="1660525" lvl="4">
              <a:spcBef>
                <a:spcPct val="0"/>
              </a:spcBef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kumimoji="0" lang="en-US" sz="3200" i="0" u="none" strike="noStrike" kern="1200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Support</a:t>
            </a:r>
            <a:r>
              <a:rPr kumimoji="0" lang="en-US" sz="320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is </a:t>
            </a:r>
            <a:r>
              <a:rPr kumimoji="0" lang="en-US" sz="3200" i="0" u="none" strike="noStrike" kern="1200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Growing</a:t>
            </a:r>
            <a:r>
              <a:rPr kumimoji="0" lang="en-US" sz="320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for these protocols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GRASP </a:t>
            </a:r>
          </a:p>
          <a:p>
            <a:pPr lvl="0" algn="ctr">
              <a:spcBef>
                <a:spcPct val="0"/>
              </a:spcBef>
            </a:pPr>
            <a:r>
              <a:rPr lang="en-US" sz="3200" u="sng" dirty="0" err="1" smtClean="0">
                <a:solidFill>
                  <a:srgbClr val="C00000"/>
                </a:solidFill>
              </a:rPr>
              <a:t>GR</a:t>
            </a:r>
            <a:r>
              <a:rPr lang="en-US" sz="3200" dirty="0" err="1" smtClean="0"/>
              <a:t>aph</a:t>
            </a:r>
            <a:r>
              <a:rPr lang="en-US" sz="3200" dirty="0" smtClean="0"/>
              <a:t> store </a:t>
            </a:r>
            <a:r>
              <a:rPr lang="en-US" sz="3200" u="sng" dirty="0" smtClean="0">
                <a:solidFill>
                  <a:srgbClr val="C00000"/>
                </a:solidFill>
              </a:rPr>
              <a:t>A</a:t>
            </a:r>
            <a:r>
              <a:rPr lang="en-US" sz="3200" dirty="0" smtClean="0"/>
              <a:t>nd </a:t>
            </a:r>
            <a:r>
              <a:rPr lang="en-US" sz="3200" u="sng" dirty="0" smtClean="0">
                <a:solidFill>
                  <a:srgbClr val="C00000"/>
                </a:solidFill>
              </a:rPr>
              <a:t>S</a:t>
            </a:r>
            <a:r>
              <a:rPr lang="en-US" sz="3200" dirty="0" smtClean="0"/>
              <a:t>PARQL </a:t>
            </a:r>
            <a:r>
              <a:rPr lang="en-US" sz="3200" u="sng" dirty="0" smtClean="0">
                <a:solidFill>
                  <a:srgbClr val="C00000"/>
                </a:solidFill>
              </a:rPr>
              <a:t>P</a:t>
            </a:r>
            <a:r>
              <a:rPr lang="en-US" sz="3200" dirty="0" smtClean="0"/>
              <a:t>rotocol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929232"/>
            <a:ext cx="7772400" cy="127116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A </a:t>
            </a:r>
            <a:r>
              <a:rPr lang="en-US" sz="3200" dirty="0" err="1" smtClean="0">
                <a:solidFill>
                  <a:srgbClr val="C00000"/>
                </a:solidFill>
              </a:rPr>
              <a:t>GitHub</a:t>
            </a:r>
            <a:r>
              <a:rPr lang="en-US" sz="3200" dirty="0" smtClean="0"/>
              <a:t> project</a:t>
            </a:r>
            <a:endParaRPr lang="en-US" sz="3200" noProof="0" dirty="0" smtClean="0"/>
          </a:p>
          <a:p>
            <a:pPr marL="288925" lvl="1" algn="ctr">
              <a:spcBef>
                <a:spcPct val="0"/>
              </a:spcBef>
            </a:pPr>
            <a:endParaRPr lang="it-IT" sz="2000" dirty="0" smtClean="0"/>
          </a:p>
          <a:p>
            <a:pPr marL="288925" lvl="1" algn="ctr">
              <a:spcBef>
                <a:spcPct val="0"/>
              </a:spcBef>
            </a:pPr>
            <a:r>
              <a:rPr lang="en-GB" sz="2000" dirty="0" smtClean="0">
                <a:hlinkClick r:id="rId2"/>
              </a:rPr>
              <a:t>https://github.com/philipfennell/grasp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037520"/>
            <a:ext cx="7772400" cy="202915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err="1" smtClean="0"/>
              <a:t>XQuery</a:t>
            </a:r>
            <a:r>
              <a:rPr lang="en-US" sz="3200" noProof="0" dirty="0" smtClean="0"/>
              <a:t> client libraries</a:t>
            </a:r>
          </a:p>
          <a:p>
            <a:pPr marL="288925" lvl="1">
              <a:spcBef>
                <a:spcPct val="0"/>
              </a:spcBef>
            </a:pPr>
            <a:endParaRPr lang="it-IT" sz="2000" dirty="0" smtClean="0"/>
          </a:p>
          <a:p>
            <a:pPr marL="1660525" lvl="4">
              <a:spcBef>
                <a:spcPct val="0"/>
              </a:spcBef>
            </a:pPr>
            <a:r>
              <a:rPr lang="it-IT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lib-gsp.xqy</a:t>
            </a:r>
            <a:r>
              <a:rPr lang="it-IT" sz="2000" dirty="0" smtClean="0">
                <a:solidFill>
                  <a:srgbClr val="C00000"/>
                </a:solidFill>
              </a:rPr>
              <a:t> </a:t>
            </a:r>
            <a:r>
              <a:rPr lang="it-IT" sz="2000" dirty="0" smtClean="0"/>
              <a:t>- Graph Store HTTP Protocol</a:t>
            </a:r>
          </a:p>
          <a:p>
            <a:pPr marL="1660525" lvl="4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/>
            </a:r>
            <a:br>
              <a:rPr lang="it-IT" sz="2000" dirty="0" smtClean="0">
                <a:solidFill>
                  <a:srgbClr val="C00000"/>
                </a:solidFill>
              </a:rPr>
            </a:br>
            <a:r>
              <a:rPr lang="it-IT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lib-spq.xqy</a:t>
            </a:r>
            <a:r>
              <a:rPr lang="it-IT" sz="2000" dirty="0" smtClean="0">
                <a:solidFill>
                  <a:srgbClr val="C00000"/>
                </a:solidFill>
              </a:rPr>
              <a:t> </a:t>
            </a:r>
            <a:r>
              <a:rPr lang="it-IT" sz="2000" dirty="0" smtClean="0"/>
              <a:t>- SPARQL Protocol</a:t>
            </a:r>
          </a:p>
          <a:p>
            <a:pPr marL="1660525" lvl="4">
              <a:spcBef>
                <a:spcPct val="0"/>
              </a:spcBef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56611" y="1913060"/>
            <a:ext cx="5642810" cy="459606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smtClean="0"/>
              <a:t>A </a:t>
            </a:r>
            <a:r>
              <a:rPr lang="en-US" sz="3200" noProof="0" dirty="0" smtClean="0">
                <a:solidFill>
                  <a:srgbClr val="C00000"/>
                </a:solidFill>
              </a:rPr>
              <a:t>wide</a:t>
            </a:r>
            <a:r>
              <a:rPr lang="en-US" sz="3200" noProof="0" dirty="0" smtClean="0"/>
              <a:t> </a:t>
            </a:r>
            <a:r>
              <a:rPr lang="en-US" sz="3200" noProof="0" dirty="0" smtClean="0">
                <a:solidFill>
                  <a:srgbClr val="C00000"/>
                </a:solidFill>
              </a:rPr>
              <a:t>range</a:t>
            </a:r>
            <a:r>
              <a:rPr lang="en-US" sz="3200" noProof="0" dirty="0" smtClean="0"/>
              <a:t> </a:t>
            </a:r>
            <a:r>
              <a:rPr lang="en-US" sz="3200" noProof="0" dirty="0" smtClean="0"/>
              <a:t>of functions</a:t>
            </a:r>
          </a:p>
          <a:p>
            <a:pPr lvl="0" algn="ctr">
              <a:spcBef>
                <a:spcPct val="0"/>
              </a:spcBef>
            </a:pPr>
            <a:endParaRPr lang="en-US" sz="1600" noProof="0" dirty="0" smtClean="0"/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gsp:add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-default-graph, 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gsp:add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-named-graph, 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gsp:retrieve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-default-graph-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metainfo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gsp:retrieve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-named-graph-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metainfo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gsp:retrieve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-default-graph, </a:t>
            </a: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gsp:retrieve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-named-graph, </a:t>
            </a: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gsp:merge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-default-graph, </a:t>
            </a: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gsp:merge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-named-graph, </a:t>
            </a: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gsp:delete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-default-graph, </a:t>
            </a: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gsp:delete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-named-graph, 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gsp:data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spq:query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spq:data</a:t>
            </a:r>
            <a:endParaRPr lang="en-GB" sz="1600" b="1" dirty="0" smtClean="0">
              <a:solidFill>
                <a:schemeClr val="tx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>
              <a:spcBef>
                <a:spcPct val="0"/>
              </a:spcBef>
            </a:pPr>
            <a:endParaRPr lang="en-US" sz="1600" b="1" noProof="0" dirty="0" smtClean="0">
              <a:solidFill>
                <a:schemeClr val="tx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88925" lvl="1">
              <a:spcBef>
                <a:spcPct val="0"/>
              </a:spcBef>
            </a:pPr>
            <a:endParaRPr lang="it-IT" sz="2000" dirty="0" smtClean="0"/>
          </a:p>
          <a:p>
            <a:pPr marL="1660525" lvl="4">
              <a:spcBef>
                <a:spcPct val="0"/>
              </a:spcBef>
            </a:pPr>
            <a:endParaRPr lang="it-IT" sz="2000" dirty="0" smtClean="0"/>
          </a:p>
          <a:p>
            <a:pPr marL="1660525" lvl="4">
              <a:spcBef>
                <a:spcPct val="0"/>
              </a:spcBef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7832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smtClean="0"/>
              <a:t>But </a:t>
            </a:r>
            <a:r>
              <a:rPr lang="en-US" sz="3200" noProof="0" dirty="0" smtClean="0">
                <a:solidFill>
                  <a:srgbClr val="C00000"/>
                </a:solidFill>
              </a:rPr>
              <a:t>why</a:t>
            </a:r>
            <a:r>
              <a:rPr lang="en-US" sz="3200" noProof="0" dirty="0" smtClean="0"/>
              <a:t> </a:t>
            </a:r>
            <a:r>
              <a:rPr lang="en-US" sz="3200" noProof="0" dirty="0" smtClean="0">
                <a:solidFill>
                  <a:srgbClr val="C00000"/>
                </a:solidFill>
              </a:rPr>
              <a:t>so many</a:t>
            </a:r>
            <a:r>
              <a:rPr lang="en-US" sz="3200" noProof="0" dirty="0" smtClean="0"/>
              <a:t> functions?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Big Data </a:t>
            </a:r>
            <a:r>
              <a:rPr lang="en-US" sz="3200" dirty="0" smtClean="0">
                <a:solidFill>
                  <a:srgbClr val="C00000"/>
                </a:solidFill>
              </a:rPr>
              <a:t>is</a:t>
            </a:r>
            <a:r>
              <a:rPr lang="en-US" sz="3200" dirty="0" smtClean="0"/>
              <a:t> big news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yourpaluct.files.wordpress.com/2012/02/argume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0196" y="2685957"/>
            <a:ext cx="3810000" cy="3038476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I don’t like too many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arguments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!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41422" y="1434494"/>
            <a:ext cx="8061158" cy="3895475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I don’t like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optional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arguments!</a:t>
            </a:r>
          </a:p>
          <a:p>
            <a:pPr lvl="1">
              <a:spcBef>
                <a:spcPct val="0"/>
              </a:spcBef>
            </a:pPr>
            <a:endParaRPr lang="en-GB" sz="1600" b="1" dirty="0" smtClean="0">
              <a:solidFill>
                <a:schemeClr val="tx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117725" lvl="3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xdmp:document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-insert(</a:t>
            </a:r>
          </a:p>
          <a:p>
            <a:pPr marL="2574925" lvl="7">
              <a:spcBef>
                <a:spcPct val="0"/>
              </a:spcBef>
            </a:pP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'/books/collection/A123.xml',</a:t>
            </a:r>
          </a:p>
          <a:p>
            <a:pPr marL="2574925" lvl="7">
              <a:spcBef>
                <a:spcPct val="0"/>
              </a:spcBef>
            </a:pP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&lt;book&gt;</a:t>
            </a:r>
          </a:p>
          <a:p>
            <a:pPr marL="2574925" lvl="7">
              <a:spcBef>
                <a:spcPct val="0"/>
              </a:spcBef>
            </a:pP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&lt;title&gt;Linked Data&lt;/title&gt;</a:t>
            </a:r>
          </a:p>
          <a:p>
            <a:pPr marL="2574925" lvl="7">
              <a:spcBef>
                <a:spcPct val="0"/>
              </a:spcBef>
            </a:pP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&lt;/book&gt;,</a:t>
            </a:r>
          </a:p>
          <a:p>
            <a:pPr marL="2574925" lvl="7">
              <a:spcBef>
                <a:spcPct val="0"/>
              </a:spcBef>
            </a:pPr>
            <a:r>
              <a:rPr lang="en-GB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()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2574925" lvl="6">
              <a:spcBef>
                <a:spcPct val="0"/>
              </a:spcBef>
            </a:pPr>
            <a:r>
              <a:rPr lang="en-US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5780546120451828821</a:t>
            </a:r>
          </a:p>
          <a:p>
            <a:pPr marL="2117725" lvl="4">
              <a:spcBef>
                <a:spcPct val="0"/>
              </a:spcBef>
            </a:pP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Courier New" pitchFamily="49" charset="0"/>
              <a:ea typeface="Tahoma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7832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A </a:t>
            </a:r>
            <a:r>
              <a:rPr lang="en-US" sz="3200" dirty="0" err="1" smtClean="0">
                <a:solidFill>
                  <a:srgbClr val="C00000"/>
                </a:solidFill>
              </a:rPr>
              <a:t>RESTful</a:t>
            </a:r>
            <a:r>
              <a:rPr lang="en-US" sz="3200" dirty="0" smtClean="0"/>
              <a:t> interface for Graph Stores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Linked Open Data has </a:t>
            </a:r>
            <a:r>
              <a:rPr lang="en-US" sz="32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expanded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4" descr="lod-datasets_2007-05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9432" y="1732547"/>
            <a:ext cx="5005136" cy="3140242"/>
          </a:xfrm>
          <a:prstGeom prst="rect">
            <a:avLst/>
          </a:prstGeom>
        </p:spPr>
      </p:pic>
      <p:pic>
        <p:nvPicPr>
          <p:cNvPr id="7" name="Picture 6" descr="lod-datasets_2007-05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3179" y="1311442"/>
            <a:ext cx="5173579" cy="3994484"/>
          </a:xfrm>
          <a:prstGeom prst="rect">
            <a:avLst/>
          </a:prstGeom>
        </p:spPr>
      </p:pic>
      <p:pic>
        <p:nvPicPr>
          <p:cNvPr id="8" name="Picture 7" descr="lod-datasets_2007-05-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08693" y="1412776"/>
            <a:ext cx="5126615" cy="3840480"/>
          </a:xfrm>
          <a:prstGeom prst="rect">
            <a:avLst/>
          </a:prstGeom>
        </p:spPr>
      </p:pic>
      <p:pic>
        <p:nvPicPr>
          <p:cNvPr id="9" name="Picture 8" descr="lod-datasets_2007-05-0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0722" y="1052736"/>
            <a:ext cx="6602556" cy="4297680"/>
          </a:xfrm>
          <a:prstGeom prst="rect">
            <a:avLst/>
          </a:prstGeom>
        </p:spPr>
      </p:pic>
      <p:pic>
        <p:nvPicPr>
          <p:cNvPr id="10" name="Picture 9" descr="lod-datasets_2007-05-0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6604" y="908720"/>
            <a:ext cx="7210792" cy="475488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93816" y="2088288"/>
            <a:ext cx="7772400" cy="877331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to this in just </a:t>
            </a:r>
            <a:r>
              <a:rPr lang="en-GB" sz="3200" dirty="0" smtClean="0">
                <a:solidFill>
                  <a:srgbClr val="C00000"/>
                </a:solidFill>
              </a:rPr>
              <a:t>five</a:t>
            </a:r>
            <a:r>
              <a:rPr lang="en-GB" sz="3200" dirty="0" smtClean="0"/>
              <a:t> years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7832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The defining factor in the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C00000"/>
                </a:solidFill>
              </a:rPr>
              <a:t>Realization of </a:t>
            </a:r>
            <a:r>
              <a:rPr lang="en-US" sz="3200" dirty="0" smtClean="0"/>
              <a:t>Big Data's </a:t>
            </a:r>
            <a:r>
              <a:rPr lang="en-US" sz="3200" dirty="0" smtClean="0">
                <a:solidFill>
                  <a:srgbClr val="C00000"/>
                </a:solidFill>
              </a:rPr>
              <a:t>Potential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7832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Time for a </a:t>
            </a:r>
            <a:r>
              <a:rPr lang="en-GB" sz="3200" dirty="0" smtClean="0">
                <a:solidFill>
                  <a:srgbClr val="C00000"/>
                </a:solidFill>
              </a:rPr>
              <a:t>Demonstration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 descr="http://t2.gstatic.com/images?q=tbn:ANd9GcSKgEBGaeIOeWzpPVHigkPuToCHkr1yV1aUbn-Zw3Ebm9C_eVpYaoogMVte"/>
          <p:cNvPicPr>
            <a:picLocks noChangeAspect="1" noChangeArrowheads="1"/>
          </p:cNvPicPr>
          <p:nvPr/>
        </p:nvPicPr>
        <p:blipFill>
          <a:blip r:embed="rId2" cstate="print"/>
          <a:srcRect b="9302"/>
          <a:stretch>
            <a:fillRect/>
          </a:stretch>
        </p:blipFill>
        <p:spPr bwMode="auto">
          <a:xfrm>
            <a:off x="3644728" y="3134140"/>
            <a:ext cx="1857375" cy="222884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philip.fennell@marklogic.com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Volume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C00000"/>
                </a:solidFill>
              </a:rPr>
              <a:t>Velocity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rgbClr val="C00000"/>
                </a:solidFill>
              </a:rPr>
              <a:t>Variety</a:t>
            </a:r>
            <a:r>
              <a:rPr lang="en-US" sz="3200" dirty="0" smtClean="0"/>
              <a:t> are growing…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...but the </a:t>
            </a:r>
            <a:r>
              <a:rPr lang="en-GB" sz="3200" dirty="0" smtClean="0">
                <a:solidFill>
                  <a:srgbClr val="C00000"/>
                </a:solidFill>
              </a:rPr>
              <a:t>Value</a:t>
            </a:r>
            <a:r>
              <a:rPr lang="en-GB" sz="3200" dirty="0" smtClean="0"/>
              <a:t> is in the </a:t>
            </a:r>
            <a:r>
              <a:rPr lang="en-GB" sz="3200" dirty="0" smtClean="0">
                <a:solidFill>
                  <a:srgbClr val="C00000"/>
                </a:solidFill>
              </a:rPr>
              <a:t>Connections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Picture 2" descr="lod-datasets_2011-09-19.png"/>
          <p:cNvPicPr>
            <a:picLocks noChangeAspect="1"/>
          </p:cNvPicPr>
          <p:nvPr/>
        </p:nvPicPr>
        <p:blipFill>
          <a:blip r:embed="rId3" cstate="print"/>
          <a:srcRect l="34863" t="36863" r="33152" b="39492"/>
          <a:stretch>
            <a:fillRect/>
          </a:stretch>
        </p:blipFill>
        <p:spPr>
          <a:xfrm>
            <a:off x="2051720" y="3212976"/>
            <a:ext cx="5040560" cy="230425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7230" y="168152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Big Data’s </a:t>
            </a:r>
            <a:r>
              <a:rPr lang="en-US" sz="3200" dirty="0" smtClean="0"/>
              <a:t>Value</a:t>
            </a:r>
          </a:p>
          <a:p>
            <a:pPr lvl="0" algn="ctr">
              <a:spcBef>
                <a:spcPct val="0"/>
              </a:spcBef>
            </a:pPr>
            <a:endParaRPr lang="en-US" sz="3200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200516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is underpinned by</a:t>
            </a:r>
            <a:r>
              <a:rPr lang="en-US" sz="3200" dirty="0" smtClean="0">
                <a:solidFill>
                  <a:srgbClr val="C00000"/>
                </a:solidFill>
              </a:rPr>
              <a:t> Linked Data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4.72222E-6 0.020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Picture 2" descr="lod-datasets_2007-05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6604" y="908720"/>
            <a:ext cx="7210792" cy="475488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85800" y="1890383"/>
            <a:ext cx="7772400" cy="129695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Linked Data is built upon</a:t>
            </a:r>
          </a:p>
          <a:p>
            <a:pPr algn="ctr">
              <a:spcBef>
                <a:spcPct val="0"/>
              </a:spcBef>
            </a:pPr>
            <a:r>
              <a:rPr lang="en-US" sz="32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Semantic Web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Technologies</a:t>
            </a:r>
            <a:endParaRPr lang="en-GB" sz="3200" dirty="0" smtClean="0">
              <a:solidFill>
                <a:schemeClr val="tx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RDF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rgbClr val="C00000"/>
                </a:solidFill>
              </a:rPr>
              <a:t>SPARQL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A </a:t>
            </a:r>
            <a:r>
              <a:rPr lang="en-GB" sz="3200" dirty="0" smtClean="0">
                <a:solidFill>
                  <a:srgbClr val="C00000"/>
                </a:solidFill>
              </a:rPr>
              <a:t>lack</a:t>
            </a:r>
            <a:r>
              <a:rPr lang="en-GB" sz="3200" dirty="0" smtClean="0"/>
              <a:t> of standard protocols...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...led to </a:t>
            </a:r>
            <a:r>
              <a:rPr lang="en-GB" sz="3200" dirty="0" smtClean="0">
                <a:solidFill>
                  <a:srgbClr val="C00000"/>
                </a:solidFill>
              </a:rPr>
              <a:t>implementation specific</a:t>
            </a:r>
            <a:r>
              <a:rPr lang="en-GB" sz="3200" dirty="0" smtClean="0"/>
              <a:t> APIs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Logic Theme">
  <a:themeElements>
    <a:clrScheme name="MarkLogic">
      <a:dk1>
        <a:srgbClr val="414141"/>
      </a:dk1>
      <a:lt1>
        <a:srgbClr val="FFFFFF"/>
      </a:lt1>
      <a:dk2>
        <a:srgbClr val="D92231"/>
      </a:dk2>
      <a:lt2>
        <a:srgbClr val="FFFFFF"/>
      </a:lt2>
      <a:accent1>
        <a:srgbClr val="A9B533"/>
      </a:accent1>
      <a:accent2>
        <a:srgbClr val="FDB813"/>
      </a:accent2>
      <a:accent3>
        <a:srgbClr val="008CCB"/>
      </a:accent3>
      <a:accent4>
        <a:srgbClr val="8A9B3C"/>
      </a:accent4>
      <a:accent5>
        <a:srgbClr val="EC7D1E"/>
      </a:accent5>
      <a:accent6>
        <a:srgbClr val="00649D"/>
      </a:accent6>
      <a:hlink>
        <a:srgbClr val="414141"/>
      </a:hlink>
      <a:folHlink>
        <a:srgbClr val="004270"/>
      </a:folHlink>
    </a:clrScheme>
    <a:fontScheme name="MarkLogic PPT Fo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5CD"/>
        </a:solidFill>
        <a:ln w="9525" algn="ctr">
          <a:solidFill>
            <a:srgbClr val="A3AC60"/>
          </a:solidFill>
          <a:miter lim="800000"/>
          <a:headEnd/>
          <a:tailEnd/>
        </a:ln>
        <a:effectLst/>
      </a:spPr>
      <a:bodyPr wrap="none" rtlCol="0" anchor="ctr"/>
      <a:lstStyle>
        <a:defPPr algn="ctr">
          <a:defRPr>
            <a:solidFill>
              <a:schemeClr val="tx1"/>
            </a:solidFill>
            <a:latin typeface="Tahoma" pitchFamily="34" charset="0"/>
            <a:cs typeface="Tahoma" pitchFamily="34" charset="0"/>
          </a:defRPr>
        </a:defPPr>
      </a:lstStyle>
    </a:spDef>
    <a:lnDef>
      <a:spPr>
        <a:ln>
          <a:solidFill>
            <a:schemeClr val="tx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Tahoma" pitchFamily="34" charset="0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4568</TotalTime>
  <Words>526</Words>
  <Application>Microsoft Office PowerPoint</Application>
  <PresentationFormat>On-screen Show (4:3)</PresentationFormat>
  <Paragraphs>112</Paragraphs>
  <Slides>26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MarkLogic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MarkLogic and the Linked Data Connection</dc:title>
  <dc:subject>XQuery Implementations of the Graph Store Protocols</dc:subject>
  <dc:creator>Philip Fennell</dc:creator>
  <cp:keywords>marklogic xquery rdf sparql protocols http</cp:keywords>
  <cp:lastModifiedBy>pfennell</cp:lastModifiedBy>
  <cp:revision>396</cp:revision>
  <dcterms:created xsi:type="dcterms:W3CDTF">2010-04-15T21:25:32Z</dcterms:created>
  <dcterms:modified xsi:type="dcterms:W3CDTF">2012-05-22T16:40:05Z</dcterms:modified>
</cp:coreProperties>
</file>