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60" r:id="rId5"/>
    <p:sldId id="262" r:id="rId6"/>
    <p:sldId id="264" r:id="rId7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9"/>
      <p:bold r:id="rId10"/>
      <p:italic r:id="rId11"/>
      <p:boldItalic r:id="rId12"/>
    </p:embeddedFont>
    <p:embeddedFont>
      <p:font typeface="Open Sans" panose="020B0606030504020204" pitchFamily="34" charset="0"/>
      <p:regular r:id="rId13"/>
      <p:bold r:id="rId14"/>
      <p:italic r:id="rId15"/>
      <p:boldItalic r:id="rId16"/>
    </p:embeddedFont>
    <p:embeddedFont>
      <p:font typeface="PT Sans Narrow" panose="020B0506020203020204" pitchFamily="34" charset="0"/>
      <p:regular r:id="rId17"/>
      <p:bold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7" roundtripDataSignature="AMtx7milupy0GZQ6ZjQN34WE70czvbyG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84" y="160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8" Type="http://schemas.openxmlformats.org/officeDocument/2006/relationships/presProps" Target="presProps.xml"/><Relationship Id="rId10" Type="http://schemas.openxmlformats.org/officeDocument/2006/relationships/font" Target="fonts/font2.fntdata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7" Type="http://customschemas.google.com/relationships/presentationmetadata" Target="metadata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" name="Google Shape;7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0" name="Google Shape;110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7" name="Google Shape;127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4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4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14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14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4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14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14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4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14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3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3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3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16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7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17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0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7" name="Google Shape;47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21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2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3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Variable Scope ICA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latin typeface="Times New Roman"/>
                <a:ea typeface="Times New Roman"/>
                <a:cs typeface="Times New Roman"/>
                <a:sym typeface="Times New Roman"/>
              </a:rPr>
              <a:t>Activity created by Cindy Dong (TA)</a:t>
            </a:r>
            <a:endParaRPr sz="15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Instructions</a:t>
            </a:r>
            <a:endParaRPr/>
          </a:p>
        </p:txBody>
      </p:sp>
      <p:sp>
        <p:nvSpPr>
          <p:cNvPr id="73" name="Google Shape;73;p2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Read each piece of code and write each </a:t>
            </a:r>
            <a:r>
              <a:rPr lang="en" b="1">
                <a:solidFill>
                  <a:srgbClr val="AF50BF"/>
                </a:solidFill>
              </a:rPr>
              <a:t>variable</a:t>
            </a:r>
            <a:r>
              <a:rPr lang="en"/>
              <a:t> in the </a:t>
            </a:r>
            <a:r>
              <a:rPr lang="en" b="1">
                <a:solidFill>
                  <a:srgbClr val="00704E"/>
                </a:solidFill>
              </a:rPr>
              <a:t>scope</a:t>
            </a:r>
            <a:r>
              <a:rPr lang="en"/>
              <a:t> of “</a:t>
            </a:r>
            <a:r>
              <a:rPr lang="en">
                <a:solidFill>
                  <a:srgbClr val="91A000"/>
                </a:solidFill>
                <a:latin typeface="Fira Sans"/>
                <a:ea typeface="Fira Sans"/>
                <a:cs typeface="Fira Sans"/>
                <a:sym typeface="Fira Sans"/>
              </a:rPr>
              <a:t>this_function</a:t>
            </a:r>
            <a:r>
              <a:rPr lang="en"/>
              <a:t>” and its value in the correct box (</a:t>
            </a:r>
            <a:r>
              <a:rPr lang="en">
                <a:solidFill>
                  <a:srgbClr val="FFA45B"/>
                </a:solidFill>
              </a:rPr>
              <a:t>global</a:t>
            </a:r>
            <a:r>
              <a:rPr lang="en"/>
              <a:t>, </a:t>
            </a:r>
            <a:r>
              <a:rPr lang="en">
                <a:solidFill>
                  <a:srgbClr val="FFA45B"/>
                </a:solidFill>
              </a:rPr>
              <a:t>local</a:t>
            </a:r>
            <a:r>
              <a:rPr lang="en"/>
              <a:t>). e.g., </a:t>
            </a:r>
            <a:r>
              <a:rPr lang="en" b="1"/>
              <a:t>a = 5</a:t>
            </a:r>
            <a:r>
              <a:rPr lang="en"/>
              <a:t>.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would like the value of each variable at the </a:t>
            </a:r>
            <a:r>
              <a:rPr lang="en" b="1"/>
              <a:t>end</a:t>
            </a:r>
            <a:r>
              <a:rPr lang="en"/>
              <a:t> of when “</a:t>
            </a:r>
            <a:r>
              <a:rPr lang="en">
                <a:solidFill>
                  <a:srgbClr val="91A000"/>
                </a:solidFill>
                <a:latin typeface="Fira Sans"/>
                <a:ea typeface="Fira Sans"/>
                <a:cs typeface="Fira Sans"/>
                <a:sym typeface="Fira Sans"/>
              </a:rPr>
              <a:t>this_function</a:t>
            </a:r>
            <a:r>
              <a:rPr lang="en"/>
              <a:t>” is called. </a:t>
            </a:r>
            <a:endParaRPr/>
          </a:p>
          <a:p>
            <a:pPr marL="4572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 Additionally write </a:t>
            </a:r>
            <a:r>
              <a:rPr lang="en" b="1">
                <a:solidFill>
                  <a:srgbClr val="AF50BF"/>
                </a:solidFill>
              </a:rPr>
              <a:t>yes or no</a:t>
            </a:r>
            <a:r>
              <a:rPr lang="en"/>
              <a:t>, for whether or not an </a:t>
            </a:r>
            <a:r>
              <a:rPr lang="en" b="1" i="1"/>
              <a:t>error</a:t>
            </a:r>
            <a:r>
              <a:rPr lang="en"/>
              <a:t> occurs during the program’s execution. </a:t>
            </a: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  <a:p>
            <a: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3"/>
          <p:cNvSpPr txBox="1"/>
          <p:nvPr/>
        </p:nvSpPr>
        <p:spPr>
          <a:xfrm>
            <a:off x="4530775" y="491925"/>
            <a:ext cx="3972000" cy="39015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scope: 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0" name="Google Shape;80;p3"/>
          <p:cNvSpPr txBox="1"/>
          <p:nvPr/>
        </p:nvSpPr>
        <p:spPr>
          <a:xfrm>
            <a:off x="4710000" y="1171650"/>
            <a:ext cx="3479700" cy="20505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scope: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3"/>
          <p:cNvSpPr txBox="1"/>
          <p:nvPr/>
        </p:nvSpPr>
        <p:spPr>
          <a:xfrm>
            <a:off x="339775" y="4499950"/>
            <a:ext cx="3972000" cy="37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this code work? ______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printed? ___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" name="Google Shape;86;p4">
            <a:extLst>
              <a:ext uri="{FF2B5EF4-FFF2-40B4-BE49-F238E27FC236}">
                <a16:creationId xmlns:a16="http://schemas.microsoft.com/office/drawing/2014/main" id="{4332D58E-39A5-10BB-333E-E64059EB7437}"/>
              </a:ext>
            </a:extLst>
          </p:cNvPr>
          <p:cNvSpPr txBox="1"/>
          <p:nvPr/>
        </p:nvSpPr>
        <p:spPr>
          <a:xfrm>
            <a:off x="339775" y="491925"/>
            <a:ext cx="3972000" cy="39015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2000" b="1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this_function</a:t>
            </a: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x = </a:t>
            </a:r>
            <a:r>
              <a:rPr lang="en" sz="2000" b="1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"4"</a:t>
            </a:r>
            <a:endParaRPr sz="2000" b="1"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2000" b="1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 </a:t>
            </a: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en" sz="2000" b="1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(x)</a:t>
            </a: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 b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y + z</a:t>
            </a: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z = </a:t>
            </a:r>
            <a:r>
              <a:rPr lang="en" sz="2000" b="1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2000" b="1">
              <a:solidFill>
                <a:srgbClr val="6897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print(this_function())</a:t>
            </a: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200" b="1">
              <a:solidFill>
                <a:srgbClr val="CC7832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/>
          <p:nvPr/>
        </p:nvSpPr>
        <p:spPr>
          <a:xfrm>
            <a:off x="339775" y="491925"/>
            <a:ext cx="3972000" cy="39015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" sz="2000" b="1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"1112"</a:t>
            </a:r>
            <a:endParaRPr sz="2000" b="1"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2000" b="1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this_function</a:t>
            </a: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 b="1">
                <a:solidFill>
                  <a:srgbClr val="72737A"/>
                </a:solidFill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2000" b="1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2000" b="1">
              <a:solidFill>
                <a:srgbClr val="6897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 b="1">
                <a:solidFill>
                  <a:srgbClr val="72737A"/>
                </a:solidFill>
                <a:latin typeface="Courier New"/>
                <a:ea typeface="Courier New"/>
                <a:cs typeface="Courier New"/>
                <a:sym typeface="Courier New"/>
              </a:rPr>
              <a:t>c </a:t>
            </a: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2000" b="1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"ILoveCS" </a:t>
            </a: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+ b</a:t>
            </a: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	return c</a:t>
            </a: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2000" b="1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another_function</a:t>
            </a: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 b="1">
                <a:solidFill>
                  <a:srgbClr val="72737A"/>
                </a:solidFill>
                <a:latin typeface="Courier New"/>
                <a:ea typeface="Courier New"/>
                <a:cs typeface="Courier New"/>
                <a:sym typeface="Courier New"/>
              </a:rPr>
              <a:t>d </a:t>
            </a: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2000" b="1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123</a:t>
            </a:r>
            <a:endParaRPr sz="2000" b="1">
              <a:solidFill>
                <a:srgbClr val="6897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2000" b="1">
              <a:solidFill>
                <a:srgbClr val="6897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print(this_function())</a:t>
            </a: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5"/>
          <p:cNvSpPr txBox="1"/>
          <p:nvPr/>
        </p:nvSpPr>
        <p:spPr>
          <a:xfrm>
            <a:off x="4530775" y="491925"/>
            <a:ext cx="3972000" cy="39015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scope: 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7" name="Google Shape;97;p5"/>
          <p:cNvSpPr txBox="1"/>
          <p:nvPr/>
        </p:nvSpPr>
        <p:spPr>
          <a:xfrm>
            <a:off x="4710000" y="1171650"/>
            <a:ext cx="3479700" cy="20505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scope:</a:t>
            </a: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en-US"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8" name="Google Shape;98;p5"/>
          <p:cNvSpPr txBox="1"/>
          <p:nvPr/>
        </p:nvSpPr>
        <p:spPr>
          <a:xfrm>
            <a:off x="398350" y="4569400"/>
            <a:ext cx="39603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this code work? _____ </a:t>
            </a: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What is printed? ___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"/>
          <p:cNvSpPr txBox="1"/>
          <p:nvPr/>
        </p:nvSpPr>
        <p:spPr>
          <a:xfrm>
            <a:off x="339775" y="491925"/>
            <a:ext cx="3972000" cy="39015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2000" b="1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this_function</a:t>
            </a: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 b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global </a:t>
            </a: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 b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global </a:t>
            </a: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</a:t>
            </a: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a = (a ** b) + </a:t>
            </a:r>
            <a:r>
              <a:rPr lang="en" sz="2000" b="1">
                <a:solidFill>
                  <a:srgbClr val="8888C6"/>
                </a:solidFill>
                <a:latin typeface="Courier New"/>
                <a:ea typeface="Courier New"/>
                <a:cs typeface="Courier New"/>
                <a:sym typeface="Courier New"/>
              </a:rPr>
              <a:t>int</a:t>
            </a: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(c)</a:t>
            </a: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2000" b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a = </a:t>
            </a:r>
            <a:r>
              <a:rPr lang="en" sz="2000" b="1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4</a:t>
            </a:r>
            <a:endParaRPr sz="2000" b="1">
              <a:solidFill>
                <a:srgbClr val="6897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b = </a:t>
            </a:r>
            <a:r>
              <a:rPr lang="en" sz="2000" b="1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2</a:t>
            </a:r>
            <a:endParaRPr sz="2000" b="1">
              <a:solidFill>
                <a:srgbClr val="6897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c = </a:t>
            </a:r>
            <a:r>
              <a:rPr lang="en" sz="2000" b="1">
                <a:solidFill>
                  <a:srgbClr val="6A8759"/>
                </a:solidFill>
                <a:latin typeface="Courier New"/>
                <a:ea typeface="Courier New"/>
                <a:cs typeface="Courier New"/>
                <a:sym typeface="Courier New"/>
              </a:rPr>
              <a:t>"5"</a:t>
            </a:r>
            <a:endParaRPr sz="2000" b="1">
              <a:solidFill>
                <a:srgbClr val="6A8759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print(this_function())</a:t>
            </a: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7"/>
          <p:cNvSpPr txBox="1"/>
          <p:nvPr/>
        </p:nvSpPr>
        <p:spPr>
          <a:xfrm>
            <a:off x="4530775" y="491925"/>
            <a:ext cx="3972000" cy="39015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scope: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4" name="Google Shape;114;p7"/>
          <p:cNvSpPr txBox="1"/>
          <p:nvPr/>
        </p:nvSpPr>
        <p:spPr>
          <a:xfrm>
            <a:off x="4710000" y="1171650"/>
            <a:ext cx="3479700" cy="20505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scope: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5" name="Google Shape;115;p7"/>
          <p:cNvSpPr txBox="1"/>
          <p:nvPr/>
        </p:nvSpPr>
        <p:spPr>
          <a:xfrm>
            <a:off x="398350" y="4569400"/>
            <a:ext cx="39603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this code work? ____</a:t>
            </a:r>
            <a:endParaRPr sz="14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0"/>
          <p:cNvSpPr txBox="1"/>
          <p:nvPr/>
        </p:nvSpPr>
        <p:spPr>
          <a:xfrm>
            <a:off x="339775" y="491925"/>
            <a:ext cx="3972000" cy="39015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z = </a:t>
            </a:r>
            <a:r>
              <a:rPr lang="en" sz="2000" b="1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100</a:t>
            </a:r>
            <a:endParaRPr sz="2000" b="1">
              <a:solidFill>
                <a:srgbClr val="6897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def </a:t>
            </a:r>
            <a:r>
              <a:rPr lang="en" sz="2000" b="1">
                <a:solidFill>
                  <a:srgbClr val="FFC66D"/>
                </a:solidFill>
                <a:latin typeface="Courier New"/>
                <a:ea typeface="Courier New"/>
                <a:cs typeface="Courier New"/>
                <a:sym typeface="Courier New"/>
              </a:rPr>
              <a:t>this_function</a:t>
            </a: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():</a:t>
            </a: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x = </a:t>
            </a:r>
            <a:r>
              <a:rPr lang="en" sz="2000" b="1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10 </a:t>
            </a: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+ y * z</a:t>
            </a: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2000" b="1">
                <a:solidFill>
                  <a:srgbClr val="CC7832"/>
                </a:solidFill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print(this_function())</a:t>
            </a:r>
            <a:endParaRPr sz="2000" b="1">
              <a:solidFill>
                <a:srgbClr val="A9B7C6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>
                <a:solidFill>
                  <a:srgbClr val="A9B7C6"/>
                </a:solidFill>
                <a:latin typeface="Courier New"/>
                <a:ea typeface="Courier New"/>
                <a:cs typeface="Courier New"/>
                <a:sym typeface="Courier New"/>
              </a:rPr>
              <a:t>y = </a:t>
            </a:r>
            <a:r>
              <a:rPr lang="en" sz="2000" b="1">
                <a:solidFill>
                  <a:srgbClr val="6897BB"/>
                </a:solidFill>
                <a:latin typeface="Courier New"/>
                <a:ea typeface="Courier New"/>
                <a:cs typeface="Courier New"/>
                <a:sym typeface="Courier New"/>
              </a:rPr>
              <a:t>8</a:t>
            </a:r>
            <a:endParaRPr sz="2000" b="1">
              <a:solidFill>
                <a:srgbClr val="6897BB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1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0"/>
          <p:cNvSpPr txBox="1"/>
          <p:nvPr/>
        </p:nvSpPr>
        <p:spPr>
          <a:xfrm>
            <a:off x="4530775" y="491925"/>
            <a:ext cx="3972000" cy="39015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global scope: 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1" name="Google Shape;131;p10"/>
          <p:cNvSpPr txBox="1"/>
          <p:nvPr/>
        </p:nvSpPr>
        <p:spPr>
          <a:xfrm>
            <a:off x="4710000" y="1171650"/>
            <a:ext cx="3479700" cy="2050500"/>
          </a:xfrm>
          <a:prstGeom prst="rect">
            <a:avLst/>
          </a:prstGeom>
          <a:noFill/>
          <a:ln w="381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" sz="2000" b="0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local scope:</a:t>
            </a: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2" name="Google Shape;132;p10"/>
          <p:cNvSpPr txBox="1"/>
          <p:nvPr/>
        </p:nvSpPr>
        <p:spPr>
          <a:xfrm>
            <a:off x="398349" y="4417000"/>
            <a:ext cx="6541401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 sz="1400" b="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Does this code work? If not, why doesn’t it work? How might you fix it? What would the local and global scope look like after? What would be pr</a:t>
            </a:r>
            <a:r>
              <a:rPr lang="en" dirty="0">
                <a:latin typeface="Times New Roman"/>
                <a:ea typeface="Times New Roman"/>
                <a:cs typeface="Times New Roman"/>
                <a:sym typeface="Times New Roman"/>
              </a:rPr>
              <a:t>inted after it is fixed?</a:t>
            </a: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328</Words>
  <Application>Microsoft Office PowerPoint</Application>
  <PresentationFormat>On-screen Show (16:9)</PresentationFormat>
  <Paragraphs>92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Arial</vt:lpstr>
      <vt:lpstr>Open Sans</vt:lpstr>
      <vt:lpstr>Times New Roman</vt:lpstr>
      <vt:lpstr>Fira Sans</vt:lpstr>
      <vt:lpstr>PT Sans Narrow</vt:lpstr>
      <vt:lpstr>Courier New</vt:lpstr>
      <vt:lpstr>Tropic</vt:lpstr>
      <vt:lpstr>Variable Scope ICA</vt:lpstr>
      <vt:lpstr>Instructions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Variable Scope ICA</dc:title>
  <cp:lastModifiedBy>Basit, Nada (nb3f)</cp:lastModifiedBy>
  <cp:revision>3</cp:revision>
  <dcterms:modified xsi:type="dcterms:W3CDTF">2024-02-14T03:14:00Z</dcterms:modified>
</cp:coreProperties>
</file>