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4" r:id="rId18"/>
    <p:sldId id="277" r:id="rId19"/>
    <p:sldId id="279" r:id="rId20"/>
    <p:sldId id="278" r:id="rId21"/>
    <p:sldId id="280" r:id="rId22"/>
    <p:sldId id="281" r:id="rId23"/>
    <p:sldId id="286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4T19:01:50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12615 112,'-160'36,"-542"46,411-34,-132 10,-128-61,235-50,155 17,-185-21,-3 16,-31 14,-703-18,-73 24,-211-31,644 54,529 14,0 7,-32 16,171-30,-427 45,-28-10,273-46,-319 17,221 7,-263-19,291-6,251 3,-11-2,1 3,-1 3,1 3,0 3,-11 5,10 0,0-4,-1-3,0-2,0-3,-41-6,983 2,-574-33,-89 28,-116 6,-1-5,1-3,36-11,-17 1,1 5,0 4,109 8,210-32,240 33,-309 34,20-53,-237-5,0 7,0 6,27 6,524-6,-257-13,204 23,-276 4,635-2,-334 35,1144-37,-1450 40,-12-39,-350 0,1 0,-1 0,0 1,0-1,1 1,-1 0,0 0,0 0,0 0,0 1,0-1,0 1,0 0,-1-1,1 1,-1 1,1-1,-1 0,0 0,1 1,-1 0,0-1,-1 1,1 0,-1 0,1 0,-1 0,0 0,0 0,0 0,0 0,-1 1,1-1,-1 0,0 1,0-1,0 0,0 0,0 1,-1-1,0 0,0 0,0 1,0-1,0 0,0 0,-1 0,0-1,1 1,-1 0,0 0,0-1,0 0,-1 1,1-1,-1 0,1 0,-3 2,-8 5,0 0,0 0,-1-1,0-1,0 0,-1-1,1-1,-2 0,1-1,0 0,-1-1,1-1,-1-1,0 0,0-1,-7-1,12 1,-1110-1,468 2,239-72,-358 2,-25 61,327-27,-541 34,303 39,-160-39,428 38,-1095-37,1198 66,-154-55,281-15,-52 4,263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4T19:01:52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0,'6'0,"9"0,7 0,7 0,5 0,2 0,2 0,0 0,1 0,-1 0,0 0,-1 0,0 0,-6 7,-3 1,-5 6,-8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4T19:05:20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3848 36,'-558'-33,"-125"30,280 40,250-37,61-2,0 5,0 3,1 4,-19 7,-16 4,-1-7,0-5,-1-5,-77-10,-17 2,-376 5,558-1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4T19:10:34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39,'6'0,"9"0,8 0,6 0,4 0,3-7,2-1,1 0,-1 2,0 2,0 1,-1 1,0 2,0 0,0 0,6 0,-4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4T19:10:36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1,'591'0,"-559"0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4T19:10:38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0,'6'0,"9"0,8 0,6 0,10 0,6 0,1 0,-1 0,-3 0,-1 0,-1 0,-2 0,-1 0,0 0,-7 7,-8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4T19:10:49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0,'7'0,"13"0,11 0,19 0,6 0,1 0,-4 0,-4 0,-4 0,-4 0,-2 0,-2 0,-7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6EA-557F-4A40-8567-9D224D855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6D3FC-320C-475C-8860-6AFD862A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21D3-E6F4-40D9-A44C-21F5A872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B175-F343-49B0-B3F2-A1E450CB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0711-78DE-4ACB-ABB6-6661291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9389-F14E-4AFD-B859-5D210788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23AA9-8AB7-4D99-8BFD-315A8B93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95E77-4D51-4882-A56E-676CA774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0569-17FC-4181-ACD8-B3813C89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1ED3-DF7B-4436-877D-5228AEAD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E279D-C7AD-4D01-AB24-C369CE245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0F68D-B486-4830-B8F6-8456B0CE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D2BA-A9DF-4493-AEAF-99683DAA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B32B-4449-4618-9D47-2F327E0A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43A4-C0B1-42E3-B082-E6CB02A5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AA7-2C9F-48DA-AEC6-4C1DE4F0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8059-B997-4F31-A4DC-A1609958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DD76-6B54-4DA4-877B-7909AE65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717E-3C23-4EF2-8876-A1385F00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E49B-D70E-45DD-92E8-A0007E8C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1257-A80B-4422-9F44-8E3C3C95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7BF12-1E79-4584-A981-1609C31D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16E0-566C-4CE8-A0D5-2D182F8B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8F9D-036C-4AE5-AB86-678C348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7F9B-DEEE-47CC-8E26-B3C9DC72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DA0B-DD20-407D-A2AE-1524F536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2115-6C6A-4792-9C71-DF9036487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BAF-1BEE-45FE-BF5B-277051AA1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CECE1-00AB-4C6D-BB7E-E08B297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A56F-C484-4AE2-A931-C6231893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33DD-48D4-49BF-BFFE-7D896B96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DC0D-4B47-4A7E-9E9C-E857EF38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5AA9A-319D-4DBF-82D1-0FAC301E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1A4EE-F4DC-4213-95F8-6F7665A4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57BFE-54D4-4F52-91EF-974C1FA99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E47C5-0FF8-4A8E-AC3A-407D52DF7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F87BA-F0AE-4170-8359-3BE6F7DA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8EE04-FA54-4274-8FD9-3D702641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0E925-38CB-4478-B3A4-B34827B9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04BF-83E9-47C6-9A87-2C2E6ED1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75974-CC2F-424C-9076-FECFA6E7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BED4F-700B-4900-A237-C6C2A72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1E06-61D7-4E4F-982E-3E3F69E1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9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D9030-B064-41B6-BAFB-FB261D1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9FE6A-B5D0-4C84-A97C-7017436A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4987-CD17-488F-A260-473ADFF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CCAB-F37A-44F6-B65E-1ACF1544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103C-D956-49D4-AA31-621C8A92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EB902-4BD5-4FC3-B630-6F8B78E52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49EB-DC84-4EDE-8E8B-06BEB20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24DD6-7FDB-48F6-B11C-EA81E74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40CC5-E93A-4E32-BD11-7D3B2C95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8A5-CD0E-4B06-8D52-275FF1B1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4DE9E-AC65-45DE-A69D-E51E640E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BA5A7-B711-487F-BDCA-E70CD767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6A11-211E-4BC6-B93A-1295486E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BA9F8-AEB8-4400-8EC5-509A9B48210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01467-C609-4B04-A99C-BCCB6DBD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DECDE-6430-408A-B88B-72A494C0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2FC8-F04F-4005-A95B-A04E5AF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C045-91C1-4127-91E6-D6334720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6136-7AD7-4FFB-92F8-F85E4EDF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2FC8-F04F-4005-A95B-A04E5AF31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3476-3B94-4DA2-AE7E-DCF8F03D3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AC77C-37EC-4C3B-9C45-A84772971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Internet Forums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1668C-2ADE-439C-B65C-2068BB7EA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3" y="448938"/>
            <a:ext cx="1346850" cy="134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72B36-828F-40E0-896B-9900075F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7" y="485598"/>
            <a:ext cx="1039210" cy="13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Creating Tables Using Access (SQL)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8346" y="17187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[User Badge]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chemeClr val="bg1"/>
                </a:solidFill>
              </a:rPr>
              <a:t>User ID] </a:t>
            </a:r>
            <a:r>
              <a:rPr lang="en-US" dirty="0" smtClean="0">
                <a:solidFill>
                  <a:schemeClr val="bg1"/>
                </a:solidFill>
              </a:rPr>
              <a:t>INTEGER </a:t>
            </a:r>
            <a:r>
              <a:rPr lang="en-US" dirty="0">
                <a:solidFill>
                  <a:schemeClr val="bg1"/>
                </a:solidFill>
              </a:rPr>
              <a:t>CONSTRAINT </a:t>
            </a:r>
            <a:r>
              <a:rPr lang="en-US" dirty="0" err="1">
                <a:solidFill>
                  <a:schemeClr val="bg1"/>
                </a:solidFill>
              </a:rPr>
              <a:t>REFuser</a:t>
            </a:r>
            <a:r>
              <a:rPr lang="en-US" dirty="0">
                <a:solidFill>
                  <a:schemeClr val="bg1"/>
                </a:solidFill>
              </a:rPr>
              <a:t> REFERENCES User </a:t>
            </a:r>
            <a:r>
              <a:rPr lang="en-US" dirty="0" smtClean="0">
                <a:solidFill>
                  <a:schemeClr val="bg1"/>
                </a:solidFill>
              </a:rPr>
              <a:t>   ([</a:t>
            </a:r>
            <a:r>
              <a:rPr lang="en-US" dirty="0">
                <a:solidFill>
                  <a:schemeClr val="bg1"/>
                </a:solidFill>
              </a:rPr>
              <a:t>User ID]),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Badge Code] INTEGER CONSTRAINT </a:t>
            </a:r>
            <a:r>
              <a:rPr lang="en-US" dirty="0" err="1">
                <a:solidFill>
                  <a:schemeClr val="bg1"/>
                </a:solidFill>
              </a:rPr>
              <a:t>REFbadge</a:t>
            </a:r>
            <a:r>
              <a:rPr lang="en-US" dirty="0">
                <a:solidFill>
                  <a:schemeClr val="bg1"/>
                </a:solidFill>
              </a:rPr>
              <a:t> REFERENCES </a:t>
            </a:r>
            <a:r>
              <a:rPr lang="en-US" dirty="0" smtClean="0">
                <a:solidFill>
                  <a:schemeClr val="bg1"/>
                </a:solidFill>
              </a:rPr>
              <a:t> Badge </a:t>
            </a:r>
            <a:r>
              <a:rPr lang="en-US" dirty="0">
                <a:solidFill>
                  <a:schemeClr val="bg1"/>
                </a:solidFill>
              </a:rPr>
              <a:t>([Badge Code]),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CONSTRAINT </a:t>
            </a:r>
            <a:r>
              <a:rPr lang="en-US" dirty="0" err="1">
                <a:solidFill>
                  <a:schemeClr val="bg1"/>
                </a:solidFill>
              </a:rPr>
              <a:t>PKuserbadge</a:t>
            </a:r>
            <a:r>
              <a:rPr lang="en-US" dirty="0">
                <a:solidFill>
                  <a:schemeClr val="bg1"/>
                </a:solidFill>
              </a:rPr>
              <a:t> PRIMARY KEY ([User ID],[Badge Code]));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8346" y="44225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BOARD</a:t>
            </a:r>
          </a:p>
          <a:p>
            <a:r>
              <a:rPr lang="en-US" dirty="0">
                <a:solidFill>
                  <a:schemeClr val="bg1"/>
                </a:solidFill>
              </a:rPr>
              <a:t>  ([Board ID] INTEGER PRIMARY KEY,</a:t>
            </a:r>
          </a:p>
          <a:p>
            <a:r>
              <a:rPr lang="en-US" dirty="0">
                <a:solidFill>
                  <a:schemeClr val="bg1"/>
                </a:solidFill>
              </a:rPr>
              <a:t>  [Board Name] TEXT(50)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[Board Description] TEXT);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02" y="3750072"/>
            <a:ext cx="6462320" cy="2560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28" y="3567176"/>
            <a:ext cx="500677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Creating Tables Using Access (SQL)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8346" y="14771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[Sub-Board]</a:t>
            </a:r>
          </a:p>
          <a:p>
            <a:r>
              <a:rPr lang="en-US" dirty="0">
                <a:solidFill>
                  <a:schemeClr val="bg1"/>
                </a:solidFill>
              </a:rPr>
              <a:t>  ([Sub ID] INTEGER PRIMARY KEY,</a:t>
            </a:r>
          </a:p>
          <a:p>
            <a:r>
              <a:rPr lang="en-US" dirty="0">
                <a:solidFill>
                  <a:schemeClr val="bg1"/>
                </a:solidFill>
              </a:rPr>
              <a:t>  [Board ID] INTEGER NOT NULL CONSTRAINT </a:t>
            </a:r>
            <a:r>
              <a:rPr lang="en-US" dirty="0" err="1" smtClean="0">
                <a:solidFill>
                  <a:schemeClr val="bg1"/>
                </a:solidFill>
              </a:rPr>
              <a:t>FKboardID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REFERENCES Board ([Board ID]),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Name Text(50) NOT NULL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8346" y="32903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Thread</a:t>
            </a:r>
          </a:p>
          <a:p>
            <a:r>
              <a:rPr lang="en-US" dirty="0">
                <a:solidFill>
                  <a:schemeClr val="bg1"/>
                </a:solidFill>
              </a:rPr>
              <a:t>  ([Thread ID] INTEGER PRIMARY KEY,</a:t>
            </a:r>
          </a:p>
          <a:p>
            <a:r>
              <a:rPr lang="en-US" dirty="0">
                <a:solidFill>
                  <a:schemeClr val="bg1"/>
                </a:solidFill>
              </a:rPr>
              <a:t>  [Sub-Board ID] INTEGER NOT NULL CONSTRAINT </a:t>
            </a:r>
            <a:r>
              <a:rPr lang="en-US" dirty="0" err="1" smtClean="0">
                <a:solidFill>
                  <a:schemeClr val="bg1"/>
                </a:solidFill>
              </a:rPr>
              <a:t>Fkboard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REFERENCES [Sub-Board] ([Sub ID</a:t>
            </a:r>
            <a:r>
              <a:rPr lang="en-US" dirty="0" smtClean="0">
                <a:solidFill>
                  <a:schemeClr val="bg1"/>
                </a:solidFill>
              </a:rPr>
              <a:t>]),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Name </a:t>
            </a:r>
            <a:r>
              <a:rPr lang="en-US" dirty="0">
                <a:solidFill>
                  <a:schemeClr val="bg1"/>
                </a:solidFill>
              </a:rPr>
              <a:t>TEXT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Views INTEGER NOT NULL);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66160"/>
            <a:ext cx="500677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Creating Tables Using Access (SQL)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584" y="202223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Post</a:t>
            </a:r>
          </a:p>
          <a:p>
            <a:r>
              <a:rPr lang="en-US" dirty="0">
                <a:solidFill>
                  <a:schemeClr val="bg1"/>
                </a:solidFill>
              </a:rPr>
              <a:t>  ([Post ID] INTEGER PRIMARY KEY,</a:t>
            </a:r>
          </a:p>
          <a:p>
            <a:r>
              <a:rPr lang="en-US" dirty="0">
                <a:solidFill>
                  <a:schemeClr val="bg1"/>
                </a:solidFill>
              </a:rPr>
              <a:t>  [User ID] INTEGER NOT NULL CONSTRAINT </a:t>
            </a:r>
            <a:r>
              <a:rPr lang="en-US" dirty="0" err="1">
                <a:solidFill>
                  <a:schemeClr val="bg1"/>
                </a:solidFill>
              </a:rPr>
              <a:t>FKuser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REFERENCES </a:t>
            </a:r>
            <a:r>
              <a:rPr lang="en-US" dirty="0">
                <a:solidFill>
                  <a:schemeClr val="bg1"/>
                </a:solidFill>
              </a:rPr>
              <a:t>User ([User ID]),</a:t>
            </a:r>
          </a:p>
          <a:p>
            <a:r>
              <a:rPr lang="en-US" dirty="0">
                <a:solidFill>
                  <a:schemeClr val="bg1"/>
                </a:solidFill>
              </a:rPr>
              <a:t>  [Thread ID] INTEGER NOT NULL CONSTRAINT </a:t>
            </a:r>
            <a:r>
              <a:rPr lang="en-US" dirty="0" err="1">
                <a:solidFill>
                  <a:schemeClr val="bg1"/>
                </a:solidFill>
              </a:rPr>
              <a:t>FKthreadID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REFERENCES </a:t>
            </a:r>
            <a:r>
              <a:rPr lang="en-US" dirty="0">
                <a:solidFill>
                  <a:schemeClr val="bg1"/>
                </a:solidFill>
              </a:rPr>
              <a:t>Thread ([Thread ID]),</a:t>
            </a:r>
          </a:p>
          <a:p>
            <a:r>
              <a:rPr lang="en-US" dirty="0">
                <a:solidFill>
                  <a:schemeClr val="bg1"/>
                </a:solidFill>
              </a:rPr>
              <a:t>  [Post Parent] INTEGER CONSTRAINT </a:t>
            </a:r>
            <a:r>
              <a:rPr lang="en-US" dirty="0" err="1">
                <a:solidFill>
                  <a:schemeClr val="bg1"/>
                </a:solidFill>
              </a:rPr>
              <a:t>FKParent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REFERENCES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Post ([Post ID]),</a:t>
            </a:r>
          </a:p>
          <a:p>
            <a:r>
              <a:rPr lang="en-US" dirty="0">
                <a:solidFill>
                  <a:schemeClr val="bg1"/>
                </a:solidFill>
              </a:rPr>
              <a:t>  [Post Date] DATETIME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[Post Content] MEMO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Like INTEGER NOT NULL);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46585"/>
            <a:ext cx="6081287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Inserting Data Into </a:t>
            </a:r>
            <a:r>
              <a:rPr lang="en-US" sz="4800" b="1" dirty="0">
                <a:solidFill>
                  <a:schemeClr val="bg1"/>
                </a:solidFill>
              </a:rPr>
              <a:t>Tables Using Access (SQL)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8346" y="28002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[User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VALUES (1, 'Ibrahim', '</a:t>
            </a:r>
            <a:r>
              <a:rPr lang="en-US" dirty="0" err="1">
                <a:solidFill>
                  <a:schemeClr val="bg1"/>
                </a:solidFill>
              </a:rPr>
              <a:t>Mertgen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', 'imertgen0@shop-pro.jp', '</a:t>
            </a:r>
            <a:r>
              <a:rPr lang="en-US" dirty="0" err="1">
                <a:solidFill>
                  <a:schemeClr val="bg1"/>
                </a:solidFill>
              </a:rPr>
              <a:t>DHLnoyxCnd</a:t>
            </a:r>
            <a:r>
              <a:rPr lang="en-US" dirty="0">
                <a:solidFill>
                  <a:schemeClr val="bg1"/>
                </a:solidFill>
              </a:rPr>
              <a:t>', #12/20/2022 8:55:00 AM#, 'Sweden');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8346" y="47389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Badge</a:t>
            </a:r>
          </a:p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[Badge data];</a:t>
            </a:r>
          </a:p>
        </p:txBody>
      </p:sp>
    </p:spTree>
    <p:extLst>
      <p:ext uri="{BB962C8B-B14F-4D97-AF65-F5344CB8AC3E}">
        <p14:creationId xmlns:p14="http://schemas.microsoft.com/office/powerpoint/2010/main" val="191889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166752"/>
            <a:ext cx="9935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Inserting Data Into Tables Using Access (SQL)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8346" y="1736412"/>
            <a:ext cx="2722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[User]</a:t>
            </a:r>
          </a:p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[User data];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8346" y="3349870"/>
            <a:ext cx="2722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[User Badge]</a:t>
            </a:r>
          </a:p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[User Badge data];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346" y="4963328"/>
            <a:ext cx="2722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Board</a:t>
            </a:r>
          </a:p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[Board data];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0998" y="1736412"/>
            <a:ext cx="3062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[Sub-Board]</a:t>
            </a:r>
          </a:p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[SUB-board data];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0998" y="3349870"/>
            <a:ext cx="2391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Thread</a:t>
            </a:r>
          </a:p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[Thread data];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0998" y="4959002"/>
            <a:ext cx="2218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Post</a:t>
            </a:r>
          </a:p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[Post data];</a:t>
            </a:r>
          </a:p>
        </p:txBody>
      </p:sp>
    </p:spTree>
    <p:extLst>
      <p:ext uri="{BB962C8B-B14F-4D97-AF65-F5344CB8AC3E}">
        <p14:creationId xmlns:p14="http://schemas.microsoft.com/office/powerpoint/2010/main" val="11227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Get number of posts for each thread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8346" y="10462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[Thread ID], COUNT(*) AS [Number of Posts] </a:t>
            </a:r>
          </a:p>
          <a:p>
            <a:r>
              <a:rPr lang="en-US" dirty="0">
                <a:solidFill>
                  <a:schemeClr val="bg1"/>
                </a:solidFill>
              </a:rPr>
              <a:t>FROM POST </a:t>
            </a:r>
          </a:p>
          <a:p>
            <a:r>
              <a:rPr lang="en-US" dirty="0">
                <a:solidFill>
                  <a:schemeClr val="bg1"/>
                </a:solidFill>
              </a:rPr>
              <a:t>GROUP BY [Thread ID]</a:t>
            </a:r>
          </a:p>
          <a:p>
            <a:r>
              <a:rPr lang="en-US" dirty="0">
                <a:solidFill>
                  <a:schemeClr val="bg1"/>
                </a:solidFill>
              </a:rPr>
              <a:t>ORDER BY [Number of Posts] DESC;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30" y="4189714"/>
            <a:ext cx="2095682" cy="1196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334"/>
          <a:stretch/>
        </p:blipFill>
        <p:spPr>
          <a:xfrm>
            <a:off x="1265254" y="2246613"/>
            <a:ext cx="2911092" cy="444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82" y="2094353"/>
            <a:ext cx="1897544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Get number of posts for each thread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8346" y="11253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*</a:t>
            </a:r>
          </a:p>
          <a:p>
            <a:r>
              <a:rPr lang="en-US" dirty="0">
                <a:solidFill>
                  <a:schemeClr val="bg1"/>
                </a:solidFill>
              </a:rPr>
              <a:t>FROM (SELECT [Thread ID], COUNT(*) AS [Number of Posts]</a:t>
            </a:r>
          </a:p>
          <a:p>
            <a:r>
              <a:rPr lang="en-US" dirty="0">
                <a:solidFill>
                  <a:schemeClr val="bg1"/>
                </a:solidFill>
              </a:rPr>
              <a:t> FROM POST </a:t>
            </a:r>
          </a:p>
          <a:p>
            <a:r>
              <a:rPr lang="en-US" dirty="0">
                <a:solidFill>
                  <a:schemeClr val="bg1"/>
                </a:solidFill>
              </a:rPr>
              <a:t> GROUP BY [Thread ID])  AS A</a:t>
            </a:r>
          </a:p>
          <a:p>
            <a:r>
              <a:rPr lang="en-US" dirty="0">
                <a:solidFill>
                  <a:schemeClr val="bg1"/>
                </a:solidFill>
              </a:rPr>
              <a:t>ORDER BY A.[Number of Posts] DESC;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5482"/>
          <a:stretch/>
        </p:blipFill>
        <p:spPr>
          <a:xfrm>
            <a:off x="5240988" y="2204718"/>
            <a:ext cx="2430991" cy="42136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46" y="3492330"/>
            <a:ext cx="1897544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28346" y="2022230"/>
            <a:ext cx="5993423" cy="133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8346" y="215287"/>
            <a:ext cx="9935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number of threads in each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subboard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8346" y="16835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*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(SELECT c.[Sub-Board ID], COUNT(*) AS [Number of Threads]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(SELECT * FROM Thread AS a INNER JOIN [Sub-Board] AS b ON a.[Sub-Board ID] = b.[Sub ID])  AS 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BY c.[Sub-Board ID])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 BY [Number of Threads] DESC;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0" y="3847648"/>
            <a:ext cx="1950889" cy="2735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9983"/>
          <a:stretch/>
        </p:blipFill>
        <p:spPr>
          <a:xfrm>
            <a:off x="4176346" y="3714901"/>
            <a:ext cx="8053021" cy="30860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3869" y="3147646"/>
            <a:ext cx="3842238" cy="567255"/>
          </a:xfrm>
          <a:prstGeom prst="rect">
            <a:avLst/>
          </a:prstGeom>
          <a:solidFill>
            <a:srgbClr val="0D151F"/>
          </a:solidFill>
          <a:ln>
            <a:solidFill>
              <a:srgbClr val="0D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3869" y="1784947"/>
            <a:ext cx="5829300" cy="738445"/>
          </a:xfrm>
          <a:prstGeom prst="rect">
            <a:avLst/>
          </a:prstGeom>
          <a:solidFill>
            <a:srgbClr val="0D151F"/>
          </a:solidFill>
          <a:ln>
            <a:solidFill>
              <a:srgbClr val="0D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615" y="3470690"/>
            <a:ext cx="3109229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8" grpId="1" animBg="1"/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Get Users who created each thread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8346" y="10462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p1.[Thread ID], p2.[User ID], p1.[Thread Date]</a:t>
            </a: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</a:p>
          <a:p>
            <a:r>
              <a:rPr lang="en-US" dirty="0">
                <a:solidFill>
                  <a:schemeClr val="bg1"/>
                </a:solidFill>
              </a:rPr>
              <a:t>(SELECT [Thread ID], MIN([Post Date]) AS [Thread Date] FROM POST GROUP BY [Thread ID])  AS p1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</a:p>
          <a:p>
            <a:r>
              <a:rPr lang="en-US" dirty="0">
                <a:solidFill>
                  <a:schemeClr val="bg1"/>
                </a:solidFill>
              </a:rPr>
              <a:t>POST AS p2 ON (p1.[Thread ID] = p2.[Thread ID]) AND (p1.[Thread Date] = p2.[Post Date]);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95" y="1744537"/>
            <a:ext cx="3482642" cy="51134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5737"/>
          <a:stretch/>
        </p:blipFill>
        <p:spPr>
          <a:xfrm>
            <a:off x="623531" y="4800599"/>
            <a:ext cx="3154953" cy="16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Get Thread </a:t>
            </a:r>
            <a:r>
              <a:rPr lang="en-US" sz="4800" b="1" dirty="0">
                <a:solidFill>
                  <a:schemeClr val="bg1"/>
                </a:solidFill>
              </a:rPr>
              <a:t>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205"/>
            <a:ext cx="12192000" cy="5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A304-36BD-4AA4-BDA5-3074ACB97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Students</a:t>
            </a:r>
            <a:r>
              <a:rPr lang="ar-EG" dirty="0"/>
              <a:t>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4C5A9-A8C5-4873-9D62-B66A13573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675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Yahia </a:t>
            </a:r>
            <a:r>
              <a:rPr lang="en-US" sz="3000" dirty="0" err="1" smtClean="0"/>
              <a:t>Quolquela</a:t>
            </a:r>
            <a:endParaRPr lang="en-US" sz="3000" dirty="0"/>
          </a:p>
          <a:p>
            <a:r>
              <a:rPr lang="en-US" sz="3000" dirty="0"/>
              <a:t>Amir Wagih Mofed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561B35-4133-4B8B-BBA4-3E07DEF0D8B6}"/>
              </a:ext>
            </a:extLst>
          </p:cNvPr>
          <p:cNvSpPr txBox="1">
            <a:spLocks/>
          </p:cNvSpPr>
          <p:nvPr/>
        </p:nvSpPr>
        <p:spPr>
          <a:xfrm>
            <a:off x="1524000" y="23876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 Supervision Of</a:t>
            </a:r>
            <a:r>
              <a:rPr lang="ar-EG" dirty="0"/>
              <a:t>: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DED87B-BD73-46E5-98B7-CEA4897F218C}"/>
              </a:ext>
            </a:extLst>
          </p:cNvPr>
          <p:cNvSpPr txBox="1">
            <a:spLocks/>
          </p:cNvSpPr>
          <p:nvPr/>
        </p:nvSpPr>
        <p:spPr>
          <a:xfrm>
            <a:off x="1524000" y="48672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Dr. Yasser Ibrahim</a:t>
            </a:r>
          </a:p>
        </p:txBody>
      </p:sp>
    </p:spTree>
    <p:extLst>
      <p:ext uri="{BB962C8B-B14F-4D97-AF65-F5344CB8AC3E}">
        <p14:creationId xmlns:p14="http://schemas.microsoft.com/office/powerpoint/2010/main" val="13043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Get Thread </a:t>
            </a:r>
            <a:r>
              <a:rPr lang="en-US" sz="48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8346" y="119975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B.Name</a:t>
            </a:r>
            <a:r>
              <a:rPr lang="en-US" dirty="0">
                <a:solidFill>
                  <a:schemeClr val="bg1"/>
                </a:solidFill>
              </a:rPr>
              <a:t> AS [Thread Name], IIF(D.[Nick Name] IS NULL, D.[Last Name], D.[Nick Name]) AS Author, </a:t>
            </a:r>
            <a:r>
              <a:rPr lang="en-US" dirty="0" err="1">
                <a:solidFill>
                  <a:schemeClr val="bg1"/>
                </a:solidFill>
              </a:rPr>
              <a:t>B.Views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A.Replies,A.Activity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  <a:p>
            <a:r>
              <a:rPr lang="en-US" dirty="0">
                <a:solidFill>
                  <a:schemeClr val="bg1"/>
                </a:solidFill>
              </a:rPr>
              <a:t>(((SELECT [Thread ID], Count(*) AS [Number of Posts], ([Number of Posts]-1) AS Replies,</a:t>
            </a:r>
          </a:p>
          <a:p>
            <a:r>
              <a:rPr lang="en-US" dirty="0">
                <a:solidFill>
                  <a:schemeClr val="bg1"/>
                </a:solidFill>
              </a:rPr>
              <a:t>MAX([Post Date]) AS </a:t>
            </a:r>
            <a:r>
              <a:rPr lang="en-US" dirty="0" err="1">
                <a:solidFill>
                  <a:schemeClr val="bg1"/>
                </a:solidFill>
              </a:rPr>
              <a:t>NDate</a:t>
            </a:r>
            <a:r>
              <a:rPr lang="en-US" dirty="0">
                <a:solidFill>
                  <a:schemeClr val="bg1"/>
                </a:solidFill>
              </a:rPr>
              <a:t>, DATEDIFF('h', </a:t>
            </a:r>
            <a:r>
              <a:rPr lang="en-US" dirty="0" err="1">
                <a:solidFill>
                  <a:schemeClr val="bg1"/>
                </a:solidFill>
              </a:rPr>
              <a:t>NDate</a:t>
            </a:r>
            <a:r>
              <a:rPr lang="en-US" dirty="0">
                <a:solidFill>
                  <a:schemeClr val="bg1"/>
                </a:solidFill>
              </a:rPr>
              <a:t>, Date()) AS Activity,</a:t>
            </a:r>
          </a:p>
          <a:p>
            <a:r>
              <a:rPr lang="en-US" dirty="0">
                <a:solidFill>
                  <a:schemeClr val="bg1"/>
                </a:solidFill>
              </a:rPr>
              <a:t>MIN([Post Date]) AS [Thread Date]</a:t>
            </a:r>
          </a:p>
          <a:p>
            <a:r>
              <a:rPr lang="en-US" dirty="0">
                <a:solidFill>
                  <a:schemeClr val="bg1"/>
                </a:solidFill>
              </a:rPr>
              <a:t>FROM Post</a:t>
            </a:r>
          </a:p>
          <a:p>
            <a:r>
              <a:rPr lang="en-US" dirty="0">
                <a:solidFill>
                  <a:schemeClr val="bg1"/>
                </a:solidFill>
              </a:rPr>
              <a:t>GROUP BY [Thread ID]) AS A</a:t>
            </a:r>
          </a:p>
          <a:p>
            <a:r>
              <a:rPr lang="en-US" dirty="0">
                <a:solidFill>
                  <a:schemeClr val="bg1"/>
                </a:solidFill>
              </a:rPr>
              <a:t>INNER JOIN Thread AS B</a:t>
            </a:r>
          </a:p>
          <a:p>
            <a:r>
              <a:rPr lang="en-US" dirty="0">
                <a:solidFill>
                  <a:schemeClr val="bg1"/>
                </a:solidFill>
              </a:rPr>
              <a:t>ON A.[Thread ID] = B.[Thread ID])</a:t>
            </a:r>
          </a:p>
          <a:p>
            <a:r>
              <a:rPr lang="en-US" dirty="0">
                <a:solidFill>
                  <a:schemeClr val="bg1"/>
                </a:solidFill>
              </a:rPr>
              <a:t> INNER JOIN Post AS C</a:t>
            </a:r>
          </a:p>
          <a:p>
            <a:r>
              <a:rPr lang="en-US" dirty="0">
                <a:solidFill>
                  <a:schemeClr val="bg1"/>
                </a:solidFill>
              </a:rPr>
              <a:t>   ON C.[Thread ID] = A.[Thread ID] AND C.[Post Date] = A.[Thread Date])</a:t>
            </a:r>
          </a:p>
          <a:p>
            <a:r>
              <a:rPr lang="en-US" dirty="0">
                <a:solidFill>
                  <a:schemeClr val="bg1"/>
                </a:solidFill>
              </a:rPr>
              <a:t> INNER JOIN User AS D</a:t>
            </a:r>
          </a:p>
          <a:p>
            <a:r>
              <a:rPr lang="en-US" dirty="0">
                <a:solidFill>
                  <a:schemeClr val="bg1"/>
                </a:solidFill>
              </a:rPr>
              <a:t>     ON C.[User ID] = D.[User ID]</a:t>
            </a:r>
          </a:p>
          <a:p>
            <a:r>
              <a:rPr lang="en-US" dirty="0">
                <a:solidFill>
                  <a:schemeClr val="bg1"/>
                </a:solidFill>
              </a:rPr>
              <a:t>ORDER BY Activity ASC;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69" y="3148629"/>
            <a:ext cx="5179524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Get Thread </a:t>
            </a:r>
            <a:r>
              <a:rPr lang="en-US" sz="4800" b="1" dirty="0">
                <a:solidFill>
                  <a:schemeClr val="bg1"/>
                </a:solidFill>
              </a:rPr>
              <a:t>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873"/>
          <a:stretch/>
        </p:blipFill>
        <p:spPr>
          <a:xfrm>
            <a:off x="2105024" y="1046285"/>
            <a:ext cx="7981950" cy="57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Mining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95855"/>
            <a:ext cx="11948747" cy="29091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Get The Most Viewed Thread or Most Liked Comments (Posts)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Use STRING_SPLIT Function (Separates sentences into its </a:t>
            </a:r>
            <a:r>
              <a:rPr lang="en-US" sz="3200" dirty="0">
                <a:solidFill>
                  <a:schemeClr val="bg1"/>
                </a:solidFill>
              </a:rPr>
              <a:t>words)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 Helps in identifying </a:t>
            </a:r>
            <a:r>
              <a:rPr lang="en-US" sz="3200" b="1" dirty="0">
                <a:solidFill>
                  <a:schemeClr val="bg1"/>
                </a:solidFill>
              </a:rPr>
              <a:t>meaningful patterns and new insights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0147" y="2949695"/>
            <a:ext cx="340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1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0147" y="2949695"/>
            <a:ext cx="340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8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309-BE44-4B89-B0CA-80E123C6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But what are forums anyway??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E583-07EB-480E-AF67-34E7FCEB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An internet forum is a way for people to share their thoughts and ideas in a form of a </a:t>
            </a:r>
            <a:r>
              <a:rPr lang="en-US" sz="3500" b="1" dirty="0"/>
              <a:t>posted messages </a:t>
            </a:r>
            <a:r>
              <a:rPr lang="en-US" sz="3500" dirty="0"/>
              <a:t>(called </a:t>
            </a:r>
            <a:r>
              <a:rPr lang="en-US" sz="3500" b="1" dirty="0"/>
              <a:t>“Posts” </a:t>
            </a:r>
            <a:r>
              <a:rPr lang="en-US" sz="3500" dirty="0"/>
              <a:t>for shorts)</a:t>
            </a:r>
          </a:p>
          <a:p>
            <a:endParaRPr lang="en-US" sz="3500" dirty="0"/>
          </a:p>
          <a:p>
            <a:r>
              <a:rPr lang="en-US" sz="3500" dirty="0"/>
              <a:t> Each </a:t>
            </a:r>
            <a:r>
              <a:rPr lang="en-US" sz="3500" b="1" dirty="0"/>
              <a:t>thread/topic </a:t>
            </a:r>
            <a:r>
              <a:rPr lang="en-US" sz="3500" dirty="0"/>
              <a:t>can contain many posts</a:t>
            </a:r>
          </a:p>
          <a:p>
            <a:endParaRPr lang="en-US" sz="3500" dirty="0"/>
          </a:p>
          <a:p>
            <a:r>
              <a:rPr lang="en-US" sz="3500" dirty="0"/>
              <a:t>Each thread is part of a bigger </a:t>
            </a:r>
            <a:r>
              <a:rPr lang="en-US" sz="3500" b="1" dirty="0"/>
              <a:t>sub-board</a:t>
            </a:r>
            <a:r>
              <a:rPr lang="en-US" sz="3500" dirty="0"/>
              <a:t> and each </a:t>
            </a:r>
            <a:r>
              <a:rPr lang="en-US" sz="3500" b="1" dirty="0"/>
              <a:t>sub-board</a:t>
            </a:r>
            <a:r>
              <a:rPr lang="en-US" sz="3500" dirty="0"/>
              <a:t> is contained in a </a:t>
            </a:r>
            <a:r>
              <a:rPr lang="en-US" sz="3500" b="1" dirty="0"/>
              <a:t>board </a:t>
            </a:r>
            <a:r>
              <a:rPr lang="en-US" sz="3500" dirty="0"/>
              <a:t>containing many sub-boards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0617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E7830-C9F3-48FC-B5B3-FCCA3E9C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" y="0"/>
            <a:ext cx="11574378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8E7BC4B-0823-4BF8-B121-FC8F7A2286B5}"/>
              </a:ext>
            </a:extLst>
          </p:cNvPr>
          <p:cNvSpPr/>
          <p:nvPr/>
        </p:nvSpPr>
        <p:spPr>
          <a:xfrm>
            <a:off x="6679097" y="4293704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DE51350-909B-4EFE-9325-ACB022BC72C8}"/>
              </a:ext>
            </a:extLst>
          </p:cNvPr>
          <p:cNvSpPr/>
          <p:nvPr/>
        </p:nvSpPr>
        <p:spPr>
          <a:xfrm>
            <a:off x="6679097" y="4923182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0819520-2D0F-478D-822F-1B4C25247DE7}"/>
              </a:ext>
            </a:extLst>
          </p:cNvPr>
          <p:cNvSpPr/>
          <p:nvPr/>
        </p:nvSpPr>
        <p:spPr>
          <a:xfrm>
            <a:off x="6679097" y="5569225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6ACFDB-9948-4CB0-BE93-27D59BF149BA}"/>
              </a:ext>
            </a:extLst>
          </p:cNvPr>
          <p:cNvSpPr/>
          <p:nvPr/>
        </p:nvSpPr>
        <p:spPr>
          <a:xfrm>
            <a:off x="6679097" y="6283185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30B19-8DBA-4B69-8550-1F5BE89AC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0"/>
            <a:ext cx="11714921" cy="686986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1EB27A-0BD7-4656-AA69-4DA05833779C}"/>
              </a:ext>
            </a:extLst>
          </p:cNvPr>
          <p:cNvSpPr/>
          <p:nvPr/>
        </p:nvSpPr>
        <p:spPr>
          <a:xfrm>
            <a:off x="7288697" y="1152939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FFAED2-ADD8-46F6-BA2A-161A0C5643C8}"/>
              </a:ext>
            </a:extLst>
          </p:cNvPr>
          <p:cNvSpPr/>
          <p:nvPr/>
        </p:nvSpPr>
        <p:spPr>
          <a:xfrm>
            <a:off x="8229602" y="2305878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A3A0840-3F92-4E33-AD9B-74AA5CB7F957}"/>
              </a:ext>
            </a:extLst>
          </p:cNvPr>
          <p:cNvSpPr/>
          <p:nvPr/>
        </p:nvSpPr>
        <p:spPr>
          <a:xfrm>
            <a:off x="6904384" y="3458817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0F7FF3-F9BC-4CF8-8FDB-FC534A19B842}"/>
              </a:ext>
            </a:extLst>
          </p:cNvPr>
          <p:cNvSpPr/>
          <p:nvPr/>
        </p:nvSpPr>
        <p:spPr>
          <a:xfrm>
            <a:off x="7845288" y="4654130"/>
            <a:ext cx="1391478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87C3E-98AA-408C-9E61-97D08193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45"/>
            <a:ext cx="12192000" cy="6383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D4B895-4934-4ACA-A2F1-4378C14FE80C}"/>
                  </a:ext>
                </a:extLst>
              </p14:cNvPr>
              <p14:cNvContentPartPr/>
              <p14:nvPr/>
            </p14:nvContentPartPr>
            <p14:xfrm>
              <a:off x="6099741" y="1602522"/>
              <a:ext cx="4541400" cy="13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D4B895-4934-4ACA-A2F1-4378C14FE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6101" y="1494882"/>
                <a:ext cx="46490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6BB304-44DD-4D0C-A780-FEAAD82BAC78}"/>
                  </a:ext>
                </a:extLst>
              </p14:cNvPr>
              <p14:cNvContentPartPr/>
              <p14:nvPr/>
            </p14:nvContentPartPr>
            <p14:xfrm>
              <a:off x="397341" y="1311642"/>
              <a:ext cx="181800" cy="1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6BB304-44DD-4D0C-A780-FEAAD82BAC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341" y="1203642"/>
                <a:ext cx="28944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9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CDC3C-2B3F-485D-A83D-C3E7B2C9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58958"/>
            <a:ext cx="11449878" cy="6740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9FE3EA-F55C-4756-A358-C5EDFF11FE47}"/>
                  </a:ext>
                </a:extLst>
              </p14:cNvPr>
              <p14:cNvContentPartPr/>
              <p14:nvPr/>
            </p14:nvContentPartPr>
            <p14:xfrm>
              <a:off x="8871741" y="5221242"/>
              <a:ext cx="138528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9FE3EA-F55C-4756-A358-C5EDFF11FE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8101" y="5113242"/>
                <a:ext cx="1492920" cy="258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row: Up 11">
            <a:extLst>
              <a:ext uri="{FF2B5EF4-FFF2-40B4-BE49-F238E27FC236}">
                <a16:creationId xmlns:a16="http://schemas.microsoft.com/office/drawing/2014/main" id="{933824D7-3F1D-4557-975C-A6B81908EA6A}"/>
              </a:ext>
            </a:extLst>
          </p:cNvPr>
          <p:cNvSpPr/>
          <p:nvPr/>
        </p:nvSpPr>
        <p:spPr>
          <a:xfrm>
            <a:off x="11304103" y="3525077"/>
            <a:ext cx="344557" cy="15729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B15547-9F91-4430-BCD3-F6545764AEA3}"/>
                  </a:ext>
                </a:extLst>
              </p14:cNvPr>
              <p14:cNvContentPartPr/>
              <p14:nvPr/>
            </p14:nvContentPartPr>
            <p14:xfrm>
              <a:off x="582381" y="555642"/>
              <a:ext cx="203040" cy="14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B15547-9F91-4430-BCD3-F6545764AE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741" y="448002"/>
                <a:ext cx="3106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DE3B5B-53A9-41DA-B575-FD225ABE5E1F}"/>
                  </a:ext>
                </a:extLst>
              </p14:cNvPr>
              <p14:cNvContentPartPr/>
              <p14:nvPr/>
            </p14:nvContentPartPr>
            <p14:xfrm>
              <a:off x="556101" y="2292282"/>
              <a:ext cx="2242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DE3B5B-53A9-41DA-B575-FD225ABE5E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101" y="2184642"/>
                <a:ext cx="33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179EDB-1F92-40AE-B968-CF9E1CD221FF}"/>
                  </a:ext>
                </a:extLst>
              </p14:cNvPr>
              <p14:cNvContentPartPr/>
              <p14:nvPr/>
            </p14:nvContentPartPr>
            <p14:xfrm>
              <a:off x="582381" y="4014882"/>
              <a:ext cx="192960" cy="5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179EDB-1F92-40AE-B968-CF9E1CD221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741" y="3906882"/>
                <a:ext cx="3006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4DF65-FA02-4B59-AE51-BECFAA2E038D}"/>
                  </a:ext>
                </a:extLst>
              </p14:cNvPr>
              <p14:cNvContentPartPr/>
              <p14:nvPr/>
            </p14:nvContentPartPr>
            <p14:xfrm>
              <a:off x="596061" y="6188202"/>
              <a:ext cx="1857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4DF65-FA02-4B59-AE51-BECFAA2E03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061" y="6080202"/>
                <a:ext cx="293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3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868"/>
            <a:ext cx="12192000" cy="58117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1128347" y="215287"/>
            <a:ext cx="6468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Forum Database Schema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5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346" y="215287"/>
            <a:ext cx="993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Creating Tables Using Access (SQL)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8346" y="21408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Badge</a:t>
            </a:r>
          </a:p>
          <a:p>
            <a:r>
              <a:rPr lang="en-US" dirty="0">
                <a:solidFill>
                  <a:schemeClr val="bg1"/>
                </a:solidFill>
              </a:rPr>
              <a:t>  ([Badge Code] INTEGER PRIMARY KEY,</a:t>
            </a:r>
          </a:p>
          <a:p>
            <a:r>
              <a:rPr lang="en-US" dirty="0">
                <a:solidFill>
                  <a:schemeClr val="bg1"/>
                </a:solidFill>
              </a:rPr>
              <a:t>  [Badge Name] TEXT(20) NOT NULL);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8346" y="39299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User</a:t>
            </a:r>
          </a:p>
          <a:p>
            <a:r>
              <a:rPr lang="en-US" dirty="0">
                <a:solidFill>
                  <a:schemeClr val="bg1"/>
                </a:solidFill>
              </a:rPr>
              <a:t>  ([User ID] INTEGER PRIMARY KEY,</a:t>
            </a:r>
          </a:p>
          <a:p>
            <a:r>
              <a:rPr lang="en-US" dirty="0">
                <a:solidFill>
                  <a:schemeClr val="bg1"/>
                </a:solidFill>
              </a:rPr>
              <a:t>  [First Name] TEXT(20)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[Last Name] TEXT(20)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[Nick Name] TEXT(20),</a:t>
            </a:r>
          </a:p>
          <a:p>
            <a:r>
              <a:rPr lang="en-US" dirty="0">
                <a:solidFill>
                  <a:schemeClr val="bg1"/>
                </a:solidFill>
              </a:rPr>
              <a:t>  Email TEXT(50)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Password TEXT(50)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[User Last activity date] DATETIME NOT NULL,</a:t>
            </a:r>
          </a:p>
          <a:p>
            <a:r>
              <a:rPr lang="en-US" dirty="0">
                <a:solidFill>
                  <a:schemeClr val="bg1"/>
                </a:solidFill>
              </a:rPr>
              <a:t>  Country TEXT(20) NOT NULL);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40" y="2474045"/>
            <a:ext cx="646232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1010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Database Project</vt:lpstr>
      <vt:lpstr>Students:</vt:lpstr>
      <vt:lpstr>But what are forums anyway??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AmirWG</dc:creator>
  <cp:lastModifiedBy>Yahia</cp:lastModifiedBy>
  <cp:revision>37</cp:revision>
  <dcterms:created xsi:type="dcterms:W3CDTF">2022-12-24T18:29:12Z</dcterms:created>
  <dcterms:modified xsi:type="dcterms:W3CDTF">2022-12-26T14:30:04Z</dcterms:modified>
</cp:coreProperties>
</file>