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  <p:sldMasterId id="2147484701" r:id="rId2"/>
    <p:sldMasterId id="2147484717" r:id="rId3"/>
  </p:sldMasterIdLst>
  <p:notesMasterIdLst>
    <p:notesMasterId r:id="rId25"/>
  </p:notesMasterIdLst>
  <p:handoutMasterIdLst>
    <p:handoutMasterId r:id="rId26"/>
  </p:handoutMasterIdLst>
  <p:sldIdLst>
    <p:sldId id="735" r:id="rId4"/>
    <p:sldId id="1319" r:id="rId5"/>
    <p:sldId id="1302" r:id="rId6"/>
    <p:sldId id="1320" r:id="rId7"/>
    <p:sldId id="1305" r:id="rId8"/>
    <p:sldId id="1301" r:id="rId9"/>
    <p:sldId id="1304" r:id="rId10"/>
    <p:sldId id="1306" r:id="rId11"/>
    <p:sldId id="1307" r:id="rId12"/>
    <p:sldId id="1308" r:id="rId13"/>
    <p:sldId id="1309" r:id="rId14"/>
    <p:sldId id="1314" r:id="rId15"/>
    <p:sldId id="1316" r:id="rId16"/>
    <p:sldId id="1321" r:id="rId17"/>
    <p:sldId id="1323" r:id="rId18"/>
    <p:sldId id="1317" r:id="rId19"/>
    <p:sldId id="1318" r:id="rId20"/>
    <p:sldId id="1324" r:id="rId21"/>
    <p:sldId id="1325" r:id="rId22"/>
    <p:sldId id="1218" r:id="rId23"/>
    <p:sldId id="1219" r:id="rId24"/>
  </p:sldIdLst>
  <p:sldSz cx="9144000" cy="6858000" type="screen4x3"/>
  <p:notesSz cx="666908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33">
          <p15:clr>
            <a:srgbClr val="A4A3A4"/>
          </p15:clr>
        </p15:guide>
        <p15:guide id="2" orient="horz" pos="441">
          <p15:clr>
            <a:srgbClr val="A4A3A4"/>
          </p15:clr>
        </p15:guide>
        <p15:guide id="3" pos="5430">
          <p15:clr>
            <a:srgbClr val="A4A3A4"/>
          </p15:clr>
        </p15:guide>
        <p15:guide id="4" pos="902">
          <p15:clr>
            <a:srgbClr val="A4A3A4"/>
          </p15:clr>
        </p15:guide>
        <p15:guide id="5" pos="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410/X210/W510/T510" initials="T" lastIdx="1" clrIdx="0"/>
  <p:cmAuthor id="1" name="Junsheng Hong" initials="JH" lastIdx="1" clrIdx="1">
    <p:extLst>
      <p:ext uri="{19B8F6BF-5375-455C-9EA6-DF929625EA0E}">
        <p15:presenceInfo xmlns:p15="http://schemas.microsoft.com/office/powerpoint/2012/main" userId="44989e7be7f934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99CC"/>
    <a:srgbClr val="FF0000"/>
    <a:srgbClr val="009FE8"/>
    <a:srgbClr val="31B6FD"/>
    <a:srgbClr val="3DC2EB"/>
    <a:srgbClr val="CC99FF"/>
    <a:srgbClr val="E3EEF1"/>
    <a:srgbClr val="99A286"/>
    <a:srgbClr val="218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2" autoAdjust="0"/>
    <p:restoredTop sz="94414" autoAdjust="0"/>
  </p:normalViewPr>
  <p:slideViewPr>
    <p:cSldViewPr snapToGrid="0">
      <p:cViewPr varScale="1">
        <p:scale>
          <a:sx n="71" d="100"/>
          <a:sy n="71" d="100"/>
        </p:scale>
        <p:origin x="1098" y="72"/>
      </p:cViewPr>
      <p:guideLst>
        <p:guide orient="horz" pos="2433"/>
        <p:guide orient="horz" pos="441"/>
        <p:guide pos="5430"/>
        <p:guide pos="902"/>
        <p:guide pos="286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9" d="100"/>
        <a:sy n="69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664" y="-72"/>
      </p:cViewPr>
      <p:guideLst>
        <p:guide orient="horz" pos="3126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 sz="1200"/>
            </a:lvl1pPr>
          </a:lstStyle>
          <a:p>
            <a:pPr>
              <a:defRPr/>
            </a:pPr>
            <a:fld id="{3FF83A3C-C98E-41E4-ABC5-7CB9C1F0A37E}" type="datetimeFigureOut">
              <a:rPr lang="en-GB" altLang="zh-CN"/>
              <a:pPr>
                <a:defRPr/>
              </a:pPr>
              <a:t>20/07/2016</a:t>
            </a:fld>
            <a:endParaRPr lang="en-GB" altLang="zh-CN" dirty="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 sz="1200"/>
            </a:lvl1pPr>
          </a:lstStyle>
          <a:p>
            <a:pPr>
              <a:defRPr/>
            </a:pPr>
            <a:fld id="{35EEE7EC-A4DA-489A-9BB7-E77231AA6F97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71694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67D12B-0BA6-45BC-933D-250CD2CCFC6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8016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总体流程处理介绍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</a:rPr>
              <a:t>应用开发人员角度，介绍业务逻辑的开发和配置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</a:rPr>
              <a:t>系统开发人员角度，介绍公共组件、公共机制等基础设施的开发和配置（如渠道接入，报文解析、外部服务等）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36E98-8E1F-4087-AB9A-E6F3622B27E5}" type="slidenum">
              <a:rPr lang="en-US" altLang="zh-CN" smtClean="0"/>
              <a:pPr/>
              <a:t>1</a:t>
            </a:fld>
            <a:endParaRPr lang="en-US" altLang="zh-CN" dirty="0" smtClean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171700" y="1249363"/>
            <a:ext cx="3333750" cy="4921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</a:pPr>
            <a:r>
              <a:rPr lang="en-US" altLang="zh-CN" dirty="0">
                <a:solidFill>
                  <a:schemeClr val="bg1"/>
                </a:solidFill>
              </a:rPr>
              <a:t>NNG award </a:t>
            </a:r>
          </a:p>
          <a:p>
            <a:pPr algn="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</a:pPr>
            <a:r>
              <a:rPr lang="en-US" altLang="zh-CN" dirty="0">
                <a:solidFill>
                  <a:schemeClr val="bg1"/>
                </a:solidFill>
              </a:rPr>
              <a:t>+ MRC Certification on first slide</a:t>
            </a:r>
          </a:p>
        </p:txBody>
      </p:sp>
    </p:spTree>
    <p:extLst>
      <p:ext uri="{BB962C8B-B14F-4D97-AF65-F5344CB8AC3E}">
        <p14:creationId xmlns:p14="http://schemas.microsoft.com/office/powerpoint/2010/main" val="31780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800" y="3582445"/>
            <a:ext cx="5486400" cy="7515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0"/>
          </p:nvPr>
        </p:nvSpPr>
        <p:spPr>
          <a:xfrm>
            <a:off x="370800" y="3963988"/>
            <a:ext cx="5486400" cy="5801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" y="2968668"/>
            <a:ext cx="8229600" cy="653550"/>
          </a:xfrm>
          <a:prstGeom prst="rect">
            <a:avLst/>
          </a:prstGeom>
        </p:spPr>
        <p:txBody>
          <a:bodyPr/>
          <a:lstStyle>
            <a:lvl1pPr algn="l">
              <a:def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68933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800" y="3582445"/>
            <a:ext cx="5486400" cy="7515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0"/>
          </p:nvPr>
        </p:nvSpPr>
        <p:spPr>
          <a:xfrm>
            <a:off x="370800" y="3963988"/>
            <a:ext cx="5486400" cy="5801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" y="2968668"/>
            <a:ext cx="8229600" cy="653550"/>
          </a:xfrm>
          <a:prstGeom prst="rect">
            <a:avLst/>
          </a:prstGeom>
        </p:spPr>
        <p:txBody>
          <a:bodyPr/>
          <a:lstStyle>
            <a:lvl1pPr algn="l">
              <a:def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68933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61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B Black Spark Picture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44058" y="1092896"/>
            <a:ext cx="6211017" cy="896242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rgbClr val="F68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776538" y="1909762"/>
            <a:ext cx="5866420" cy="2405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141" y="4519478"/>
            <a:ext cx="6178933" cy="614497"/>
          </a:xfrm>
          <a:prstGeom prst="rect">
            <a:avLst/>
          </a:prstGeom>
        </p:spPr>
        <p:txBody>
          <a:bodyPr/>
          <a:lstStyle>
            <a:lvl1pPr marL="223838" indent="-223838">
              <a:buClr>
                <a:srgbClr val="F68933"/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800" y="3582445"/>
            <a:ext cx="5486400" cy="7515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0"/>
          </p:nvPr>
        </p:nvSpPr>
        <p:spPr>
          <a:xfrm>
            <a:off x="370800" y="3963988"/>
            <a:ext cx="5486400" cy="5801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" y="2968668"/>
            <a:ext cx="8229600" cy="653550"/>
          </a:xfrm>
          <a:prstGeom prst="rect">
            <a:avLst/>
          </a:prstGeom>
        </p:spPr>
        <p:txBody>
          <a:bodyPr/>
          <a:lstStyle>
            <a:lvl1pPr algn="l">
              <a:def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68933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32" y="12676"/>
            <a:ext cx="7572428" cy="72547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04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B Black Sp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B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5204"/>
            <a:ext cx="8229600" cy="653550"/>
          </a:xfrm>
          <a:prstGeom prst="rect">
            <a:avLst/>
          </a:prstGeom>
        </p:spPr>
        <p:txBody>
          <a:bodyPr/>
          <a:lstStyle>
            <a:lvl1pPr algn="ctr">
              <a:def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68933"/>
                </a:solidFill>
                <a:effectLst/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7825"/>
            <a:ext cx="8229600" cy="48768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B Orange Spark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17" y="610916"/>
            <a:ext cx="8566521" cy="80672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16" y="1519823"/>
            <a:ext cx="6625009" cy="3764965"/>
          </a:xfrm>
          <a:prstGeom prst="rect">
            <a:avLst/>
          </a:prstGeom>
        </p:spPr>
        <p:txBody>
          <a:bodyPr/>
          <a:lstStyle>
            <a:lvl1pPr marL="223838" indent="-223838">
              <a:buClr>
                <a:srgbClr val="515151"/>
              </a:buClr>
              <a:buSzPct val="125000"/>
              <a:defRPr>
                <a:latin typeface="Arial" pitchFamily="34" charset="0"/>
                <a:cs typeface="Arial" pitchFamily="34" charset="0"/>
              </a:defRPr>
            </a:lvl1pPr>
            <a:lvl2pPr marL="690563" indent="-241300">
              <a:buFontTx/>
              <a:buNone/>
              <a:defRPr>
                <a:latin typeface="Arial" pitchFamily="34" charset="0"/>
                <a:cs typeface="Arial" pitchFamily="34" charset="0"/>
              </a:defRPr>
            </a:lvl2pPr>
            <a:lvl3pPr marL="1138238" indent="-241300">
              <a:buSzPct val="125000"/>
              <a:buFontTx/>
              <a:buNone/>
              <a:defRPr>
                <a:latin typeface="Arial" pitchFamily="34" charset="0"/>
                <a:cs typeface="Arial" pitchFamily="34" charset="0"/>
              </a:defRPr>
            </a:lvl3pPr>
            <a:lvl4pPr marL="1339850" indent="-174625">
              <a:buSzPct val="125000"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4pPr>
            <a:lvl5pPr marL="1703388" indent="-174625">
              <a:buSzPct val="125000"/>
              <a:buFontTx/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B Orange Spar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17" y="610916"/>
            <a:ext cx="8566521" cy="80672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B Orange Sp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B Orange Spark Picture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058" y="1092896"/>
            <a:ext cx="6211017" cy="896242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6538" y="1909762"/>
            <a:ext cx="5866420" cy="2405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141" y="4519478"/>
            <a:ext cx="6178933" cy="614497"/>
          </a:xfrm>
          <a:prstGeom prst="rect">
            <a:avLst/>
          </a:prstGeom>
        </p:spPr>
        <p:txBody>
          <a:bodyPr/>
          <a:lstStyle>
            <a:lvl1pPr marL="223838" indent="-223838">
              <a:buClr>
                <a:srgbClr val="515151"/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17538" y="731838"/>
            <a:ext cx="8001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gray">
          <a:xfrm rot="5400000">
            <a:off x="8287544" y="359569"/>
            <a:ext cx="71913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8" name="Picture 29" descr="51280266副本"/>
          <p:cNvPicPr>
            <a:picLocks noChangeAspect="1" noChangeArrowheads="1"/>
          </p:cNvPicPr>
          <p:nvPr userDrawn="1"/>
        </p:nvPicPr>
        <p:blipFill>
          <a:blip r:embed="rId7">
            <a:lum bright="2000" contrast="2000"/>
          </a:blip>
          <a:srcRect/>
          <a:stretch>
            <a:fillRect/>
          </a:stretch>
        </p:blipFill>
        <p:spPr bwMode="auto">
          <a:xfrm>
            <a:off x="0" y="0"/>
            <a:ext cx="91440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34"/>
          <p:cNvSpPr>
            <a:spLocks noChangeArrowheads="1"/>
          </p:cNvSpPr>
          <p:nvPr userDrawn="1"/>
        </p:nvSpPr>
        <p:spPr bwMode="auto">
          <a:xfrm>
            <a:off x="0" y="1460500"/>
            <a:ext cx="9144000" cy="2608263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Footer Placeholder 6"/>
          <p:cNvSpPr txBox="1">
            <a:spLocks/>
          </p:cNvSpPr>
          <p:nvPr userDrawn="1"/>
        </p:nvSpPr>
        <p:spPr>
          <a:xfrm>
            <a:off x="304800" y="6569075"/>
            <a:ext cx="2895600" cy="24447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altLang="zh-CN" sz="800" dirty="0">
                <a:solidFill>
                  <a:srgbClr val="808080"/>
                </a:solidFill>
                <a:cs typeface="Arial" charset="0"/>
              </a:rPr>
              <a:t>© </a:t>
            </a:r>
            <a:r>
              <a:rPr lang="en-US" altLang="zh-CN" sz="800" dirty="0" smtClean="0">
                <a:solidFill>
                  <a:srgbClr val="808080"/>
                </a:solidFill>
                <a:cs typeface="Arial" charset="0"/>
              </a:rPr>
              <a:t>2016 </a:t>
            </a:r>
            <a:r>
              <a:rPr lang="en-US" altLang="zh-CN" sz="800" dirty="0">
                <a:solidFill>
                  <a:srgbClr val="808080"/>
                </a:solidFill>
                <a:cs typeface="Arial" charset="0"/>
              </a:rPr>
              <a:t>VIVE&amp;BEST. All rights reserved</a:t>
            </a:r>
          </a:p>
        </p:txBody>
      </p:sp>
      <p:sp>
        <p:nvSpPr>
          <p:cNvPr id="2" name="Rectangle 34"/>
          <p:cNvSpPr>
            <a:spLocks noChangeArrowheads="1"/>
          </p:cNvSpPr>
          <p:nvPr userDrawn="1"/>
        </p:nvSpPr>
        <p:spPr bwMode="auto">
          <a:xfrm rot="10800000">
            <a:off x="0" y="5468938"/>
            <a:ext cx="9144000" cy="423862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4" r:id="rId2"/>
    <p:sldLayoutId id="2147484703" r:id="rId3"/>
    <p:sldLayoutId id="2147484702" r:id="rId4"/>
    <p:sldLayoutId id="2147484710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 txBox="1">
            <a:spLocks/>
          </p:cNvSpPr>
          <p:nvPr/>
        </p:nvSpPr>
        <p:spPr>
          <a:xfrm>
            <a:off x="304800" y="6384925"/>
            <a:ext cx="2895600" cy="24447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</a:rPr>
              <a:t>© 2012 VIVE&amp;BEST. All rights reserved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17538" y="731838"/>
            <a:ext cx="8001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" name="Line 25"/>
          <p:cNvSpPr>
            <a:spLocks noChangeShapeType="1"/>
          </p:cNvSpPr>
          <p:nvPr userDrawn="1"/>
        </p:nvSpPr>
        <p:spPr bwMode="gray">
          <a:xfrm rot="5400000">
            <a:off x="8287544" y="359569"/>
            <a:ext cx="71913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53" name="Picture 29" descr="51280266副本"/>
          <p:cNvPicPr>
            <a:picLocks noChangeAspect="1" noChangeArrowheads="1"/>
          </p:cNvPicPr>
          <p:nvPr userDrawn="1"/>
        </p:nvPicPr>
        <p:blipFill>
          <a:blip r:embed="rId7">
            <a:lum bright="2000" contrast="2000"/>
          </a:blip>
          <a:srcRect/>
          <a:stretch>
            <a:fillRect/>
          </a:stretch>
        </p:blipFill>
        <p:spPr bwMode="auto">
          <a:xfrm>
            <a:off x="0" y="0"/>
            <a:ext cx="914400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2"/>
          <p:cNvSpPr>
            <a:spLocks noChangeArrowheads="1"/>
          </p:cNvSpPr>
          <p:nvPr userDrawn="1"/>
        </p:nvSpPr>
        <p:spPr bwMode="auto">
          <a:xfrm>
            <a:off x="0" y="0"/>
            <a:ext cx="9144000" cy="1922463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Rectangle 34"/>
          <p:cNvSpPr>
            <a:spLocks noChangeArrowheads="1"/>
          </p:cNvSpPr>
          <p:nvPr userDrawn="1"/>
        </p:nvSpPr>
        <p:spPr bwMode="auto">
          <a:xfrm>
            <a:off x="0" y="1920875"/>
            <a:ext cx="9144000" cy="4316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Footer Placeholder 6"/>
          <p:cNvSpPr txBox="1">
            <a:spLocks/>
          </p:cNvSpPr>
          <p:nvPr userDrawn="1"/>
        </p:nvSpPr>
        <p:spPr>
          <a:xfrm>
            <a:off x="304800" y="6569075"/>
            <a:ext cx="2895600" cy="24447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altLang="zh-CN" sz="800" dirty="0">
                <a:solidFill>
                  <a:srgbClr val="808080"/>
                </a:solidFill>
                <a:cs typeface="Arial" charset="0"/>
              </a:rPr>
              <a:t>© </a:t>
            </a:r>
            <a:r>
              <a:rPr lang="en-US" altLang="zh-CN" sz="800" dirty="0" smtClean="0">
                <a:solidFill>
                  <a:srgbClr val="808080"/>
                </a:solidFill>
                <a:cs typeface="Arial" charset="0"/>
              </a:rPr>
              <a:t>2016 </a:t>
            </a:r>
            <a:r>
              <a:rPr lang="en-US" altLang="zh-CN" sz="800" dirty="0">
                <a:solidFill>
                  <a:srgbClr val="808080"/>
                </a:solidFill>
                <a:cs typeface="Arial" charset="0"/>
              </a:rPr>
              <a:t>VIVE&amp;BEST. All rights reserved</a:t>
            </a:r>
          </a:p>
        </p:txBody>
      </p:sp>
      <p:pic>
        <p:nvPicPr>
          <p:cNvPr id="2057" name="Picture 17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475538" y="6413500"/>
            <a:ext cx="14081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31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595959"/>
          </a:solidFill>
          <a:latin typeface="HelveticaNeueLT Std 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HelveticaNeueLT Std L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HelveticaNeueLT Std L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HelveticaNeueLT Std L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HelveticaNeueLT Std Lt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HelveticaNeueLT Std Lt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HelveticaNeueLT Std Lt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HelveticaNeueLT Std Lt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HelveticaNeueLT Std Lt"/>
        </a:defRPr>
      </a:lvl9pPr>
    </p:titleStyle>
    <p:bodyStyle>
      <a:lvl1pPr marL="263525" indent="-263525" algn="l" rtl="0" eaLnBrk="0" fontAlgn="base" hangingPunct="0">
        <a:spcBef>
          <a:spcPts val="1200"/>
        </a:spcBef>
        <a:spcAft>
          <a:spcPts val="600"/>
        </a:spcAft>
        <a:buClr>
          <a:srgbClr val="595959"/>
        </a:buClr>
        <a:buFont typeface="Arial" pitchFamily="34" charset="0"/>
        <a:buChar char="•"/>
        <a:defRPr sz="2000" kern="1200">
          <a:solidFill>
            <a:schemeClr val="bg1"/>
          </a:solidFill>
          <a:latin typeface="HelveticaNeueLT Std Lt"/>
          <a:ea typeface="+mn-ea"/>
          <a:cs typeface="+mn-cs"/>
        </a:defRPr>
      </a:lvl1pPr>
      <a:lvl2pPr marL="801688" indent="-263525" algn="l" rtl="0" eaLnBrk="0" fontAlgn="base" hangingPunct="0">
        <a:spcBef>
          <a:spcPct val="0"/>
        </a:spcBef>
        <a:spcAft>
          <a:spcPct val="0"/>
        </a:spcAft>
        <a:buClr>
          <a:srgbClr val="595959"/>
        </a:buClr>
        <a:buFont typeface="Arial" pitchFamily="34" charset="0"/>
        <a:defRPr sz="1600" kern="1200">
          <a:solidFill>
            <a:schemeClr val="bg1"/>
          </a:solidFill>
          <a:latin typeface="HelveticaNeueLT Std 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sz="1400" kern="1200">
          <a:solidFill>
            <a:schemeClr val="bg1"/>
          </a:solidFill>
          <a:latin typeface="HelveticaNeueLT Std 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sz="1400" kern="1200">
          <a:solidFill>
            <a:schemeClr val="bg1"/>
          </a:solidFill>
          <a:latin typeface="HelveticaNeueLT Std 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sz="1400" kern="1200">
          <a:solidFill>
            <a:schemeClr val="bg1"/>
          </a:solidFill>
          <a:latin typeface="HelveticaNeueLT Std 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Line 25"/>
          <p:cNvSpPr>
            <a:spLocks noChangeShapeType="1"/>
          </p:cNvSpPr>
          <p:nvPr userDrawn="1"/>
        </p:nvSpPr>
        <p:spPr bwMode="gray">
          <a:xfrm rot="5400000">
            <a:off x="8287544" y="359569"/>
            <a:ext cx="71913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6" name="Picture 29" descr="51280266副本"/>
          <p:cNvPicPr>
            <a:picLocks noChangeAspect="1" noChangeArrowheads="1"/>
          </p:cNvPicPr>
          <p:nvPr userDrawn="1"/>
        </p:nvPicPr>
        <p:blipFill>
          <a:blip r:embed="rId15">
            <a:lum bright="2000" contrast="2000"/>
          </a:blip>
          <a:srcRect/>
          <a:stretch>
            <a:fillRect/>
          </a:stretch>
        </p:blipFill>
        <p:spPr bwMode="auto">
          <a:xfrm>
            <a:off x="0" y="0"/>
            <a:ext cx="91440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4"/>
          <p:cNvSpPr>
            <a:spLocks noChangeArrowheads="1"/>
          </p:cNvSpPr>
          <p:nvPr userDrawn="1"/>
        </p:nvSpPr>
        <p:spPr bwMode="auto">
          <a:xfrm>
            <a:off x="0" y="1460500"/>
            <a:ext cx="9144000" cy="2608263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Footer Placeholder 6"/>
          <p:cNvSpPr txBox="1">
            <a:spLocks/>
          </p:cNvSpPr>
          <p:nvPr userDrawn="1"/>
        </p:nvSpPr>
        <p:spPr>
          <a:xfrm>
            <a:off x="304800" y="6569075"/>
            <a:ext cx="2895600" cy="24447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altLang="zh-CN" sz="800" dirty="0">
                <a:solidFill>
                  <a:srgbClr val="808080"/>
                </a:solidFill>
                <a:cs typeface="Arial" charset="0"/>
              </a:rPr>
              <a:t>© </a:t>
            </a:r>
            <a:r>
              <a:rPr lang="en-US" altLang="zh-CN" sz="800" dirty="0" smtClean="0">
                <a:solidFill>
                  <a:srgbClr val="808080"/>
                </a:solidFill>
                <a:cs typeface="Arial" charset="0"/>
              </a:rPr>
              <a:t>2016 </a:t>
            </a:r>
            <a:r>
              <a:rPr lang="en-US" altLang="zh-CN" sz="800" dirty="0">
                <a:solidFill>
                  <a:srgbClr val="808080"/>
                </a:solidFill>
                <a:cs typeface="Arial" charset="0"/>
              </a:rPr>
              <a:t>VIVE&amp;BEST. All rights reserved</a:t>
            </a:r>
          </a:p>
        </p:txBody>
      </p:sp>
      <p:sp>
        <p:nvSpPr>
          <p:cNvPr id="24" name="Rectangle 34"/>
          <p:cNvSpPr>
            <a:spLocks noChangeArrowheads="1"/>
          </p:cNvSpPr>
          <p:nvPr userDrawn="1"/>
        </p:nvSpPr>
        <p:spPr bwMode="auto">
          <a:xfrm rot="10800000">
            <a:off x="0" y="5468938"/>
            <a:ext cx="9144000" cy="423862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719" r:id="rId2"/>
    <p:sldLayoutId id="2147484720" r:id="rId3"/>
    <p:sldLayoutId id="2147484721" r:id="rId4"/>
    <p:sldLayoutId id="2147484722" r:id="rId5"/>
    <p:sldLayoutId id="2147484723" r:id="rId6"/>
    <p:sldLayoutId id="2147484724" r:id="rId7"/>
    <p:sldLayoutId id="2147484725" r:id="rId8"/>
    <p:sldLayoutId id="2147484726" r:id="rId9"/>
    <p:sldLayoutId id="2147484727" r:id="rId10"/>
    <p:sldLayoutId id="2147484728" r:id="rId11"/>
    <p:sldLayoutId id="2147484729" r:id="rId12"/>
    <p:sldLayoutId id="214748473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2"/>
          <p:cNvSpPr>
            <a:spLocks noGrp="1"/>
          </p:cNvSpPr>
          <p:nvPr>
            <p:ph type="title"/>
          </p:nvPr>
        </p:nvSpPr>
        <p:spPr bwMode="auto">
          <a:xfrm>
            <a:off x="1081274" y="967262"/>
            <a:ext cx="7350206" cy="654050"/>
          </a:xfrm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t">
            <a:normAutofit fontScale="90000"/>
          </a:bodyPr>
          <a:lstStyle/>
          <a:p>
            <a:pPr algn="ctr" eaLnBrk="1" hangingPunct="1"/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VUI+RBAC</a:t>
            </a:r>
            <a:b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基础培训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29167" y="5060714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深圳市维恩贝特信息技术有限公司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2016.07</a:t>
            </a:r>
            <a:endParaRPr lang="zh-CN" altLang="en-US" sz="18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9467" y="4463924"/>
            <a:ext cx="139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王海</a:t>
            </a:r>
            <a:endParaRPr lang="zh-CN" altLang="en-US" sz="18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61364" y="94130"/>
            <a:ext cx="8229600" cy="653550"/>
          </a:xfrm>
        </p:spPr>
        <p:txBody>
          <a:bodyPr/>
          <a:lstStyle/>
          <a:p>
            <a:r>
              <a:rPr lang="zh-CN" altLang="en-US" sz="3600" b="0" dirty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表</a:t>
            </a:r>
            <a:r>
              <a:rPr lang="zh-CN" altLang="en-US" sz="3600" b="0" dirty="0" smtClean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单验证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2352" y="1015279"/>
            <a:ext cx="761103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配置模式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通过定义表单时进行配置，或者通过读取配置文件进行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提示方式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支持多种提示、警告的显示方式（弹出框、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tips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模式）</a:t>
            </a:r>
          </a:p>
        </p:txBody>
      </p:sp>
    </p:spTree>
    <p:extLst>
      <p:ext uri="{BB962C8B-B14F-4D97-AF65-F5344CB8AC3E}">
        <p14:creationId xmlns:p14="http://schemas.microsoft.com/office/powerpoint/2010/main" val="26447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228599" y="174812"/>
            <a:ext cx="8229600" cy="653550"/>
          </a:xfrm>
        </p:spPr>
        <p:txBody>
          <a:bodyPr/>
          <a:lstStyle/>
          <a:p>
            <a:r>
              <a:rPr lang="en-US" altLang="zh-CN" sz="3600" b="0" dirty="0" smtClean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RBAC</a:t>
            </a:r>
            <a:r>
              <a:rPr lang="zh-CN" altLang="en-US" sz="3600" b="0" dirty="0" smtClean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结构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2352" y="1015279"/>
            <a:ext cx="7611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组织机构、用户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权限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菜单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2" y="1519799"/>
            <a:ext cx="7557247" cy="496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8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基于飞车开发相关配置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1135576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数据初始化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菜单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权限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processID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配置文件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配置文件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processID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配置文件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跳转页面配置（</a:t>
            </a:r>
            <a:r>
              <a:rPr lang="en-US" altLang="zh-CN" sz="1600" dirty="0" err="1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viewNames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国际化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数据校验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2368" y="165075"/>
            <a:ext cx="8682350" cy="5939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" y="1639594"/>
            <a:ext cx="8834718" cy="2990850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1062319" y="1102659"/>
            <a:ext cx="2770093" cy="806824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搜索区域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3832412" y="1935903"/>
            <a:ext cx="2693909" cy="752087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表格区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3460376" y="3135019"/>
            <a:ext cx="2693909" cy="752087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表单区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2368" y="108722"/>
            <a:ext cx="7572428" cy="725470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页面开发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9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数据表格配置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5458" y="1054459"/>
            <a:ext cx="7920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chemeClr val="accent3">
                    <a:lumMod val="75000"/>
                  </a:schemeClr>
                </a:solidFill>
              </a:rPr>
              <a:t>在页面里添加一个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div</a:t>
            </a:r>
            <a:r>
              <a:rPr lang="zh-CN" altLang="zh-CN" sz="2000" b="1" dirty="0">
                <a:solidFill>
                  <a:schemeClr val="accent3">
                    <a:lumMod val="75000"/>
                  </a:schemeClr>
                </a:solidFill>
              </a:rPr>
              <a:t>作为数据表格的容器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zh-CN" altLang="zh-CN" sz="20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" y="3178460"/>
            <a:ext cx="7467600" cy="1733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4" y="1646547"/>
            <a:ext cx="7163926" cy="2414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5470" y="2365909"/>
            <a:ext cx="8628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</a:rPr>
              <a:t>利用 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jQuery 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选择器选中容器，调用数据表格模块，定义相关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</a:rPr>
              <a:t>参数：</a:t>
            </a:r>
            <a:endParaRPr lang="zh-CN" altLang="en-US" sz="2000" dirty="0"/>
          </a:p>
        </p:txBody>
      </p:sp>
      <p:sp>
        <p:nvSpPr>
          <p:cNvPr id="8" name="线形标注 2(带强调线) 7"/>
          <p:cNvSpPr/>
          <p:nvPr/>
        </p:nvSpPr>
        <p:spPr bwMode="auto">
          <a:xfrm>
            <a:off x="3963792" y="3097778"/>
            <a:ext cx="2275640" cy="20047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3090"/>
              <a:gd name="adj6" fmla="val -5005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latinLnBrk="1"/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url: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获取数据的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请求地址</a:t>
            </a:r>
            <a:endParaRPr kumimoji="1" lang="zh-CN" altLang="en-US" sz="1050" b="1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线形标注 2(带强调线) 8"/>
          <p:cNvSpPr/>
          <p:nvPr/>
        </p:nvSpPr>
        <p:spPr bwMode="auto">
          <a:xfrm>
            <a:off x="6724921" y="3513219"/>
            <a:ext cx="2513208" cy="20047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2704"/>
              <a:gd name="adj6" fmla="val -30260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latinLnBrk="1"/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colModel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字段定义参数配置</a:t>
            </a:r>
            <a:endParaRPr kumimoji="1" lang="zh-CN" altLang="en-US" sz="1050" b="1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921876"/>
            <a:ext cx="914400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*</a:t>
            </a:r>
            <a:r>
              <a:rPr lang="en-US" altLang="zh-CN" sz="1800" b="1" dirty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字段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与数据对应的名字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*</a:t>
            </a:r>
            <a:r>
              <a:rPr lang="en-US" altLang="zh-CN" sz="1800" b="1" dirty="0">
                <a:solidFill>
                  <a:schemeClr val="accent3">
                    <a:lumMod val="75000"/>
                  </a:schemeClr>
                </a:solidFill>
              </a:rPr>
              <a:t>label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字段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在表头显示的名称</a:t>
            </a:r>
          </a:p>
          <a:p>
            <a:r>
              <a:rPr lang="en-US" altLang="zh-CN" sz="1800" b="1" dirty="0">
                <a:solidFill>
                  <a:schemeClr val="accent3">
                    <a:lumMod val="75000"/>
                  </a:schemeClr>
                </a:solidFill>
              </a:rPr>
              <a:t>align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字段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对齐方式：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left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center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right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，默认为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center</a:t>
            </a:r>
            <a:endParaRPr lang="zh-CN" altLang="zh-CN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1800" b="1" dirty="0">
                <a:solidFill>
                  <a:schemeClr val="accent3">
                    <a:lumMod val="75000"/>
                  </a:schemeClr>
                </a:solidFill>
              </a:rPr>
              <a:t>width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endParaRPr lang="en-US" altLang="zh-CN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列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宽度，默认为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auto</a:t>
            </a:r>
            <a:endParaRPr lang="zh-CN" altLang="zh-CN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1800" b="1" dirty="0">
                <a:solidFill>
                  <a:schemeClr val="accent3">
                    <a:lumMod val="75000"/>
                  </a:schemeClr>
                </a:solidFill>
              </a:rPr>
              <a:t>type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数据类型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，如：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date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“时间”</a:t>
            </a:r>
            <a:endParaRPr lang="en-US" altLang="zh-CN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对应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的名值对应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列表</a:t>
            </a:r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1800" b="1" dirty="0" smtClean="0">
                <a:solidFill>
                  <a:schemeClr val="accent3">
                    <a:lumMod val="75000"/>
                  </a:schemeClr>
                </a:solidFill>
              </a:rPr>
              <a:t>hidden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是否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显示此字段：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；默认为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zh-CN" altLang="zh-CN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1800" b="1" dirty="0" err="1">
                <a:solidFill>
                  <a:schemeClr val="accent3">
                    <a:lumMod val="75000"/>
                  </a:schemeClr>
                </a:solidFill>
              </a:rPr>
              <a:t>fomatter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zh-CN" altLang="zh-CN" sz="1800" dirty="0" smtClean="0">
                <a:solidFill>
                  <a:schemeClr val="accent3">
                    <a:lumMod val="75000"/>
                  </a:schemeClr>
                </a:solidFill>
              </a:rPr>
              <a:t>格式化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</a:rPr>
              <a:t>接口 </a:t>
            </a:r>
            <a:r>
              <a:rPr lang="zh-CN" altLang="en-US" sz="1800" dirty="0" smtClean="0">
                <a:solidFill>
                  <a:schemeClr val="accent3">
                    <a:lumMod val="75000"/>
                  </a:schemeClr>
                </a:solidFill>
              </a:rPr>
              <a:t>可以自己实现格式，接口带两个参数：自己本身的值、列所有值</a:t>
            </a:r>
            <a:endParaRPr lang="zh-CN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0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3071" y="309282"/>
            <a:ext cx="878092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type</a:t>
            </a:r>
            <a:r>
              <a:rPr lang="zh-CN" altLang="zh-CN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    获取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数据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请求类型：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POST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。默认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POST.</a:t>
            </a:r>
          </a:p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functions</a:t>
            </a:r>
            <a:r>
              <a:rPr lang="zh-CN" altLang="zh-CN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数据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操作参数配置</a:t>
            </a:r>
            <a:endParaRPr lang="zh-CN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controller</a:t>
            </a:r>
            <a:r>
              <a:rPr lang="zh-CN" altLang="zh-CN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配置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操作按钮如何显示</a:t>
            </a:r>
            <a:endParaRPr lang="zh-CN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cachePage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    缓存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多页数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据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rowPerPage</a:t>
            </a:r>
            <a:r>
              <a:rPr lang="zh-CN" altLang="zh-CN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    每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页数据行数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</a:rPr>
              <a:t>dataRoot</a:t>
            </a:r>
            <a:r>
              <a:rPr lang="zh-CN" altLang="zh-CN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      如果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后台程序返回的数据是放在一个变量里，则需要配置此属性为变量名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caption</a:t>
            </a:r>
            <a:r>
              <a:rPr lang="zh-CN" altLang="zh-CN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     表格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标题，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则无标题</a:t>
            </a:r>
            <a:endParaRPr lang="zh-CN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renderFooter</a:t>
            </a:r>
            <a:r>
              <a:rPr lang="zh-CN" altLang="zh-CN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     表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尾，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则无表尾，默认是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</a:p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selectable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是否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可选（在表格第一列显示选择框）：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false</a:t>
            </a:r>
          </a:p>
          <a:p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</a:rPr>
              <a:t>searchContainer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   对应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的搜索区容器，值为容器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；不配置此参数则表示不使用条件搜索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功能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options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名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值对应列表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用于下拉列表、状态显示等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)  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</a:rPr>
              <a:t>displayMode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displayAfterSearch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提交搜索表单才显示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表格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</a:rPr>
              <a:t>disablePager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    禁用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分页控制按钮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100137"/>
            <a:ext cx="86677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138182"/>
            <a:ext cx="7572428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b="0" dirty="0" smtClean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数据校验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975518"/>
            <a:ext cx="82699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kern="100" dirty="0" smtClean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为输入</a:t>
            </a:r>
            <a:r>
              <a:rPr lang="zh-CN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表单添加</a:t>
            </a:r>
            <a:r>
              <a:rPr lang="en-US" altLang="zh-CN" sz="1600" b="1" kern="100" dirty="0" err="1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vui</a:t>
            </a:r>
            <a:r>
              <a:rPr lang="en-US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-validate</a:t>
            </a:r>
            <a:r>
              <a:rPr lang="zh-CN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属性，验证项以 </a:t>
            </a:r>
            <a:r>
              <a:rPr lang="en-US" altLang="zh-CN" sz="1600" b="1" kern="100" dirty="0" err="1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key:value</a:t>
            </a:r>
            <a:r>
              <a:rPr lang="en-US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的模式配置，不同验证用</a:t>
            </a:r>
            <a:r>
              <a:rPr lang="en-US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“,”</a:t>
            </a:r>
            <a:r>
              <a:rPr lang="zh-CN" altLang="zh-CN" sz="1600" b="1" kern="100" dirty="0" smtClean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分隔</a:t>
            </a:r>
            <a:r>
              <a:rPr lang="zh-CN" altLang="en-US" sz="1600" b="1" kern="100" dirty="0" smtClean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9" y="1425938"/>
            <a:ext cx="4323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kern="100" dirty="0" smtClean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jQuery</a:t>
            </a:r>
            <a:r>
              <a:rPr lang="zh-CN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选择器选中表单，调用验证</a:t>
            </a:r>
            <a:r>
              <a:rPr lang="zh-CN" altLang="zh-CN" sz="1600" b="1" kern="100" dirty="0" smtClean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1600" b="1" kern="100" dirty="0" smtClean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76358"/>
            <a:ext cx="8655814" cy="19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138182"/>
            <a:ext cx="7572428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b="0" dirty="0" smtClean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弹出层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331944"/>
            <a:ext cx="7867650" cy="3162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8175" y="894085"/>
            <a:ext cx="4075475" cy="1162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kern="1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b="1" kern="100" dirty="0" err="1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setPopWindowContent</a:t>
            </a:r>
            <a:r>
              <a:rPr lang="zh-CN" altLang="en-US" sz="1600" b="1" kern="1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kern="1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设置弹出层</a:t>
            </a:r>
            <a:endParaRPr lang="en-US" altLang="zh-CN" sz="1600" b="1" kern="100" dirty="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kern="1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b="1" dirty="0" err="1" smtClean="0">
                <a:solidFill>
                  <a:schemeClr val="accent3">
                    <a:lumMod val="75000"/>
                  </a:schemeClr>
                </a:solidFill>
              </a:rPr>
              <a:t>showPopWindow</a:t>
            </a:r>
            <a:r>
              <a:rPr lang="zh-CN" altLang="en-US" sz="1600" b="1" dirty="0" smtClean="0">
                <a:solidFill>
                  <a:schemeClr val="accent3">
                    <a:lumMod val="75000"/>
                  </a:schemeClr>
                </a:solidFill>
              </a:rPr>
              <a:t>打开弹出层</a:t>
            </a:r>
            <a:endParaRPr lang="en-US" altLang="zh-CN" sz="16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3">
                    <a:lumMod val="75000"/>
                  </a:schemeClr>
                </a:solidFill>
              </a:rPr>
              <a:t>调用</a:t>
            </a:r>
            <a:r>
              <a:rPr lang="en-US" altLang="zh-CN" sz="1600" b="1" dirty="0" err="1" smtClean="0">
                <a:solidFill>
                  <a:schemeClr val="accent3">
                    <a:lumMod val="75000"/>
                  </a:schemeClr>
                </a:solidFill>
              </a:rPr>
              <a:t>closePopWindow</a:t>
            </a:r>
            <a:r>
              <a:rPr lang="zh-CN" altLang="en-US" sz="1600" b="1" dirty="0" smtClean="0">
                <a:solidFill>
                  <a:schemeClr val="accent3">
                    <a:lumMod val="75000"/>
                  </a:schemeClr>
                </a:solidFill>
              </a:rPr>
              <a:t>关闭弹出层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45" y="281617"/>
            <a:ext cx="7572428" cy="565547"/>
          </a:xfrm>
        </p:spPr>
        <p:txBody>
          <a:bodyPr>
            <a:normAutofit fontScale="90000"/>
          </a:bodyPr>
          <a:lstStyle/>
          <a:p>
            <a:r>
              <a:rPr lang="zh-CN" altLang="en-US" b="0" dirty="0" smtClean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提示组件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5835" y="847164"/>
            <a:ext cx="7611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jQuery</a:t>
            </a:r>
            <a:r>
              <a:rPr lang="zh-CN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选择器选中需要提示的元素，调用</a:t>
            </a:r>
            <a:r>
              <a:rPr lang="en-US" altLang="zh-CN" sz="1600" b="1" kern="100" dirty="0" err="1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vtips</a:t>
            </a:r>
            <a:r>
              <a:rPr lang="zh-CN" altLang="zh-CN" sz="1600" b="1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功能，配置相应的参数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0" y="1412711"/>
            <a:ext cx="6162675" cy="609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4763" y="2522076"/>
            <a:ext cx="792654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mode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zh-CN" altLang="zh-CN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模式，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validate</a:t>
            </a:r>
            <a:r>
              <a:rPr lang="zh-CN" altLang="zh-CN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为验证模式，验证不通过时显示；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hover</a:t>
            </a:r>
            <a:r>
              <a:rPr lang="zh-CN" altLang="zh-CN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为提示模式，当鼠标在元素上面时</a:t>
            </a:r>
            <a:r>
              <a:rPr lang="zh-CN" altLang="zh-CN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position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b="1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zh-CN" altLang="zh-CN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显示的</a:t>
            </a:r>
            <a:r>
              <a:rPr lang="zh-CN" altLang="zh-CN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 / right / bottom / 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tips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b="1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zh-CN" altLang="zh-CN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的内容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5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5952" y="521303"/>
            <a:ext cx="8229600" cy="653550"/>
          </a:xfrm>
        </p:spPr>
        <p:txBody>
          <a:bodyPr/>
          <a:lstStyle/>
          <a:p>
            <a:r>
              <a:rPr lang="en-US" altLang="zh-CN" dirty="0" smtClean="0"/>
              <a:t>VUI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5082" y="2024100"/>
            <a:ext cx="68445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VUI</a:t>
            </a:r>
            <a:r>
              <a:rPr lang="zh-CN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是维恩贝特前端开发平台</a:t>
            </a:r>
            <a:r>
              <a:rPr lang="zh-CN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为基础，各个模块都通过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插件的方式开发，利用其强大的功能、良好的扩展性，将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VUI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各功能模块有机的组织在一起。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2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7" descr="the_louvre_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98500"/>
            <a:ext cx="3816350" cy="52705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3" name="WordArt 2"/>
          <p:cNvSpPr>
            <a:spLocks noChangeArrowheads="1" noChangeShapeType="1" noTextEdit="1"/>
          </p:cNvSpPr>
          <p:nvPr/>
        </p:nvSpPr>
        <p:spPr bwMode="gray">
          <a:xfrm>
            <a:off x="5015551" y="4745492"/>
            <a:ext cx="3024188" cy="79533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</a:t>
            </a:r>
            <a:endParaRPr lang="zh-CN" altLang="en-US" sz="3600" b="1" kern="1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gray">
          <a:xfrm>
            <a:off x="5015551" y="2908300"/>
            <a:ext cx="3187700" cy="850900"/>
          </a:xfrm>
          <a:prstGeom prst="rect">
            <a:avLst/>
          </a:prstGeom>
          <a:scene3d>
            <a:camera prst="obliqueBottomLeft"/>
            <a:lightRig rig="threePt" dir="t"/>
          </a:scene3d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Q &amp; A</a:t>
            </a:r>
            <a:endParaRPr lang="zh-CN" altLang="en-US" sz="3600" b="1" kern="1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3542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7" descr="the_louvre_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98500"/>
            <a:ext cx="3816350" cy="52705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WordArt 2"/>
          <p:cNvSpPr>
            <a:spLocks noChangeArrowheads="1" noChangeShapeType="1" noTextEdit="1"/>
          </p:cNvSpPr>
          <p:nvPr/>
        </p:nvSpPr>
        <p:spPr bwMode="gray">
          <a:xfrm>
            <a:off x="4514145" y="2819400"/>
            <a:ext cx="4254500" cy="1028700"/>
          </a:xfrm>
          <a:prstGeom prst="rect">
            <a:avLst/>
          </a:prstGeom>
          <a:scene3d>
            <a:camera prst="obliqueBottomLeft"/>
            <a:lightRig rig="threePt" dir="t"/>
          </a:scene3d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/>
                <a:cs typeface="Arial"/>
              </a:rPr>
              <a:t>Thank </a:t>
            </a:r>
            <a:r>
              <a:rPr lang="en-US" altLang="zh-CN" sz="3600" b="1" kern="1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/>
                <a:cs typeface="Arial"/>
              </a:rPr>
              <a:t>You</a:t>
            </a:r>
            <a:endParaRPr lang="zh-CN" altLang="en-US" sz="3600" b="1" kern="1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9316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2388" y="228600"/>
            <a:ext cx="8229600" cy="653550"/>
          </a:xfrm>
        </p:spPr>
        <p:txBody>
          <a:bodyPr/>
          <a:lstStyle/>
          <a:p>
            <a:r>
              <a:rPr lang="en-US" altLang="zh-CN" dirty="0" smtClean="0"/>
              <a:t>VUI</a:t>
            </a:r>
            <a:r>
              <a:rPr lang="zh-CN" altLang="en-US" dirty="0"/>
              <a:t>目标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half" idx="2"/>
          </p:nvPr>
        </p:nvSpPr>
        <p:spPr>
          <a:xfrm>
            <a:off x="606217" y="1214592"/>
            <a:ext cx="8049295" cy="5280337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endParaRPr lang="en-US" altLang="zh-CN" sz="1200" dirty="0" smtClean="0">
              <a:solidFill>
                <a:srgbClr val="00B050"/>
              </a:solidFill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00B050"/>
                </a:solidFill>
                <a:latin typeface="Franklin Gothic Book"/>
                <a:ea typeface="黑体" panose="02010609060101010101" pitchFamily="49" charset="-122"/>
                <a:cs typeface="+mn-cs"/>
              </a:rPr>
              <a:t>简化页面开发</a:t>
            </a:r>
            <a:endParaRPr lang="en-US" altLang="zh-CN" b="1" dirty="0">
              <a:solidFill>
                <a:srgbClr val="00B050"/>
              </a:solidFill>
              <a:latin typeface="Franklin Gothic Book"/>
              <a:ea typeface="黑体" panose="02010609060101010101" pitchFamily="49" charset="-122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</a:pPr>
            <a:r>
              <a:rPr lang="zh-CN" altLang="en-US" sz="1600" dirty="0">
                <a:solidFill>
                  <a:srgbClr val="00B050"/>
                </a:solidFill>
                <a:latin typeface="Franklin Gothic Book"/>
                <a:ea typeface="黑体" panose="02010609060101010101" pitchFamily="49" charset="-122"/>
              </a:rPr>
              <a:t>便于页面的统一（布局、交互方式）</a:t>
            </a:r>
            <a:endParaRPr lang="en-US" altLang="zh-CN" sz="1600" dirty="0">
              <a:solidFill>
                <a:srgbClr val="00B050"/>
              </a:solidFill>
              <a:latin typeface="Franklin Gothic Book"/>
              <a:ea typeface="黑体" panose="02010609060101010101" pitchFamily="49" charset="-122"/>
            </a:endParaRPr>
          </a:p>
          <a:p>
            <a:pPr marL="742950" lvl="1" indent="-285750">
              <a:spcAft>
                <a:spcPts val="60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</a:pPr>
            <a:r>
              <a:rPr lang="zh-CN" altLang="en-US" sz="1600" dirty="0">
                <a:solidFill>
                  <a:srgbClr val="00B050"/>
                </a:solidFill>
                <a:latin typeface="Franklin Gothic Book"/>
                <a:ea typeface="黑体" panose="02010609060101010101" pitchFamily="49" charset="-122"/>
              </a:rPr>
              <a:t>便于整体性的转变</a:t>
            </a:r>
            <a:endParaRPr lang="en-US" altLang="zh-CN" sz="1600" dirty="0">
              <a:solidFill>
                <a:srgbClr val="00B050"/>
              </a:solidFill>
              <a:latin typeface="Franklin Gothic Book"/>
              <a:ea typeface="黑体" panose="02010609060101010101" pitchFamily="49" charset="-122"/>
            </a:endParaRPr>
          </a:p>
          <a:p>
            <a:pPr marL="742950" lvl="1" indent="-285750">
              <a:spcAft>
                <a:spcPts val="60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</a:pPr>
            <a:r>
              <a:rPr lang="zh-CN" altLang="en-US" sz="1600" dirty="0">
                <a:solidFill>
                  <a:srgbClr val="00B050"/>
                </a:solidFill>
                <a:latin typeface="Franklin Gothic Book"/>
                <a:ea typeface="黑体" panose="02010609060101010101" pitchFamily="49" charset="-122"/>
              </a:rPr>
              <a:t>加快页面的开发</a:t>
            </a:r>
            <a:endParaRPr lang="en-US" altLang="zh-CN" sz="1600" dirty="0">
              <a:solidFill>
                <a:srgbClr val="00B050"/>
              </a:solidFill>
              <a:latin typeface="Franklin Gothic Book"/>
              <a:ea typeface="黑体" panose="02010609060101010101" pitchFamily="49" charset="-122"/>
            </a:endParaRPr>
          </a:p>
          <a:p>
            <a:pPr marL="742950" lvl="1" indent="-285750">
              <a:spcAft>
                <a:spcPts val="60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</a:pPr>
            <a:r>
              <a:rPr lang="zh-CN" altLang="en-US" sz="1600" dirty="0">
                <a:solidFill>
                  <a:srgbClr val="00B050"/>
                </a:solidFill>
                <a:latin typeface="Franklin Gothic Book"/>
                <a:ea typeface="黑体" panose="02010609060101010101" pitchFamily="49" charset="-122"/>
              </a:rPr>
              <a:t>降低对开发人员前端技能的要求</a:t>
            </a:r>
            <a:endParaRPr lang="en-US" altLang="zh-CN" sz="1600" dirty="0">
              <a:solidFill>
                <a:srgbClr val="00B050"/>
              </a:solidFill>
              <a:latin typeface="Franklin Gothic Book"/>
              <a:ea typeface="黑体" panose="02010609060101010101" pitchFamily="49" charset="-122"/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00B050"/>
                </a:solidFill>
                <a:latin typeface="Franklin Gothic Book"/>
                <a:ea typeface="黑体" panose="02010609060101010101" pitchFamily="49" charset="-122"/>
                <a:cs typeface="+mn-cs"/>
              </a:rPr>
              <a:t>充分利用前端资源</a:t>
            </a:r>
            <a:endParaRPr lang="en-US" altLang="zh-CN" b="1" dirty="0">
              <a:solidFill>
                <a:srgbClr val="00B050"/>
              </a:solidFill>
              <a:latin typeface="Franklin Gothic Book"/>
              <a:ea typeface="黑体" panose="02010609060101010101" pitchFamily="49" charset="-122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</a:pPr>
            <a:r>
              <a:rPr lang="zh-CN" altLang="en-US" sz="1600" dirty="0">
                <a:solidFill>
                  <a:srgbClr val="00B050"/>
                </a:solidFill>
                <a:latin typeface="Franklin Gothic Book"/>
                <a:ea typeface="黑体" panose="02010609060101010101" pitchFamily="49" charset="-122"/>
              </a:rPr>
              <a:t>提升用户体验</a:t>
            </a:r>
            <a:endParaRPr lang="en-US" altLang="zh-CN" sz="1600" dirty="0">
              <a:solidFill>
                <a:srgbClr val="00B050"/>
              </a:solidFill>
              <a:latin typeface="Franklin Gothic Book"/>
              <a:ea typeface="黑体" panose="02010609060101010101" pitchFamily="49" charset="-122"/>
            </a:endParaRPr>
          </a:p>
          <a:p>
            <a:pPr marL="742950" lvl="1" indent="-285750">
              <a:spcAft>
                <a:spcPts val="60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</a:pPr>
            <a:r>
              <a:rPr lang="zh-CN" altLang="en-US" sz="1600" dirty="0">
                <a:solidFill>
                  <a:srgbClr val="00B050"/>
                </a:solidFill>
                <a:latin typeface="Franklin Gothic Book"/>
                <a:ea typeface="黑体" panose="02010609060101010101" pitchFamily="49" charset="-122"/>
              </a:rPr>
              <a:t>承担部分逻辑功能，减轻服务器压力</a:t>
            </a:r>
            <a:endParaRPr lang="en-US" altLang="zh-CN" sz="1600" dirty="0">
              <a:solidFill>
                <a:srgbClr val="00B050"/>
              </a:solidFill>
              <a:latin typeface="Franklin Gothic Book"/>
              <a:ea typeface="黑体" panose="02010609060101010101" pitchFamily="49" charset="-122"/>
            </a:endParaRPr>
          </a:p>
          <a:p>
            <a:pPr eaLnBrk="0" fontAlgn="base" hangingPunct="0">
              <a:spcAft>
                <a:spcPct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2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083494" y="1549655"/>
            <a:ext cx="6487199" cy="43267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     VUI</a:t>
            </a:r>
            <a:r>
              <a:rPr lang="zh-CN" altLang="zh-CN" kern="100" dirty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平台支持的如下开放标准，各应用项目在开发过程中应遵循实现各标准</a:t>
            </a:r>
            <a:r>
              <a:rPr lang="zh-CN" altLang="zh-CN" kern="100" dirty="0" smtClean="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chemeClr val="accent3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	W3C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	HTML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	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Javascript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sz="11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兼容浏览器：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IE9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以上（包含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）、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FireFox3.0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或以上，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Chrome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2882" y="198574"/>
            <a:ext cx="8229600" cy="653550"/>
          </a:xfrm>
        </p:spPr>
        <p:txBody>
          <a:bodyPr/>
          <a:lstStyle/>
          <a:p>
            <a:r>
              <a:rPr lang="zh-CN" altLang="en-US" dirty="0" smtClean="0"/>
              <a:t>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1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3"/>
          <p:cNvSpPr>
            <a:spLocks noGrp="1"/>
          </p:cNvSpPr>
          <p:nvPr>
            <p:ph type="title"/>
          </p:nvPr>
        </p:nvSpPr>
        <p:spPr>
          <a:xfrm>
            <a:off x="161364" y="94130"/>
            <a:ext cx="8229600" cy="653550"/>
          </a:xfrm>
        </p:spPr>
        <p:txBody>
          <a:bodyPr/>
          <a:lstStyle/>
          <a:p>
            <a:r>
              <a:rPr lang="en-US" altLang="zh-CN" dirty="0" smtClean="0"/>
              <a:t>VUI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00" y="1229048"/>
            <a:ext cx="7540263" cy="47764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97" y="1957148"/>
            <a:ext cx="6368206" cy="29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1364" y="94130"/>
            <a:ext cx="8229600" cy="653550"/>
          </a:xfrm>
        </p:spPr>
        <p:txBody>
          <a:bodyPr/>
          <a:lstStyle/>
          <a:p>
            <a:r>
              <a:rPr lang="en-US" altLang="zh-CN" dirty="0"/>
              <a:t>VUI</a:t>
            </a:r>
            <a:r>
              <a:rPr lang="zh-CN" altLang="en-US" dirty="0"/>
              <a:t>功能模块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" y="1048417"/>
            <a:ext cx="7543802" cy="57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3"/>
          <p:cNvSpPr>
            <a:spLocks noGrp="1"/>
          </p:cNvSpPr>
          <p:nvPr>
            <p:ph type="title"/>
          </p:nvPr>
        </p:nvSpPr>
        <p:spPr>
          <a:xfrm>
            <a:off x="161364" y="94130"/>
            <a:ext cx="8229600" cy="653550"/>
          </a:xfrm>
        </p:spPr>
        <p:txBody>
          <a:bodyPr/>
          <a:lstStyle/>
          <a:p>
            <a:r>
              <a:rPr lang="en-US" altLang="zh-CN" dirty="0" smtClean="0"/>
              <a:t>VUI</a:t>
            </a:r>
            <a:r>
              <a:rPr lang="zh-CN" altLang="en-US" dirty="0" smtClean="0"/>
              <a:t>布局风格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306" y="1271318"/>
            <a:ext cx="837751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风格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基本的页面布局、默认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样式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菜单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支持动态、静态数据，有多种表现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导航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与菜单关联，能展现当前页面的层级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主题化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能通过简单的配置、操作，转变整体样式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风格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模块化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能通过简单的配置，改变页面的布局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1271319"/>
            <a:ext cx="8471647" cy="40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5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>
            <a:spLocks noGrp="1"/>
          </p:cNvSpPr>
          <p:nvPr>
            <p:ph type="title"/>
          </p:nvPr>
        </p:nvSpPr>
        <p:spPr>
          <a:xfrm>
            <a:off x="161364" y="94130"/>
            <a:ext cx="8229600" cy="653550"/>
          </a:xfrm>
        </p:spPr>
        <p:txBody>
          <a:bodyPr/>
          <a:lstStyle/>
          <a:p>
            <a:r>
              <a:rPr lang="zh-CN" altLang="en-US" sz="3600" b="0" dirty="0" smtClean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数据表格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3546" y="1054602"/>
            <a:ext cx="692523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数据通讯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提供数据通讯接口与后台通讯获取表格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000" b="1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表格显示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将数据格式化成表格显示，能进行排序、汇总以及格式化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分页控制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能对表格进行以下分页控制：首页、上一页、下一页、最后一页、直接跳转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数据缓存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支持缓存数据至前端页面，提升用户体验，能配置缓存所有数据、部分数据、不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缓存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基础操作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支持对数据进行基础的增删改查操作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1519517" y="1492622"/>
            <a:ext cx="4356848" cy="1371601"/>
          </a:xfrm>
          <a:prstGeom prst="wedgeEllipseCallout">
            <a:avLst>
              <a:gd name="adj1" fmla="val -38158"/>
              <a:gd name="adj2" fmla="val 55833"/>
            </a:avLst>
          </a:prstGeom>
          <a:solidFill>
            <a:schemeClr val="accent3">
              <a:lumMod val="75000"/>
              <a:alpha val="83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分页方式：</a:t>
            </a:r>
            <a:endParaRPr lang="en-US" altLang="zh-CN" sz="1600" dirty="0"/>
          </a:p>
          <a:p>
            <a:pPr algn="ctr"/>
            <a:r>
              <a:rPr lang="en-US" altLang="zh-CN" sz="1600" dirty="0" smtClean="0"/>
              <a:t>1.</a:t>
            </a:r>
            <a:r>
              <a:rPr lang="zh-CN" altLang="en-US" sz="1600" dirty="0" smtClean="0"/>
              <a:t>纯前端分页；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                 2.</a:t>
            </a:r>
            <a:r>
              <a:rPr lang="zh-CN" altLang="en-US" sz="1600" dirty="0" smtClean="0"/>
              <a:t>后台与前端共同分页；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3.</a:t>
            </a:r>
            <a:r>
              <a:rPr lang="zh-CN" altLang="en-US" sz="1600" dirty="0" smtClean="0"/>
              <a:t>纯后台分页；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4.</a:t>
            </a:r>
            <a:r>
              <a:rPr lang="zh-CN" altLang="en-US" sz="1600" dirty="0" smtClean="0"/>
              <a:t>使用分页对象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20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61364" y="94130"/>
            <a:ext cx="8229600" cy="653550"/>
          </a:xfrm>
        </p:spPr>
        <p:txBody>
          <a:bodyPr/>
          <a:lstStyle/>
          <a:p>
            <a:r>
              <a:rPr lang="zh-CN" altLang="en-US" sz="3600" b="0" dirty="0">
                <a:solidFill>
                  <a:srgbClr val="F68933"/>
                </a:solidFill>
                <a:effectLst/>
                <a:latin typeface="Arial" pitchFamily="34" charset="0"/>
                <a:cs typeface="Arial" pitchFamily="34" charset="0"/>
              </a:rPr>
              <a:t>弹出式表单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5458" y="1271065"/>
            <a:ext cx="68714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数据通讯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提供数据通讯接口，以配置弹出式表单的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显示控制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控制弹出式表单的显示与关闭</a:t>
            </a:r>
          </a:p>
        </p:txBody>
      </p:sp>
    </p:spTree>
    <p:extLst>
      <p:ext uri="{BB962C8B-B14F-4D97-AF65-F5344CB8AC3E}">
        <p14:creationId xmlns:p14="http://schemas.microsoft.com/office/powerpoint/2010/main" val="11196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Eyeblaster Presentation Template - Spark v2">
  <a:themeElements>
    <a:clrScheme name="Eyeblaster">
      <a:dk1>
        <a:srgbClr val="000000"/>
      </a:dk1>
      <a:lt1>
        <a:srgbClr val="FFFFFF"/>
      </a:lt1>
      <a:dk2>
        <a:srgbClr val="282828"/>
      </a:dk2>
      <a:lt2>
        <a:srgbClr val="FFFFFF"/>
      </a:lt2>
      <a:accent1>
        <a:srgbClr val="34460D"/>
      </a:accent1>
      <a:accent2>
        <a:srgbClr val="99A286"/>
      </a:accent2>
      <a:accent3>
        <a:srgbClr val="1A2307"/>
      </a:accent3>
      <a:accent4>
        <a:srgbClr val="F68933"/>
      </a:accent4>
      <a:accent5>
        <a:srgbClr val="FAC499"/>
      </a:accent5>
      <a:accent6>
        <a:srgbClr val="7B451A"/>
      </a:accent6>
      <a:hlink>
        <a:srgbClr val="FFC828"/>
      </a:hlink>
      <a:folHlink>
        <a:srgbClr val="D0D0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anchor="b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F68933"/>
            </a:solidFill>
            <a:effectLst/>
            <a:uLnTx/>
            <a:uFillTx/>
            <a:latin typeface="HelveticaNeueLT Std Lt" pitchFamily="34" charset="0"/>
            <a:ea typeface="Segoe UI"/>
            <a:cs typeface="Segoe U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B Orange Spark">
  <a:themeElements>
    <a:clrScheme name="Eyeblaster">
      <a:dk1>
        <a:srgbClr val="000000"/>
      </a:dk1>
      <a:lt1>
        <a:srgbClr val="FFFFFF"/>
      </a:lt1>
      <a:dk2>
        <a:srgbClr val="282828"/>
      </a:dk2>
      <a:lt2>
        <a:srgbClr val="FFFFFF"/>
      </a:lt2>
      <a:accent1>
        <a:srgbClr val="34460D"/>
      </a:accent1>
      <a:accent2>
        <a:srgbClr val="99A286"/>
      </a:accent2>
      <a:accent3>
        <a:srgbClr val="1A2307"/>
      </a:accent3>
      <a:accent4>
        <a:srgbClr val="F68933"/>
      </a:accent4>
      <a:accent5>
        <a:srgbClr val="FAC499"/>
      </a:accent5>
      <a:accent6>
        <a:srgbClr val="7B451A"/>
      </a:accent6>
      <a:hlink>
        <a:srgbClr val="FFC828"/>
      </a:hlink>
      <a:folHlink>
        <a:srgbClr val="D0D0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noFill/>
          <a:miter lim="800000"/>
          <a:headEnd/>
          <a:tailEnd/>
        </a:ln>
        <a:effectLst>
          <a:outerShdw dist="35921" dir="2700000" algn="ctr" rotWithShape="0">
            <a:schemeClr val="tx1"/>
          </a:outerShdw>
        </a:effectLst>
      </a:spPr>
      <a:bodyPr anchor="ctr"/>
      <a:lstStyle>
        <a:defPPr algn="l" latinLnBrk="1">
          <a:spcBef>
            <a:spcPct val="0"/>
          </a:spcBef>
          <a:buFontTx/>
          <a:buNone/>
          <a:defRPr kumimoji="1" sz="3600" b="0" dirty="0">
            <a:latin typeface="HY헤드라인M" pitchFamily="18" charset="-127"/>
            <a:ea typeface="HY헤드라인M" pitchFamily="18" charset="-127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20281</TotalTime>
  <Words>932</Words>
  <Application>Microsoft Office PowerPoint</Application>
  <PresentationFormat>全屏显示(4:3)</PresentationFormat>
  <Paragraphs>163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HelveticaNeueLT Std Lt</vt:lpstr>
      <vt:lpstr>HY헤드라인M</vt:lpstr>
      <vt:lpstr>黑体</vt:lpstr>
      <vt:lpstr>华文楷体</vt:lpstr>
      <vt:lpstr>华文新魏</vt:lpstr>
      <vt:lpstr>宋体</vt:lpstr>
      <vt:lpstr>微软雅黑</vt:lpstr>
      <vt:lpstr>Arial</vt:lpstr>
      <vt:lpstr>Calibri</vt:lpstr>
      <vt:lpstr>Candara</vt:lpstr>
      <vt:lpstr>Franklin Gothic Book</vt:lpstr>
      <vt:lpstr>Symbol</vt:lpstr>
      <vt:lpstr>Times New Roman</vt:lpstr>
      <vt:lpstr>Wingdings</vt:lpstr>
      <vt:lpstr>1_Eyeblaster Presentation Template - Spark v2</vt:lpstr>
      <vt:lpstr>EB Orange Spark</vt:lpstr>
      <vt:lpstr>波形</vt:lpstr>
      <vt:lpstr>VUI+RBAC 基础培训 </vt:lpstr>
      <vt:lpstr>VUI简介</vt:lpstr>
      <vt:lpstr>VUI目标</vt:lpstr>
      <vt:lpstr>标准</vt:lpstr>
      <vt:lpstr>VUI架构</vt:lpstr>
      <vt:lpstr>VUI功能模块</vt:lpstr>
      <vt:lpstr>VUI布局风格</vt:lpstr>
      <vt:lpstr>数据表格</vt:lpstr>
      <vt:lpstr>弹出式表单</vt:lpstr>
      <vt:lpstr>表单验证</vt:lpstr>
      <vt:lpstr>RBAC结构</vt:lpstr>
      <vt:lpstr>基于飞车开发相关配置</vt:lpstr>
      <vt:lpstr>页面开发</vt:lpstr>
      <vt:lpstr>数据表格配置</vt:lpstr>
      <vt:lpstr>PowerPoint 演示文稿</vt:lpstr>
      <vt:lpstr>PowerPoint 演示文稿</vt:lpstr>
      <vt:lpstr>PowerPoint 演示文稿</vt:lpstr>
      <vt:lpstr>PowerPoint 演示文稿</vt:lpstr>
      <vt:lpstr>提示组件 </vt:lpstr>
      <vt:lpstr>PowerPoint 演示文稿</vt:lpstr>
      <vt:lpstr>PowerPoint 演示文稿</vt:lpstr>
    </vt:vector>
  </TitlesOfParts>
  <Company>V&amp;B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Finchas Integration 培训 &amp; 交流</dc:title>
  <dc:creator>zhangjun</dc:creator>
  <cp:lastModifiedBy>suntony</cp:lastModifiedBy>
  <cp:revision>2829</cp:revision>
  <dcterms:created xsi:type="dcterms:W3CDTF">2008-07-18T07:27:19Z</dcterms:created>
  <dcterms:modified xsi:type="dcterms:W3CDTF">2016-07-20T07:11:35Z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0x0101005D88A897F3DE6E4190153E62254D25A5</vt:lpwstr>
  </property>
</Properties>
</file>