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3"/>
  </p:notesMasterIdLst>
  <p:sldIdLst>
    <p:sldId id="258" r:id="rId3"/>
    <p:sldId id="266" r:id="rId4"/>
    <p:sldId id="256" r:id="rId5"/>
    <p:sldId id="265" r:id="rId6"/>
    <p:sldId id="280" r:id="rId7"/>
    <p:sldId id="278" r:id="rId8"/>
    <p:sldId id="279" r:id="rId9"/>
    <p:sldId id="282" r:id="rId10"/>
    <p:sldId id="283" r:id="rId11"/>
    <p:sldId id="294" r:id="rId12"/>
    <p:sldId id="284" r:id="rId13"/>
    <p:sldId id="285" r:id="rId14"/>
    <p:sldId id="259" r:id="rId15"/>
    <p:sldId id="277" r:id="rId16"/>
    <p:sldId id="271" r:id="rId17"/>
    <p:sldId id="288" r:id="rId18"/>
    <p:sldId id="270" r:id="rId19"/>
    <p:sldId id="272" r:id="rId20"/>
    <p:sldId id="286" r:id="rId21"/>
    <p:sldId id="287" r:id="rId22"/>
    <p:sldId id="293" r:id="rId23"/>
    <p:sldId id="269" r:id="rId24"/>
    <p:sldId id="260" r:id="rId25"/>
    <p:sldId id="267" r:id="rId26"/>
    <p:sldId id="290" r:id="rId27"/>
    <p:sldId id="291" r:id="rId28"/>
    <p:sldId id="292" r:id="rId29"/>
    <p:sldId id="261" r:id="rId30"/>
    <p:sldId id="262"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4D189A-B8DC-45E2-8AA1-9E4FD32268DC}">
          <p14:sldIdLst>
            <p14:sldId id="258"/>
            <p14:sldId id="266"/>
            <p14:sldId id="256"/>
            <p14:sldId id="265"/>
            <p14:sldId id="280"/>
            <p14:sldId id="278"/>
            <p14:sldId id="279"/>
            <p14:sldId id="282"/>
            <p14:sldId id="283"/>
            <p14:sldId id="294"/>
            <p14:sldId id="284"/>
            <p14:sldId id="285"/>
            <p14:sldId id="259"/>
            <p14:sldId id="277"/>
            <p14:sldId id="271"/>
            <p14:sldId id="288"/>
            <p14:sldId id="270"/>
            <p14:sldId id="272"/>
            <p14:sldId id="286"/>
            <p14:sldId id="287"/>
            <p14:sldId id="293"/>
            <p14:sldId id="269"/>
            <p14:sldId id="260"/>
            <p14:sldId id="267"/>
            <p14:sldId id="290"/>
            <p14:sldId id="291"/>
            <p14:sldId id="292"/>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63659" autoAdjust="0"/>
  </p:normalViewPr>
  <p:slideViewPr>
    <p:cSldViewPr snapToGrid="0">
      <p:cViewPr varScale="1">
        <p:scale>
          <a:sx n="55" d="100"/>
          <a:sy n="55" d="100"/>
        </p:scale>
        <p:origin x="1690" y="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D8B42-7DEB-458D-A1E9-EA91E2FE535B}" type="datetimeFigureOut">
              <a:rPr lang="en-US" smtClean="0"/>
              <a:t>01/15/18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C210F-F7AC-4609-9F14-F42E9171CDC6}" type="slidenum">
              <a:rPr lang="en-US" smtClean="0"/>
              <a:t>‹#›</a:t>
            </a:fld>
            <a:endParaRPr lang="en-US"/>
          </a:p>
        </p:txBody>
      </p:sp>
    </p:spTree>
    <p:extLst>
      <p:ext uri="{BB962C8B-B14F-4D97-AF65-F5344CB8AC3E}">
        <p14:creationId xmlns:p14="http://schemas.microsoft.com/office/powerpoint/2010/main" val="2742761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zure.microsoft.com/en-us/blog/azure-networking-announcements-for-ignite-2017/"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 70-535 Certification Event</a:t>
            </a:r>
          </a:p>
          <a:p>
            <a:r>
              <a:rPr lang="en-US" dirty="0"/>
              <a:t>Thank you – Networking Session</a:t>
            </a:r>
          </a:p>
          <a:p>
            <a:endParaRPr lang="en-US" dirty="0"/>
          </a:p>
          <a:p>
            <a:r>
              <a:rPr lang="en-US" dirty="0"/>
              <a:t>Between you and the beautiful cocktails</a:t>
            </a:r>
          </a:p>
          <a:p>
            <a:endParaRPr lang="en-US" dirty="0"/>
          </a:p>
          <a:p>
            <a:r>
              <a:rPr lang="en-US" dirty="0"/>
              <a:t>Introduce yourself</a:t>
            </a:r>
          </a:p>
          <a:p>
            <a:r>
              <a:rPr lang="en-US" dirty="0"/>
              <a:t>Introduce Dan McGuigan – Regional Sales Manager at Attunix</a:t>
            </a:r>
          </a:p>
          <a:p>
            <a:endParaRPr lang="en-US" dirty="0"/>
          </a:p>
          <a:p>
            <a:r>
              <a:rPr lang="en-US" dirty="0"/>
              <a:t>Questions -</a:t>
            </a:r>
          </a:p>
          <a:p>
            <a:pPr marL="228600" indent="-228600">
              <a:buAutoNum type="arabicPeriod"/>
            </a:pPr>
            <a:r>
              <a:rPr lang="en-US" dirty="0"/>
              <a:t>Enterprise grade Azure deployments</a:t>
            </a:r>
          </a:p>
          <a:p>
            <a:pPr marL="228600" indent="-228600">
              <a:buAutoNum type="arabicPeriod"/>
            </a:pPr>
            <a:r>
              <a:rPr lang="en-US" dirty="0"/>
              <a:t>70-533 and 70-534 – Retired on Dec 31 2017</a:t>
            </a:r>
          </a:p>
          <a:p>
            <a:pPr marL="228600" indent="-228600">
              <a:buAutoNum type="arabicPeriod"/>
            </a:pPr>
            <a:endParaRPr lang="en-US" dirty="0"/>
          </a:p>
          <a:p>
            <a:pPr marL="0" indent="0">
              <a:buNone/>
            </a:pPr>
            <a:r>
              <a:rPr lang="en-US" dirty="0"/>
              <a:t>Weights 15-20% of the exam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that is a good number, concentrate more on Update from Ignite 2017 - </a:t>
            </a:r>
            <a:r>
              <a:rPr lang="en-US" dirty="0">
                <a:hlinkClick r:id="rId3"/>
              </a:rPr>
              <a:t>https://azure.microsoft.com/en-us/blog/azure-networking-announcements-for-ignite-2017/</a:t>
            </a:r>
            <a:endParaRPr lang="en-US" dirty="0"/>
          </a:p>
          <a:p>
            <a:pPr marL="0" indent="0">
              <a:buNone/>
            </a:pPr>
            <a:endParaRPr lang="en-US" dirty="0"/>
          </a:p>
          <a:p>
            <a:pPr marL="0" indent="0">
              <a:buNone/>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a:t>
            </a:fld>
            <a:endParaRPr lang="en-US"/>
          </a:p>
        </p:txBody>
      </p:sp>
    </p:spTree>
    <p:extLst>
      <p:ext uri="{BB962C8B-B14F-4D97-AF65-F5344CB8AC3E}">
        <p14:creationId xmlns:p14="http://schemas.microsoft.com/office/powerpoint/2010/main" val="3778866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742950" lvl="1" indent="-228600">
              <a:lnSpc>
                <a:spcPct val="90000"/>
              </a:lnSpc>
              <a:spcAft>
                <a:spcPts val="600"/>
              </a:spcAft>
              <a:buFont typeface="Arial" panose="020B0604020202020204" pitchFamily="34" charset="0"/>
              <a:buChar char="•"/>
            </a:pPr>
            <a:r>
              <a:rPr lang="en-US" sz="1700" dirty="0">
                <a:solidFill>
                  <a:srgbClr val="FFFFFF"/>
                </a:solidFill>
              </a:rPr>
              <a:t>Priority - </a:t>
            </a:r>
          </a:p>
          <a:p>
            <a:pPr marL="742950" lvl="1" indent="-228600">
              <a:lnSpc>
                <a:spcPct val="90000"/>
              </a:lnSpc>
              <a:spcAft>
                <a:spcPts val="600"/>
              </a:spcAft>
              <a:buFont typeface="Arial" panose="020B0604020202020204" pitchFamily="34" charset="0"/>
              <a:buChar char="•"/>
            </a:pPr>
            <a:r>
              <a:rPr lang="en-US" sz="1700" dirty="0">
                <a:solidFill>
                  <a:srgbClr val="FFFFFF"/>
                </a:solidFill>
              </a:rPr>
              <a:t>Weighted</a:t>
            </a:r>
          </a:p>
          <a:p>
            <a:pPr marL="742950" lvl="1" indent="-228600">
              <a:lnSpc>
                <a:spcPct val="90000"/>
              </a:lnSpc>
              <a:spcAft>
                <a:spcPts val="600"/>
              </a:spcAft>
              <a:buFont typeface="Arial" panose="020B0604020202020204" pitchFamily="34" charset="0"/>
              <a:buChar char="•"/>
            </a:pPr>
            <a:r>
              <a:rPr lang="en-US" sz="1700" dirty="0">
                <a:solidFill>
                  <a:srgbClr val="FFFFFF"/>
                </a:solidFill>
              </a:rPr>
              <a:t>Performance</a:t>
            </a:r>
          </a:p>
          <a:p>
            <a:pPr marL="742950" lvl="1" indent="-228600">
              <a:lnSpc>
                <a:spcPct val="90000"/>
              </a:lnSpc>
              <a:spcAft>
                <a:spcPts val="600"/>
              </a:spcAft>
              <a:buFont typeface="Arial" panose="020B0604020202020204" pitchFamily="34" charset="0"/>
              <a:buChar char="•"/>
            </a:pPr>
            <a:r>
              <a:rPr lang="en-US" sz="1700" dirty="0">
                <a:solidFill>
                  <a:srgbClr val="FFFFFF"/>
                </a:solidFill>
              </a:rPr>
              <a:t>Geographic</a:t>
            </a:r>
          </a:p>
        </p:txBody>
      </p:sp>
      <p:sp>
        <p:nvSpPr>
          <p:cNvPr id="4" name="Slide Number Placeholder 3"/>
          <p:cNvSpPr>
            <a:spLocks noGrp="1"/>
          </p:cNvSpPr>
          <p:nvPr>
            <p:ph type="sldNum" sz="quarter" idx="10"/>
          </p:nvPr>
        </p:nvSpPr>
        <p:spPr/>
        <p:txBody>
          <a:bodyPr/>
          <a:lstStyle/>
          <a:p>
            <a:fld id="{1489DB6A-E92B-415B-AFB4-9C72D4A9006D}" type="slidenum">
              <a:rPr lang="en-US" smtClean="0"/>
              <a:t>10</a:t>
            </a:fld>
            <a:endParaRPr lang="en-US"/>
          </a:p>
        </p:txBody>
      </p:sp>
    </p:spTree>
    <p:extLst>
      <p:ext uri="{BB962C8B-B14F-4D97-AF65-F5344CB8AC3E}">
        <p14:creationId xmlns:p14="http://schemas.microsoft.com/office/powerpoint/2010/main" val="98134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Service Endpoints - Azure VMs, Web Apps, and cloud services. </a:t>
            </a:r>
          </a:p>
          <a:p>
            <a:r>
              <a:rPr lang="en-US" sz="1200" b="0" i="0" kern="1200" dirty="0">
                <a:solidFill>
                  <a:schemeClr val="tx1"/>
                </a:solidFill>
                <a:effectLst/>
                <a:latin typeface="+mn-lt"/>
                <a:ea typeface="+mn-ea"/>
                <a:cs typeface="+mn-cs"/>
              </a:rPr>
              <a:t>#You can also use Traffic Manager with external, non-Azure endpoints.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 uses Domain Name System (DNS) to direct client requests to the most appropriate endpoint based on a traffic-routing method and the health of the endpoints.</a:t>
            </a:r>
          </a:p>
          <a:p>
            <a:endParaRPr lang="en-US" sz="1200" b="0" i="0" kern="1200" dirty="0">
              <a:solidFill>
                <a:schemeClr val="tx1"/>
              </a:solidFill>
              <a:effectLst/>
              <a:latin typeface="+mn-lt"/>
              <a:ea typeface="+mn-ea"/>
              <a:cs typeface="+mn-cs"/>
            </a:endParaRPr>
          </a:p>
          <a:p>
            <a:r>
              <a:rPr lang="en-US" dirty="0"/>
              <a:t>Priority -  For backup and DR</a:t>
            </a:r>
          </a:p>
          <a:p>
            <a:endParaRPr lang="en-US" dirty="0"/>
          </a:p>
          <a:p>
            <a:r>
              <a:rPr lang="en-US" dirty="0"/>
              <a:t>Weighted - </a:t>
            </a:r>
            <a:r>
              <a:rPr lang="en-US" sz="1200" b="0" i="0" kern="1200" dirty="0">
                <a:solidFill>
                  <a:schemeClr val="tx1"/>
                </a:solidFill>
                <a:effectLst/>
                <a:latin typeface="+mn-lt"/>
                <a:ea typeface="+mn-ea"/>
                <a:cs typeface="+mn-cs"/>
              </a:rPr>
              <a:t>distribute traffic across a set of endpoints, either </a:t>
            </a:r>
            <a:r>
              <a:rPr lang="en-US" sz="1200" b="1" i="0" kern="1200" dirty="0">
                <a:solidFill>
                  <a:schemeClr val="tx1"/>
                </a:solidFill>
                <a:effectLst/>
                <a:latin typeface="+mn-lt"/>
                <a:ea typeface="+mn-ea"/>
                <a:cs typeface="+mn-cs"/>
              </a:rPr>
              <a:t>evenly or according to weights</a:t>
            </a:r>
            <a:r>
              <a:rPr lang="en-US" sz="1200" b="0" i="0" kern="1200" dirty="0">
                <a:solidFill>
                  <a:schemeClr val="tx1"/>
                </a:solidFill>
                <a:effectLst/>
                <a:latin typeface="+mn-lt"/>
                <a:ea typeface="+mn-ea"/>
                <a:cs typeface="+mn-cs"/>
              </a:rPr>
              <a:t>, which you define</a:t>
            </a:r>
            <a:endParaRPr lang="en-US" dirty="0"/>
          </a:p>
          <a:p>
            <a:endParaRPr lang="en-US" dirty="0"/>
          </a:p>
          <a:p>
            <a:r>
              <a:rPr lang="en-US" dirty="0"/>
              <a:t>Performance - </a:t>
            </a:r>
            <a:r>
              <a:rPr lang="en-US" sz="1200" b="0" i="0" kern="1200" dirty="0">
                <a:solidFill>
                  <a:schemeClr val="tx1"/>
                </a:solidFill>
                <a:effectLst/>
                <a:latin typeface="+mn-lt"/>
                <a:ea typeface="+mn-ea"/>
                <a:cs typeface="+mn-cs"/>
              </a:rPr>
              <a:t>"closest" endpoint in terms of the lowest network latency.</a:t>
            </a:r>
            <a:endParaRPr lang="en-US" dirty="0"/>
          </a:p>
          <a:p>
            <a:endParaRPr lang="en-US" dirty="0"/>
          </a:p>
          <a:p>
            <a:r>
              <a:rPr lang="en-US" dirty="0"/>
              <a:t>Geographic - </a:t>
            </a:r>
            <a:r>
              <a:rPr lang="en-US" sz="1200" b="0" i="0" kern="1200" dirty="0">
                <a:solidFill>
                  <a:schemeClr val="tx1"/>
                </a:solidFill>
                <a:effectLst/>
                <a:latin typeface="+mn-lt"/>
                <a:ea typeface="+mn-ea"/>
                <a:cs typeface="+mn-cs"/>
              </a:rPr>
              <a:t>geographic location their DNS query originates from</a:t>
            </a: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11</a:t>
            </a:fld>
            <a:endParaRPr lang="en-US"/>
          </a:p>
        </p:txBody>
      </p:sp>
    </p:spTree>
    <p:extLst>
      <p:ext uri="{BB962C8B-B14F-4D97-AF65-F5344CB8AC3E}">
        <p14:creationId xmlns:p14="http://schemas.microsoft.com/office/powerpoint/2010/main" val="1776463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DNS Record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 domains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Private to the Vnet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No WINS or NetBIOS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No Custom DNS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Split Horizon – Private and Internet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DNS Zone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99.99% SLA on Azure DNS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Forwarded DNS Requests are sent to reserved IP 168.63.129.16</a:t>
            </a:r>
          </a:p>
          <a:p>
            <a:r>
              <a:rPr lang="en-US" dirty="0"/>
              <a:t>20/100 DNS servers per Vnet</a:t>
            </a:r>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12</a:t>
            </a:fld>
            <a:endParaRPr lang="en-US"/>
          </a:p>
        </p:txBody>
      </p:sp>
    </p:spTree>
    <p:extLst>
      <p:ext uri="{BB962C8B-B14F-4D97-AF65-F5344CB8AC3E}">
        <p14:creationId xmlns:p14="http://schemas.microsoft.com/office/powerpoint/2010/main" val="3035073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cloud and you have different connectivity options, </a:t>
            </a:r>
          </a:p>
          <a:p>
            <a:r>
              <a:rPr lang="en-US" dirty="0"/>
              <a:t>These are the four different connectivity options.  </a:t>
            </a:r>
          </a:p>
          <a:p>
            <a:r>
              <a:rPr lang="en-US" dirty="0"/>
              <a:t>We will go in depth on each one of them in a minute</a:t>
            </a:r>
          </a:p>
          <a:p>
            <a:endParaRPr lang="en-US" dirty="0"/>
          </a:p>
          <a:p>
            <a:r>
              <a:rPr lang="en-US" dirty="0"/>
              <a:t>It is clear that if you are choosing public cloud, the first type of connectivity that we can choose is </a:t>
            </a:r>
            <a:r>
              <a:rPr lang="en-US" b="1" dirty="0"/>
              <a:t>internet based connectivity</a:t>
            </a:r>
            <a:r>
              <a:rPr lang="en-US" dirty="0"/>
              <a:t> – Nothing really special to talk about</a:t>
            </a:r>
          </a:p>
          <a:p>
            <a:r>
              <a:rPr lang="en-US" dirty="0"/>
              <a:t>Its mainly about this other three that are valuable.</a:t>
            </a:r>
          </a:p>
          <a:p>
            <a:endParaRPr lang="en-US" dirty="0"/>
          </a:p>
          <a:p>
            <a:r>
              <a:rPr lang="en-US" dirty="0"/>
              <a:t>Point-to-site: Not a production or enterprise class solution</a:t>
            </a:r>
          </a:p>
          <a:p>
            <a:endParaRPr lang="en-US" dirty="0"/>
          </a:p>
          <a:p>
            <a:r>
              <a:rPr lang="en-US" dirty="0"/>
              <a:t>Site-to-Site: </a:t>
            </a:r>
          </a:p>
          <a:p>
            <a:endParaRPr lang="en-US" dirty="0"/>
          </a:p>
          <a:p>
            <a:r>
              <a:rPr lang="en-US" dirty="0"/>
              <a:t>You will have a </a:t>
            </a:r>
            <a:r>
              <a:rPr lang="en-US" b="1" dirty="0"/>
              <a:t>gateway in Azure Vnet </a:t>
            </a:r>
            <a:r>
              <a:rPr lang="en-US" dirty="0"/>
              <a:t>and you have </a:t>
            </a:r>
            <a:r>
              <a:rPr lang="en-US" b="1" dirty="0"/>
              <a:t>device on-premises </a:t>
            </a:r>
            <a:r>
              <a:rPr lang="en-US" dirty="0"/>
              <a:t>and basically we will be </a:t>
            </a:r>
            <a:r>
              <a:rPr lang="en-US" b="1" dirty="0"/>
              <a:t>creating IPSec tunnel between both of them</a:t>
            </a:r>
          </a:p>
          <a:p>
            <a:r>
              <a:rPr lang="en-US" dirty="0"/>
              <a:t>Look into </a:t>
            </a:r>
            <a:r>
              <a:rPr lang="en-US" b="1" dirty="0"/>
              <a:t>supported list of devices </a:t>
            </a:r>
            <a:r>
              <a:rPr lang="en-US" dirty="0"/>
              <a:t>while designing a solution for yourself or for any of your customers</a:t>
            </a:r>
            <a:br>
              <a:rPr lang="en-US" dirty="0"/>
            </a:br>
            <a:endParaRPr lang="en-US" dirty="0"/>
          </a:p>
          <a:p>
            <a:r>
              <a:rPr lang="en-US" dirty="0"/>
              <a:t>Support for both IKEv1 and IKEv2 tunnels</a:t>
            </a:r>
          </a:p>
          <a:p>
            <a:r>
              <a:rPr lang="en-US" dirty="0"/>
              <a:t>Maximum bandwidth in a Site-to-Site tunnel is 1.25 GBPS</a:t>
            </a:r>
          </a:p>
          <a:p>
            <a:endParaRPr lang="en-US" dirty="0"/>
          </a:p>
          <a:p>
            <a:r>
              <a:rPr lang="en-US" dirty="0"/>
              <a:t>If you want to go above that and want security (private link) then you need to look into the ExpressRoute option –</a:t>
            </a:r>
          </a:p>
          <a:p>
            <a:endParaRPr lang="en-US" dirty="0"/>
          </a:p>
          <a:p>
            <a:r>
              <a:rPr lang="en-US" dirty="0"/>
              <a:t>Has anybody hear had the joy of setting up ExpressRoute</a:t>
            </a:r>
          </a:p>
          <a:p>
            <a:endParaRPr lang="en-US" dirty="0"/>
          </a:p>
          <a:p>
            <a:r>
              <a:rPr lang="en-US" sz="1200" b="1" kern="1200" dirty="0">
                <a:solidFill>
                  <a:schemeClr val="tx1"/>
                </a:solidFill>
                <a:effectLst/>
                <a:latin typeface="+mn-lt"/>
                <a:ea typeface="+mn-ea"/>
                <a:cs typeface="+mn-cs"/>
              </a:rPr>
              <a:t>Basic-</a:t>
            </a:r>
          </a:p>
          <a:p>
            <a:r>
              <a:rPr lang="en-US" sz="1200" b="1" kern="1200" dirty="0">
                <a:solidFill>
                  <a:schemeClr val="tx1"/>
                </a:solidFill>
                <a:effectLst/>
                <a:latin typeface="+mn-lt"/>
                <a:ea typeface="+mn-ea"/>
                <a:cs typeface="+mn-cs"/>
              </a:rPr>
              <a:t>Route-based VPN</a:t>
            </a:r>
            <a:r>
              <a:rPr lang="en-US" dirty="0">
                <a:effectLst/>
              </a:rPr>
              <a:t>: 10 tunnels with P2S; no RADIUS authentication for P2S; no IKEv2 for P2S</a:t>
            </a:r>
            <a:br>
              <a:rPr lang="en-US" dirty="0">
                <a:effectLst/>
              </a:rPr>
            </a:br>
            <a:r>
              <a:rPr lang="en-US" sz="1200" b="1" kern="1200" dirty="0">
                <a:solidFill>
                  <a:schemeClr val="tx1"/>
                </a:solidFill>
                <a:effectLst/>
                <a:latin typeface="+mn-lt"/>
                <a:ea typeface="+mn-ea"/>
                <a:cs typeface="+mn-cs"/>
              </a:rPr>
              <a:t>Policy-based VPN</a:t>
            </a:r>
            <a:r>
              <a:rPr lang="en-US" dirty="0">
                <a:effectLst/>
              </a:rPr>
              <a:t>: (IKEv1): 1 tunnel; no P2S</a:t>
            </a:r>
          </a:p>
          <a:p>
            <a:r>
              <a:rPr lang="en-US" sz="1200" b="1" kern="1200" dirty="0">
                <a:solidFill>
                  <a:schemeClr val="tx1"/>
                </a:solidFill>
                <a:effectLst/>
                <a:latin typeface="+mn-lt"/>
                <a:ea typeface="+mn-ea"/>
                <a:cs typeface="+mn-cs"/>
              </a:rPr>
              <a:t>VpnGw1, VpnGw2, and VpnGw3-</a:t>
            </a:r>
          </a:p>
          <a:p>
            <a:r>
              <a:rPr lang="en-US" sz="1200" b="1" kern="1200" dirty="0">
                <a:solidFill>
                  <a:schemeClr val="tx1"/>
                </a:solidFill>
                <a:effectLst/>
                <a:latin typeface="+mn-lt"/>
                <a:ea typeface="+mn-ea"/>
                <a:cs typeface="+mn-cs"/>
              </a:rPr>
              <a:t>Route-based VPN</a:t>
            </a:r>
            <a:r>
              <a:rPr lang="en-US" dirty="0">
                <a:effectLst/>
              </a:rPr>
              <a:t>: up to 30 tunnels (*), P2S, BGP, active-active, custom IPsec/IKE policy, ExpressRoute/VPN co-existence</a:t>
            </a:r>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14</a:t>
            </a:fld>
            <a:endParaRPr lang="en-US"/>
          </a:p>
        </p:txBody>
      </p:sp>
    </p:spTree>
    <p:extLst>
      <p:ext uri="{BB962C8B-B14F-4D97-AF65-F5344CB8AC3E}">
        <p14:creationId xmlns:p14="http://schemas.microsoft.com/office/powerpoint/2010/main" val="714345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 Based – Dynamic Routing VPN – IPSec Tunnel </a:t>
            </a:r>
          </a:p>
          <a:p>
            <a:r>
              <a:rPr lang="en-US" dirty="0"/>
              <a:t>	Basic – 10</a:t>
            </a:r>
          </a:p>
          <a:p>
            <a:r>
              <a:rPr lang="en-US" dirty="0"/>
              <a:t>	GW1,2,3 – 30 Tunnels</a:t>
            </a:r>
          </a:p>
          <a:p>
            <a:endParaRPr lang="en-US" dirty="0"/>
          </a:p>
          <a:p>
            <a:r>
              <a:rPr lang="en-US" dirty="0"/>
              <a:t>Policy Based – Static Routing VPN – Customer defined policy (access list) – VPN Client</a:t>
            </a:r>
          </a:p>
          <a:p>
            <a:r>
              <a:rPr lang="en-US" dirty="0"/>
              <a:t>	1 S2S VPN </a:t>
            </a:r>
          </a:p>
          <a:p>
            <a:endParaRPr lang="en-US" dirty="0"/>
          </a:p>
          <a:p>
            <a:r>
              <a:rPr lang="en-US" dirty="0"/>
              <a:t>IKEv1 and IKEv2 </a:t>
            </a:r>
          </a:p>
          <a:p>
            <a:endParaRPr lang="en-US" dirty="0"/>
          </a:p>
          <a:p>
            <a:r>
              <a:rPr lang="en-US" dirty="0"/>
              <a:t>Resources for VPN</a:t>
            </a:r>
          </a:p>
          <a:p>
            <a:endParaRPr lang="en-US" dirty="0"/>
          </a:p>
          <a:p>
            <a:r>
              <a:rPr lang="en-US" dirty="0"/>
              <a:t>Pre Shared Key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15</a:t>
            </a:fld>
            <a:endParaRPr lang="en-US"/>
          </a:p>
        </p:txBody>
      </p:sp>
    </p:spTree>
    <p:extLst>
      <p:ext uri="{BB962C8B-B14F-4D97-AF65-F5344CB8AC3E}">
        <p14:creationId xmlns:p14="http://schemas.microsoft.com/office/powerpoint/2010/main" val="3531599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MPLS network</a:t>
            </a:r>
          </a:p>
          <a:p>
            <a:endParaRPr lang="en-US" dirty="0"/>
          </a:p>
          <a:p>
            <a:r>
              <a:rPr lang="en-US" dirty="0"/>
              <a:t>Public and Private peering</a:t>
            </a:r>
          </a:p>
          <a:p>
            <a:endParaRPr lang="en-US" dirty="0"/>
          </a:p>
          <a:p>
            <a:r>
              <a:rPr lang="en-US" dirty="0"/>
              <a:t>Built in Redundancy </a:t>
            </a:r>
          </a:p>
          <a:p>
            <a:endParaRPr lang="en-US" dirty="0"/>
          </a:p>
          <a:p>
            <a:r>
              <a:rPr lang="en-US" dirty="0"/>
              <a:t>Dynamic Routing</a:t>
            </a:r>
          </a:p>
          <a:p>
            <a:endParaRPr lang="en-US" dirty="0"/>
          </a:p>
          <a:p>
            <a:r>
              <a:rPr lang="en-US" dirty="0"/>
              <a:t>--</a:t>
            </a:r>
          </a:p>
          <a:p>
            <a:r>
              <a:rPr lang="en-US" dirty="0"/>
              <a:t>Private line through a connectivity provider</a:t>
            </a:r>
          </a:p>
          <a:p>
            <a:endParaRPr lang="en-US" dirty="0"/>
          </a:p>
          <a:p>
            <a:r>
              <a:rPr lang="en-US" dirty="0"/>
              <a:t>Not on public internet</a:t>
            </a:r>
          </a:p>
          <a:p>
            <a:endParaRPr lang="en-US" dirty="0"/>
          </a:p>
          <a:p>
            <a:r>
              <a:rPr lang="en-US" dirty="0"/>
              <a:t>More Reliable , Faster speed, low latency, high security</a:t>
            </a:r>
          </a:p>
          <a:p>
            <a:endParaRPr lang="en-US" dirty="0"/>
          </a:p>
          <a:p>
            <a:r>
              <a:rPr lang="en-US" dirty="0"/>
              <a:t>Billing </a:t>
            </a:r>
          </a:p>
          <a:p>
            <a:endParaRPr lang="en-US" dirty="0"/>
          </a:p>
          <a:p>
            <a:r>
              <a:rPr lang="en-US" dirty="0"/>
              <a:t>Billed monthly</a:t>
            </a:r>
          </a:p>
          <a:p>
            <a:r>
              <a:rPr lang="en-US" dirty="0"/>
              <a:t>Free inbound , Billed Outbound with per GB of data Transfer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Prerequisites NW requirements</a:t>
            </a:r>
            <a:r>
              <a:rPr lang="en-US" dirty="0"/>
              <a:t>–</a:t>
            </a:r>
          </a:p>
          <a:p>
            <a:endParaRPr lang="en-US" dirty="0"/>
          </a:p>
          <a:p>
            <a:r>
              <a:rPr lang="en-US" dirty="0"/>
              <a:t>NAT – Public Peering only accepts traffic from public IP</a:t>
            </a:r>
          </a:p>
          <a:p>
            <a:endParaRPr lang="en-US" dirty="0"/>
          </a:p>
          <a:p>
            <a:r>
              <a:rPr lang="en-US" dirty="0"/>
              <a:t>Redundancy – Redundant BGP sessions setup between MS routers and peering routers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16</a:t>
            </a:fld>
            <a:endParaRPr lang="en-US"/>
          </a:p>
        </p:txBody>
      </p:sp>
    </p:spTree>
    <p:extLst>
      <p:ext uri="{BB962C8B-B14F-4D97-AF65-F5344CB8AC3E}">
        <p14:creationId xmlns:p14="http://schemas.microsoft.com/office/powerpoint/2010/main" val="3157867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a:t>
            </a:r>
          </a:p>
          <a:p>
            <a:endParaRPr lang="en-US" dirty="0"/>
          </a:p>
          <a:p>
            <a:r>
              <a:rPr lang="en-US" dirty="0"/>
              <a:t>Infrastructure deployed at Colo </a:t>
            </a:r>
          </a:p>
          <a:p>
            <a:r>
              <a:rPr lang="en-US" dirty="0"/>
              <a:t>Provider set up layer 2 of layer 3 connection from Colo to Azure</a:t>
            </a:r>
          </a:p>
          <a:p>
            <a:endParaRPr lang="en-US" dirty="0"/>
          </a:p>
          <a:p>
            <a:r>
              <a:rPr lang="en-US" dirty="0"/>
              <a:t>Point-to-Point</a:t>
            </a:r>
          </a:p>
          <a:p>
            <a:endParaRPr lang="en-US" dirty="0"/>
          </a:p>
          <a:p>
            <a:r>
              <a:rPr lang="en-US" dirty="0"/>
              <a:t>Connect your HQ to Azure and route all the Branch office traffic to HQ and from HQ to Azure</a:t>
            </a:r>
          </a:p>
          <a:p>
            <a:endParaRPr lang="en-US" dirty="0"/>
          </a:p>
          <a:p>
            <a:r>
              <a:rPr lang="en-US" dirty="0"/>
              <a:t>IP VPN – MPLS VPN</a:t>
            </a:r>
          </a:p>
          <a:p>
            <a:endParaRPr lang="en-US" dirty="0"/>
          </a:p>
          <a:p>
            <a:r>
              <a:rPr lang="en-US" sz="1200" b="0" i="0" kern="1200" dirty="0">
                <a:solidFill>
                  <a:schemeClr val="tx1"/>
                </a:solidFill>
                <a:effectLst/>
                <a:latin typeface="+mn-lt"/>
                <a:ea typeface="+mn-ea"/>
                <a:cs typeface="+mn-cs"/>
              </a:rPr>
              <a:t>The Microsoft cloud can be interconnected to your WAN to make it look just like any other branch office.</a:t>
            </a:r>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17</a:t>
            </a:fld>
            <a:endParaRPr lang="en-US"/>
          </a:p>
        </p:txBody>
      </p:sp>
    </p:spTree>
    <p:extLst>
      <p:ext uri="{BB962C8B-B14F-4D97-AF65-F5344CB8AC3E}">
        <p14:creationId xmlns:p14="http://schemas.microsoft.com/office/powerpoint/2010/main" val="4024291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 Azure Public Services</a:t>
            </a:r>
          </a:p>
          <a:p>
            <a:endParaRPr lang="en-US" dirty="0"/>
          </a:p>
          <a:p>
            <a:r>
              <a:rPr lang="en-US" dirty="0"/>
              <a:t>Microsoft – Office 365</a:t>
            </a:r>
          </a:p>
          <a:p>
            <a:endParaRPr lang="en-US" dirty="0"/>
          </a:p>
          <a:p>
            <a:r>
              <a:rPr lang="en-US" dirty="0"/>
              <a:t>Private – Vnet </a:t>
            </a:r>
          </a:p>
        </p:txBody>
      </p:sp>
      <p:sp>
        <p:nvSpPr>
          <p:cNvPr id="4" name="Slide Number Placeholder 3"/>
          <p:cNvSpPr>
            <a:spLocks noGrp="1"/>
          </p:cNvSpPr>
          <p:nvPr>
            <p:ph type="sldNum" sz="quarter" idx="10"/>
          </p:nvPr>
        </p:nvSpPr>
        <p:spPr/>
        <p:txBody>
          <a:bodyPr/>
          <a:lstStyle/>
          <a:p>
            <a:fld id="{273C210F-F7AC-4609-9F14-F42E9171CDC6}" type="slidenum">
              <a:rPr lang="en-US" smtClean="0"/>
              <a:t>18</a:t>
            </a:fld>
            <a:endParaRPr lang="en-US"/>
          </a:p>
        </p:txBody>
      </p:sp>
    </p:spTree>
    <p:extLst>
      <p:ext uri="{BB962C8B-B14F-4D97-AF65-F5344CB8AC3E}">
        <p14:creationId xmlns:p14="http://schemas.microsoft.com/office/powerpoint/2010/main" val="2894255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Increased no of Vnet links </a:t>
            </a:r>
          </a:p>
          <a:p>
            <a:endParaRPr lang="en-US" dirty="0"/>
          </a:p>
          <a:p>
            <a:r>
              <a:rPr lang="en-US" dirty="0"/>
              <a:t>Increased route limits </a:t>
            </a:r>
          </a:p>
          <a:p>
            <a:endParaRPr lang="en-US" dirty="0"/>
          </a:p>
          <a:p>
            <a:r>
              <a:rPr lang="en-US" dirty="0"/>
              <a:t>Global connectivity with premium add-on– </a:t>
            </a:r>
          </a:p>
          <a:p>
            <a:r>
              <a:rPr lang="en-US" dirty="0"/>
              <a:t>Link Vnet in West Europe to Express Route provisioned in West US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19</a:t>
            </a:fld>
            <a:endParaRPr lang="en-US"/>
          </a:p>
        </p:txBody>
      </p:sp>
    </p:spTree>
    <p:extLst>
      <p:ext uri="{BB962C8B-B14F-4D97-AF65-F5344CB8AC3E}">
        <p14:creationId xmlns:p14="http://schemas.microsoft.com/office/powerpoint/2010/main" val="4142010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S2S is backup for Express Route</a:t>
            </a:r>
          </a:p>
          <a:p>
            <a:endParaRPr lang="en-US" dirty="0"/>
          </a:p>
          <a:p>
            <a:r>
              <a:rPr lang="en-US" dirty="0"/>
              <a:t>Add a new branch using S2S tunnel</a:t>
            </a:r>
          </a:p>
          <a:p>
            <a:endParaRPr lang="en-US" dirty="0"/>
          </a:p>
          <a:p>
            <a:r>
              <a:rPr lang="en-US" dirty="0"/>
              <a:t>Same gateway that we use for Express Route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20</a:t>
            </a:fld>
            <a:endParaRPr lang="en-US"/>
          </a:p>
        </p:txBody>
      </p:sp>
    </p:spTree>
    <p:extLst>
      <p:ext uri="{BB962C8B-B14F-4D97-AF65-F5344CB8AC3E}">
        <p14:creationId xmlns:p14="http://schemas.microsoft.com/office/powerpoint/2010/main" val="143857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Treat to the eyes</a:t>
            </a:r>
          </a:p>
          <a:p>
            <a:r>
              <a:rPr lang="en-US" dirty="0"/>
              <a:t>Networking part under infrastructure services</a:t>
            </a:r>
          </a:p>
          <a:p>
            <a:endParaRPr lang="en-US" dirty="0"/>
          </a:p>
          <a:p>
            <a:r>
              <a:rPr lang="en-US" dirty="0"/>
              <a:t>Different services under Networking.</a:t>
            </a:r>
          </a:p>
          <a:p>
            <a:endParaRPr lang="en-US" dirty="0"/>
          </a:p>
          <a:p>
            <a:r>
              <a:rPr lang="en-US" dirty="0"/>
              <a:t>Broke down into 4 – </a:t>
            </a:r>
          </a:p>
          <a:p>
            <a:endParaRPr lang="en-US" dirty="0"/>
          </a:p>
          <a:p>
            <a:pPr marL="228600" indent="-228600">
              <a:buAutoNum type="arabicPeriod"/>
            </a:pPr>
            <a:r>
              <a:rPr lang="en-US" dirty="0"/>
              <a:t>Design Azure Virtual Networks </a:t>
            </a:r>
          </a:p>
          <a:p>
            <a:pPr marL="228600" indent="-228600">
              <a:buAutoNum type="arabicPeriod"/>
            </a:pPr>
            <a:r>
              <a:rPr lang="en-US" dirty="0"/>
              <a:t>Design External connectivity for Azure Virtual Networks</a:t>
            </a:r>
          </a:p>
          <a:p>
            <a:pPr marL="228600" indent="-228600">
              <a:buAutoNum type="arabicPeriod"/>
            </a:pPr>
            <a:r>
              <a:rPr lang="en-US" dirty="0"/>
              <a:t>Design Security </a:t>
            </a:r>
            <a:r>
              <a:rPr lang="en-US" dirty="0">
                <a:solidFill>
                  <a:schemeClr val="accent1"/>
                </a:solidFill>
              </a:rPr>
              <a:t>Strategies</a:t>
            </a:r>
          </a:p>
          <a:p>
            <a:pPr marL="228600" indent="-228600">
              <a:buAutoNum type="arabicPeriod"/>
            </a:pPr>
            <a:r>
              <a:rPr lang="en-US" dirty="0"/>
              <a:t>#Design connectivity for Hybrid Applications.</a:t>
            </a:r>
          </a:p>
          <a:p>
            <a:pPr marL="0" indent="0">
              <a:buNone/>
            </a:pPr>
            <a:endParaRPr lang="en-US" dirty="0"/>
          </a:p>
          <a:p>
            <a:pPr marL="0" indent="0">
              <a:buNone/>
            </a:pPr>
            <a:r>
              <a:rPr lang="en-US" dirty="0"/>
              <a:t>Lets see what each session got for us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r>
              <a:rPr lang="en-US" dirty="0"/>
              <a:t>Seeing all the Azure services in one slide is like a treat to my eyes and in this session we will be focusing on the Networking part in Infrastructure services which is highlighted on the screen.</a:t>
            </a:r>
          </a:p>
          <a:p>
            <a:r>
              <a:rPr lang="en-US" dirty="0"/>
              <a:t>We will talk about Virtual Networks, Network services like Load balancers, Application Gateway, Traffic Manager, How to connect your Azure Vnet to you On-perm and Azure services also about Network security.</a:t>
            </a:r>
          </a:p>
          <a:p>
            <a:pPr marL="0" indent="0">
              <a:buNone/>
            </a:pPr>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a:t>
            </a:fld>
            <a:endParaRPr lang="en-US"/>
          </a:p>
        </p:txBody>
      </p:sp>
    </p:spTree>
    <p:extLst>
      <p:ext uri="{BB962C8B-B14F-4D97-AF65-F5344CB8AC3E}">
        <p14:creationId xmlns:p14="http://schemas.microsoft.com/office/powerpoint/2010/main" val="2354043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network Watcher </a:t>
            </a:r>
          </a:p>
          <a:p>
            <a:r>
              <a:rPr lang="en-US" dirty="0"/>
              <a:t>Flow verify traffic </a:t>
            </a:r>
          </a:p>
          <a:p>
            <a:r>
              <a:rPr lang="en-US" dirty="0"/>
              <a:t>TS NSG logs</a:t>
            </a:r>
          </a:p>
          <a:p>
            <a:r>
              <a:rPr lang="en-US" dirty="0"/>
              <a:t>Packet captures </a:t>
            </a:r>
          </a:p>
          <a:p>
            <a:endParaRPr lang="en-US" dirty="0"/>
          </a:p>
          <a:p>
            <a:r>
              <a:rPr lang="en-US" dirty="0"/>
              <a:t>Enable NW</a:t>
            </a:r>
          </a:p>
          <a:p>
            <a:r>
              <a:rPr lang="en-US" dirty="0"/>
              <a:t>Add extension to the VM</a:t>
            </a:r>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23</a:t>
            </a:fld>
            <a:endParaRPr lang="en-US"/>
          </a:p>
        </p:txBody>
      </p:sp>
    </p:spTree>
    <p:extLst>
      <p:ext uri="{BB962C8B-B14F-4D97-AF65-F5344CB8AC3E}">
        <p14:creationId xmlns:p14="http://schemas.microsoft.com/office/powerpoint/2010/main" val="449642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 or Subnet Level</a:t>
            </a:r>
          </a:p>
          <a:p>
            <a:endParaRPr lang="en-US" dirty="0"/>
          </a:p>
          <a:p>
            <a:r>
              <a:rPr lang="en-US" dirty="0"/>
              <a:t>Inputs to configure rules</a:t>
            </a:r>
          </a:p>
          <a:p>
            <a:endParaRPr lang="en-US" dirty="0"/>
          </a:p>
          <a:p>
            <a:r>
              <a:rPr lang="en-US" dirty="0"/>
              <a:t>Augmented rules = Large &amp; Complex network policies with less rules on a NSG</a:t>
            </a:r>
          </a:p>
          <a:p>
            <a:r>
              <a:rPr lang="en-US" dirty="0"/>
              <a:t>multiple ports and IPs on a single rules</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24</a:t>
            </a:fld>
            <a:endParaRPr lang="en-US"/>
          </a:p>
        </p:txBody>
      </p:sp>
    </p:spTree>
    <p:extLst>
      <p:ext uri="{BB962C8B-B14F-4D97-AF65-F5344CB8AC3E}">
        <p14:creationId xmlns:p14="http://schemas.microsoft.com/office/powerpoint/2010/main" val="2298635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as extension on application level</a:t>
            </a:r>
          </a:p>
          <a:p>
            <a:endParaRPr lang="en-US" dirty="0"/>
          </a:p>
          <a:p>
            <a:r>
              <a:rPr lang="en-US" dirty="0"/>
              <a:t>NIC of VM to ASG</a:t>
            </a:r>
          </a:p>
          <a:p>
            <a:endParaRPr lang="en-US" dirty="0"/>
          </a:p>
          <a:p>
            <a:r>
              <a:rPr lang="en-US" dirty="0"/>
              <a:t>ASG as source or destination on NSG</a:t>
            </a:r>
          </a:p>
          <a:p>
            <a:endParaRPr lang="en-US" dirty="0"/>
          </a:p>
          <a:p>
            <a:r>
              <a:rPr lang="en-US" dirty="0"/>
              <a:t>Reduce –</a:t>
            </a:r>
          </a:p>
          <a:p>
            <a:endParaRPr lang="en-US" dirty="0"/>
          </a:p>
          <a:p>
            <a:r>
              <a:rPr lang="en-US" dirty="0"/>
              <a:t>Complexity of explicit IP addresses</a:t>
            </a:r>
          </a:p>
          <a:p>
            <a:r>
              <a:rPr lang="en-US" dirty="0"/>
              <a:t>Multiple rule sets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25</a:t>
            </a:fld>
            <a:endParaRPr lang="en-US"/>
          </a:p>
        </p:txBody>
      </p:sp>
    </p:spTree>
    <p:extLst>
      <p:ext uri="{BB962C8B-B14F-4D97-AF65-F5344CB8AC3E}">
        <p14:creationId xmlns:p14="http://schemas.microsoft.com/office/powerpoint/2010/main" val="1356357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Defined Routes</a:t>
            </a:r>
          </a:p>
          <a:p>
            <a:endParaRPr lang="en-US" dirty="0"/>
          </a:p>
          <a:p>
            <a:r>
              <a:rPr lang="en-US" dirty="0"/>
              <a:t>Ability to control traffic flow</a:t>
            </a:r>
          </a:p>
          <a:p>
            <a:endParaRPr lang="en-US" dirty="0"/>
          </a:p>
          <a:p>
            <a:r>
              <a:rPr lang="en-US" dirty="0"/>
              <a:t>Imagine we have two subnets within one Vnet</a:t>
            </a:r>
          </a:p>
          <a:p>
            <a:r>
              <a:rPr lang="en-US" dirty="0"/>
              <a:t>By default all machines in a Vnet can communicate with each other so there is full routed network between them</a:t>
            </a:r>
          </a:p>
          <a:p>
            <a:r>
              <a:rPr lang="en-US" dirty="0"/>
              <a:t>You don’t want your front end subnet communicate directly with your back end subnet </a:t>
            </a:r>
          </a:p>
          <a:p>
            <a:r>
              <a:rPr lang="en-US" dirty="0"/>
              <a:t>You want to have your own firewall appliance or an IDS system in between the traffic flow to accomplish that solution we can use User Defined Routes to force the traffic coming to backend subnet that is coming from front end subnet through the firewall instance</a:t>
            </a:r>
          </a:p>
          <a:p>
            <a:endParaRPr lang="en-US" dirty="0"/>
          </a:p>
          <a:p>
            <a:r>
              <a:rPr lang="en-US" dirty="0"/>
              <a:t>You can configure UDR’s for both internal traffic and the traffic leaving your Azure network</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273C210F-F7AC-4609-9F14-F42E9171CDC6}" type="slidenum">
              <a:rPr lang="en-US" smtClean="0"/>
              <a:t>26</a:t>
            </a:fld>
            <a:endParaRPr lang="en-US"/>
          </a:p>
        </p:txBody>
      </p:sp>
    </p:spTree>
    <p:extLst>
      <p:ext uri="{BB962C8B-B14F-4D97-AF65-F5344CB8AC3E}">
        <p14:creationId xmlns:p14="http://schemas.microsoft.com/office/powerpoint/2010/main" val="1746013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Defines the traffic threshold on the DDOS policy </a:t>
            </a:r>
          </a:p>
          <a:p>
            <a:r>
              <a:rPr lang="en-US" dirty="0"/>
              <a:t>Auto-trigger DDOS mitigation</a:t>
            </a:r>
          </a:p>
          <a:p>
            <a:r>
              <a:rPr lang="en-US" dirty="0"/>
              <a:t>Redirected to the DDOS protection service</a:t>
            </a:r>
          </a:p>
          <a:p>
            <a:endParaRPr lang="en-US" dirty="0"/>
          </a:p>
          <a:p>
            <a:r>
              <a:rPr lang="en-US" sz="1200" b="0" i="0" kern="1200" dirty="0">
                <a:solidFill>
                  <a:schemeClr val="tx1"/>
                </a:solidFill>
                <a:effectLst/>
                <a:latin typeface="+mn-lt"/>
                <a:ea typeface="+mn-ea"/>
                <a:cs typeface="+mn-cs"/>
              </a:rPr>
              <a:t>Standard - Protection policies are tuned through </a:t>
            </a:r>
            <a:r>
              <a:rPr lang="en-US" sz="1200" b="1" i="0" kern="1200" dirty="0">
                <a:solidFill>
                  <a:schemeClr val="tx1"/>
                </a:solidFill>
                <a:effectLst/>
                <a:latin typeface="+mn-lt"/>
                <a:ea typeface="+mn-ea"/>
                <a:cs typeface="+mn-cs"/>
              </a:rPr>
              <a:t>dedicated traffic monitoring and machine learning algorithms</a:t>
            </a:r>
            <a:r>
              <a:rPr lang="en-US" sz="1200" b="0" i="0" kern="1200" dirty="0">
                <a:solidFill>
                  <a:schemeClr val="tx1"/>
                </a:solidFill>
                <a:effectLst/>
                <a:latin typeface="+mn-lt"/>
                <a:ea typeface="+mn-ea"/>
                <a:cs typeface="+mn-cs"/>
              </a:rPr>
              <a:t> and applied to </a:t>
            </a:r>
            <a:r>
              <a:rPr lang="en-US" sz="1200" b="1" i="0" kern="1200" dirty="0">
                <a:solidFill>
                  <a:schemeClr val="tx1"/>
                </a:solidFill>
                <a:effectLst/>
                <a:latin typeface="+mn-lt"/>
                <a:ea typeface="+mn-ea"/>
                <a:cs typeface="+mn-cs"/>
              </a:rPr>
              <a:t>public IP addresses associated to resources deployed in virtual networks, such as Azure Load Balancer, Azure Application Gateway</a:t>
            </a:r>
            <a:endParaRPr lang="en-US" b="1" dirty="0"/>
          </a:p>
          <a:p>
            <a:endParaRPr lang="en-US" dirty="0"/>
          </a:p>
          <a:p>
            <a:r>
              <a:rPr lang="en-US" dirty="0"/>
              <a:t>Volumetric - </a:t>
            </a:r>
            <a:r>
              <a:rPr lang="en-US" sz="1200" b="0" i="0" kern="1200" dirty="0">
                <a:solidFill>
                  <a:schemeClr val="tx1"/>
                </a:solidFill>
                <a:effectLst/>
                <a:latin typeface="+mn-lt"/>
                <a:ea typeface="+mn-ea"/>
                <a:cs typeface="+mn-cs"/>
              </a:rPr>
              <a:t>flood the network layer with a substantial amount of seemingly legitimate traffic</a:t>
            </a:r>
          </a:p>
          <a:p>
            <a:r>
              <a:rPr lang="en-US" sz="1200" b="0" i="0" kern="1200" dirty="0">
                <a:solidFill>
                  <a:schemeClr val="tx1"/>
                </a:solidFill>
                <a:effectLst/>
                <a:latin typeface="+mn-lt"/>
                <a:ea typeface="+mn-ea"/>
                <a:cs typeface="+mn-cs"/>
              </a:rPr>
              <a:t>Protocol - target inaccessible by exploiting a weakness in the layer 3 and layer 4 protocol stack</a:t>
            </a:r>
          </a:p>
          <a:p>
            <a:r>
              <a:rPr lang="en-US" sz="1200" b="0" i="0" kern="1200" dirty="0">
                <a:solidFill>
                  <a:schemeClr val="tx1"/>
                </a:solidFill>
                <a:effectLst/>
                <a:latin typeface="+mn-lt"/>
                <a:ea typeface="+mn-ea"/>
                <a:cs typeface="+mn-cs"/>
              </a:rPr>
              <a:t>Application – HTTP protocol violation , SQL injection </a:t>
            </a:r>
            <a:endParaRPr lang="en-US" dirty="0"/>
          </a:p>
          <a:p>
            <a:endParaRPr lang="en-US" dirty="0"/>
          </a:p>
          <a:p>
            <a:r>
              <a:rPr lang="en-US" dirty="0"/>
              <a:t>Interact with the client to check if the traffic is a spoofed traffic </a:t>
            </a:r>
          </a:p>
          <a:p>
            <a:endParaRPr lang="en-US" dirty="0"/>
          </a:p>
          <a:p>
            <a:r>
              <a:rPr lang="en-US" dirty="0"/>
              <a:t>Customer simulating their own DDOS attack</a:t>
            </a:r>
          </a:p>
          <a:p>
            <a:r>
              <a:rPr lang="en-US" dirty="0"/>
              <a:t>Ask MS support to execute the DDOS attack</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27</a:t>
            </a:fld>
            <a:endParaRPr lang="en-US"/>
          </a:p>
        </p:txBody>
      </p:sp>
    </p:spTree>
    <p:extLst>
      <p:ext uri="{BB962C8B-B14F-4D97-AF65-F5344CB8AC3E}">
        <p14:creationId xmlns:p14="http://schemas.microsoft.com/office/powerpoint/2010/main" val="3402309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30</a:t>
            </a:fld>
            <a:endParaRPr lang="en-US"/>
          </a:p>
        </p:txBody>
      </p:sp>
    </p:spTree>
    <p:extLst>
      <p:ext uri="{BB962C8B-B14F-4D97-AF65-F5344CB8AC3E}">
        <p14:creationId xmlns:p14="http://schemas.microsoft.com/office/powerpoint/2010/main" val="100379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sessions we will focus on –</a:t>
            </a:r>
          </a:p>
          <a:p>
            <a:endParaRPr lang="en-US" dirty="0"/>
          </a:p>
          <a:p>
            <a:r>
              <a:rPr lang="en-US" dirty="0"/>
              <a:t>Azure virtual networks</a:t>
            </a:r>
          </a:p>
          <a:p>
            <a:r>
              <a:rPr lang="en-US" sz="1200" b="0" i="0" kern="1200" dirty="0">
                <a:solidFill>
                  <a:schemeClr val="tx1"/>
                </a:solidFill>
                <a:effectLst/>
                <a:latin typeface="+mn-lt"/>
                <a:ea typeface="+mn-ea"/>
                <a:cs typeface="+mn-cs"/>
              </a:rPr>
              <a:t>load balancing using Azure Load Balancer, Application Gateway and Azure Traffic Manager;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Define DNS, DHCP, and IP strategies;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3C210F-F7AC-4609-9F14-F42E9171CDC6}" type="slidenum">
              <a:rPr lang="en-US" smtClean="0"/>
              <a:t>3</a:t>
            </a:fld>
            <a:endParaRPr lang="en-US"/>
          </a:p>
        </p:txBody>
      </p:sp>
    </p:spTree>
    <p:extLst>
      <p:ext uri="{BB962C8B-B14F-4D97-AF65-F5344CB8AC3E}">
        <p14:creationId xmlns:p14="http://schemas.microsoft.com/office/powerpoint/2010/main" val="783981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software defined</a:t>
            </a:r>
          </a:p>
          <a:p>
            <a:r>
              <a:rPr lang="en-US" dirty="0"/>
              <a:t>Basis for networking is a Virtual Network </a:t>
            </a:r>
          </a:p>
          <a:p>
            <a:r>
              <a:rPr lang="en-US" dirty="0"/>
              <a:t>equivalent to a </a:t>
            </a:r>
            <a:r>
              <a:rPr lang="en-US" dirty="0" err="1"/>
              <a:t>Vlan</a:t>
            </a:r>
            <a:r>
              <a:rPr lang="en-US" dirty="0"/>
              <a:t> in on-perm environment </a:t>
            </a:r>
          </a:p>
          <a:p>
            <a:endParaRPr lang="en-US" dirty="0"/>
          </a:p>
          <a:p>
            <a:r>
              <a:rPr lang="en-US" dirty="0"/>
              <a:t>Bring your own network</a:t>
            </a:r>
          </a:p>
          <a:p>
            <a:r>
              <a:rPr lang="en-US" dirty="0"/>
              <a:t>Specify your own Address Space – </a:t>
            </a:r>
          </a:p>
          <a:p>
            <a:r>
              <a:rPr lang="en-US" dirty="0"/>
              <a:t>define your own subnets</a:t>
            </a:r>
          </a:p>
          <a:p>
            <a:endParaRPr lang="en-US" dirty="0"/>
          </a:p>
          <a:p>
            <a:r>
              <a:rPr lang="en-US" dirty="0"/>
              <a:t>No IP Conflict</a:t>
            </a:r>
          </a:p>
          <a:p>
            <a:r>
              <a:rPr lang="en-US" dirty="0"/>
              <a:t>Bring your own DNS or use Azure provided DNS</a:t>
            </a:r>
          </a:p>
          <a:p>
            <a:endParaRPr lang="en-US" dirty="0"/>
          </a:p>
          <a:p>
            <a:r>
              <a:rPr lang="en-US" dirty="0"/>
              <a:t>Example of Dev and Prod environments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now see how to setup communication between two Virtual networks that are in Azure by using Virtual network peering feature </a:t>
            </a:r>
          </a:p>
          <a:p>
            <a:endParaRPr lang="en-US" dirty="0"/>
          </a:p>
          <a:p>
            <a:r>
              <a:rPr lang="en-US" dirty="0"/>
              <a:t>___________________________________________________________________________-</a:t>
            </a:r>
          </a:p>
          <a:p>
            <a:endParaRPr lang="en-US" dirty="0"/>
          </a:p>
          <a:p>
            <a:r>
              <a:rPr lang="en-US" dirty="0"/>
              <a:t>Front end Piece –</a:t>
            </a:r>
          </a:p>
          <a:p>
            <a:r>
              <a:rPr lang="en-US" dirty="0"/>
              <a:t>End customers connecting to public endpoints of your service</a:t>
            </a:r>
          </a:p>
          <a:p>
            <a:r>
              <a:rPr lang="en-US" dirty="0"/>
              <a:t>Private End – </a:t>
            </a:r>
          </a:p>
          <a:p>
            <a:r>
              <a:rPr lang="en-US" dirty="0"/>
              <a:t>Connect offices or datacenters via private link to Azure which can be either internet based (IPSEC VPN) or dedicated link called ExpressRoute – which we cover in little more detail in this session</a:t>
            </a:r>
          </a:p>
          <a:p>
            <a:endParaRPr lang="en-US" dirty="0"/>
          </a:p>
          <a:p>
            <a:r>
              <a:rPr lang="en-US" dirty="0"/>
              <a:t>Secure with network security group ACLs</a:t>
            </a:r>
          </a:p>
          <a:p>
            <a:r>
              <a:rPr lang="en-US" dirty="0"/>
              <a:t>Control traffic with User Defined Routes (UDR’s)</a:t>
            </a:r>
          </a:p>
          <a:p>
            <a:endParaRPr lang="en-US" dirty="0"/>
          </a:p>
          <a:p>
            <a:endParaRPr lang="en-US" dirty="0"/>
          </a:p>
          <a:p>
            <a:r>
              <a:rPr lang="en-US" dirty="0"/>
              <a:t>Ask Allan for Cloud vs ON-</a:t>
            </a:r>
            <a:r>
              <a:rPr lang="en-US" dirty="0" err="1"/>
              <a:t>prem</a:t>
            </a:r>
            <a:r>
              <a:rPr lang="en-US" dirty="0"/>
              <a:t> Network differences</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4</a:t>
            </a:fld>
            <a:endParaRPr lang="en-US"/>
          </a:p>
        </p:txBody>
      </p:sp>
    </p:spTree>
    <p:extLst>
      <p:ext uri="{BB962C8B-B14F-4D97-AF65-F5344CB8AC3E}">
        <p14:creationId xmlns:p14="http://schemas.microsoft.com/office/powerpoint/2010/main" val="336656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5</a:t>
            </a:fld>
            <a:endParaRPr lang="en-US"/>
          </a:p>
        </p:txBody>
      </p:sp>
    </p:spTree>
    <p:extLst>
      <p:ext uri="{BB962C8B-B14F-4D97-AF65-F5344CB8AC3E}">
        <p14:creationId xmlns:p14="http://schemas.microsoft.com/office/powerpoint/2010/main" val="37063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-4 (Transport Layer)</a:t>
            </a:r>
          </a:p>
          <a:p>
            <a:r>
              <a:rPr lang="en-US" dirty="0"/>
              <a:t>Network level traffic distribution</a:t>
            </a:r>
          </a:p>
          <a:p>
            <a:endParaRPr lang="en-US" dirty="0"/>
          </a:p>
          <a:p>
            <a:r>
              <a:rPr lang="en-US" dirty="0"/>
              <a:t>Layer – 7 (Application Layer)</a:t>
            </a:r>
          </a:p>
          <a:p>
            <a:r>
              <a:rPr lang="en-US" dirty="0"/>
              <a:t>SSL offloading</a:t>
            </a:r>
          </a:p>
          <a:p>
            <a:r>
              <a:rPr lang="en-US" dirty="0"/>
              <a:t>Reverse-proxy service -</a:t>
            </a:r>
          </a:p>
          <a:p>
            <a:endParaRPr lang="en-US" dirty="0"/>
          </a:p>
          <a:p>
            <a:r>
              <a:rPr lang="en-US" dirty="0"/>
              <a:t>DNS Level</a:t>
            </a:r>
          </a:p>
          <a:p>
            <a:r>
              <a:rPr lang="en-US" dirty="0"/>
              <a:t>Quick responses from HA applications</a:t>
            </a:r>
          </a:p>
          <a:p>
            <a:r>
              <a:rPr lang="en-US" dirty="0"/>
              <a:t>Customers from different Geo-locations</a:t>
            </a:r>
          </a:p>
          <a:p>
            <a:endParaRPr lang="en-US" dirty="0"/>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reverse proxy server</a:t>
            </a:r>
            <a:r>
              <a:rPr lang="en-US" sz="1200" b="0" i="0" kern="1200" dirty="0">
                <a:solidFill>
                  <a:schemeClr val="tx1"/>
                </a:solidFill>
                <a:effectLst/>
                <a:latin typeface="+mn-lt"/>
                <a:ea typeface="+mn-ea"/>
                <a:cs typeface="+mn-cs"/>
              </a:rPr>
              <a:t> is a type of </a:t>
            </a:r>
            <a:r>
              <a:rPr lang="en-US" sz="1200" b="1" i="0" kern="1200" dirty="0">
                <a:solidFill>
                  <a:schemeClr val="tx1"/>
                </a:solidFill>
                <a:effectLst/>
                <a:latin typeface="+mn-lt"/>
                <a:ea typeface="+mn-ea"/>
                <a:cs typeface="+mn-cs"/>
              </a:rPr>
              <a:t>proxy server</a:t>
            </a:r>
            <a:r>
              <a:rPr lang="en-US" sz="1200" b="0" i="0" kern="1200" dirty="0">
                <a:solidFill>
                  <a:schemeClr val="tx1"/>
                </a:solidFill>
                <a:effectLst/>
                <a:latin typeface="+mn-lt"/>
                <a:ea typeface="+mn-ea"/>
                <a:cs typeface="+mn-cs"/>
              </a:rPr>
              <a:t> that typically sits behind the firewall in a private network and directs client requests to the appropriate backend </a:t>
            </a:r>
            <a:r>
              <a:rPr lang="en-US" sz="1200" b="1" i="0" kern="1200" dirty="0">
                <a:solidFill>
                  <a:schemeClr val="tx1"/>
                </a:solidFill>
                <a:effectLst/>
                <a:latin typeface="+mn-lt"/>
                <a:ea typeface="+mn-ea"/>
                <a:cs typeface="+mn-cs"/>
              </a:rPr>
              <a:t>server</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reverse proxy</a:t>
            </a:r>
            <a:r>
              <a:rPr lang="en-US" sz="1200" b="0" i="0" kern="1200" dirty="0">
                <a:solidFill>
                  <a:schemeClr val="tx1"/>
                </a:solidFill>
                <a:effectLst/>
                <a:latin typeface="+mn-lt"/>
                <a:ea typeface="+mn-ea"/>
                <a:cs typeface="+mn-cs"/>
              </a:rPr>
              <a:t> provides an additional level of abstraction and control to ensure the smooth flow of network traffic between clients and </a:t>
            </a:r>
            <a:r>
              <a:rPr lang="en-US" sz="1200" b="1" i="0" kern="1200" dirty="0">
                <a:solidFill>
                  <a:schemeClr val="tx1"/>
                </a:solidFill>
                <a:effectLst/>
                <a:latin typeface="+mn-lt"/>
                <a:ea typeface="+mn-ea"/>
                <a:cs typeface="+mn-cs"/>
              </a:rPr>
              <a:t>servers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6</a:t>
            </a:fld>
            <a:endParaRPr lang="en-US"/>
          </a:p>
        </p:txBody>
      </p:sp>
    </p:spTree>
    <p:extLst>
      <p:ext uri="{BB962C8B-B14F-4D97-AF65-F5344CB8AC3E}">
        <p14:creationId xmlns:p14="http://schemas.microsoft.com/office/powerpoint/2010/main" val="337166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Tuple hash distribution </a:t>
            </a:r>
          </a:p>
          <a:p>
            <a:r>
              <a:rPr lang="en-US" dirty="0"/>
              <a:t>Availability set explain Fault domain and Update domain</a:t>
            </a:r>
          </a:p>
          <a:p>
            <a:r>
              <a:rPr lang="en-US" dirty="0"/>
              <a:t>Port Forwarding </a:t>
            </a:r>
          </a:p>
          <a:p>
            <a:r>
              <a:rPr lang="en-US" dirty="0"/>
              <a:t>Monitoring – Health probes</a:t>
            </a:r>
          </a:p>
          <a:p>
            <a:r>
              <a:rPr lang="en-US" dirty="0"/>
              <a:t>NAT</a:t>
            </a:r>
          </a:p>
          <a:p>
            <a:endParaRPr lang="en-US" dirty="0"/>
          </a:p>
          <a:p>
            <a:r>
              <a:rPr lang="en-US" dirty="0"/>
              <a:t>Multiple Load balanced IP Addresses</a:t>
            </a:r>
          </a:p>
          <a:p>
            <a:endParaRPr lang="en-US" dirty="0"/>
          </a:p>
          <a:p>
            <a:r>
              <a:rPr lang="en-US" dirty="0"/>
              <a:t>Customer Story – On availability sets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7</a:t>
            </a:fld>
            <a:endParaRPr lang="en-US"/>
          </a:p>
        </p:txBody>
      </p:sp>
    </p:spTree>
    <p:extLst>
      <p:ext uri="{BB962C8B-B14F-4D97-AF65-F5344CB8AC3E}">
        <p14:creationId xmlns:p14="http://schemas.microsoft.com/office/powerpoint/2010/main" val="728873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 Story on adding VM that is not in Availability set</a:t>
            </a:r>
          </a:p>
          <a:p>
            <a:endParaRPr lang="en-US" dirty="0"/>
          </a:p>
          <a:p>
            <a:r>
              <a:rPr lang="en-US" dirty="0"/>
              <a:t>No Availability sets needed</a:t>
            </a:r>
          </a:p>
          <a:p>
            <a:endParaRPr lang="en-US" dirty="0"/>
          </a:p>
          <a:p>
            <a:r>
              <a:rPr lang="en-US" dirty="0"/>
              <a:t>Features – </a:t>
            </a:r>
          </a:p>
          <a:p>
            <a:r>
              <a:rPr lang="en-US" dirty="0"/>
              <a:t>Low Latency</a:t>
            </a:r>
          </a:p>
          <a:p>
            <a:r>
              <a:rPr lang="en-US" dirty="0"/>
              <a:t>High throughput</a:t>
            </a:r>
          </a:p>
          <a:p>
            <a:r>
              <a:rPr lang="en-US" dirty="0"/>
              <a:t>Cross-Zone load balancing</a:t>
            </a:r>
          </a:p>
          <a:p>
            <a:endParaRPr lang="en-US" dirty="0"/>
          </a:p>
          <a:p>
            <a:r>
              <a:rPr lang="en-US" b="1" dirty="0"/>
              <a:t>Limited to region </a:t>
            </a:r>
          </a:p>
          <a:p>
            <a:r>
              <a:rPr lang="en-US" b="1" dirty="0"/>
              <a:t>not</a:t>
            </a:r>
            <a:r>
              <a:rPr lang="en-US" dirty="0"/>
              <a:t> supported in </a:t>
            </a:r>
            <a:r>
              <a:rPr lang="en-US" b="1" dirty="0"/>
              <a:t>peered networks</a:t>
            </a:r>
          </a:p>
          <a:p>
            <a:r>
              <a:rPr lang="en-US" dirty="0"/>
              <a:t>NSG is required on the NIC associated with Standard load balancer</a:t>
            </a:r>
          </a:p>
          <a:p>
            <a:endParaRPr lang="en-US" dirty="0"/>
          </a:p>
          <a:p>
            <a:r>
              <a:rPr lang="en-US" dirty="0"/>
              <a:t>Provides Diagnostic Insights using Azure Monitor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8</a:t>
            </a:fld>
            <a:endParaRPr lang="en-US"/>
          </a:p>
        </p:txBody>
      </p:sp>
    </p:spTree>
    <p:extLst>
      <p:ext uri="{BB962C8B-B14F-4D97-AF65-F5344CB8AC3E}">
        <p14:creationId xmlns:p14="http://schemas.microsoft.com/office/powerpoint/2010/main" val="3568461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7 HTTP and HTTPS load balancing</a:t>
            </a:r>
          </a:p>
          <a:p>
            <a:endParaRPr lang="en-US" dirty="0"/>
          </a:p>
          <a:p>
            <a:r>
              <a:rPr lang="en-US" dirty="0"/>
              <a:t>Multiple Websites  (20)</a:t>
            </a:r>
          </a:p>
          <a:p>
            <a:endParaRPr lang="en-US" dirty="0"/>
          </a:p>
          <a:p>
            <a:r>
              <a:rPr lang="en-US" dirty="0"/>
              <a:t>Round Robin</a:t>
            </a:r>
          </a:p>
          <a:p>
            <a:endParaRPr lang="en-US" dirty="0"/>
          </a:p>
          <a:p>
            <a:r>
              <a:rPr lang="en-US" dirty="0"/>
              <a:t>Session affinity </a:t>
            </a:r>
          </a:p>
          <a:p>
            <a:endParaRPr lang="en-US" dirty="0"/>
          </a:p>
          <a:p>
            <a:r>
              <a:rPr lang="en-US" dirty="0"/>
              <a:t>End-to-End Encryption – SSL offload</a:t>
            </a:r>
          </a:p>
          <a:p>
            <a:endParaRPr lang="en-US" dirty="0"/>
          </a:p>
          <a:p>
            <a:r>
              <a:rPr lang="en-US" dirty="0"/>
              <a:t>Drop CA certificate on the App GW external interface </a:t>
            </a:r>
          </a:p>
          <a:p>
            <a:r>
              <a:rPr lang="en-US" dirty="0"/>
              <a:t>And use self signed certificate to encrypt the outbound traffic</a:t>
            </a:r>
          </a:p>
          <a:p>
            <a:endParaRPr lang="en-US" dirty="0"/>
          </a:p>
          <a:p>
            <a:r>
              <a:rPr lang="en-US" dirty="0"/>
              <a:t>Redirect</a:t>
            </a:r>
          </a:p>
          <a:p>
            <a:endParaRPr lang="en-US" dirty="0"/>
          </a:p>
          <a:p>
            <a:r>
              <a:rPr lang="en-US" dirty="0"/>
              <a:t>WAF – SQL Injection</a:t>
            </a:r>
          </a:p>
          <a:p>
            <a:r>
              <a:rPr lang="en-US" dirty="0"/>
              <a:t>            HTTP Protocol violations </a:t>
            </a:r>
          </a:p>
          <a:p>
            <a:endParaRPr lang="en-US" dirty="0"/>
          </a:p>
          <a:p>
            <a:r>
              <a:rPr lang="en-US" dirty="0"/>
              <a:t>2 Frontend IP – Public &amp; Private</a:t>
            </a:r>
          </a:p>
          <a:p>
            <a:endParaRPr lang="en-US" dirty="0"/>
          </a:p>
          <a:p>
            <a:r>
              <a:rPr lang="en-US" dirty="0"/>
              <a:t>Listeners – Ports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9</a:t>
            </a:fld>
            <a:endParaRPr lang="en-US"/>
          </a:p>
        </p:txBody>
      </p:sp>
    </p:spTree>
    <p:extLst>
      <p:ext uri="{BB962C8B-B14F-4D97-AF65-F5344CB8AC3E}">
        <p14:creationId xmlns:p14="http://schemas.microsoft.com/office/powerpoint/2010/main" val="381082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6DB1-B16F-4FBA-A255-3810CE18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0BF3EB-BFB7-4BAF-9F6B-1A3D1B117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09DC2-03A8-4F0A-9F7E-11759CE57E57}"/>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5" name="Footer Placeholder 4">
            <a:extLst>
              <a:ext uri="{FF2B5EF4-FFF2-40B4-BE49-F238E27FC236}">
                <a16:creationId xmlns:a16="http://schemas.microsoft.com/office/drawing/2014/main" id="{31581E9B-77C6-4BB7-9BE2-28EE0BF15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6F6CC-6E41-450A-97A3-76C62E7DE4A5}"/>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1393562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233D-5A37-401E-AEAA-4462F326A6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73557-B108-4C0B-BEB7-01BCAACF87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D8D85-D35E-4ECC-9531-081EBD13E3F6}"/>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5" name="Footer Placeholder 4">
            <a:extLst>
              <a:ext uri="{FF2B5EF4-FFF2-40B4-BE49-F238E27FC236}">
                <a16:creationId xmlns:a16="http://schemas.microsoft.com/office/drawing/2014/main" id="{A7EF531C-CA5B-4C3A-84DD-FBBFEE45A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B437A-DCA5-4078-855E-D95EA64ACEB0}"/>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299874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10ABE-1DD5-4FC5-B032-01F4C0E91A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96F04-819B-4CF2-AF83-C2D706B8D5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9A14E-9FBC-440E-83A4-6A7DA83C0A17}"/>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5" name="Footer Placeholder 4">
            <a:extLst>
              <a:ext uri="{FF2B5EF4-FFF2-40B4-BE49-F238E27FC236}">
                <a16:creationId xmlns:a16="http://schemas.microsoft.com/office/drawing/2014/main" id="{E5AFDB49-BDE0-4EDB-ACEE-9480DDDF4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F7E26-D472-43D8-971A-C4B8D7969AC0}"/>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2754867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199"/>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01/16/18</a:t>
            </a:fld>
            <a:endParaRPr lang="en-US"/>
          </a:p>
        </p:txBody>
      </p:sp>
      <p:sp>
        <p:nvSpPr>
          <p:cNvPr id="5" name="Slide Number Placeholder 4"/>
          <p:cNvSpPr>
            <a:spLocks noGrp="1"/>
          </p:cNvSpPr>
          <p:nvPr>
            <p:ph type="sldNum" sz="quarter" idx="12"/>
          </p:nvPr>
        </p:nvSpPr>
        <p:spPr>
          <a:xfrm>
            <a:off x="8850631" y="6356352"/>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14000"/>
              </a:lnSpc>
              <a:spcAft>
                <a:spcPts val="300"/>
              </a:spcAft>
              <a:defRPr/>
            </a:lvl1pPr>
            <a:lvl2pPr>
              <a:lnSpc>
                <a:spcPct val="114000"/>
              </a:lnSpc>
              <a:spcAft>
                <a:spcPts val="300"/>
              </a:spcAft>
              <a:buSzPct val="90000"/>
              <a:defRPr/>
            </a:lvl2pPr>
            <a:lvl3pPr>
              <a:lnSpc>
                <a:spcPct val="114000"/>
              </a:lnSpc>
              <a:spcAft>
                <a:spcPts val="300"/>
              </a:spcAft>
              <a:defRPr/>
            </a:lvl3pPr>
            <a:lvl4pPr>
              <a:lnSpc>
                <a:spcPct val="114000"/>
              </a:lnSpc>
              <a:spcAft>
                <a:spcPts val="300"/>
              </a:spcAft>
              <a:defRPr/>
            </a:lvl4pPr>
            <a:lvl5pPr>
              <a:lnSpc>
                <a:spcPct val="114000"/>
              </a:lnSpc>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2"/>
            <a:ext cx="2844800" cy="365125"/>
          </a:xfrm>
          <a:prstGeom prst="rect">
            <a:avLst/>
          </a:prstGeom>
        </p:spPr>
        <p:txBody>
          <a:bodyPr vert="horz" lIns="182832" tIns="45708" rIns="182832" bIns="4570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Partner</a:t>
            </a:r>
            <a:r>
              <a:rPr lang="en-US" sz="1000" baseline="0" dirty="0">
                <a:latin typeface="Segoe UI" panose="020B0502040204020203" pitchFamily="34" charset="0"/>
                <a:cs typeface="Segoe UI" panose="020B0502040204020203" pitchFamily="34" charset="0"/>
              </a:rPr>
              <a:t> Ready</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9012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4543-772A-4917-88F6-BB9181A3B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91BE0-1B96-4AF3-9E59-106D47DF95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33DE6-F637-4791-9116-A68BA870BB2D}"/>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5" name="Footer Placeholder 4">
            <a:extLst>
              <a:ext uri="{FF2B5EF4-FFF2-40B4-BE49-F238E27FC236}">
                <a16:creationId xmlns:a16="http://schemas.microsoft.com/office/drawing/2014/main" id="{F878D712-9FC3-4485-911C-E7A0F2FB9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352B2-E4DA-48FD-A199-65A14805E937}"/>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154629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8E39-F49B-4AD8-973A-7690B394A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988899-3F78-4001-B189-5A60AFEC7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508F85-9A9D-48CB-BFC6-DC922E86E009}"/>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5" name="Footer Placeholder 4">
            <a:extLst>
              <a:ext uri="{FF2B5EF4-FFF2-40B4-BE49-F238E27FC236}">
                <a16:creationId xmlns:a16="http://schemas.microsoft.com/office/drawing/2014/main" id="{BB401535-38F2-4639-AA58-3126A849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63372-4798-4FE1-AF43-4E67E4E0A12D}"/>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138072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A0521-AEC8-4B72-A923-E42C72C6C7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BD782-4901-4A10-8FA6-4D0B12E201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4C546-B148-4849-BB13-0CF1E7A46942}"/>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6" name="Footer Placeholder 5">
            <a:extLst>
              <a:ext uri="{FF2B5EF4-FFF2-40B4-BE49-F238E27FC236}">
                <a16:creationId xmlns:a16="http://schemas.microsoft.com/office/drawing/2014/main"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5232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744-89FA-44A3-B932-FA238A482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7033AF-CE6D-4597-8A81-45F32642B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8FBC1E-1EAA-49E1-9821-0E0ABC7F1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67043-AFDE-42B2-9778-817C048D9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2806F3-2C1A-4743-A200-F48A461EA0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40EE6-7E24-4910-B262-B8F5E7BE264E}"/>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8" name="Footer Placeholder 7">
            <a:extLst>
              <a:ext uri="{FF2B5EF4-FFF2-40B4-BE49-F238E27FC236}">
                <a16:creationId xmlns:a16="http://schemas.microsoft.com/office/drawing/2014/main" id="{0507C05F-FB27-4497-8C71-FE0B8AF62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AEE379-068F-4D8A-B57A-8934A3F4590B}"/>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175249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5A64-B90A-4AF8-8CFD-9224904B69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610B60-E65D-46A3-92AF-773A1AD09566}"/>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4" name="Footer Placeholder 3">
            <a:extLst>
              <a:ext uri="{FF2B5EF4-FFF2-40B4-BE49-F238E27FC236}">
                <a16:creationId xmlns:a16="http://schemas.microsoft.com/office/drawing/2014/main" id="{EC0D2ACE-9638-4952-9540-1324EA9790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2679D9-AE5A-41B9-A1F4-C7C6E425AB7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245875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7E22C-7952-4116-86C4-C01B4FB7D775}"/>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3" name="Footer Placeholder 2">
            <a:extLst>
              <a:ext uri="{FF2B5EF4-FFF2-40B4-BE49-F238E27FC236}">
                <a16:creationId xmlns:a16="http://schemas.microsoft.com/office/drawing/2014/main" id="{E8184BD4-695F-4C66-A913-0EA8708FDF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D26A2A-E3C1-4771-97F6-E65DB689BE08}"/>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36513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873E-67D0-4816-91FD-AF4466512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CA1A3D-3F97-448D-B523-3C49A62BD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E5D105-70FC-4B6D-8618-DB934F77D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557E9B-5955-41C0-9E42-356D1B0E8A13}"/>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6" name="Footer Placeholder 5">
            <a:extLst>
              <a:ext uri="{FF2B5EF4-FFF2-40B4-BE49-F238E27FC236}">
                <a16:creationId xmlns:a16="http://schemas.microsoft.com/office/drawing/2014/main" id="{5266D6B2-7B56-4A42-B887-9810B54A3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2CDE5-C9F1-4F89-AFFB-B97666546E10}"/>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71159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83C5-86BC-429C-B4C2-643BF031A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B33C56-9B53-4B4C-A201-2F075E3F6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27F526-4091-493A-BEAE-0FD49E1C2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D17C04-E5F5-4688-87CE-EF315E7DFB8E}"/>
              </a:ext>
            </a:extLst>
          </p:cNvPr>
          <p:cNvSpPr>
            <a:spLocks noGrp="1"/>
          </p:cNvSpPr>
          <p:nvPr>
            <p:ph type="dt" sz="half" idx="10"/>
          </p:nvPr>
        </p:nvSpPr>
        <p:spPr/>
        <p:txBody>
          <a:bodyPr/>
          <a:lstStyle/>
          <a:p>
            <a:fld id="{FF24592F-98EF-4B71-85EF-4A1D46BCF6B0}" type="datetimeFigureOut">
              <a:rPr lang="en-US" smtClean="0"/>
              <a:t>01/15/18</a:t>
            </a:fld>
            <a:endParaRPr lang="en-US"/>
          </a:p>
        </p:txBody>
      </p:sp>
      <p:sp>
        <p:nvSpPr>
          <p:cNvPr id="6" name="Footer Placeholder 5">
            <a:extLst>
              <a:ext uri="{FF2B5EF4-FFF2-40B4-BE49-F238E27FC236}">
                <a16:creationId xmlns:a16="http://schemas.microsoft.com/office/drawing/2014/main" id="{BDCCC485-F9C5-49F3-AB70-64A3D7EE5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6BA10-0B54-4D57-9837-07F41066E0F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367534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33592-CA8D-40D0-A543-0EB0DC745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C9847-5AA0-4480-B42A-5A458761D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40474-A658-4BB7-AD4B-BC6460403D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4592F-98EF-4B71-85EF-4A1D46BCF6B0}" type="datetimeFigureOut">
              <a:rPr lang="en-US" smtClean="0"/>
              <a:t>01/15/18</a:t>
            </a:fld>
            <a:endParaRPr lang="en-US"/>
          </a:p>
        </p:txBody>
      </p:sp>
      <p:sp>
        <p:nvSpPr>
          <p:cNvPr id="5" name="Footer Placeholder 4">
            <a:extLst>
              <a:ext uri="{FF2B5EF4-FFF2-40B4-BE49-F238E27FC236}">
                <a16:creationId xmlns:a16="http://schemas.microsoft.com/office/drawing/2014/main" id="{1F632335-393D-40EE-ACBB-6989019B3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13A0D-5411-4049-BD35-4334E727B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F4394-ECB8-47EE-8243-CBEC14438083}" type="slidenum">
              <a:rPr lang="en-US" smtClean="0"/>
              <a:t>‹#›</a:t>
            </a:fld>
            <a:endParaRPr lang="en-US"/>
          </a:p>
        </p:txBody>
      </p:sp>
    </p:spTree>
    <p:extLst>
      <p:ext uri="{BB962C8B-B14F-4D97-AF65-F5344CB8AC3E}">
        <p14:creationId xmlns:p14="http://schemas.microsoft.com/office/powerpoint/2010/main" val="310379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azure/expressroute/expressroute-faqs#supported-servic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customXml" Target="../../customXml/item1.xml"/><Relationship Id="rId5" Type="http://schemas.openxmlformats.org/officeDocument/2006/relationships/image" Target="../media/image29.sv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70-535</a:t>
            </a:r>
            <a:br>
              <a:rPr lang="en-US" dirty="0">
                <a:solidFill>
                  <a:schemeClr val="accent1"/>
                </a:solidFill>
              </a:rPr>
            </a:br>
            <a:r>
              <a:rPr lang="en-US" dirty="0">
                <a:solidFill>
                  <a:schemeClr val="accent1"/>
                </a:solidFill>
              </a:rPr>
              <a:t>Design Azure Resource Manager (ARM) Networking </a:t>
            </a:r>
          </a:p>
        </p:txBody>
      </p:sp>
      <p:grpSp>
        <p:nvGrpSpPr>
          <p:cNvPr id="7" name="Group 6">
            <a:extLst>
              <a:ext uri="{FF2B5EF4-FFF2-40B4-BE49-F238E27FC236}">
                <a16:creationId xmlns:a16="http://schemas.microsoft.com/office/drawing/2014/main" id="{CDEB2A82-C9E0-4C6C-A69D-B334ED79BD0F}"/>
              </a:ext>
            </a:extLst>
          </p:cNvPr>
          <p:cNvGrpSpPr/>
          <p:nvPr/>
        </p:nvGrpSpPr>
        <p:grpSpPr>
          <a:xfrm>
            <a:off x="6344289" y="1450910"/>
            <a:ext cx="3987288" cy="3956180"/>
            <a:chOff x="124412" y="1926772"/>
            <a:chExt cx="3987288" cy="3956180"/>
          </a:xfrm>
        </p:grpSpPr>
        <p:sp>
          <p:nvSpPr>
            <p:cNvPr id="8" name="Hexagon 7">
              <a:extLst>
                <a:ext uri="{FF2B5EF4-FFF2-40B4-BE49-F238E27FC236}">
                  <a16:creationId xmlns:a16="http://schemas.microsoft.com/office/drawing/2014/main" id="{0D188F09-2FC8-49DC-9FB6-515F11EBA230}"/>
                </a:ext>
              </a:extLst>
            </p:cNvPr>
            <p:cNvSpPr/>
            <p:nvPr/>
          </p:nvSpPr>
          <p:spPr>
            <a:xfrm rot="5400000">
              <a:off x="1387158" y="3275045"/>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tIns="0" bIns="0" rtlCol="0" anchor="ctr"/>
            <a:lstStyle/>
            <a:p>
              <a:pPr algn="ctr"/>
              <a:r>
                <a:rPr lang="en-US" sz="1400" dirty="0">
                  <a:effectLst>
                    <a:outerShdw blurRad="38100" dist="38100" dir="2700000" algn="tl">
                      <a:srgbClr val="000000">
                        <a:alpha val="43137"/>
                      </a:srgbClr>
                    </a:outerShdw>
                  </a:effectLst>
                </a:rPr>
                <a:t>Azure</a:t>
              </a:r>
            </a:p>
            <a:p>
              <a:pPr algn="ctr"/>
              <a:r>
                <a:rPr lang="en-US" sz="1400" dirty="0">
                  <a:effectLst>
                    <a:outerShdw blurRad="38100" dist="38100" dir="2700000" algn="tl">
                      <a:srgbClr val="000000">
                        <a:alpha val="43137"/>
                      </a:srgbClr>
                    </a:outerShdw>
                  </a:effectLst>
                </a:rPr>
                <a:t>Networking</a:t>
              </a:r>
            </a:p>
          </p:txBody>
        </p:sp>
        <p:sp>
          <p:nvSpPr>
            <p:cNvPr id="10" name="Hexagon 9">
              <a:extLst>
                <a:ext uri="{FF2B5EF4-FFF2-40B4-BE49-F238E27FC236}">
                  <a16:creationId xmlns:a16="http://schemas.microsoft.com/office/drawing/2014/main" id="{07767598-16B2-4D7B-B3C2-0066879A4D26}"/>
                </a:ext>
              </a:extLst>
            </p:cNvPr>
            <p:cNvSpPr/>
            <p:nvPr/>
          </p:nvSpPr>
          <p:spPr>
            <a:xfrm rot="5400000">
              <a:off x="2066740" y="2029408"/>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Azure DNS</a:t>
              </a:r>
            </a:p>
          </p:txBody>
        </p:sp>
        <p:sp>
          <p:nvSpPr>
            <p:cNvPr id="12" name="Hexagon 11">
              <a:extLst>
                <a:ext uri="{FF2B5EF4-FFF2-40B4-BE49-F238E27FC236}">
                  <a16:creationId xmlns:a16="http://schemas.microsoft.com/office/drawing/2014/main" id="{F1A90299-DDD4-47FA-8502-0D34CAA4A231}"/>
                </a:ext>
              </a:extLst>
            </p:cNvPr>
            <p:cNvSpPr/>
            <p:nvPr/>
          </p:nvSpPr>
          <p:spPr>
            <a:xfrm rot="5400000">
              <a:off x="2749431" y="3275045"/>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Hybrid</a:t>
              </a:r>
              <a:r>
                <a:rPr lang="en-US" sz="1200" dirty="0"/>
                <a:t> </a:t>
              </a:r>
              <a:r>
                <a:rPr lang="en-US" sz="1400" dirty="0">
                  <a:effectLst>
                    <a:outerShdw blurRad="38100" dist="38100" dir="2700000" algn="tl">
                      <a:srgbClr val="000000">
                        <a:alpha val="43137"/>
                      </a:srgbClr>
                    </a:outerShdw>
                  </a:effectLst>
                </a:rPr>
                <a:t>Connection</a:t>
              </a:r>
            </a:p>
          </p:txBody>
        </p:sp>
        <p:sp>
          <p:nvSpPr>
            <p:cNvPr id="14" name="Hexagon 13">
              <a:extLst>
                <a:ext uri="{FF2B5EF4-FFF2-40B4-BE49-F238E27FC236}">
                  <a16:creationId xmlns:a16="http://schemas.microsoft.com/office/drawing/2014/main" id="{BD248667-7BCF-4205-B609-71B4DE028E89}"/>
                </a:ext>
              </a:extLst>
            </p:cNvPr>
            <p:cNvSpPr/>
            <p:nvPr/>
          </p:nvSpPr>
          <p:spPr>
            <a:xfrm rot="5400000">
              <a:off x="2068294" y="4520682"/>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Network Services</a:t>
              </a:r>
            </a:p>
          </p:txBody>
        </p:sp>
        <p:sp>
          <p:nvSpPr>
            <p:cNvPr id="15" name="Hexagon 14">
              <a:extLst>
                <a:ext uri="{FF2B5EF4-FFF2-40B4-BE49-F238E27FC236}">
                  <a16:creationId xmlns:a16="http://schemas.microsoft.com/office/drawing/2014/main" id="{F8544277-741B-4604-B4F1-2176FC3508C4}"/>
                </a:ext>
              </a:extLst>
            </p:cNvPr>
            <p:cNvSpPr/>
            <p:nvPr/>
          </p:nvSpPr>
          <p:spPr>
            <a:xfrm rot="5400000">
              <a:off x="704468" y="2029409"/>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Monitoring</a:t>
              </a:r>
            </a:p>
          </p:txBody>
        </p:sp>
        <p:sp>
          <p:nvSpPr>
            <p:cNvPr id="16" name="Hexagon 15">
              <a:extLst>
                <a:ext uri="{FF2B5EF4-FFF2-40B4-BE49-F238E27FC236}">
                  <a16:creationId xmlns:a16="http://schemas.microsoft.com/office/drawing/2014/main" id="{2AA1C21A-DAA4-4131-A186-4579BA7B6A82}"/>
                </a:ext>
              </a:extLst>
            </p:cNvPr>
            <p:cNvSpPr/>
            <p:nvPr/>
          </p:nvSpPr>
          <p:spPr>
            <a:xfrm rot="5400000">
              <a:off x="704468" y="4520682"/>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Express Route</a:t>
              </a:r>
            </a:p>
          </p:txBody>
        </p:sp>
        <p:sp>
          <p:nvSpPr>
            <p:cNvPr id="17" name="Hexagon 16">
              <a:extLst>
                <a:ext uri="{FF2B5EF4-FFF2-40B4-BE49-F238E27FC236}">
                  <a16:creationId xmlns:a16="http://schemas.microsoft.com/office/drawing/2014/main" id="{B07D24F6-3899-4031-8E13-04E317D38DD4}"/>
                </a:ext>
              </a:extLst>
            </p:cNvPr>
            <p:cNvSpPr/>
            <p:nvPr/>
          </p:nvSpPr>
          <p:spPr>
            <a:xfrm rot="5400000">
              <a:off x="21776" y="3275045"/>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Security</a:t>
              </a:r>
            </a:p>
          </p:txBody>
        </p:sp>
      </p:grpSp>
      <p:sp>
        <p:nvSpPr>
          <p:cNvPr id="2" name="TextBox 1">
            <a:extLst>
              <a:ext uri="{FF2B5EF4-FFF2-40B4-BE49-F238E27FC236}">
                <a16:creationId xmlns:a16="http://schemas.microsoft.com/office/drawing/2014/main" id="{5BF342FA-D70E-4BE6-A730-B602CA8EB60B}"/>
              </a:ext>
            </a:extLst>
          </p:cNvPr>
          <p:cNvSpPr txBox="1"/>
          <p:nvPr/>
        </p:nvSpPr>
        <p:spPr>
          <a:xfrm>
            <a:off x="8420881" y="5614629"/>
            <a:ext cx="2932919" cy="923330"/>
          </a:xfrm>
          <a:prstGeom prst="rect">
            <a:avLst/>
          </a:prstGeom>
          <a:noFill/>
        </p:spPr>
        <p:txBody>
          <a:bodyPr wrap="none" rtlCol="0">
            <a:spAutoFit/>
          </a:bodyPr>
          <a:lstStyle/>
          <a:p>
            <a:r>
              <a:rPr lang="en-US" b="1" u="sng" dirty="0">
                <a:solidFill>
                  <a:schemeClr val="accent1"/>
                </a:solidFill>
                <a:ea typeface="+mj-ea"/>
                <a:cs typeface="+mj-cs"/>
              </a:rPr>
              <a:t>Akhil</a:t>
            </a:r>
            <a:r>
              <a:rPr lang="en-US" dirty="0">
                <a:solidFill>
                  <a:schemeClr val="accent1"/>
                </a:solidFill>
                <a:ea typeface="+mj-ea"/>
                <a:cs typeface="+mj-cs"/>
              </a:rPr>
              <a:t>eshwar R Aendapally</a:t>
            </a:r>
          </a:p>
          <a:p>
            <a:r>
              <a:rPr lang="en-US" dirty="0">
                <a:solidFill>
                  <a:schemeClr val="accent1"/>
                </a:solidFill>
                <a:ea typeface="+mj-ea"/>
                <a:cs typeface="+mj-cs"/>
              </a:rPr>
              <a:t>Cloud Solutions Consultant</a:t>
            </a:r>
          </a:p>
          <a:p>
            <a:r>
              <a:rPr lang="en-US" dirty="0">
                <a:solidFill>
                  <a:schemeClr val="accent1"/>
                </a:solidFill>
                <a:ea typeface="+mj-ea"/>
                <a:cs typeface="+mj-cs"/>
              </a:rPr>
              <a:t>Attunix | akhilr@Attunix.com</a:t>
            </a:r>
          </a:p>
        </p:txBody>
      </p:sp>
    </p:spTree>
    <p:extLst>
      <p:ext uri="{BB962C8B-B14F-4D97-AF65-F5344CB8AC3E}">
        <p14:creationId xmlns:p14="http://schemas.microsoft.com/office/powerpoint/2010/main" val="4085067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Manager</a:t>
            </a:r>
          </a:p>
        </p:txBody>
      </p:sp>
      <p:sp>
        <p:nvSpPr>
          <p:cNvPr id="1222" name="Rectangle 1221"/>
          <p:cNvSpPr/>
          <p:nvPr/>
        </p:nvSpPr>
        <p:spPr>
          <a:xfrm>
            <a:off x="4453546" y="2675417"/>
            <a:ext cx="305143" cy="29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rgbClr val="FFFFFF"/>
              </a:solidFill>
            </a:endParaRPr>
          </a:p>
        </p:txBody>
      </p:sp>
      <p:grpSp>
        <p:nvGrpSpPr>
          <p:cNvPr id="3" name="Group 2">
            <a:extLst>
              <a:ext uri="{FF2B5EF4-FFF2-40B4-BE49-F238E27FC236}">
                <a16:creationId xmlns:a16="http://schemas.microsoft.com/office/drawing/2014/main" id="{C3295364-62B5-49D4-A7BC-87451341C196}"/>
              </a:ext>
            </a:extLst>
          </p:cNvPr>
          <p:cNvGrpSpPr/>
          <p:nvPr/>
        </p:nvGrpSpPr>
        <p:grpSpPr>
          <a:xfrm>
            <a:off x="1889860" y="1318884"/>
            <a:ext cx="8098335" cy="4927698"/>
            <a:chOff x="4115658" y="1263466"/>
            <a:chExt cx="8098335" cy="4927698"/>
          </a:xfrm>
        </p:grpSpPr>
        <p:grpSp>
          <p:nvGrpSpPr>
            <p:cNvPr id="5" name="Group 4"/>
            <p:cNvGrpSpPr/>
            <p:nvPr/>
          </p:nvGrpSpPr>
          <p:grpSpPr>
            <a:xfrm>
              <a:off x="4115658" y="1263466"/>
              <a:ext cx="8098335" cy="4519159"/>
              <a:chOff x="395371" y="1139688"/>
              <a:chExt cx="8399866" cy="4651514"/>
            </a:xfrm>
            <a:solidFill>
              <a:srgbClr val="9C9C9C"/>
            </a:solidFill>
          </p:grpSpPr>
          <p:sp>
            <p:nvSpPr>
              <p:cNvPr id="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2"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3"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4"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5"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6"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7"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8"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9"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0"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1"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2"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3"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4"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5"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6"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7"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8"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9"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0"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1"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2"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3"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4"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5"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6"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7"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8"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9"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0"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1"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2"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3"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4"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5"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6"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7"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8"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9"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0"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1"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2"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3"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4"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5"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6"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7"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8"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9"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0"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1"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2"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3"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4"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5"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6"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7"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8"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9"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0"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1"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2"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3"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4"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5"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6"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7"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8"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9"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0"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1"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2"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3"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4"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5"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6"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7"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8"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9"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0"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1"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2"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3"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4"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5"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6"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7"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8"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9"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0"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1"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2"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3"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4"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5"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6"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7"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8"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9"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0"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1"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2"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3"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4"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5"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6"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7"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8"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9"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0"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1"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2"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3"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4"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5"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6"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7"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8"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9"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0"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1"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2"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3"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4"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5"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6"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7"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8"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9"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0"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1"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2"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3"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4"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5"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6"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7"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8"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9"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0"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1"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2"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3"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4"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5"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6"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7"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8"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9"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0"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1"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2"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3"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4"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5"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6"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7"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8"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9"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0"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1"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2"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3"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4"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5"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6"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7"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8"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9"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0"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1"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2"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3"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4"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5"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6"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7"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8"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9"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0"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1"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2"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3"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4"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5"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6"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7"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8"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9"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0"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1"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2"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3"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4"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5"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6"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7"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8"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9"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0"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1"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2"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3"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4"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5"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6"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7"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8"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9"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0"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1"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2"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3"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4"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5"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6"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7"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8"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9"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0"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1"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2"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3"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4"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5"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6"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7"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8"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9"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0"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1"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2"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3"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4"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5"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6"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348">
                  <a:defRPr/>
                </a:pPr>
                <a:endParaRPr lang="en-US" sz="2447" kern="0" dirty="0">
                  <a:solidFill>
                    <a:srgbClr val="292929"/>
                  </a:solidFill>
                </a:endParaRPr>
              </a:p>
            </p:txBody>
          </p:sp>
          <p:sp>
            <p:nvSpPr>
              <p:cNvPr id="357"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8"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9"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0"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361"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2"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3"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4"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5"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6"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7"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8"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9"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0"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1"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2"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3"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4"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5"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6"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7"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8"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9"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0"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1"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2"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3"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4"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5"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6"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7"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8"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9"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0"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1"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2"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3"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4"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5"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6"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7"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8"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9"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0"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1"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2"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3"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4"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5"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348">
                  <a:defRPr/>
                </a:pPr>
                <a:endParaRPr lang="en-US" sz="2447" kern="0" dirty="0">
                  <a:solidFill>
                    <a:srgbClr val="292929"/>
                  </a:solidFill>
                </a:endParaRPr>
              </a:p>
            </p:txBody>
          </p:sp>
          <p:sp>
            <p:nvSpPr>
              <p:cNvPr id="406"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7"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8"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9"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0"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1"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2"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3"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4"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5"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6"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7"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8"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9"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0"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1"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2"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3"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4"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5"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6"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7"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8"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9"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0"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1"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2"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3"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4"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5"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6"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7"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8"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9"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0"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1"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2"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3"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4"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5"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6"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7"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8"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9"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0"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1"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2"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3"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4"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5"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6"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7"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8"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9"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0"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1"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2"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3"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4"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5"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6"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7"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8"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9"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0"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1"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2"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3"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4"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5"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6"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7"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8"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9"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0"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1"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2"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3"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4"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5"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6"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7"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8"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9"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0"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1"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2"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3"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4"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5"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6"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7"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8"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9"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0"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1"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2"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3"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4"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5"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6"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507"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8"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9"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0"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1"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2"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3"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4"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5"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6"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7"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8"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9"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0"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1"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2"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3"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4"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5"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6"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7"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8"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9"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0"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1"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2"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3"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4"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5"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6"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7"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8"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9"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0"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1"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2"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3"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4"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5"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6"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7"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8"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9"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550"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1"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2"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3"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4"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5"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6"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7"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8"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9"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0"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1"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2"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3"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4"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5"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6"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7"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8"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9"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0"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1"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2"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3"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4"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5"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6"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7"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8"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9"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0"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1"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2"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3"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4"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5"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6"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7"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8"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9"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0"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1"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2"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3"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4"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5"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6"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7"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8"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9"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0"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601"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2"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3"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4"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5"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6"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7"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8"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9"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0"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1"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2"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3"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4"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5"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6"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7"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8"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9"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0"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1"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2"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3"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4"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5"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6"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7"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628"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9"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0"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1"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2"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3"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4"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5"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6"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7"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8"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9"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0"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1"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2"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3"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4"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5"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6"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7"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8"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9"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0"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1"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2"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3"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4"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5"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6"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7"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8"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9"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0"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1"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2"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3"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4"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5"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6"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7"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8"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9"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0"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1"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2"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3"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4"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5"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6"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7"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8"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9"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0"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1"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2"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3"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4"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5"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6"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7"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8"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9"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0"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1"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2"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3"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4"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5"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6"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7"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8"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9"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0"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1"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2"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3"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4"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5"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6"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7"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8"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9"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0"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1"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2"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3"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4"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5"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6"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7"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8"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9"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0"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1"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2"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3"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4"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725"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6"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7"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8"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9"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0"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1"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2"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3"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4"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5"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6"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7"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8"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9"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0"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1"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2"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3"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744"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5"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6"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7"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8"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9"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0"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1"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2"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3"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4"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5"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6"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7"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8"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9"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0"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1"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2"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3"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4"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5"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6"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7"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8"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9"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0"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1"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2"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3"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4"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5"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6"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7"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8"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9"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0"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1"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2"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3"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4"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5"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6"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7"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8"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9"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0"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1"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2"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3"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4"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5"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6"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7"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8"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9"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0"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1"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2"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3"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4"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5"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6"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7"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8"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9"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0"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1"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2"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3"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4"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5"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6"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7"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8"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9"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0"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1"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2"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3"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4"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5"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6"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7"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8"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9"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0"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1"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2"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3"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4"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5"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6"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7"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8"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9"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0"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1"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2"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3"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4"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5"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6"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7"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8"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9"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0"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1"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2"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3"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4"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5"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6"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7"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8"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9"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0"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1"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2"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3"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4"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5"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6"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7"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8"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9"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0"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1"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2"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3"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4"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5"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6"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7"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8"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9"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0"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1"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2"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3"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4"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5"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6"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7"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8"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9"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0"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1"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2"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3"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4"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5"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6"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7"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8"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9"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0"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1"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2"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3"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4"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5"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6"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7"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8"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9"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0"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1"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2"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3"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4"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5"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6"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7"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8"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9"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0"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1"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2"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3"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4"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5"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6"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7"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8"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9"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930"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1"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2"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3"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4"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5"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6"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7"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8"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9"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0"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1"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2"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3"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4"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5"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6"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7"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8"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9"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0"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1"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2"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3"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4"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5"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6"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7"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8"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9"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0"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1"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2"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3"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4"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5"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6"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7"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8"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9"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0"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1"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2"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3"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4"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5"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6"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7"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8"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9"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0"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1"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2"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3"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4"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5"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6"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7"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8"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9"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0"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1"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2"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3"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4"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5"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6"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7"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8"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9"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0"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1"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2"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3"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4"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5"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6"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7"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8"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9"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1010"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1"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2"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3"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4"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5"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6"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7"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8"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9"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0"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1"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2"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3"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4"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5"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6"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7"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8"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9"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0"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1"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2"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3"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4"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5"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6"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7"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8"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9"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0"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1"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2"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3"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4"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5"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6"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7"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8"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9"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0"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1"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2"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3"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4"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5"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6"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7"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8"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9"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0"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1"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2"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3"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4"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5"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6"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7"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8"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1069"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0"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1"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2"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3"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4"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5"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6"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7"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8"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9"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0"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1"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2"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3"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4"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5"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6"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7"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8"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9"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0"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1"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2"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3"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4"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5"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6"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7"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8"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9"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0"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1"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2"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3"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4"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5"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6"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7"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8"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9"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0"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1"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2"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3"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4"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5"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6"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7"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8"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9"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0"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1"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2"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3"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4"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5"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6"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7"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8"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9"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0"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1"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2"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3"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4"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5"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6"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7"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8"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9"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0"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1"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2"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3"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4"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5"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6"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7"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8"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9"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0"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1"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2"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3"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4"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5"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6"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7"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8"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9"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0"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1"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2"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3"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4"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5"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6"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7"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8"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9"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0"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1"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2"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3"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4"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5"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6"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7"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1178"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9"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0"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1"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2"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3"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4"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5"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6"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7"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8"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9"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0"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1"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2"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3"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4"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5"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6"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7"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8"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9"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0"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1"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2"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3"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4"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5"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6"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7"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8"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9"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0"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1"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2"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3"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4"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5"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6"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7"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8"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9"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20"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grpSp>
        <p:sp>
          <p:nvSpPr>
            <p:cNvPr id="1221" name="Title 4"/>
            <p:cNvSpPr txBox="1">
              <a:spLocks/>
            </p:cNvSpPr>
            <p:nvPr/>
          </p:nvSpPr>
          <p:spPr>
            <a:xfrm>
              <a:off x="7132358" y="5706100"/>
              <a:ext cx="3440351" cy="485064"/>
            </a:xfrm>
            <a:prstGeom prst="rect">
              <a:avLst/>
            </a:prstGeom>
            <a:solidFill>
              <a:schemeClr val="accent1">
                <a:lumMod val="50000"/>
              </a:schemeClr>
            </a:solidFill>
          </p:spPr>
          <p:txBody>
            <a:bodyPr vert="horz" lIns="93236" tIns="46619" rIns="93236" bIns="46619"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55" dirty="0">
                  <a:solidFill>
                    <a:srgbClr val="FFFFFF"/>
                  </a:solidFill>
                  <a:effectLst>
                    <a:outerShdw blurRad="38100" dist="38100" dir="2700000" algn="tl">
                      <a:srgbClr val="000000">
                        <a:alpha val="43137"/>
                      </a:srgbClr>
                    </a:outerShdw>
                  </a:effectLst>
                  <a:latin typeface="Segoe UI"/>
                </a:rPr>
                <a:t>www.contoso.com</a:t>
              </a:r>
              <a:endParaRPr lang="en-US" sz="2855" dirty="0">
                <a:solidFill>
                  <a:srgbClr val="505050"/>
                </a:solidFill>
                <a:latin typeface="Segoe UI"/>
              </a:endParaRPr>
            </a:p>
          </p:txBody>
        </p:sp>
        <p:pic>
          <p:nvPicPr>
            <p:cNvPr id="1224" name="Picture 1223"/>
            <p:cNvPicPr>
              <a:picLocks noChangeAspect="1"/>
            </p:cNvPicPr>
            <p:nvPr/>
          </p:nvPicPr>
          <p:blipFill>
            <a:blip r:embed="rId3"/>
            <a:stretch>
              <a:fillRect/>
            </a:stretch>
          </p:blipFill>
          <p:spPr>
            <a:xfrm>
              <a:off x="5585048" y="2022050"/>
              <a:ext cx="801731" cy="800007"/>
            </a:xfrm>
            <a:prstGeom prst="rect">
              <a:avLst/>
            </a:prstGeom>
          </p:spPr>
        </p:pic>
        <p:pic>
          <p:nvPicPr>
            <p:cNvPr id="1225" name="Picture 1224"/>
            <p:cNvPicPr>
              <a:picLocks noChangeAspect="1"/>
            </p:cNvPicPr>
            <p:nvPr/>
          </p:nvPicPr>
          <p:blipFill>
            <a:blip r:embed="rId4"/>
            <a:stretch>
              <a:fillRect/>
            </a:stretch>
          </p:blipFill>
          <p:spPr>
            <a:xfrm>
              <a:off x="8254774" y="4135836"/>
              <a:ext cx="1195519" cy="1238557"/>
            </a:xfrm>
            <a:prstGeom prst="rect">
              <a:avLst/>
            </a:prstGeom>
          </p:spPr>
        </p:pic>
        <p:cxnSp>
          <p:nvCxnSpPr>
            <p:cNvPr id="1226" name="Straight Arrow Connector 1225"/>
            <p:cNvCxnSpPr>
              <a:endCxn id="1078" idx="3"/>
            </p:cNvCxnSpPr>
            <p:nvPr/>
          </p:nvCxnSpPr>
          <p:spPr>
            <a:xfrm>
              <a:off x="6219390" y="2822055"/>
              <a:ext cx="2023711" cy="1638739"/>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7" name="Straight Arrow Connector 1226"/>
            <p:cNvCxnSpPr>
              <a:stCxn id="654" idx="5"/>
            </p:cNvCxnSpPr>
            <p:nvPr/>
          </p:nvCxnSpPr>
          <p:spPr>
            <a:xfrm flipH="1">
              <a:off x="9084854" y="2847959"/>
              <a:ext cx="517861" cy="1254179"/>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8" name="Straight Arrow Connector 1227"/>
            <p:cNvCxnSpPr>
              <a:stCxn id="1047" idx="4"/>
              <a:endCxn id="1225" idx="3"/>
            </p:cNvCxnSpPr>
            <p:nvPr/>
          </p:nvCxnSpPr>
          <p:spPr>
            <a:xfrm flipH="1">
              <a:off x="9450294" y="4270868"/>
              <a:ext cx="1206103" cy="484249"/>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229" name="Picture 1228"/>
            <p:cNvPicPr>
              <a:picLocks noChangeAspect="1"/>
            </p:cNvPicPr>
            <p:nvPr/>
          </p:nvPicPr>
          <p:blipFill>
            <a:blip r:embed="rId3"/>
            <a:stretch>
              <a:fillRect/>
            </a:stretch>
          </p:blipFill>
          <p:spPr>
            <a:xfrm>
              <a:off x="9238219" y="2124546"/>
              <a:ext cx="801731" cy="800007"/>
            </a:xfrm>
            <a:prstGeom prst="rect">
              <a:avLst/>
            </a:prstGeom>
          </p:spPr>
        </p:pic>
        <p:pic>
          <p:nvPicPr>
            <p:cNvPr id="1230" name="Picture 1229"/>
            <p:cNvPicPr>
              <a:picLocks noChangeAspect="1"/>
            </p:cNvPicPr>
            <p:nvPr/>
          </p:nvPicPr>
          <p:blipFill>
            <a:blip r:embed="rId3"/>
            <a:stretch>
              <a:fillRect/>
            </a:stretch>
          </p:blipFill>
          <p:spPr>
            <a:xfrm>
              <a:off x="10640041" y="3864746"/>
              <a:ext cx="801731" cy="800007"/>
            </a:xfrm>
            <a:prstGeom prst="rect">
              <a:avLst/>
            </a:prstGeom>
          </p:spPr>
        </p:pic>
        <p:cxnSp>
          <p:nvCxnSpPr>
            <p:cNvPr id="1231" name="Straight Arrow Connector 1230"/>
            <p:cNvCxnSpPr>
              <a:stCxn id="1225" idx="2"/>
              <a:endCxn id="1221" idx="0"/>
            </p:cNvCxnSpPr>
            <p:nvPr/>
          </p:nvCxnSpPr>
          <p:spPr>
            <a:xfrm>
              <a:off x="8852532" y="5374395"/>
              <a:ext cx="0" cy="331707"/>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634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generated with very high confidence">
            <a:extLst>
              <a:ext uri="{FF2B5EF4-FFF2-40B4-BE49-F238E27FC236}">
                <a16:creationId xmlns:a16="http://schemas.microsoft.com/office/drawing/2014/main" id="{D7D6559A-A981-46FD-82B1-FB75AB8AF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16" y="1992890"/>
            <a:ext cx="5306784" cy="4086223"/>
          </a:xfrm>
          <a:prstGeom prst="rect">
            <a:avLst/>
          </a:prstGeom>
        </p:spPr>
      </p:pic>
      <p:cxnSp>
        <p:nvCxnSpPr>
          <p:cNvPr id="46" name="Straight Connector 45">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900964"/>
            <a:ext cx="5062511" cy="765119"/>
          </a:xfrm>
        </p:spPr>
        <p:txBody>
          <a:bodyPr vert="horz" lIns="91440" tIns="45720" rIns="91440" bIns="45720" rtlCol="0" anchor="ctr">
            <a:normAutofit/>
          </a:bodyPr>
          <a:lstStyle/>
          <a:p>
            <a:r>
              <a:rPr lang="en-US" kern="1200" dirty="0">
                <a:solidFill>
                  <a:srgbClr val="FFFFFF"/>
                </a:solidFill>
                <a:latin typeface="+mj-lt"/>
                <a:ea typeface="+mj-ea"/>
                <a:cs typeface="+mj-cs"/>
              </a:rPr>
              <a:t>Traffic Manager</a:t>
            </a:r>
          </a:p>
        </p:txBody>
      </p:sp>
      <p:sp>
        <p:nvSpPr>
          <p:cNvPr id="4" name="TextBox 3">
            <a:extLst>
              <a:ext uri="{FF2B5EF4-FFF2-40B4-BE49-F238E27FC236}">
                <a16:creationId xmlns:a16="http://schemas.microsoft.com/office/drawing/2014/main" id="{4A647625-78B2-479B-8B20-387F2BC126D2}"/>
              </a:ext>
            </a:extLst>
          </p:cNvPr>
          <p:cNvSpPr txBox="1"/>
          <p:nvPr/>
        </p:nvSpPr>
        <p:spPr>
          <a:xfrm>
            <a:off x="762000" y="1992890"/>
            <a:ext cx="5713227" cy="460691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1700" dirty="0">
                <a:solidFill>
                  <a:srgbClr val="FFFFFF"/>
                </a:solidFill>
              </a:rPr>
              <a:t>control the distribution of user traffic for service endpoints</a:t>
            </a:r>
          </a:p>
          <a:p>
            <a:pPr marL="285750" indent="-228600">
              <a:lnSpc>
                <a:spcPct val="90000"/>
              </a:lnSpc>
              <a:spcAft>
                <a:spcPts val="600"/>
              </a:spcAft>
              <a:buFont typeface="Arial" panose="020B0604020202020204" pitchFamily="34" charset="0"/>
              <a:buChar char="•"/>
            </a:pPr>
            <a:r>
              <a:rPr lang="en-US" sz="1700" dirty="0">
                <a:solidFill>
                  <a:srgbClr val="FFFFFF"/>
                </a:solidFill>
              </a:rPr>
              <a:t>Uses DNS to route traffic based on traffic routing method –</a:t>
            </a:r>
          </a:p>
          <a:p>
            <a:pPr marL="742950" lvl="1" indent="-228600">
              <a:lnSpc>
                <a:spcPct val="90000"/>
              </a:lnSpc>
              <a:spcAft>
                <a:spcPts val="600"/>
              </a:spcAft>
              <a:buFont typeface="Arial" panose="020B0604020202020204" pitchFamily="34" charset="0"/>
              <a:buChar char="•"/>
            </a:pPr>
            <a:r>
              <a:rPr lang="en-US" sz="1700" dirty="0">
                <a:solidFill>
                  <a:srgbClr val="FFFFFF"/>
                </a:solidFill>
              </a:rPr>
              <a:t>Priority </a:t>
            </a:r>
          </a:p>
          <a:p>
            <a:pPr marL="742950" lvl="1" indent="-228600">
              <a:lnSpc>
                <a:spcPct val="90000"/>
              </a:lnSpc>
              <a:spcAft>
                <a:spcPts val="600"/>
              </a:spcAft>
              <a:buFont typeface="Arial" panose="020B0604020202020204" pitchFamily="34" charset="0"/>
              <a:buChar char="•"/>
            </a:pPr>
            <a:r>
              <a:rPr lang="en-US" sz="1700" dirty="0">
                <a:solidFill>
                  <a:srgbClr val="FFFFFF"/>
                </a:solidFill>
              </a:rPr>
              <a:t>Weighted</a:t>
            </a:r>
          </a:p>
          <a:p>
            <a:pPr marL="742950" lvl="1" indent="-228600">
              <a:lnSpc>
                <a:spcPct val="90000"/>
              </a:lnSpc>
              <a:spcAft>
                <a:spcPts val="600"/>
              </a:spcAft>
              <a:buFont typeface="Arial" panose="020B0604020202020204" pitchFamily="34" charset="0"/>
              <a:buChar char="•"/>
            </a:pPr>
            <a:r>
              <a:rPr lang="en-US" sz="1700" dirty="0">
                <a:solidFill>
                  <a:srgbClr val="FFFFFF"/>
                </a:solidFill>
              </a:rPr>
              <a:t>Performance</a:t>
            </a:r>
          </a:p>
          <a:p>
            <a:pPr marL="742950" lvl="1" indent="-228600">
              <a:lnSpc>
                <a:spcPct val="90000"/>
              </a:lnSpc>
              <a:spcAft>
                <a:spcPts val="600"/>
              </a:spcAft>
              <a:buFont typeface="Arial" panose="020B0604020202020204" pitchFamily="34" charset="0"/>
              <a:buChar char="•"/>
            </a:pPr>
            <a:r>
              <a:rPr lang="en-US" sz="1700" dirty="0">
                <a:solidFill>
                  <a:srgbClr val="FFFFFF"/>
                </a:solidFill>
              </a:rPr>
              <a:t>Geographic</a:t>
            </a:r>
          </a:p>
          <a:p>
            <a:pPr marL="285750" indent="-228600">
              <a:lnSpc>
                <a:spcPct val="90000"/>
              </a:lnSpc>
              <a:spcAft>
                <a:spcPts val="600"/>
              </a:spcAft>
              <a:buFont typeface="Arial" panose="020B0604020202020204" pitchFamily="34" charset="0"/>
              <a:buChar char="•"/>
            </a:pPr>
            <a:r>
              <a:rPr lang="en-US" sz="1700" dirty="0">
                <a:solidFill>
                  <a:srgbClr val="FFFFFF"/>
                </a:solidFill>
              </a:rPr>
              <a:t>Endpoint monitoring</a:t>
            </a:r>
          </a:p>
          <a:p>
            <a:pPr marL="342900" indent="-285750">
              <a:lnSpc>
                <a:spcPct val="90000"/>
              </a:lnSpc>
              <a:spcAft>
                <a:spcPts val="600"/>
              </a:spcAft>
              <a:buFont typeface="Arial" panose="020B0604020202020204" pitchFamily="34" charset="0"/>
              <a:buChar char="•"/>
            </a:pPr>
            <a:r>
              <a:rPr lang="en-US" sz="1700" dirty="0">
                <a:solidFill>
                  <a:srgbClr val="FFFFFF"/>
                </a:solidFill>
              </a:rPr>
              <a:t>Benefits –</a:t>
            </a:r>
          </a:p>
          <a:p>
            <a:pPr marL="800100" lvl="1" indent="-285750">
              <a:lnSpc>
                <a:spcPct val="90000"/>
              </a:lnSpc>
              <a:spcAft>
                <a:spcPts val="600"/>
              </a:spcAft>
              <a:buFont typeface="Arial" panose="020B0604020202020204" pitchFamily="34" charset="0"/>
              <a:buChar char="•"/>
            </a:pPr>
            <a:r>
              <a:rPr lang="en-US" sz="1700" dirty="0">
                <a:solidFill>
                  <a:srgbClr val="FFFFFF"/>
                </a:solidFill>
              </a:rPr>
              <a:t>Improve availability of critical applications</a:t>
            </a:r>
          </a:p>
          <a:p>
            <a:pPr marL="800100" lvl="1" indent="-285750">
              <a:lnSpc>
                <a:spcPct val="90000"/>
              </a:lnSpc>
              <a:spcAft>
                <a:spcPts val="600"/>
              </a:spcAft>
              <a:buFont typeface="Arial" panose="020B0604020202020204" pitchFamily="34" charset="0"/>
              <a:buChar char="•"/>
            </a:pPr>
            <a:r>
              <a:rPr lang="en-US" sz="1700" dirty="0">
                <a:solidFill>
                  <a:srgbClr val="FFFFFF"/>
                </a:solidFill>
              </a:rPr>
              <a:t>Improve responsiveness for high performance applications</a:t>
            </a:r>
          </a:p>
          <a:p>
            <a:pPr marL="800100" lvl="1" indent="-285750">
              <a:lnSpc>
                <a:spcPct val="90000"/>
              </a:lnSpc>
              <a:spcAft>
                <a:spcPts val="600"/>
              </a:spcAft>
              <a:buFont typeface="Arial" panose="020B0604020202020204" pitchFamily="34" charset="0"/>
              <a:buChar char="•"/>
            </a:pPr>
            <a:r>
              <a:rPr lang="en-US" sz="1700" dirty="0">
                <a:solidFill>
                  <a:srgbClr val="FFFFFF"/>
                </a:solidFill>
              </a:rPr>
              <a:t>Perform service maintenance without downtime</a:t>
            </a:r>
          </a:p>
          <a:p>
            <a:pPr marL="285750" indent="-228600">
              <a:lnSpc>
                <a:spcPct val="90000"/>
              </a:lnSpc>
              <a:spcAft>
                <a:spcPts val="600"/>
              </a:spcAft>
              <a:buFont typeface="Arial" panose="020B0604020202020204" pitchFamily="34" charset="0"/>
              <a:buChar char="•"/>
            </a:pPr>
            <a:r>
              <a:rPr lang="en-US" sz="1700" dirty="0">
                <a:solidFill>
                  <a:srgbClr val="FFFFFF"/>
                </a:solidFill>
              </a:rPr>
              <a:t>100 profiles per subscription and 200 Endpoints per profile</a:t>
            </a:r>
          </a:p>
        </p:txBody>
      </p:sp>
    </p:spTree>
    <p:extLst>
      <p:ext uri="{BB962C8B-B14F-4D97-AF65-F5344CB8AC3E}">
        <p14:creationId xmlns:p14="http://schemas.microsoft.com/office/powerpoint/2010/main" val="238890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900964"/>
            <a:ext cx="5062511" cy="765119"/>
          </a:xfrm>
        </p:spPr>
        <p:txBody>
          <a:bodyPr vert="horz" lIns="91440" tIns="45720" rIns="91440" bIns="45720" rtlCol="0" anchor="ctr">
            <a:normAutofit/>
          </a:bodyPr>
          <a:lstStyle/>
          <a:p>
            <a:r>
              <a:rPr lang="en-US" kern="1200" dirty="0">
                <a:solidFill>
                  <a:srgbClr val="FFFFFF"/>
                </a:solidFill>
                <a:latin typeface="+mj-lt"/>
                <a:ea typeface="+mj-ea"/>
                <a:cs typeface="+mj-cs"/>
              </a:rPr>
              <a:t>Azure DNS</a:t>
            </a:r>
          </a:p>
        </p:txBody>
      </p:sp>
      <p:sp>
        <p:nvSpPr>
          <p:cNvPr id="4" name="TextBox 3">
            <a:extLst>
              <a:ext uri="{FF2B5EF4-FFF2-40B4-BE49-F238E27FC236}">
                <a16:creationId xmlns:a16="http://schemas.microsoft.com/office/drawing/2014/main" id="{4A647625-78B2-479B-8B20-387F2BC126D2}"/>
              </a:ext>
            </a:extLst>
          </p:cNvPr>
          <p:cNvSpPr txBox="1"/>
          <p:nvPr/>
        </p:nvSpPr>
        <p:spPr>
          <a:xfrm>
            <a:off x="716312" y="1992890"/>
            <a:ext cx="5713227" cy="460691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1700" dirty="0">
                <a:solidFill>
                  <a:srgbClr val="FFFFFF"/>
                </a:solidFill>
              </a:rPr>
              <a:t>Supports all common DNS record types</a:t>
            </a:r>
          </a:p>
          <a:p>
            <a:pPr marL="285750" indent="-228600">
              <a:lnSpc>
                <a:spcPct val="90000"/>
              </a:lnSpc>
              <a:spcAft>
                <a:spcPts val="600"/>
              </a:spcAft>
              <a:buFont typeface="Arial" panose="020B0604020202020204" pitchFamily="34" charset="0"/>
              <a:buChar char="•"/>
            </a:pPr>
            <a:r>
              <a:rPr lang="en-US" sz="1700" dirty="0">
                <a:solidFill>
                  <a:srgbClr val="FFFFFF"/>
                </a:solidFill>
              </a:rPr>
              <a:t>Azure DNS for private domains – </a:t>
            </a:r>
            <a:r>
              <a:rPr lang="en-US" sz="1700" b="1" dirty="0">
                <a:solidFill>
                  <a:srgbClr val="FFFFFF"/>
                </a:solidFill>
              </a:rPr>
              <a:t>Preview</a:t>
            </a:r>
          </a:p>
          <a:p>
            <a:pPr marL="742950" lvl="1" indent="-228600">
              <a:lnSpc>
                <a:spcPct val="90000"/>
              </a:lnSpc>
              <a:spcAft>
                <a:spcPts val="600"/>
              </a:spcAft>
              <a:buFont typeface="Arial" panose="020B0604020202020204" pitchFamily="34" charset="0"/>
              <a:buChar char="•"/>
            </a:pPr>
            <a:r>
              <a:rPr lang="en-US" sz="1700" dirty="0">
                <a:solidFill>
                  <a:srgbClr val="FFFFFF"/>
                </a:solidFill>
              </a:rPr>
              <a:t>No Configuration and is Highly Available</a:t>
            </a:r>
          </a:p>
          <a:p>
            <a:pPr marL="742950" lvl="1" indent="-228600">
              <a:lnSpc>
                <a:spcPct val="90000"/>
              </a:lnSpc>
              <a:spcAft>
                <a:spcPts val="600"/>
              </a:spcAft>
              <a:buFont typeface="Arial" panose="020B0604020202020204" pitchFamily="34" charset="0"/>
              <a:buChar char="•"/>
            </a:pPr>
            <a:r>
              <a:rPr lang="en-US" sz="1700" dirty="0">
                <a:solidFill>
                  <a:srgbClr val="FFFFFF"/>
                </a:solidFill>
              </a:rPr>
              <a:t>DNS service to manage and resolve domain names in a virtual network</a:t>
            </a:r>
          </a:p>
          <a:p>
            <a:pPr marL="742950" lvl="1" indent="-228600">
              <a:lnSpc>
                <a:spcPct val="90000"/>
              </a:lnSpc>
              <a:spcAft>
                <a:spcPts val="600"/>
              </a:spcAft>
              <a:buFont typeface="Arial" panose="020B0604020202020204" pitchFamily="34" charset="0"/>
              <a:buChar char="•"/>
            </a:pPr>
            <a:r>
              <a:rPr lang="en-US" sz="1700" dirty="0">
                <a:solidFill>
                  <a:srgbClr val="FFFFFF"/>
                </a:solidFill>
              </a:rPr>
              <a:t>WINS and NetBIOS not supported</a:t>
            </a:r>
          </a:p>
          <a:p>
            <a:pPr marL="742950" lvl="1" indent="-228600">
              <a:lnSpc>
                <a:spcPct val="90000"/>
              </a:lnSpc>
              <a:spcAft>
                <a:spcPts val="600"/>
              </a:spcAft>
              <a:buFont typeface="Arial" panose="020B0604020202020204" pitchFamily="34" charset="0"/>
              <a:buChar char="•"/>
            </a:pPr>
            <a:r>
              <a:rPr lang="en-US" sz="1700" dirty="0">
                <a:solidFill>
                  <a:srgbClr val="FFFFFF"/>
                </a:solidFill>
              </a:rPr>
              <a:t>Removes the need of custom DNS solutions</a:t>
            </a:r>
          </a:p>
          <a:p>
            <a:pPr marL="742950" lvl="1" indent="-228600">
              <a:lnSpc>
                <a:spcPct val="90000"/>
              </a:lnSpc>
              <a:spcAft>
                <a:spcPts val="600"/>
              </a:spcAft>
              <a:buFont typeface="Arial" panose="020B0604020202020204" pitchFamily="34" charset="0"/>
              <a:buChar char="•"/>
            </a:pPr>
            <a:r>
              <a:rPr lang="en-US" sz="1700" dirty="0">
                <a:solidFill>
                  <a:srgbClr val="FFFFFF"/>
                </a:solidFill>
              </a:rPr>
              <a:t>Split-horizon DNS support</a:t>
            </a:r>
          </a:p>
          <a:p>
            <a:pPr marL="285750" indent="-228600">
              <a:lnSpc>
                <a:spcPct val="90000"/>
              </a:lnSpc>
              <a:spcAft>
                <a:spcPts val="600"/>
              </a:spcAft>
              <a:buFont typeface="Arial" panose="020B0604020202020204" pitchFamily="34" charset="0"/>
              <a:buChar char="•"/>
            </a:pPr>
            <a:r>
              <a:rPr lang="en-US" sz="1700" dirty="0">
                <a:solidFill>
                  <a:srgbClr val="FFFFFF"/>
                </a:solidFill>
              </a:rPr>
              <a:t>Import or Export DNS zone files to and from Azure</a:t>
            </a:r>
          </a:p>
          <a:p>
            <a:pPr marL="285750" indent="-228600">
              <a:lnSpc>
                <a:spcPct val="90000"/>
              </a:lnSpc>
              <a:spcAft>
                <a:spcPts val="600"/>
              </a:spcAft>
              <a:buFont typeface="Arial" panose="020B0604020202020204" pitchFamily="34" charset="0"/>
              <a:buChar char="•"/>
            </a:pPr>
            <a:r>
              <a:rPr lang="en-US" sz="1700" dirty="0">
                <a:solidFill>
                  <a:srgbClr val="FFFFFF"/>
                </a:solidFill>
              </a:rPr>
              <a:t>99.99% SLA</a:t>
            </a:r>
          </a:p>
          <a:p>
            <a:pPr marL="285750" indent="-228600">
              <a:lnSpc>
                <a:spcPct val="90000"/>
              </a:lnSpc>
              <a:spcAft>
                <a:spcPts val="600"/>
              </a:spcAft>
              <a:buFont typeface="Arial" panose="020B0604020202020204" pitchFamily="34" charset="0"/>
              <a:buChar char="•"/>
            </a:pPr>
            <a:r>
              <a:rPr lang="en-US" sz="1700" dirty="0">
                <a:solidFill>
                  <a:srgbClr val="FFFFFF"/>
                </a:solidFill>
              </a:rPr>
              <a:t>100 DNS zones per subscription</a:t>
            </a:r>
          </a:p>
          <a:p>
            <a:pPr marL="285750" indent="-228600">
              <a:lnSpc>
                <a:spcPct val="90000"/>
              </a:lnSpc>
              <a:spcAft>
                <a:spcPts val="600"/>
              </a:spcAft>
              <a:buFont typeface="Arial" panose="020B0604020202020204" pitchFamily="34" charset="0"/>
              <a:buChar char="•"/>
            </a:pPr>
            <a:r>
              <a:rPr lang="en-US" sz="1700" dirty="0">
                <a:solidFill>
                  <a:srgbClr val="FFFFFF"/>
                </a:solidFill>
              </a:rPr>
              <a:t>5000 record sets per zone</a:t>
            </a:r>
          </a:p>
          <a:p>
            <a:pPr marL="285750" indent="-228600">
              <a:lnSpc>
                <a:spcPct val="90000"/>
              </a:lnSpc>
              <a:spcAft>
                <a:spcPts val="600"/>
              </a:spcAft>
              <a:buFont typeface="Arial" panose="020B0604020202020204" pitchFamily="34" charset="0"/>
              <a:buChar char="•"/>
            </a:pPr>
            <a:r>
              <a:rPr lang="en-US" sz="1700" dirty="0">
                <a:solidFill>
                  <a:srgbClr val="FFFFFF"/>
                </a:solidFill>
              </a:rPr>
              <a:t>20 records per record set</a:t>
            </a:r>
          </a:p>
          <a:p>
            <a:pPr marL="285750" indent="-228600">
              <a:lnSpc>
                <a:spcPct val="90000"/>
              </a:lnSpc>
              <a:spcAft>
                <a:spcPts val="600"/>
              </a:spcAft>
              <a:buFont typeface="Arial" panose="020B0604020202020204" pitchFamily="34" charset="0"/>
              <a:buChar char="•"/>
            </a:pPr>
            <a:endParaRPr lang="en-US" sz="1700" dirty="0">
              <a:solidFill>
                <a:srgbClr val="FFFFFF"/>
              </a:solidFill>
            </a:endParaRPr>
          </a:p>
        </p:txBody>
      </p:sp>
      <p:pic>
        <p:nvPicPr>
          <p:cNvPr id="6" name="Picture 5" descr="A close up of text on a white background&#10;&#10;Description generated with very high confidence">
            <a:extLst>
              <a:ext uri="{FF2B5EF4-FFF2-40B4-BE49-F238E27FC236}">
                <a16:creationId xmlns:a16="http://schemas.microsoft.com/office/drawing/2014/main" id="{B1CFF887-10B7-4ED2-AA0B-27B8D5E9C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16" y="0"/>
            <a:ext cx="5306784" cy="3665347"/>
          </a:xfrm>
          <a:prstGeom prst="rect">
            <a:avLst/>
          </a:prstGeom>
        </p:spPr>
      </p:pic>
      <p:pic>
        <p:nvPicPr>
          <p:cNvPr id="15362" name="Picture 2" descr="https://azurecomcdn.azureedge.net/mediahandler/acomblog/media/Default/blog/3701eae7-c82d-498b-a06f-03f6d8d53275.png">
            <a:extLst>
              <a:ext uri="{FF2B5EF4-FFF2-40B4-BE49-F238E27FC236}">
                <a16:creationId xmlns:a16="http://schemas.microsoft.com/office/drawing/2014/main" id="{14AC58AC-D893-4EB5-9378-D16690B68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486" y="3665347"/>
            <a:ext cx="5470514" cy="300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75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Design </a:t>
            </a:r>
            <a:br>
              <a:rPr lang="en-US">
                <a:solidFill>
                  <a:schemeClr val="accent1"/>
                </a:solidFill>
              </a:rPr>
            </a:br>
            <a:r>
              <a:rPr lang="en-US">
                <a:solidFill>
                  <a:schemeClr val="accent1"/>
                </a:solidFill>
              </a:rPr>
              <a:t>External Connectivity for Azure Virtual Networks</a:t>
            </a:r>
            <a:endParaRPr lang="en-US" dirty="0">
              <a:solidFill>
                <a:schemeClr val="accent1"/>
              </a:solidFill>
            </a:endParaRP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a:p>
          <a:p>
            <a:endParaRPr lang="en-US" sz="2000"/>
          </a:p>
          <a:p>
            <a:endParaRPr lang="en-US" sz="2000"/>
          </a:p>
          <a:p>
            <a:endParaRPr lang="en-US" sz="2000" dirty="0"/>
          </a:p>
        </p:txBody>
      </p:sp>
      <p:pic>
        <p:nvPicPr>
          <p:cNvPr id="2" name="Picture 1">
            <a:extLst>
              <a:ext uri="{FF2B5EF4-FFF2-40B4-BE49-F238E27FC236}">
                <a16:creationId xmlns:a16="http://schemas.microsoft.com/office/drawing/2014/main" id="{2C0A646E-F90B-422D-8ADE-493BDEAF7B96}"/>
              </a:ext>
            </a:extLst>
          </p:cNvPr>
          <p:cNvPicPr>
            <a:picLocks noChangeAspect="1"/>
          </p:cNvPicPr>
          <p:nvPr/>
        </p:nvPicPr>
        <p:blipFill>
          <a:blip r:embed="rId2"/>
          <a:stretch>
            <a:fillRect/>
          </a:stretch>
        </p:blipFill>
        <p:spPr>
          <a:xfrm>
            <a:off x="6225776" y="963507"/>
            <a:ext cx="3340898" cy="4816257"/>
          </a:xfrm>
          <a:prstGeom prst="rect">
            <a:avLst/>
          </a:prstGeom>
        </p:spPr>
      </p:pic>
    </p:spTree>
    <p:extLst>
      <p:ext uri="{BB962C8B-B14F-4D97-AF65-F5344CB8AC3E}">
        <p14:creationId xmlns:p14="http://schemas.microsoft.com/office/powerpoint/2010/main" val="325123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1FF60-8714-4FE2-B4B3-E7D7EEB26D91}"/>
              </a:ext>
            </a:extLst>
          </p:cNvPr>
          <p:cNvSpPr>
            <a:spLocks noGrp="1"/>
          </p:cNvSpPr>
          <p:nvPr>
            <p:ph type="title"/>
          </p:nvPr>
        </p:nvSpPr>
        <p:spPr>
          <a:xfrm>
            <a:off x="0" y="643467"/>
            <a:ext cx="12192000" cy="744836"/>
          </a:xfrm>
        </p:spPr>
        <p:txBody>
          <a:bodyPr vert="horz" lIns="91440" tIns="45720" rIns="91440" bIns="45720" rtlCol="0" anchor="ctr">
            <a:normAutofit/>
          </a:bodyPr>
          <a:lstStyle/>
          <a:p>
            <a:pPr algn="ctr"/>
            <a:r>
              <a:rPr lang="en-US" dirty="0">
                <a:solidFill>
                  <a:schemeClr val="bg1"/>
                </a:solidFill>
              </a:rPr>
              <a:t>Connectivity Options and Hybrid Offerings</a:t>
            </a:r>
            <a:endParaRPr lang="en-US" kern="1200" dirty="0">
              <a:solidFill>
                <a:schemeClr val="bg1"/>
              </a:solidFill>
              <a:latin typeface="+mj-lt"/>
              <a:ea typeface="+mj-ea"/>
              <a:cs typeface="+mj-cs"/>
            </a:endParaRPr>
          </a:p>
        </p:txBody>
      </p:sp>
      <p:sp>
        <p:nvSpPr>
          <p:cNvPr id="13" name="Rectangle 12">
            <a:extLst>
              <a:ext uri="{FF2B5EF4-FFF2-40B4-BE49-F238E27FC236}">
                <a16:creationId xmlns:a16="http://schemas.microsoft.com/office/drawing/2014/main" id="{9C19CC1A-66E4-443D-B350-0BE603E4003C}"/>
              </a:ext>
            </a:extLst>
          </p:cNvPr>
          <p:cNvSpPr/>
          <p:nvPr/>
        </p:nvSpPr>
        <p:spPr bwMode="auto">
          <a:xfrm>
            <a:off x="514351" y="1436245"/>
            <a:ext cx="2035175" cy="704586"/>
          </a:xfrm>
          <a:prstGeom prst="rect">
            <a:avLst/>
          </a:prstGeom>
          <a:solidFill>
            <a:schemeClr val="tx1">
              <a:lumMod val="95000"/>
              <a:lumOff val="5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Cloud</a:t>
            </a:r>
          </a:p>
        </p:txBody>
      </p:sp>
      <p:sp>
        <p:nvSpPr>
          <p:cNvPr id="14" name="Rectangle 13">
            <a:extLst>
              <a:ext uri="{FF2B5EF4-FFF2-40B4-BE49-F238E27FC236}">
                <a16:creationId xmlns:a16="http://schemas.microsoft.com/office/drawing/2014/main" id="{6CCBBB88-73C5-4A20-9FF8-793C98391F14}"/>
              </a:ext>
            </a:extLst>
          </p:cNvPr>
          <p:cNvSpPr/>
          <p:nvPr/>
        </p:nvSpPr>
        <p:spPr bwMode="auto">
          <a:xfrm>
            <a:off x="6088063" y="1436245"/>
            <a:ext cx="2017161" cy="704586"/>
          </a:xfrm>
          <a:prstGeom prst="rect">
            <a:avLst/>
          </a:prstGeom>
          <a:solidFill>
            <a:schemeClr val="tx1">
              <a:lumMod val="95000"/>
              <a:lumOff val="5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Customer</a:t>
            </a:r>
          </a:p>
        </p:txBody>
      </p:sp>
      <p:sp>
        <p:nvSpPr>
          <p:cNvPr id="15" name="Rectangle 14">
            <a:extLst>
              <a:ext uri="{FF2B5EF4-FFF2-40B4-BE49-F238E27FC236}">
                <a16:creationId xmlns:a16="http://schemas.microsoft.com/office/drawing/2014/main" id="{D23C6140-F989-4BF8-BB53-8DFC6DABBC85}"/>
              </a:ext>
            </a:extLst>
          </p:cNvPr>
          <p:cNvSpPr/>
          <p:nvPr/>
        </p:nvSpPr>
        <p:spPr bwMode="auto">
          <a:xfrm>
            <a:off x="8138835" y="1436245"/>
            <a:ext cx="3531939" cy="704586"/>
          </a:xfrm>
          <a:prstGeom prst="rect">
            <a:avLst/>
          </a:prstGeom>
          <a:solidFill>
            <a:schemeClr val="tx1">
              <a:lumMod val="95000"/>
              <a:lumOff val="5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Segment and workloads</a:t>
            </a:r>
          </a:p>
        </p:txBody>
      </p:sp>
      <p:sp>
        <p:nvSpPr>
          <p:cNvPr id="16" name="Rectangle 15">
            <a:extLst>
              <a:ext uri="{FF2B5EF4-FFF2-40B4-BE49-F238E27FC236}">
                <a16:creationId xmlns:a16="http://schemas.microsoft.com/office/drawing/2014/main" id="{E2292895-A115-4FF9-BF43-28D82183405B}"/>
              </a:ext>
            </a:extLst>
          </p:cNvPr>
          <p:cNvSpPr/>
          <p:nvPr/>
        </p:nvSpPr>
        <p:spPr>
          <a:xfrm>
            <a:off x="514351" y="4520889"/>
            <a:ext cx="11156422" cy="11008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en-US" sz="2400" dirty="0">
              <a:solidFill>
                <a:srgbClr val="FFFFFF"/>
              </a:solidFill>
              <a:cs typeface="Segoe UI" panose="020B0502040204020203" pitchFamily="34" charset="0"/>
            </a:endParaRPr>
          </a:p>
        </p:txBody>
      </p:sp>
      <p:sp>
        <p:nvSpPr>
          <p:cNvPr id="17" name="Freeform 52">
            <a:extLst>
              <a:ext uri="{FF2B5EF4-FFF2-40B4-BE49-F238E27FC236}">
                <a16:creationId xmlns:a16="http://schemas.microsoft.com/office/drawing/2014/main" id="{7DDC2990-F439-4717-A4E0-D9B0D066822C}"/>
              </a:ext>
            </a:extLst>
          </p:cNvPr>
          <p:cNvSpPr/>
          <p:nvPr/>
        </p:nvSpPr>
        <p:spPr>
          <a:xfrm rot="5400000">
            <a:off x="6542826" y="4044918"/>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18" name="Freeform 53">
            <a:extLst>
              <a:ext uri="{FF2B5EF4-FFF2-40B4-BE49-F238E27FC236}">
                <a16:creationId xmlns:a16="http://schemas.microsoft.com/office/drawing/2014/main" id="{9F2645F0-902F-4664-8CA5-A3E831BAD565}"/>
              </a:ext>
            </a:extLst>
          </p:cNvPr>
          <p:cNvSpPr/>
          <p:nvPr/>
        </p:nvSpPr>
        <p:spPr>
          <a:xfrm rot="5400000">
            <a:off x="990329" y="4044917"/>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19" name="Group 18">
            <a:extLst>
              <a:ext uri="{FF2B5EF4-FFF2-40B4-BE49-F238E27FC236}">
                <a16:creationId xmlns:a16="http://schemas.microsoft.com/office/drawing/2014/main" id="{B3527392-23AB-4097-A5EF-3F2EA7B44AB2}"/>
              </a:ext>
            </a:extLst>
          </p:cNvPr>
          <p:cNvGrpSpPr/>
          <p:nvPr/>
        </p:nvGrpSpPr>
        <p:grpSpPr>
          <a:xfrm>
            <a:off x="1082985" y="4550492"/>
            <a:ext cx="549467" cy="750287"/>
            <a:chOff x="5293615" y="2178868"/>
            <a:chExt cx="1189325" cy="1488408"/>
          </a:xfrm>
        </p:grpSpPr>
        <p:pic>
          <p:nvPicPr>
            <p:cNvPr id="20" name="Picture 19">
              <a:extLst>
                <a:ext uri="{FF2B5EF4-FFF2-40B4-BE49-F238E27FC236}">
                  <a16:creationId xmlns:a16="http://schemas.microsoft.com/office/drawing/2014/main" id="{0D443991-ACF0-4F9E-A847-04995B335B97}"/>
                </a:ext>
              </a:extLst>
            </p:cNvPr>
            <p:cNvPicPr>
              <a:picLocks noChangeAspect="1" noChangeArrowheads="1"/>
            </p:cNvPicPr>
            <p:nvPr/>
          </p:nvPicPr>
          <p:blipFill>
            <a:blip r:embed="rId4"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21" name="Isosceles Triangle 20">
              <a:extLst>
                <a:ext uri="{FF2B5EF4-FFF2-40B4-BE49-F238E27FC236}">
                  <a16:creationId xmlns:a16="http://schemas.microsoft.com/office/drawing/2014/main" id="{45A52F48-061B-4586-A7DF-1803EEB1ABA8}"/>
                </a:ext>
              </a:extLst>
            </p:cNvPr>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cxnSp>
        <p:nvCxnSpPr>
          <p:cNvPr id="22" name="Straight Connector 21">
            <a:extLst>
              <a:ext uri="{FF2B5EF4-FFF2-40B4-BE49-F238E27FC236}">
                <a16:creationId xmlns:a16="http://schemas.microsoft.com/office/drawing/2014/main" id="{24CAD5B4-52D5-46DA-B67E-940FA5E5495B}"/>
              </a:ext>
            </a:extLst>
          </p:cNvPr>
          <p:cNvCxnSpPr/>
          <p:nvPr/>
        </p:nvCxnSpPr>
        <p:spPr>
          <a:xfrm flipH="1">
            <a:off x="2405936" y="5074441"/>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8AFB2A-438F-44AE-B986-69D67D6AA9F7}"/>
              </a:ext>
            </a:extLst>
          </p:cNvPr>
          <p:cNvSpPr/>
          <p:nvPr/>
        </p:nvSpPr>
        <p:spPr>
          <a:xfrm>
            <a:off x="3067050" y="4799549"/>
            <a:ext cx="2534410" cy="566285"/>
          </a:xfrm>
          <a:prstGeom prst="rect">
            <a:avLst/>
          </a:prstGeom>
        </p:spPr>
        <p:txBody>
          <a:bodyPr wrap="square" lIns="121893" tIns="60948" rIns="121893" bIns="6094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Secure site-to-site </a:t>
            </a:r>
          </a:p>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VPN connectivity</a:t>
            </a:r>
          </a:p>
        </p:txBody>
      </p:sp>
      <p:cxnSp>
        <p:nvCxnSpPr>
          <p:cNvPr id="24" name="Straight Connector 23">
            <a:extLst>
              <a:ext uri="{FF2B5EF4-FFF2-40B4-BE49-F238E27FC236}">
                <a16:creationId xmlns:a16="http://schemas.microsoft.com/office/drawing/2014/main" id="{81F9921D-6C5C-429B-84AE-F0EA6CB6B03F}"/>
              </a:ext>
            </a:extLst>
          </p:cNvPr>
          <p:cNvCxnSpPr/>
          <p:nvPr/>
        </p:nvCxnSpPr>
        <p:spPr>
          <a:xfrm>
            <a:off x="5353050" y="5074441"/>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A011D34-A908-47D4-9CDD-32FB2AEF3290}"/>
              </a:ext>
            </a:extLst>
          </p:cNvPr>
          <p:cNvSpPr/>
          <p:nvPr/>
        </p:nvSpPr>
        <p:spPr>
          <a:xfrm>
            <a:off x="8138835" y="4522828"/>
            <a:ext cx="3208600" cy="689420"/>
          </a:xfrm>
          <a:prstGeom prst="rect">
            <a:avLst/>
          </a:prstGeom>
        </p:spPr>
        <p:txBody>
          <a:bodyPr wrap="square" lIns="182880" tIns="146304" rIns="182880" bIns="146304">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SMB, Enterprises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to Azure compute</a:t>
            </a:r>
          </a:p>
        </p:txBody>
      </p:sp>
      <p:sp>
        <p:nvSpPr>
          <p:cNvPr id="26" name="Freeform 539">
            <a:extLst>
              <a:ext uri="{FF2B5EF4-FFF2-40B4-BE49-F238E27FC236}">
                <a16:creationId xmlns:a16="http://schemas.microsoft.com/office/drawing/2014/main" id="{FFBD2FEB-4821-47DA-9B23-B6B41F6EF287}"/>
              </a:ext>
            </a:extLst>
          </p:cNvPr>
          <p:cNvSpPr>
            <a:spLocks noChangeAspect="1"/>
          </p:cNvSpPr>
          <p:nvPr/>
        </p:nvSpPr>
        <p:spPr bwMode="auto">
          <a:xfrm>
            <a:off x="1382951" y="510105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03"/>
            <a:endParaRPr lang="en-US" sz="2400">
              <a:solidFill>
                <a:srgbClr val="505050"/>
              </a:solidFill>
              <a:cs typeface="Segoe UI" panose="020B0502040204020203" pitchFamily="34" charset="0"/>
            </a:endParaRPr>
          </a:p>
        </p:txBody>
      </p:sp>
      <p:pic>
        <p:nvPicPr>
          <p:cNvPr id="27" name="Picture 26">
            <a:extLst>
              <a:ext uri="{FF2B5EF4-FFF2-40B4-BE49-F238E27FC236}">
                <a16:creationId xmlns:a16="http://schemas.microsoft.com/office/drawing/2014/main" id="{F5385B20-9F52-450A-BB61-8004B14F796B}"/>
              </a:ext>
            </a:extLst>
          </p:cNvPr>
          <p:cNvPicPr>
            <a:picLocks noChangeAspect="1" noChangeArrowheads="1"/>
          </p:cNvPicPr>
          <p:nvPr/>
        </p:nvPicPr>
        <p:blipFill>
          <a:blip r:embed="rId4" cstate="print">
            <a:lum bright="100000" contrast="100000"/>
          </a:blip>
          <a:srcRect/>
          <a:stretch>
            <a:fillRect/>
          </a:stretch>
        </p:blipFill>
        <p:spPr bwMode="auto">
          <a:xfrm>
            <a:off x="6642547" y="4422106"/>
            <a:ext cx="1005739" cy="1228702"/>
          </a:xfrm>
          <a:prstGeom prst="rect">
            <a:avLst/>
          </a:prstGeom>
          <a:noFill/>
          <a:ln w="9525">
            <a:noFill/>
            <a:miter lim="800000"/>
            <a:headEnd/>
            <a:tailEnd/>
          </a:ln>
          <a:effectLst/>
        </p:spPr>
      </p:pic>
      <p:sp>
        <p:nvSpPr>
          <p:cNvPr id="28" name="Rectangle 27">
            <a:extLst>
              <a:ext uri="{FF2B5EF4-FFF2-40B4-BE49-F238E27FC236}">
                <a16:creationId xmlns:a16="http://schemas.microsoft.com/office/drawing/2014/main" id="{73D09079-BCF2-414F-A9A8-489A8ECE81E9}"/>
              </a:ext>
            </a:extLst>
          </p:cNvPr>
          <p:cNvSpPr/>
          <p:nvPr/>
        </p:nvSpPr>
        <p:spPr>
          <a:xfrm>
            <a:off x="514351" y="3368968"/>
            <a:ext cx="11156422" cy="1096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en-US" sz="2400" dirty="0">
              <a:solidFill>
                <a:srgbClr val="FFFFFF"/>
              </a:solidFill>
              <a:cs typeface="Segoe UI" panose="020B0502040204020203" pitchFamily="34" charset="0"/>
            </a:endParaRPr>
          </a:p>
        </p:txBody>
      </p:sp>
      <p:sp>
        <p:nvSpPr>
          <p:cNvPr id="29" name="Freeform 97">
            <a:extLst>
              <a:ext uri="{FF2B5EF4-FFF2-40B4-BE49-F238E27FC236}">
                <a16:creationId xmlns:a16="http://schemas.microsoft.com/office/drawing/2014/main" id="{9F35680B-C2BC-4F38-9E12-B8299F180625}"/>
              </a:ext>
            </a:extLst>
          </p:cNvPr>
          <p:cNvSpPr/>
          <p:nvPr/>
        </p:nvSpPr>
        <p:spPr>
          <a:xfrm rot="5400000">
            <a:off x="6544377" y="2891440"/>
            <a:ext cx="1097285"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30" name="Freeform 100">
            <a:extLst>
              <a:ext uri="{FF2B5EF4-FFF2-40B4-BE49-F238E27FC236}">
                <a16:creationId xmlns:a16="http://schemas.microsoft.com/office/drawing/2014/main" id="{4FA904A6-3BBF-45AC-AD85-59E61E64286D}"/>
              </a:ext>
            </a:extLst>
          </p:cNvPr>
          <p:cNvSpPr/>
          <p:nvPr/>
        </p:nvSpPr>
        <p:spPr>
          <a:xfrm rot="5400000">
            <a:off x="992380" y="2890934"/>
            <a:ext cx="1096283"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pic>
        <p:nvPicPr>
          <p:cNvPr id="31" name="Picture 30" descr="\\magnum\Projects\Microsoft\Cloud Power FY12\Design\Icons\PNGs\Server_2.png">
            <a:extLst>
              <a:ext uri="{FF2B5EF4-FFF2-40B4-BE49-F238E27FC236}">
                <a16:creationId xmlns:a16="http://schemas.microsoft.com/office/drawing/2014/main" id="{947593A4-AD3D-4ADE-85CF-E9B55F4A7C85}"/>
              </a:ext>
            </a:extLst>
          </p:cNvPr>
          <p:cNvPicPr>
            <a:picLocks noChangeAspect="1" noChangeArrowheads="1"/>
          </p:cNvPicPr>
          <p:nvPr/>
        </p:nvPicPr>
        <p:blipFill>
          <a:blip r:embed="rId5" cstate="print">
            <a:lum bright="100000"/>
          </a:blip>
          <a:srcRect/>
          <a:stretch>
            <a:fillRect/>
          </a:stretch>
        </p:blipFill>
        <p:spPr bwMode="auto">
          <a:xfrm>
            <a:off x="6670060" y="3368960"/>
            <a:ext cx="845922" cy="1127893"/>
          </a:xfrm>
          <a:prstGeom prst="rect">
            <a:avLst/>
          </a:prstGeom>
          <a:noFill/>
        </p:spPr>
      </p:pic>
      <p:sp>
        <p:nvSpPr>
          <p:cNvPr id="32" name="Rectangle 31">
            <a:extLst>
              <a:ext uri="{FF2B5EF4-FFF2-40B4-BE49-F238E27FC236}">
                <a16:creationId xmlns:a16="http://schemas.microsoft.com/office/drawing/2014/main" id="{B7020A5E-9EF0-4CD4-8F96-9B7E1216C076}"/>
              </a:ext>
            </a:extLst>
          </p:cNvPr>
          <p:cNvSpPr/>
          <p:nvPr/>
        </p:nvSpPr>
        <p:spPr>
          <a:xfrm>
            <a:off x="3047240" y="3627263"/>
            <a:ext cx="2534410" cy="566285"/>
          </a:xfrm>
          <a:prstGeom prst="rect">
            <a:avLst/>
          </a:prstGeom>
        </p:spPr>
        <p:txBody>
          <a:bodyPr wrap="square" lIns="121893" tIns="60948" rIns="121893" bIns="6094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Secure point-to-site connectivity</a:t>
            </a:r>
            <a:endParaRPr lang="en-US" sz="1200"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33" name="Straight Connector 32">
            <a:extLst>
              <a:ext uri="{FF2B5EF4-FFF2-40B4-BE49-F238E27FC236}">
                <a16:creationId xmlns:a16="http://schemas.microsoft.com/office/drawing/2014/main" id="{8EDD8376-7704-4570-B2F7-EA35CE6A0E26}"/>
              </a:ext>
            </a:extLst>
          </p:cNvPr>
          <p:cNvCxnSpPr/>
          <p:nvPr/>
        </p:nvCxnSpPr>
        <p:spPr>
          <a:xfrm>
            <a:off x="5353050" y="3932908"/>
            <a:ext cx="91554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ABC49FC-608D-4BB5-AFFD-7954A400DDEE}"/>
              </a:ext>
            </a:extLst>
          </p:cNvPr>
          <p:cNvCxnSpPr/>
          <p:nvPr/>
        </p:nvCxnSpPr>
        <p:spPr>
          <a:xfrm flipH="1">
            <a:off x="2391476" y="3932908"/>
            <a:ext cx="95557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7BBB5AF3-2388-4F92-863F-BFE790F42122}"/>
              </a:ext>
            </a:extLst>
          </p:cNvPr>
          <p:cNvPicPr>
            <a:picLocks noChangeAspect="1" noChangeArrowheads="1"/>
          </p:cNvPicPr>
          <p:nvPr/>
        </p:nvPicPr>
        <p:blipFill>
          <a:blip r:embed="rId4" cstate="print">
            <a:lum bright="100000" contrast="100000"/>
          </a:blip>
          <a:srcRect/>
          <a:stretch>
            <a:fillRect/>
          </a:stretch>
        </p:blipFill>
        <p:spPr bwMode="auto">
          <a:xfrm>
            <a:off x="1082985" y="3375125"/>
            <a:ext cx="544413" cy="544270"/>
          </a:xfrm>
          <a:prstGeom prst="rect">
            <a:avLst/>
          </a:prstGeom>
          <a:noFill/>
          <a:ln w="9525">
            <a:noFill/>
            <a:miter lim="800000"/>
            <a:headEnd/>
            <a:tailEnd/>
          </a:ln>
          <a:effectLst/>
        </p:spPr>
      </p:pic>
      <p:sp>
        <p:nvSpPr>
          <p:cNvPr id="36" name="Isosceles Triangle 35">
            <a:extLst>
              <a:ext uri="{FF2B5EF4-FFF2-40B4-BE49-F238E27FC236}">
                <a16:creationId xmlns:a16="http://schemas.microsoft.com/office/drawing/2014/main" id="{0CFAD115-8C9F-4E99-96C3-68B3D9856389}"/>
              </a:ext>
            </a:extLst>
          </p:cNvPr>
          <p:cNvSpPr/>
          <p:nvPr/>
        </p:nvSpPr>
        <p:spPr bwMode="auto">
          <a:xfrm rot="9180217">
            <a:off x="1363493" y="3757812"/>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37" name="Rectangle 36">
            <a:extLst>
              <a:ext uri="{FF2B5EF4-FFF2-40B4-BE49-F238E27FC236}">
                <a16:creationId xmlns:a16="http://schemas.microsoft.com/office/drawing/2014/main" id="{AC670F1A-164D-4D24-83A1-8AB4F0A7FAF5}"/>
              </a:ext>
            </a:extLst>
          </p:cNvPr>
          <p:cNvSpPr/>
          <p:nvPr/>
        </p:nvSpPr>
        <p:spPr>
          <a:xfrm>
            <a:off x="8138835" y="3369635"/>
            <a:ext cx="2908832" cy="1083374"/>
          </a:xfrm>
          <a:prstGeom prst="rect">
            <a:avLst/>
          </a:prstGeom>
          <a:solidFill>
            <a:srgbClr val="0070C0"/>
          </a:solidFill>
        </p:spPr>
        <p:txBody>
          <a:bodyPr wrap="square" lIns="182880" tIns="146304" rIns="182880" bIns="146304">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Developers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POC Efforts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Small scale deployments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from anywhere</a:t>
            </a:r>
          </a:p>
        </p:txBody>
      </p:sp>
      <p:sp>
        <p:nvSpPr>
          <p:cNvPr id="38" name="Freeform 539">
            <a:extLst>
              <a:ext uri="{FF2B5EF4-FFF2-40B4-BE49-F238E27FC236}">
                <a16:creationId xmlns:a16="http://schemas.microsoft.com/office/drawing/2014/main" id="{818992AD-63F6-4F75-BF4F-2FC68C439E83}"/>
              </a:ext>
            </a:extLst>
          </p:cNvPr>
          <p:cNvSpPr>
            <a:spLocks noChangeAspect="1"/>
          </p:cNvSpPr>
          <p:nvPr/>
        </p:nvSpPr>
        <p:spPr bwMode="auto">
          <a:xfrm>
            <a:off x="1382951" y="3915630"/>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03"/>
            <a:endParaRPr lang="en-US" sz="2400">
              <a:solidFill>
                <a:srgbClr val="505050"/>
              </a:solidFill>
              <a:cs typeface="Segoe UI" panose="020B0502040204020203" pitchFamily="34" charset="0"/>
            </a:endParaRPr>
          </a:p>
        </p:txBody>
      </p:sp>
      <p:sp>
        <p:nvSpPr>
          <p:cNvPr id="39" name="Rectangle 38">
            <a:extLst>
              <a:ext uri="{FF2B5EF4-FFF2-40B4-BE49-F238E27FC236}">
                <a16:creationId xmlns:a16="http://schemas.microsoft.com/office/drawing/2014/main" id="{4F57C01C-84CC-4D59-ABF5-B1DC05249ADC}"/>
              </a:ext>
            </a:extLst>
          </p:cNvPr>
          <p:cNvSpPr/>
          <p:nvPr/>
        </p:nvSpPr>
        <p:spPr>
          <a:xfrm>
            <a:off x="514351" y="5708450"/>
            <a:ext cx="11156422" cy="1089275"/>
          </a:xfrm>
          <a:prstGeom prst="rect">
            <a:avLst/>
          </a:prstGeom>
          <a:solidFill>
            <a:srgbClr val="0070C0"/>
          </a:solidFill>
          <a:ln w="381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en-US" sz="2400" dirty="0">
              <a:ln w="76200">
                <a:solidFill>
                  <a:srgbClr val="505050"/>
                </a:solidFill>
              </a:ln>
              <a:solidFill>
                <a:srgbClr val="EFEFEF"/>
              </a:solidFill>
              <a:cs typeface="Segoe UI" panose="020B0502040204020203" pitchFamily="34" charset="0"/>
            </a:endParaRPr>
          </a:p>
        </p:txBody>
      </p:sp>
      <p:sp>
        <p:nvSpPr>
          <p:cNvPr id="40" name="Freeform 45">
            <a:extLst>
              <a:ext uri="{FF2B5EF4-FFF2-40B4-BE49-F238E27FC236}">
                <a16:creationId xmlns:a16="http://schemas.microsoft.com/office/drawing/2014/main" id="{7DE16ACB-C4EE-4EED-AEB2-F3AED7E55703}"/>
              </a:ext>
            </a:extLst>
          </p:cNvPr>
          <p:cNvSpPr/>
          <p:nvPr/>
        </p:nvSpPr>
        <p:spPr>
          <a:xfrm rot="5400000">
            <a:off x="6551091" y="5223724"/>
            <a:ext cx="1083857"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41" name="Freeform 46">
            <a:extLst>
              <a:ext uri="{FF2B5EF4-FFF2-40B4-BE49-F238E27FC236}">
                <a16:creationId xmlns:a16="http://schemas.microsoft.com/office/drawing/2014/main" id="{EF7D303A-1BBE-4AE9-95F9-6B05DD3042FE}"/>
              </a:ext>
            </a:extLst>
          </p:cNvPr>
          <p:cNvSpPr/>
          <p:nvPr/>
        </p:nvSpPr>
        <p:spPr>
          <a:xfrm rot="5400000">
            <a:off x="998594" y="5223723"/>
            <a:ext cx="1083858" cy="2052344"/>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42" name="Group 41">
            <a:extLst>
              <a:ext uri="{FF2B5EF4-FFF2-40B4-BE49-F238E27FC236}">
                <a16:creationId xmlns:a16="http://schemas.microsoft.com/office/drawing/2014/main" id="{917ABE4D-0EE0-4D87-9A55-B1FD43DF95DC}"/>
              </a:ext>
            </a:extLst>
          </p:cNvPr>
          <p:cNvGrpSpPr/>
          <p:nvPr/>
        </p:nvGrpSpPr>
        <p:grpSpPr>
          <a:xfrm>
            <a:off x="1082985" y="5784716"/>
            <a:ext cx="549467" cy="750287"/>
            <a:chOff x="5293615" y="2293499"/>
            <a:chExt cx="1189325" cy="1488408"/>
          </a:xfrm>
        </p:grpSpPr>
        <p:pic>
          <p:nvPicPr>
            <p:cNvPr id="43" name="Picture 42">
              <a:extLst>
                <a:ext uri="{FF2B5EF4-FFF2-40B4-BE49-F238E27FC236}">
                  <a16:creationId xmlns:a16="http://schemas.microsoft.com/office/drawing/2014/main" id="{6FD66064-5655-49DD-B388-AF3A8C844B5E}"/>
                </a:ext>
              </a:extLst>
            </p:cNvPr>
            <p:cNvPicPr>
              <a:picLocks noChangeAspect="1" noChangeArrowheads="1"/>
            </p:cNvPicPr>
            <p:nvPr/>
          </p:nvPicPr>
          <p:blipFill>
            <a:blip r:embed="rId4" cstate="print">
              <a:lum bright="100000" contrast="100000"/>
            </a:blip>
            <a:srcRect/>
            <a:stretch>
              <a:fillRect/>
            </a:stretch>
          </p:blipFill>
          <p:spPr bwMode="auto">
            <a:xfrm>
              <a:off x="5293615" y="2293499"/>
              <a:ext cx="1178386" cy="1079717"/>
            </a:xfrm>
            <a:prstGeom prst="rect">
              <a:avLst/>
            </a:prstGeom>
            <a:noFill/>
            <a:ln w="9525">
              <a:noFill/>
              <a:miter lim="800000"/>
              <a:headEnd/>
              <a:tailEnd/>
            </a:ln>
            <a:effectLst/>
          </p:spPr>
        </p:pic>
        <p:sp>
          <p:nvSpPr>
            <p:cNvPr id="44" name="Isosceles Triangle 43">
              <a:extLst>
                <a:ext uri="{FF2B5EF4-FFF2-40B4-BE49-F238E27FC236}">
                  <a16:creationId xmlns:a16="http://schemas.microsoft.com/office/drawing/2014/main" id="{3D5DAD69-C8AC-4642-A32F-196D21BE5ABC}"/>
                </a:ext>
              </a:extLst>
            </p:cNvPr>
            <p:cNvSpPr/>
            <p:nvPr/>
          </p:nvSpPr>
          <p:spPr bwMode="auto">
            <a:xfrm rot="9180217">
              <a:off x="5900776" y="3052666"/>
              <a:ext cx="582164"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pic>
        <p:nvPicPr>
          <p:cNvPr id="45" name="Picture 44">
            <a:extLst>
              <a:ext uri="{FF2B5EF4-FFF2-40B4-BE49-F238E27FC236}">
                <a16:creationId xmlns:a16="http://schemas.microsoft.com/office/drawing/2014/main" id="{F55E9509-7933-42DB-BF09-C434C39F43B5}"/>
              </a:ext>
            </a:extLst>
          </p:cNvPr>
          <p:cNvPicPr>
            <a:picLocks noChangeAspect="1" noChangeArrowheads="1"/>
          </p:cNvPicPr>
          <p:nvPr/>
        </p:nvPicPr>
        <p:blipFill>
          <a:blip r:embed="rId4" cstate="print">
            <a:lum bright="100000" contrast="100000"/>
          </a:blip>
          <a:srcRect/>
          <a:stretch>
            <a:fillRect/>
          </a:stretch>
        </p:blipFill>
        <p:spPr bwMode="auto">
          <a:xfrm>
            <a:off x="6642547" y="5645802"/>
            <a:ext cx="1005739" cy="1219429"/>
          </a:xfrm>
          <a:prstGeom prst="rect">
            <a:avLst/>
          </a:prstGeom>
          <a:noFill/>
          <a:ln w="9525">
            <a:noFill/>
            <a:miter lim="800000"/>
            <a:headEnd/>
            <a:tailEnd/>
          </a:ln>
          <a:effectLst/>
        </p:spPr>
      </p:pic>
      <p:cxnSp>
        <p:nvCxnSpPr>
          <p:cNvPr id="46" name="Straight Connector 45">
            <a:extLst>
              <a:ext uri="{FF2B5EF4-FFF2-40B4-BE49-F238E27FC236}">
                <a16:creationId xmlns:a16="http://schemas.microsoft.com/office/drawing/2014/main" id="{DF777C83-2F75-4CB5-965D-9D7C4EFFFF31}"/>
              </a:ext>
            </a:extLst>
          </p:cNvPr>
          <p:cNvCxnSpPr/>
          <p:nvPr/>
        </p:nvCxnSpPr>
        <p:spPr>
          <a:xfrm flipH="1">
            <a:off x="2405936" y="6250881"/>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8E038E2-8C9B-4333-907A-04DF39696790}"/>
              </a:ext>
            </a:extLst>
          </p:cNvPr>
          <p:cNvSpPr/>
          <p:nvPr/>
        </p:nvSpPr>
        <p:spPr>
          <a:xfrm>
            <a:off x="3067050" y="5980765"/>
            <a:ext cx="2543503" cy="566285"/>
          </a:xfrm>
          <a:prstGeom prst="rect">
            <a:avLst/>
          </a:prstGeom>
        </p:spPr>
        <p:txBody>
          <a:bodyPr wrap="square" lIns="121893" tIns="60948" rIns="121893" bIns="6094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76028" fontAlgn="base">
              <a:lnSpc>
                <a:spcPct val="80000"/>
              </a:lnSpc>
            </a:pPr>
            <a:r>
              <a:rPr lang="en-US" dirty="0" err="1">
                <a:solidFill>
                  <a:srgbClr val="FFFFFF"/>
                </a:solidFill>
                <a:effectLst>
                  <a:outerShdw blurRad="38100" dist="38100" dir="2700000" algn="tl">
                    <a:srgbClr val="000000">
                      <a:alpha val="43137"/>
                    </a:srgbClr>
                  </a:outerShdw>
                </a:effectLst>
                <a:cs typeface="Segoe UI" panose="020B0502040204020203" pitchFamily="34" charset="0"/>
              </a:rPr>
              <a:t>ExpressRoute</a:t>
            </a:r>
            <a:r>
              <a:rPr lang="en-US" dirty="0">
                <a:solidFill>
                  <a:srgbClr val="FFFFFF"/>
                </a:solidFill>
                <a:effectLst>
                  <a:outerShdw blurRad="38100" dist="38100" dir="2700000" algn="tl">
                    <a:srgbClr val="000000">
                      <a:alpha val="43137"/>
                    </a:srgbClr>
                  </a:outerShdw>
                </a:effectLst>
                <a:cs typeface="Segoe UI" panose="020B0502040204020203" pitchFamily="34" charset="0"/>
              </a:rPr>
              <a:t> private connectivity</a:t>
            </a:r>
          </a:p>
        </p:txBody>
      </p:sp>
      <p:cxnSp>
        <p:nvCxnSpPr>
          <p:cNvPr id="48" name="Straight Connector 47">
            <a:extLst>
              <a:ext uri="{FF2B5EF4-FFF2-40B4-BE49-F238E27FC236}">
                <a16:creationId xmlns:a16="http://schemas.microsoft.com/office/drawing/2014/main" id="{2DD8C0DE-9A09-44A2-A4D2-75579AF0B259}"/>
              </a:ext>
            </a:extLst>
          </p:cNvPr>
          <p:cNvCxnSpPr/>
          <p:nvPr/>
        </p:nvCxnSpPr>
        <p:spPr>
          <a:xfrm>
            <a:off x="5353050" y="6250881"/>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07D68DB9-1478-4A58-B446-CDA6159E338E}"/>
              </a:ext>
            </a:extLst>
          </p:cNvPr>
          <p:cNvSpPr/>
          <p:nvPr/>
        </p:nvSpPr>
        <p:spPr>
          <a:xfrm>
            <a:off x="8138835" y="5708448"/>
            <a:ext cx="3260024" cy="1083374"/>
          </a:xfrm>
          <a:prstGeom prst="rect">
            <a:avLst/>
          </a:prstGeom>
        </p:spPr>
        <p:txBody>
          <a:bodyPr wrap="square" lIns="182880" tIns="146304" rIns="182880" bIns="146304">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SMB &amp; Enterprises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Mission critical workloads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Backup/DR, media, HPC</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to Microsoft services</a:t>
            </a:r>
          </a:p>
        </p:txBody>
      </p:sp>
      <p:sp>
        <p:nvSpPr>
          <p:cNvPr id="50" name="Rectangle 49">
            <a:extLst>
              <a:ext uri="{FF2B5EF4-FFF2-40B4-BE49-F238E27FC236}">
                <a16:creationId xmlns:a16="http://schemas.microsoft.com/office/drawing/2014/main" id="{4F2DE345-B114-4C70-A80C-71C2B52D5E09}"/>
              </a:ext>
            </a:extLst>
          </p:cNvPr>
          <p:cNvSpPr/>
          <p:nvPr/>
        </p:nvSpPr>
        <p:spPr bwMode="auto">
          <a:xfrm>
            <a:off x="514351" y="5708448"/>
            <a:ext cx="11156422" cy="1089276"/>
          </a:xfrm>
          <a:prstGeom prst="rect">
            <a:avLst/>
          </a:prstGeom>
          <a:no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lnSpc>
                <a:spcPct val="90000"/>
              </a:lnSpc>
              <a:spcBef>
                <a:spcPct val="0"/>
              </a:spcBef>
              <a:spcAft>
                <a:spcPct val="0"/>
              </a:spcAft>
            </a:pPr>
            <a:endParaRPr lang="en-US" sz="2800" spc="-50" dirty="0">
              <a:gradFill>
                <a:gsLst>
                  <a:gs pos="1250">
                    <a:srgbClr val="EFEFEF"/>
                  </a:gs>
                  <a:gs pos="10417">
                    <a:srgbClr val="EFEFEF"/>
                  </a:gs>
                </a:gsLst>
                <a:lin ang="5400000" scaled="0"/>
              </a:gradFill>
              <a:cs typeface="Segoe UI" panose="020B0502040204020203" pitchFamily="34" charset="0"/>
            </a:endParaRPr>
          </a:p>
        </p:txBody>
      </p:sp>
      <p:sp>
        <p:nvSpPr>
          <p:cNvPr id="51" name="Freeform 539">
            <a:extLst>
              <a:ext uri="{FF2B5EF4-FFF2-40B4-BE49-F238E27FC236}">
                <a16:creationId xmlns:a16="http://schemas.microsoft.com/office/drawing/2014/main" id="{2F90D8A3-C644-4DD1-8E25-18F6B12AE64A}"/>
              </a:ext>
            </a:extLst>
          </p:cNvPr>
          <p:cNvSpPr>
            <a:spLocks noChangeAspect="1"/>
          </p:cNvSpPr>
          <p:nvPr/>
        </p:nvSpPr>
        <p:spPr bwMode="auto">
          <a:xfrm>
            <a:off x="1382951" y="6339566"/>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03"/>
            <a:endParaRPr lang="en-US" sz="2400">
              <a:solidFill>
                <a:srgbClr val="505050"/>
              </a:solidFill>
              <a:cs typeface="Segoe UI" panose="020B0502040204020203" pitchFamily="34" charset="0"/>
            </a:endParaRPr>
          </a:p>
        </p:txBody>
      </p:sp>
      <p:sp>
        <p:nvSpPr>
          <p:cNvPr id="52" name="Rectangle 51">
            <a:extLst>
              <a:ext uri="{FF2B5EF4-FFF2-40B4-BE49-F238E27FC236}">
                <a16:creationId xmlns:a16="http://schemas.microsoft.com/office/drawing/2014/main" id="{ED0CA031-B2FF-4683-8A49-4902718A2100}"/>
              </a:ext>
            </a:extLst>
          </p:cNvPr>
          <p:cNvSpPr/>
          <p:nvPr/>
        </p:nvSpPr>
        <p:spPr>
          <a:xfrm>
            <a:off x="521228" y="2217039"/>
            <a:ext cx="11156422" cy="1096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en-US" sz="2400" dirty="0">
              <a:solidFill>
                <a:srgbClr val="FFFFFF"/>
              </a:solidFill>
              <a:cs typeface="Segoe UI" panose="020B0502040204020203" pitchFamily="34" charset="0"/>
            </a:endParaRPr>
          </a:p>
        </p:txBody>
      </p:sp>
      <p:sp>
        <p:nvSpPr>
          <p:cNvPr id="53" name="Freeform 59">
            <a:extLst>
              <a:ext uri="{FF2B5EF4-FFF2-40B4-BE49-F238E27FC236}">
                <a16:creationId xmlns:a16="http://schemas.microsoft.com/office/drawing/2014/main" id="{BF18E28B-0741-4D24-8EDE-DB74E477397C}"/>
              </a:ext>
            </a:extLst>
          </p:cNvPr>
          <p:cNvSpPr/>
          <p:nvPr/>
        </p:nvSpPr>
        <p:spPr>
          <a:xfrm rot="5400000">
            <a:off x="6551254" y="1739511"/>
            <a:ext cx="1097285"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54" name="Freeform 68">
            <a:extLst>
              <a:ext uri="{FF2B5EF4-FFF2-40B4-BE49-F238E27FC236}">
                <a16:creationId xmlns:a16="http://schemas.microsoft.com/office/drawing/2014/main" id="{9FB678DD-79F9-4B6A-8BCC-4E1FEFA24ACA}"/>
              </a:ext>
            </a:extLst>
          </p:cNvPr>
          <p:cNvSpPr/>
          <p:nvPr/>
        </p:nvSpPr>
        <p:spPr>
          <a:xfrm rot="5400000">
            <a:off x="999257" y="1739005"/>
            <a:ext cx="1096283"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pic>
        <p:nvPicPr>
          <p:cNvPr id="55" name="Picture 54" descr="\\magnum\Projects\Microsoft\Cloud Power FY12\Design\Icons\PNGs\Server_2.png">
            <a:extLst>
              <a:ext uri="{FF2B5EF4-FFF2-40B4-BE49-F238E27FC236}">
                <a16:creationId xmlns:a16="http://schemas.microsoft.com/office/drawing/2014/main" id="{F58C19FF-A198-44CC-8FD1-70AFE2493E77}"/>
              </a:ext>
            </a:extLst>
          </p:cNvPr>
          <p:cNvPicPr>
            <a:picLocks noChangeAspect="1" noChangeArrowheads="1"/>
          </p:cNvPicPr>
          <p:nvPr/>
        </p:nvPicPr>
        <p:blipFill>
          <a:blip r:embed="rId5" cstate="print">
            <a:lum bright="100000"/>
          </a:blip>
          <a:srcRect/>
          <a:stretch>
            <a:fillRect/>
          </a:stretch>
        </p:blipFill>
        <p:spPr bwMode="auto">
          <a:xfrm>
            <a:off x="6676937" y="2217031"/>
            <a:ext cx="845922" cy="1127893"/>
          </a:xfrm>
          <a:prstGeom prst="rect">
            <a:avLst/>
          </a:prstGeom>
          <a:noFill/>
        </p:spPr>
      </p:pic>
      <p:sp>
        <p:nvSpPr>
          <p:cNvPr id="56" name="Rectangle 55">
            <a:extLst>
              <a:ext uri="{FF2B5EF4-FFF2-40B4-BE49-F238E27FC236}">
                <a16:creationId xmlns:a16="http://schemas.microsoft.com/office/drawing/2014/main" id="{EEA5AFC4-5229-4CAA-A2ED-B3496F15978E}"/>
              </a:ext>
            </a:extLst>
          </p:cNvPr>
          <p:cNvSpPr/>
          <p:nvPr/>
        </p:nvSpPr>
        <p:spPr>
          <a:xfrm>
            <a:off x="3054117" y="2674231"/>
            <a:ext cx="2534410" cy="344686"/>
          </a:xfrm>
          <a:prstGeom prst="rect">
            <a:avLst/>
          </a:prstGeom>
        </p:spPr>
        <p:txBody>
          <a:bodyPr wrap="square" lIns="121893" tIns="60948" rIns="121893" bIns="6094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Internet Connectivity</a:t>
            </a:r>
            <a:endParaRPr lang="en-US" sz="1200"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57" name="Straight Connector 56">
            <a:extLst>
              <a:ext uri="{FF2B5EF4-FFF2-40B4-BE49-F238E27FC236}">
                <a16:creationId xmlns:a16="http://schemas.microsoft.com/office/drawing/2014/main" id="{9E35F415-5FA1-45DD-A438-A26AB410AE60}"/>
              </a:ext>
            </a:extLst>
          </p:cNvPr>
          <p:cNvCxnSpPr/>
          <p:nvPr/>
        </p:nvCxnSpPr>
        <p:spPr>
          <a:xfrm>
            <a:off x="5359927" y="2780979"/>
            <a:ext cx="91554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03789DA-5D7E-4DA5-A682-5A4934EA8E04}"/>
              </a:ext>
            </a:extLst>
          </p:cNvPr>
          <p:cNvCxnSpPr/>
          <p:nvPr/>
        </p:nvCxnSpPr>
        <p:spPr>
          <a:xfrm flipH="1">
            <a:off x="2398353" y="2780979"/>
            <a:ext cx="95557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61857334-8B09-46A2-8D5A-D2F46376D9D4}"/>
              </a:ext>
            </a:extLst>
          </p:cNvPr>
          <p:cNvPicPr>
            <a:picLocks noChangeAspect="1" noChangeArrowheads="1"/>
          </p:cNvPicPr>
          <p:nvPr/>
        </p:nvPicPr>
        <p:blipFill>
          <a:blip r:embed="rId4" cstate="print">
            <a:lum bright="100000" contrast="100000"/>
          </a:blip>
          <a:srcRect/>
          <a:stretch>
            <a:fillRect/>
          </a:stretch>
        </p:blipFill>
        <p:spPr bwMode="auto">
          <a:xfrm>
            <a:off x="1089862" y="2223196"/>
            <a:ext cx="544413" cy="544270"/>
          </a:xfrm>
          <a:prstGeom prst="rect">
            <a:avLst/>
          </a:prstGeom>
          <a:noFill/>
          <a:ln w="9525">
            <a:noFill/>
            <a:miter lim="800000"/>
            <a:headEnd/>
            <a:tailEnd/>
          </a:ln>
          <a:effectLst/>
        </p:spPr>
      </p:pic>
      <p:sp>
        <p:nvSpPr>
          <p:cNvPr id="60" name="Isosceles Triangle 59">
            <a:extLst>
              <a:ext uri="{FF2B5EF4-FFF2-40B4-BE49-F238E27FC236}">
                <a16:creationId xmlns:a16="http://schemas.microsoft.com/office/drawing/2014/main" id="{FC1EB270-88D0-4111-ADCB-3C76166262BE}"/>
              </a:ext>
            </a:extLst>
          </p:cNvPr>
          <p:cNvSpPr/>
          <p:nvPr/>
        </p:nvSpPr>
        <p:spPr bwMode="auto">
          <a:xfrm rot="9180217">
            <a:off x="1370370" y="2605883"/>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61" name="Rectangle 60">
            <a:extLst>
              <a:ext uri="{FF2B5EF4-FFF2-40B4-BE49-F238E27FC236}">
                <a16:creationId xmlns:a16="http://schemas.microsoft.com/office/drawing/2014/main" id="{018A63E4-1F36-4513-9FD5-6E73404CA318}"/>
              </a:ext>
            </a:extLst>
          </p:cNvPr>
          <p:cNvSpPr/>
          <p:nvPr/>
        </p:nvSpPr>
        <p:spPr>
          <a:xfrm>
            <a:off x="8145711" y="2217706"/>
            <a:ext cx="3473635" cy="1083374"/>
          </a:xfrm>
          <a:prstGeom prst="rect">
            <a:avLst/>
          </a:prstGeom>
          <a:solidFill>
            <a:srgbClr val="0070C0"/>
          </a:solidFill>
        </p:spPr>
        <p:txBody>
          <a:bodyPr wrap="square" lIns="182880" tIns="146304" rIns="182880" bIns="146304">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Consumers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Access over public IP</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DNS resolution</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from anywhere</a:t>
            </a:r>
          </a:p>
        </p:txBody>
      </p:sp>
      <p:sp>
        <p:nvSpPr>
          <p:cNvPr id="62" name="Freeform 539">
            <a:extLst>
              <a:ext uri="{FF2B5EF4-FFF2-40B4-BE49-F238E27FC236}">
                <a16:creationId xmlns:a16="http://schemas.microsoft.com/office/drawing/2014/main" id="{211F3559-A5C0-4B5D-B679-551AD1676B5A}"/>
              </a:ext>
            </a:extLst>
          </p:cNvPr>
          <p:cNvSpPr>
            <a:spLocks noChangeAspect="1"/>
          </p:cNvSpPr>
          <p:nvPr/>
        </p:nvSpPr>
        <p:spPr bwMode="auto">
          <a:xfrm>
            <a:off x="1389828" y="2763701"/>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03"/>
            <a:endParaRPr lang="en-US" sz="2400">
              <a:solidFill>
                <a:srgbClr val="505050"/>
              </a:solidFill>
              <a:cs typeface="Segoe UI" panose="020B0502040204020203" pitchFamily="34" charset="0"/>
            </a:endParaRPr>
          </a:p>
        </p:txBody>
      </p:sp>
    </p:spTree>
    <p:extLst>
      <p:ext uri="{BB962C8B-B14F-4D97-AF65-F5344CB8AC3E}">
        <p14:creationId xmlns:p14="http://schemas.microsoft.com/office/powerpoint/2010/main" val="324569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B0E3693-A37E-49D4-930F-C0E82EB54B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40" y="1740694"/>
            <a:ext cx="7002704" cy="4394199"/>
          </a:xfrm>
          <a:prstGeom prst="rect">
            <a:avLst/>
          </a:prstGeom>
        </p:spPr>
      </p:pic>
      <p:sp>
        <p:nvSpPr>
          <p:cNvPr id="2" name="Title 1">
            <a:extLst>
              <a:ext uri="{FF2B5EF4-FFF2-40B4-BE49-F238E27FC236}">
                <a16:creationId xmlns:a16="http://schemas.microsoft.com/office/drawing/2014/main" id="{B721FF60-8714-4FE2-B4B3-E7D7EEB26D91}"/>
              </a:ext>
            </a:extLst>
          </p:cNvPr>
          <p:cNvSpPr>
            <a:spLocks noGrp="1"/>
          </p:cNvSpPr>
          <p:nvPr>
            <p:ph type="title"/>
          </p:nvPr>
        </p:nvSpPr>
        <p:spPr>
          <a:xfrm>
            <a:off x="0" y="643467"/>
            <a:ext cx="12192000" cy="744836"/>
          </a:xfrm>
        </p:spPr>
        <p:txBody>
          <a:bodyPr vert="horz" lIns="91440" tIns="45720" rIns="91440" bIns="45720" rtlCol="0" anchor="ctr">
            <a:normAutofit/>
          </a:bodyPr>
          <a:lstStyle/>
          <a:p>
            <a:pPr algn="ctr"/>
            <a:r>
              <a:rPr lang="en-US" kern="1200" dirty="0">
                <a:solidFill>
                  <a:schemeClr val="bg1"/>
                </a:solidFill>
                <a:latin typeface="+mj-lt"/>
                <a:ea typeface="+mj-ea"/>
                <a:cs typeface="+mj-cs"/>
              </a:rPr>
              <a:t>Virtual Private Network</a:t>
            </a:r>
          </a:p>
        </p:txBody>
      </p:sp>
      <p:sp>
        <p:nvSpPr>
          <p:cNvPr id="6" name="Text Placeholder 5">
            <a:extLst>
              <a:ext uri="{FF2B5EF4-FFF2-40B4-BE49-F238E27FC236}">
                <a16:creationId xmlns:a16="http://schemas.microsoft.com/office/drawing/2014/main" id="{D21302A0-84F6-4438-84A3-D68FE27B42AC}"/>
              </a:ext>
            </a:extLst>
          </p:cNvPr>
          <p:cNvSpPr>
            <a:spLocks noGrp="1"/>
          </p:cNvSpPr>
          <p:nvPr>
            <p:ph type="body" sz="half" idx="2"/>
          </p:nvPr>
        </p:nvSpPr>
        <p:spPr>
          <a:xfrm>
            <a:off x="7379855" y="1766094"/>
            <a:ext cx="4387602" cy="2353324"/>
          </a:xfrm>
        </p:spPr>
        <p:txBody>
          <a:bodyPr>
            <a:normAutofit/>
          </a:bodyPr>
          <a:lstStyle/>
          <a:p>
            <a:r>
              <a:rPr lang="en-US" dirty="0"/>
              <a:t>At a high level, most hybrid configurations require 5 resources:</a:t>
            </a:r>
          </a:p>
          <a:p>
            <a:pPr marL="285750" indent="-285750">
              <a:buFont typeface="Arial" panose="020B0604020202020204" pitchFamily="34" charset="0"/>
              <a:buChar char="•"/>
            </a:pPr>
            <a:r>
              <a:rPr lang="en-US" dirty="0"/>
              <a:t>VNET</a:t>
            </a:r>
          </a:p>
          <a:p>
            <a:pPr marL="285750" indent="-285750">
              <a:buFont typeface="Arial" panose="020B0604020202020204" pitchFamily="34" charset="0"/>
              <a:buChar char="•"/>
            </a:pPr>
            <a:r>
              <a:rPr lang="en-US" dirty="0"/>
              <a:t>Gateway Subnet</a:t>
            </a:r>
          </a:p>
          <a:p>
            <a:pPr marL="285750" indent="-285750">
              <a:buFont typeface="Arial" panose="020B0604020202020204" pitchFamily="34" charset="0"/>
              <a:buChar char="•"/>
            </a:pPr>
            <a:r>
              <a:rPr lang="en-US" dirty="0"/>
              <a:t>Virtual Network Gateway (Route/Policy Based) </a:t>
            </a:r>
          </a:p>
          <a:p>
            <a:pPr marL="285750" indent="-285750">
              <a:buFont typeface="Arial" panose="020B0604020202020204" pitchFamily="34" charset="0"/>
              <a:buChar char="•"/>
            </a:pPr>
            <a:r>
              <a:rPr lang="en-US" dirty="0"/>
              <a:t>Local Network Gateway</a:t>
            </a:r>
          </a:p>
          <a:p>
            <a:pPr marL="285750" indent="-285750">
              <a:buFont typeface="Arial" panose="020B0604020202020204" pitchFamily="34" charset="0"/>
              <a:buChar char="•"/>
            </a:pPr>
            <a:r>
              <a:rPr lang="en-US" dirty="0"/>
              <a:t>Connection</a:t>
            </a:r>
          </a:p>
          <a:p>
            <a:endParaRPr lang="en-US" dirty="0"/>
          </a:p>
        </p:txBody>
      </p:sp>
      <p:graphicFrame>
        <p:nvGraphicFramePr>
          <p:cNvPr id="12" name="Content Placeholder 3">
            <a:extLst>
              <a:ext uri="{FF2B5EF4-FFF2-40B4-BE49-F238E27FC236}">
                <a16:creationId xmlns:a16="http://schemas.microsoft.com/office/drawing/2014/main" id="{7EB313E1-B8C4-40DC-A86F-17353B37685F}"/>
              </a:ext>
            </a:extLst>
          </p:cNvPr>
          <p:cNvGraphicFramePr>
            <a:graphicFrameLocks/>
          </p:cNvGraphicFramePr>
          <p:nvPr>
            <p:extLst>
              <p:ext uri="{D42A27DB-BD31-4B8C-83A1-F6EECF244321}">
                <p14:modId xmlns:p14="http://schemas.microsoft.com/office/powerpoint/2010/main" val="3617345578"/>
              </p:ext>
            </p:extLst>
          </p:nvPr>
        </p:nvGraphicFramePr>
        <p:xfrm>
          <a:off x="7379855" y="4359563"/>
          <a:ext cx="4461164" cy="2293355"/>
        </p:xfrm>
        <a:graphic>
          <a:graphicData uri="http://schemas.openxmlformats.org/drawingml/2006/table">
            <a:tbl>
              <a:tblPr/>
              <a:tblGrid>
                <a:gridCol w="960582">
                  <a:extLst>
                    <a:ext uri="{9D8B030D-6E8A-4147-A177-3AD203B41FA5}">
                      <a16:colId xmlns:a16="http://schemas.microsoft.com/office/drawing/2014/main" val="768412754"/>
                    </a:ext>
                  </a:extLst>
                </a:gridCol>
                <a:gridCol w="1228437">
                  <a:extLst>
                    <a:ext uri="{9D8B030D-6E8A-4147-A177-3AD203B41FA5}">
                      <a16:colId xmlns:a16="http://schemas.microsoft.com/office/drawing/2014/main" val="699344795"/>
                    </a:ext>
                  </a:extLst>
                </a:gridCol>
                <a:gridCol w="1163781">
                  <a:extLst>
                    <a:ext uri="{9D8B030D-6E8A-4147-A177-3AD203B41FA5}">
                      <a16:colId xmlns:a16="http://schemas.microsoft.com/office/drawing/2014/main" val="2218770451"/>
                    </a:ext>
                  </a:extLst>
                </a:gridCol>
                <a:gridCol w="1108364">
                  <a:extLst>
                    <a:ext uri="{9D8B030D-6E8A-4147-A177-3AD203B41FA5}">
                      <a16:colId xmlns:a16="http://schemas.microsoft.com/office/drawing/2014/main" val="4092057729"/>
                    </a:ext>
                  </a:extLst>
                </a:gridCol>
              </a:tblGrid>
              <a:tr h="733367">
                <a:tc>
                  <a:txBody>
                    <a:bodyPr/>
                    <a:lstStyle/>
                    <a:p>
                      <a:pPr algn="l" fontAlgn="b"/>
                      <a:r>
                        <a:rPr lang="en-US" sz="1200" b="1" dirty="0">
                          <a:effectLst/>
                          <a:latin typeface="segoe-ui_bold"/>
                        </a:rPr>
                        <a:t>Route Based SKU</a:t>
                      </a:r>
                      <a:endParaRPr lang="en-US" sz="1200" b="0" dirty="0">
                        <a:effectLst/>
                        <a:latin typeface="segoe-ui_semibold"/>
                      </a:endParaRPr>
                    </a:p>
                  </a:txBody>
                  <a:tcPr marL="121920" marR="121920" marT="91440" marB="914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200" b="1" dirty="0">
                          <a:effectLst/>
                          <a:latin typeface="segoe-ui_bold"/>
                        </a:rPr>
                        <a:t>S2S/VNet-to-VNet</a:t>
                      </a:r>
                      <a:br>
                        <a:rPr lang="en-US" sz="1200" b="1" dirty="0">
                          <a:effectLst/>
                          <a:latin typeface="segoe-ui_bold"/>
                        </a:rPr>
                      </a:br>
                      <a:r>
                        <a:rPr lang="en-US" sz="1200" b="1" dirty="0">
                          <a:effectLst/>
                          <a:latin typeface="segoe-ui_bold"/>
                        </a:rPr>
                        <a:t>Tunnels</a:t>
                      </a:r>
                      <a:endParaRPr lang="en-US" sz="1200" b="0" dirty="0">
                        <a:effectLst/>
                        <a:latin typeface="segoe-ui_semibold"/>
                      </a:endParaRPr>
                    </a:p>
                  </a:txBody>
                  <a:tcPr marL="121920" marR="121920" marT="91440" marB="914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200" b="1" dirty="0">
                          <a:effectLst/>
                          <a:latin typeface="segoe-ui_bold"/>
                        </a:rPr>
                        <a:t>P2S</a:t>
                      </a:r>
                      <a:br>
                        <a:rPr lang="en-US" sz="1200" b="1" dirty="0">
                          <a:effectLst/>
                          <a:latin typeface="segoe-ui_bold"/>
                        </a:rPr>
                      </a:br>
                      <a:r>
                        <a:rPr lang="en-US" sz="1200" b="1" dirty="0">
                          <a:effectLst/>
                          <a:latin typeface="segoe-ui_bold"/>
                        </a:rPr>
                        <a:t>Connections</a:t>
                      </a:r>
                      <a:endParaRPr lang="en-US" sz="1200" b="0" dirty="0">
                        <a:effectLst/>
                        <a:latin typeface="segoe-ui_semibold"/>
                      </a:endParaRPr>
                    </a:p>
                  </a:txBody>
                  <a:tcPr marL="121920" marR="121920" marT="91440" marB="914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200" b="1" dirty="0">
                          <a:effectLst/>
                          <a:latin typeface="segoe-ui_bold"/>
                        </a:rPr>
                        <a:t>Aggregate</a:t>
                      </a:r>
                      <a:br>
                        <a:rPr lang="en-US" sz="1200" b="1" dirty="0">
                          <a:effectLst/>
                          <a:latin typeface="segoe-ui_bold"/>
                        </a:rPr>
                      </a:br>
                      <a:r>
                        <a:rPr lang="en-US" sz="1200" b="1" dirty="0">
                          <a:effectLst/>
                          <a:latin typeface="segoe-ui_bold"/>
                        </a:rPr>
                        <a:t>Throughput Benchmark</a:t>
                      </a:r>
                      <a:endParaRPr lang="en-US" sz="1200" b="0" dirty="0">
                        <a:effectLst/>
                        <a:latin typeface="segoe-ui_semibold"/>
                      </a:endParaRPr>
                    </a:p>
                  </a:txBody>
                  <a:tcPr marL="121920" marR="121920" marT="91440" marB="914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047134889"/>
                  </a:ext>
                </a:extLst>
              </a:tr>
              <a:tr h="389997">
                <a:tc>
                  <a:txBody>
                    <a:bodyPr/>
                    <a:lstStyle/>
                    <a:p>
                      <a:pPr fontAlgn="t"/>
                      <a:r>
                        <a:rPr lang="en-US" sz="1200" b="1" dirty="0">
                          <a:effectLst/>
                          <a:latin typeface="segoe-ui_bold"/>
                        </a:rPr>
                        <a:t>VpnGw1</a:t>
                      </a:r>
                      <a:endParaRPr lang="en-US" sz="1200" dirty="0">
                        <a:effectLst/>
                      </a:endParaRP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30</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128</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650 Mbps</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60124101"/>
                  </a:ext>
                </a:extLst>
              </a:tr>
              <a:tr h="389997">
                <a:tc>
                  <a:txBody>
                    <a:bodyPr/>
                    <a:lstStyle/>
                    <a:p>
                      <a:pPr fontAlgn="t"/>
                      <a:r>
                        <a:rPr lang="en-US" sz="1200" b="1">
                          <a:effectLst/>
                          <a:latin typeface="segoe-ui_bold"/>
                        </a:rPr>
                        <a:t>VpnGw2</a:t>
                      </a:r>
                      <a:endParaRPr lang="en-US" sz="1200">
                        <a:effectLst/>
                      </a:endParaRP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30</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128</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 Gbps</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4542414"/>
                  </a:ext>
                </a:extLst>
              </a:tr>
              <a:tr h="389997">
                <a:tc>
                  <a:txBody>
                    <a:bodyPr/>
                    <a:lstStyle/>
                    <a:p>
                      <a:pPr fontAlgn="t"/>
                      <a:r>
                        <a:rPr lang="en-US" sz="1200" b="1">
                          <a:effectLst/>
                          <a:latin typeface="segoe-ui_bold"/>
                        </a:rPr>
                        <a:t>VpnGw3</a:t>
                      </a:r>
                      <a:endParaRPr lang="en-US" sz="1200">
                        <a:effectLst/>
                      </a:endParaRP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30</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128</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1.25 Gbps</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1621097"/>
                  </a:ext>
                </a:extLst>
              </a:tr>
              <a:tr h="389997">
                <a:tc>
                  <a:txBody>
                    <a:bodyPr/>
                    <a:lstStyle/>
                    <a:p>
                      <a:pPr fontAlgn="t"/>
                      <a:r>
                        <a:rPr lang="en-US" sz="1200" b="1">
                          <a:effectLst/>
                          <a:latin typeface="segoe-ui_bold"/>
                        </a:rPr>
                        <a:t>Basic</a:t>
                      </a:r>
                      <a:endParaRPr lang="en-US" sz="1200">
                        <a:effectLst/>
                      </a:endParaRP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Max. 10</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128</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100 Mbps</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85877235"/>
                  </a:ext>
                </a:extLst>
              </a:tr>
            </a:tbl>
          </a:graphicData>
        </a:graphic>
      </p:graphicFrame>
    </p:spTree>
    <p:extLst>
      <p:ext uri="{BB962C8B-B14F-4D97-AF65-F5344CB8AC3E}">
        <p14:creationId xmlns:p14="http://schemas.microsoft.com/office/powerpoint/2010/main" val="277857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1FF60-8714-4FE2-B4B3-E7D7EEB26D91}"/>
              </a:ext>
            </a:extLst>
          </p:cNvPr>
          <p:cNvSpPr>
            <a:spLocks noGrp="1"/>
          </p:cNvSpPr>
          <p:nvPr>
            <p:ph type="title"/>
          </p:nvPr>
        </p:nvSpPr>
        <p:spPr>
          <a:xfrm>
            <a:off x="0" y="643467"/>
            <a:ext cx="12192000" cy="744836"/>
          </a:xfrm>
        </p:spPr>
        <p:txBody>
          <a:bodyPr vert="horz" lIns="91440" tIns="45720" rIns="91440" bIns="45720" rtlCol="0" anchor="ctr">
            <a:normAutofit/>
          </a:bodyPr>
          <a:lstStyle/>
          <a:p>
            <a:pPr algn="ctr"/>
            <a:r>
              <a:rPr lang="en-US" dirty="0">
                <a:solidFill>
                  <a:schemeClr val="bg1"/>
                </a:solidFill>
              </a:rPr>
              <a:t>Express Route</a:t>
            </a:r>
            <a:endParaRPr lang="en-US" kern="1200" dirty="0">
              <a:solidFill>
                <a:schemeClr val="bg1"/>
              </a:solidFill>
              <a:latin typeface="+mj-lt"/>
              <a:ea typeface="+mj-ea"/>
              <a:cs typeface="+mj-cs"/>
            </a:endParaRPr>
          </a:p>
        </p:txBody>
      </p:sp>
      <p:pic>
        <p:nvPicPr>
          <p:cNvPr id="29700" name="Picture 4" descr="https://docs.microsoft.com/en-us/azure/expressroute/media/expressroute-introduction/expressroute-connection-overview.png">
            <a:extLst>
              <a:ext uri="{FF2B5EF4-FFF2-40B4-BE49-F238E27FC236}">
                <a16:creationId xmlns:a16="http://schemas.microsoft.com/office/drawing/2014/main" id="{52CC5D3F-6E41-4566-9DC9-69A708B8A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58" y="2541867"/>
            <a:ext cx="7380600" cy="3529324"/>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AA91F32C-CB16-4C36-8977-1B5870F884D8}"/>
              </a:ext>
            </a:extLst>
          </p:cNvPr>
          <p:cNvSpPr>
            <a:spLocks noGrp="1"/>
          </p:cNvSpPr>
          <p:nvPr>
            <p:ph type="body" sz="half" idx="2"/>
          </p:nvPr>
        </p:nvSpPr>
        <p:spPr>
          <a:xfrm>
            <a:off x="7644691" y="2039939"/>
            <a:ext cx="4547309" cy="4533180"/>
          </a:xfrm>
        </p:spPr>
        <p:txBody>
          <a:bodyPr/>
          <a:lstStyle/>
          <a:p>
            <a:pPr marL="285750" indent="-285750">
              <a:buFont typeface="Arial" panose="020B0604020202020204" pitchFamily="34" charset="0"/>
              <a:buChar char="•"/>
            </a:pPr>
            <a:r>
              <a:rPr lang="en-US" sz="1700" dirty="0"/>
              <a:t>Layer 3 connectivity between your on-premises and Azure</a:t>
            </a:r>
          </a:p>
          <a:p>
            <a:pPr marL="285750" indent="-285750">
              <a:buFont typeface="Arial" panose="020B0604020202020204" pitchFamily="34" charset="0"/>
              <a:buChar char="•"/>
            </a:pPr>
            <a:r>
              <a:rPr lang="en-US" sz="1700" dirty="0"/>
              <a:t>Dynamic routing between your network and Microsoft by leveraging BGP</a:t>
            </a:r>
          </a:p>
          <a:p>
            <a:pPr marL="285750" indent="-285750">
              <a:buFont typeface="Arial" panose="020B0604020202020204" pitchFamily="34" charset="0"/>
              <a:buChar char="•"/>
            </a:pPr>
            <a:r>
              <a:rPr lang="en-US" sz="1700" dirty="0"/>
              <a:t>Built-in redundancy </a:t>
            </a:r>
          </a:p>
          <a:p>
            <a:pPr marL="285750" indent="-285750">
              <a:buFont typeface="Arial" panose="020B0604020202020204" pitchFamily="34" charset="0"/>
              <a:buChar char="•"/>
            </a:pPr>
            <a:r>
              <a:rPr lang="en-US" sz="1700" dirty="0"/>
              <a:t>Range of bandwidth options</a:t>
            </a:r>
          </a:p>
          <a:p>
            <a:pPr marL="285750" indent="-285750">
              <a:buFont typeface="Arial" panose="020B0604020202020204" pitchFamily="34" charset="0"/>
              <a:buChar char="•"/>
            </a:pPr>
            <a:r>
              <a:rPr lang="en-US" sz="1700" dirty="0"/>
              <a:t>Flexible billing models</a:t>
            </a:r>
          </a:p>
          <a:p>
            <a:pPr marL="742950" lvl="1" indent="-285750">
              <a:buFont typeface="Arial" panose="020B0604020202020204" pitchFamily="34" charset="0"/>
              <a:buChar char="•"/>
            </a:pPr>
            <a:r>
              <a:rPr lang="en-US" sz="1700" dirty="0"/>
              <a:t>Unlimited data</a:t>
            </a:r>
          </a:p>
          <a:p>
            <a:pPr marL="742950" lvl="1" indent="-285750">
              <a:buFont typeface="Arial" panose="020B0604020202020204" pitchFamily="34" charset="0"/>
              <a:buChar char="•"/>
            </a:pPr>
            <a:r>
              <a:rPr lang="en-US" sz="1700" dirty="0"/>
              <a:t>Metered data</a:t>
            </a:r>
          </a:p>
          <a:p>
            <a:pPr marL="742950" lvl="1" indent="-285750">
              <a:buFont typeface="Arial" panose="020B0604020202020204" pitchFamily="34" charset="0"/>
              <a:buChar char="•"/>
            </a:pPr>
            <a:r>
              <a:rPr lang="en-US" sz="1700" dirty="0"/>
              <a:t>Premium add-on</a:t>
            </a:r>
          </a:p>
          <a:p>
            <a:pPr marL="285750" indent="-285750">
              <a:buFont typeface="Arial" panose="020B0604020202020204" pitchFamily="34" charset="0"/>
              <a:buChar char="•"/>
            </a:pPr>
            <a:r>
              <a:rPr lang="en-US" sz="1700" dirty="0"/>
              <a:t>Prerequisites</a:t>
            </a:r>
          </a:p>
          <a:p>
            <a:pPr marL="742950" lvl="1" indent="-285750">
              <a:buFont typeface="Arial" panose="020B0604020202020204" pitchFamily="34" charset="0"/>
              <a:buChar char="•"/>
            </a:pPr>
            <a:r>
              <a:rPr lang="en-US" sz="1700" dirty="0"/>
              <a:t>Azure Account</a:t>
            </a:r>
          </a:p>
          <a:p>
            <a:pPr marL="742950" lvl="1" indent="-285750">
              <a:buFont typeface="Arial" panose="020B0604020202020204" pitchFamily="34" charset="0"/>
              <a:buChar char="•"/>
            </a:pPr>
            <a:r>
              <a:rPr lang="en-US" sz="1700" dirty="0"/>
              <a:t>Connectivity Providers</a:t>
            </a:r>
          </a:p>
          <a:p>
            <a:pPr marL="742950" lvl="1" indent="-285750">
              <a:buFont typeface="Arial" panose="020B0604020202020204" pitchFamily="34" charset="0"/>
              <a:buChar char="•"/>
            </a:pPr>
            <a:r>
              <a:rPr lang="en-US" sz="1700" dirty="0"/>
              <a:t>Network Requirements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5045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5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ExpressRoute connectivity model diagram">
            <a:extLst>
              <a:ext uri="{FF2B5EF4-FFF2-40B4-BE49-F238E27FC236}">
                <a16:creationId xmlns:a16="http://schemas.microsoft.com/office/drawing/2014/main" id="{D4444A5D-DC3C-4B4F-B8B5-5DC5FC809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383" y="2062300"/>
            <a:ext cx="8235233" cy="4409938"/>
          </a:xfrm>
          <a:prstGeom prst="rect">
            <a:avLst/>
          </a:prstGeom>
          <a:noFill/>
          <a:extLst>
            <a:ext uri="{909E8E84-426E-40DD-AFC4-6F175D3DCCD1}">
              <a14:hiddenFill xmlns:a14="http://schemas.microsoft.com/office/drawing/2010/main">
                <a:solidFill>
                  <a:srgbClr val="FFFFFF"/>
                </a:solidFill>
              </a14:hiddenFill>
            </a:ext>
          </a:extLst>
        </p:spPr>
      </p:pic>
      <p:sp>
        <p:nvSpPr>
          <p:cNvPr id="54" name="Title 53">
            <a:extLst>
              <a:ext uri="{FF2B5EF4-FFF2-40B4-BE49-F238E27FC236}">
                <a16:creationId xmlns:a16="http://schemas.microsoft.com/office/drawing/2014/main" id="{5A9C5B12-C943-426B-A8B2-CCFC3E4B52FE}"/>
              </a:ext>
            </a:extLst>
          </p:cNvPr>
          <p:cNvSpPr>
            <a:spLocks noGrp="1"/>
          </p:cNvSpPr>
          <p:nvPr>
            <p:ph type="title"/>
          </p:nvPr>
        </p:nvSpPr>
        <p:spPr>
          <a:xfrm>
            <a:off x="0" y="651752"/>
            <a:ext cx="12192000" cy="744836"/>
          </a:xfrm>
        </p:spPr>
        <p:txBody>
          <a:bodyPr>
            <a:normAutofit/>
          </a:bodyPr>
          <a:lstStyle/>
          <a:p>
            <a:pPr algn="ctr"/>
            <a:r>
              <a:rPr lang="en-US" sz="3200" dirty="0">
                <a:solidFill>
                  <a:schemeClr val="bg1"/>
                </a:solidFill>
              </a:rPr>
              <a:t>Express Route Connectivity Models</a:t>
            </a:r>
          </a:p>
        </p:txBody>
      </p:sp>
    </p:spTree>
    <p:extLst>
      <p:ext uri="{BB962C8B-B14F-4D97-AF65-F5344CB8AC3E}">
        <p14:creationId xmlns:p14="http://schemas.microsoft.com/office/powerpoint/2010/main" val="293109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0]">
            <a:extLst>
              <a:ext uri="{FF2B5EF4-FFF2-40B4-BE49-F238E27FC236}">
                <a16:creationId xmlns:a16="http://schemas.microsoft.com/office/drawing/2014/main" id="{745974B6-FB4A-469A-9B05-3B4AE9BD3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817878" y="1675227"/>
            <a:ext cx="8556244" cy="5182773"/>
          </a:xfrm>
          <a:prstGeom prst="rect">
            <a:avLst/>
          </a:prstGeom>
          <a:noFill/>
          <a:extLst>
            <a:ext uri="{909E8E84-426E-40DD-AFC4-6F175D3DCCD1}">
              <a14:hiddenFill xmlns:a14="http://schemas.microsoft.com/office/drawing/2010/main">
                <a:solidFill>
                  <a:srgbClr val="FFFFFF"/>
                </a:solidFill>
              </a14:hiddenFill>
            </a:ext>
          </a:extLst>
        </p:spPr>
      </p:pic>
      <p:sp>
        <p:nvSpPr>
          <p:cNvPr id="54" name="Title 53">
            <a:extLst>
              <a:ext uri="{FF2B5EF4-FFF2-40B4-BE49-F238E27FC236}">
                <a16:creationId xmlns:a16="http://schemas.microsoft.com/office/drawing/2014/main" id="{5A9C5B12-C943-426B-A8B2-CCFC3E4B52FE}"/>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Express Route: Routing Domains (Peerings)</a:t>
            </a:r>
            <a:endParaRPr lang="en-US" sz="3200" dirty="0">
              <a:solidFill>
                <a:schemeClr val="bg1"/>
              </a:solidFill>
            </a:endParaRPr>
          </a:p>
        </p:txBody>
      </p:sp>
    </p:spTree>
    <p:extLst>
      <p:ext uri="{BB962C8B-B14F-4D97-AF65-F5344CB8AC3E}">
        <p14:creationId xmlns:p14="http://schemas.microsoft.com/office/powerpoint/2010/main" val="51602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53">
            <a:extLst>
              <a:ext uri="{FF2B5EF4-FFF2-40B4-BE49-F238E27FC236}">
                <a16:creationId xmlns:a16="http://schemas.microsoft.com/office/drawing/2014/main" id="{5A9C5B12-C943-426B-A8B2-CCFC3E4B52FE}"/>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Express Route Standard vs Premium Add-on</a:t>
            </a:r>
          </a:p>
        </p:txBody>
      </p:sp>
      <p:graphicFrame>
        <p:nvGraphicFramePr>
          <p:cNvPr id="6" name="Table 5">
            <a:extLst>
              <a:ext uri="{FF2B5EF4-FFF2-40B4-BE49-F238E27FC236}">
                <a16:creationId xmlns:a16="http://schemas.microsoft.com/office/drawing/2014/main" id="{124A6C33-A2A9-48DA-9C0C-9355236F3C52}"/>
              </a:ext>
            </a:extLst>
          </p:cNvPr>
          <p:cNvGraphicFramePr>
            <a:graphicFrameLocks noGrp="1"/>
          </p:cNvGraphicFramePr>
          <p:nvPr>
            <p:extLst>
              <p:ext uri="{D42A27DB-BD31-4B8C-83A1-F6EECF244321}">
                <p14:modId xmlns:p14="http://schemas.microsoft.com/office/powerpoint/2010/main" val="3205609656"/>
              </p:ext>
            </p:extLst>
          </p:nvPr>
        </p:nvGraphicFramePr>
        <p:xfrm>
          <a:off x="6783572" y="2098976"/>
          <a:ext cx="4827181" cy="4107272"/>
        </p:xfrm>
        <a:graphic>
          <a:graphicData uri="http://schemas.openxmlformats.org/drawingml/2006/table">
            <a:tbl>
              <a:tblPr/>
              <a:tblGrid>
                <a:gridCol w="1371600">
                  <a:extLst>
                    <a:ext uri="{9D8B030D-6E8A-4147-A177-3AD203B41FA5}">
                      <a16:colId xmlns:a16="http://schemas.microsoft.com/office/drawing/2014/main" val="3104857422"/>
                    </a:ext>
                  </a:extLst>
                </a:gridCol>
                <a:gridCol w="1541721">
                  <a:extLst>
                    <a:ext uri="{9D8B030D-6E8A-4147-A177-3AD203B41FA5}">
                      <a16:colId xmlns:a16="http://schemas.microsoft.com/office/drawing/2014/main" val="931953243"/>
                    </a:ext>
                  </a:extLst>
                </a:gridCol>
                <a:gridCol w="1913860">
                  <a:extLst>
                    <a:ext uri="{9D8B030D-6E8A-4147-A177-3AD203B41FA5}">
                      <a16:colId xmlns:a16="http://schemas.microsoft.com/office/drawing/2014/main" val="3637846521"/>
                    </a:ext>
                  </a:extLst>
                </a:gridCol>
              </a:tblGrid>
              <a:tr h="1032768">
                <a:tc>
                  <a:txBody>
                    <a:bodyPr/>
                    <a:lstStyle/>
                    <a:p>
                      <a:pPr algn="l" fontAlgn="b"/>
                      <a:r>
                        <a:rPr lang="en-US" sz="1400" b="1">
                          <a:effectLst/>
                          <a:latin typeface="segoe-ui_bold"/>
                        </a:rPr>
                        <a:t>Circuit Size</a:t>
                      </a:r>
                      <a:endParaRPr lang="en-US" sz="1400" b="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dirty="0">
                          <a:effectLst/>
                          <a:latin typeface="segoe-ui_bold"/>
                        </a:rPr>
                        <a:t>Number of VNet links for standard</a:t>
                      </a:r>
                      <a:endParaRPr lang="en-US" sz="1400" b="0" dirty="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dirty="0">
                          <a:effectLst/>
                          <a:latin typeface="segoe-ui_bold"/>
                        </a:rPr>
                        <a:t>Number of VNet Links with Premium add-on</a:t>
                      </a:r>
                      <a:endParaRPr lang="en-US" sz="1400" b="0" dirty="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78541458"/>
                  </a:ext>
                </a:extLst>
              </a:tr>
              <a:tr h="384313">
                <a:tc>
                  <a:txBody>
                    <a:bodyPr/>
                    <a:lstStyle/>
                    <a:p>
                      <a:pPr fontAlgn="t"/>
                      <a:r>
                        <a:rPr lang="en-US" sz="1400">
                          <a:effectLst/>
                        </a:rPr>
                        <a:t>50 Mbps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20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38011258"/>
                  </a:ext>
                </a:extLst>
              </a:tr>
              <a:tr h="384313">
                <a:tc>
                  <a:txBody>
                    <a:bodyPr/>
                    <a:lstStyle/>
                    <a:p>
                      <a:pPr fontAlgn="t"/>
                      <a:r>
                        <a:rPr lang="en-US" sz="1400">
                          <a:effectLst/>
                        </a:rPr>
                        <a:t>100 Mbps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25</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86830316"/>
                  </a:ext>
                </a:extLst>
              </a:tr>
              <a:tr h="384313">
                <a:tc>
                  <a:txBody>
                    <a:bodyPr/>
                    <a:lstStyle/>
                    <a:p>
                      <a:pPr fontAlgn="t"/>
                      <a:r>
                        <a:rPr lang="en-US" sz="1400">
                          <a:effectLst/>
                        </a:rPr>
                        <a:t>200 Mbps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25</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93457006"/>
                  </a:ext>
                </a:extLst>
              </a:tr>
              <a:tr h="384313">
                <a:tc>
                  <a:txBody>
                    <a:bodyPr/>
                    <a:lstStyle/>
                    <a:p>
                      <a:pPr fontAlgn="t"/>
                      <a:r>
                        <a:rPr lang="en-US" sz="1400" dirty="0">
                          <a:effectLst/>
                        </a:rPr>
                        <a:t>500 Mbps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40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314638310"/>
                  </a:ext>
                </a:extLst>
              </a:tr>
              <a:tr h="384313">
                <a:tc>
                  <a:txBody>
                    <a:bodyPr/>
                    <a:lstStyle/>
                    <a:p>
                      <a:pPr fontAlgn="t"/>
                      <a:r>
                        <a:rPr lang="en-US" sz="1400">
                          <a:effectLst/>
                        </a:rPr>
                        <a:t>1 Gbps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50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137234072"/>
                  </a:ext>
                </a:extLst>
              </a:tr>
              <a:tr h="384313">
                <a:tc>
                  <a:txBody>
                    <a:bodyPr/>
                    <a:lstStyle/>
                    <a:p>
                      <a:pPr fontAlgn="t"/>
                      <a:r>
                        <a:rPr lang="en-US" sz="1400" dirty="0">
                          <a:effectLst/>
                        </a:rPr>
                        <a:t>2 Gbps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60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53775273"/>
                  </a:ext>
                </a:extLst>
              </a:tr>
              <a:tr h="384313">
                <a:tc>
                  <a:txBody>
                    <a:bodyPr/>
                    <a:lstStyle/>
                    <a:p>
                      <a:pPr fontAlgn="t"/>
                      <a:r>
                        <a:rPr lang="en-US" sz="1400">
                          <a:effectLst/>
                        </a:rPr>
                        <a:t>5 Gbps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75</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96623584"/>
                  </a:ext>
                </a:extLst>
              </a:tr>
              <a:tr h="384313">
                <a:tc>
                  <a:txBody>
                    <a:bodyPr/>
                    <a:lstStyle/>
                    <a:p>
                      <a:pPr fontAlgn="t"/>
                      <a:r>
                        <a:rPr lang="en-US" sz="1400">
                          <a:effectLst/>
                        </a:rPr>
                        <a:t>10 Gbps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100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1860031"/>
                  </a:ext>
                </a:extLst>
              </a:tr>
            </a:tbl>
          </a:graphicData>
        </a:graphic>
      </p:graphicFrame>
      <p:graphicFrame>
        <p:nvGraphicFramePr>
          <p:cNvPr id="7" name="Table 6">
            <a:extLst>
              <a:ext uri="{FF2B5EF4-FFF2-40B4-BE49-F238E27FC236}">
                <a16:creationId xmlns:a16="http://schemas.microsoft.com/office/drawing/2014/main" id="{F44BFD39-FA42-4B11-A144-EAEB0888BC76}"/>
              </a:ext>
            </a:extLst>
          </p:cNvPr>
          <p:cNvGraphicFramePr>
            <a:graphicFrameLocks noGrp="1"/>
          </p:cNvGraphicFramePr>
          <p:nvPr>
            <p:extLst>
              <p:ext uri="{D42A27DB-BD31-4B8C-83A1-F6EECF244321}">
                <p14:modId xmlns:p14="http://schemas.microsoft.com/office/powerpoint/2010/main" val="2183154192"/>
              </p:ext>
            </p:extLst>
          </p:nvPr>
        </p:nvGraphicFramePr>
        <p:xfrm>
          <a:off x="581247" y="2098976"/>
          <a:ext cx="5227580" cy="1662804"/>
        </p:xfrm>
        <a:graphic>
          <a:graphicData uri="http://schemas.openxmlformats.org/drawingml/2006/table">
            <a:tbl>
              <a:tblPr/>
              <a:tblGrid>
                <a:gridCol w="1920854">
                  <a:extLst>
                    <a:ext uri="{9D8B030D-6E8A-4147-A177-3AD203B41FA5}">
                      <a16:colId xmlns:a16="http://schemas.microsoft.com/office/drawing/2014/main" val="3104857422"/>
                    </a:ext>
                  </a:extLst>
                </a:gridCol>
                <a:gridCol w="1605516">
                  <a:extLst>
                    <a:ext uri="{9D8B030D-6E8A-4147-A177-3AD203B41FA5}">
                      <a16:colId xmlns:a16="http://schemas.microsoft.com/office/drawing/2014/main" val="931953243"/>
                    </a:ext>
                  </a:extLst>
                </a:gridCol>
                <a:gridCol w="1701210">
                  <a:extLst>
                    <a:ext uri="{9D8B030D-6E8A-4147-A177-3AD203B41FA5}">
                      <a16:colId xmlns:a16="http://schemas.microsoft.com/office/drawing/2014/main" val="3637846521"/>
                    </a:ext>
                  </a:extLst>
                </a:gridCol>
              </a:tblGrid>
              <a:tr h="509865">
                <a:tc>
                  <a:txBody>
                    <a:bodyPr/>
                    <a:lstStyle/>
                    <a:p>
                      <a:pPr algn="l" fontAlgn="b"/>
                      <a:r>
                        <a:rPr lang="en-US" sz="1400" b="1" dirty="0">
                          <a:effectLst/>
                          <a:latin typeface="segoe-ui_semibold"/>
                        </a:rPr>
                        <a:t>Number of Routes</a:t>
                      </a: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dirty="0">
                          <a:effectLst/>
                          <a:latin typeface="segoe-ui_bold"/>
                        </a:rPr>
                        <a:t>Express Route</a:t>
                      </a:r>
                      <a:endParaRPr lang="en-US" sz="1400" b="1" dirty="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dirty="0">
                          <a:effectLst/>
                          <a:latin typeface="segoe-ui_bold"/>
                        </a:rPr>
                        <a:t>Premium add-on</a:t>
                      </a:r>
                      <a:endParaRPr lang="en-US" sz="1400" b="1" dirty="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78541458"/>
                  </a:ext>
                </a:extLst>
              </a:tr>
              <a:tr h="384313">
                <a:tc>
                  <a:txBody>
                    <a:bodyPr/>
                    <a:lstStyle/>
                    <a:p>
                      <a:pPr fontAlgn="t"/>
                      <a:r>
                        <a:rPr lang="en-US" sz="1400" b="1" dirty="0">
                          <a:effectLst/>
                        </a:rPr>
                        <a:t>Private Peering</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4,000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10,000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38011258"/>
                  </a:ext>
                </a:extLst>
              </a:tr>
              <a:tr h="384313">
                <a:tc>
                  <a:txBody>
                    <a:bodyPr/>
                    <a:lstStyle/>
                    <a:p>
                      <a:pPr fontAlgn="t"/>
                      <a:r>
                        <a:rPr lang="en-US" sz="1400" b="1" dirty="0">
                          <a:effectLst/>
                        </a:rPr>
                        <a:t>Public Peering</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200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200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86830316"/>
                  </a:ext>
                </a:extLst>
              </a:tr>
              <a:tr h="384313">
                <a:tc>
                  <a:txBody>
                    <a:bodyPr/>
                    <a:lstStyle/>
                    <a:p>
                      <a:pPr fontAlgn="t"/>
                      <a:r>
                        <a:rPr lang="en-US" sz="1400" b="1" dirty="0">
                          <a:effectLst/>
                        </a:rPr>
                        <a:t>Microsoft Peering</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200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200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93457006"/>
                  </a:ext>
                </a:extLst>
              </a:tr>
            </a:tbl>
          </a:graphicData>
        </a:graphic>
      </p:graphicFrame>
      <p:sp>
        <p:nvSpPr>
          <p:cNvPr id="2" name="TextBox 1">
            <a:extLst>
              <a:ext uri="{FF2B5EF4-FFF2-40B4-BE49-F238E27FC236}">
                <a16:creationId xmlns:a16="http://schemas.microsoft.com/office/drawing/2014/main" id="{A8FD7F14-3627-4C04-850A-44FCC88B6CD2}"/>
              </a:ext>
            </a:extLst>
          </p:cNvPr>
          <p:cNvSpPr txBox="1"/>
          <p:nvPr/>
        </p:nvSpPr>
        <p:spPr>
          <a:xfrm>
            <a:off x="238769" y="4457966"/>
            <a:ext cx="5923225" cy="1015663"/>
          </a:xfrm>
          <a:prstGeom prst="rect">
            <a:avLst/>
          </a:prstGeom>
          <a:noFill/>
        </p:spPr>
        <p:txBody>
          <a:bodyPr wrap="none" rtlCol="0">
            <a:spAutoFit/>
          </a:bodyPr>
          <a:lstStyle/>
          <a:p>
            <a:r>
              <a:rPr lang="en-US" sz="1400" dirty="0"/>
              <a:t>Global connectivity for services - An ExpressRoute circuit created in any region </a:t>
            </a:r>
          </a:p>
          <a:p>
            <a:r>
              <a:rPr lang="en-US" sz="1400" dirty="0"/>
              <a:t>(excluding Azure China, Azure Germany, and Azure Government cloud) </a:t>
            </a:r>
          </a:p>
          <a:p>
            <a:r>
              <a:rPr lang="en-US" sz="1400" dirty="0"/>
              <a:t>will have access to resources across any other region in the world.</a:t>
            </a:r>
          </a:p>
          <a:p>
            <a:endParaRPr lang="en-US" dirty="0"/>
          </a:p>
        </p:txBody>
      </p:sp>
    </p:spTree>
    <p:extLst>
      <p:ext uri="{BB962C8B-B14F-4D97-AF65-F5344CB8AC3E}">
        <p14:creationId xmlns:p14="http://schemas.microsoft.com/office/powerpoint/2010/main" val="390477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D7B2F7A-9415-401C-BA74-FA9D5C5C5D35}"/>
              </a:ext>
            </a:extLst>
          </p:cNvPr>
          <p:cNvGrpSpPr/>
          <p:nvPr/>
        </p:nvGrpSpPr>
        <p:grpSpPr>
          <a:xfrm>
            <a:off x="40" y="0"/>
            <a:ext cx="12191980" cy="6857990"/>
            <a:chOff x="20" y="10"/>
            <a:chExt cx="12191980" cy="6857990"/>
          </a:xfrm>
        </p:grpSpPr>
        <p:pic>
          <p:nvPicPr>
            <p:cNvPr id="92" name="Picture 91">
              <a:extLst>
                <a:ext uri="{FF2B5EF4-FFF2-40B4-BE49-F238E27FC236}">
                  <a16:creationId xmlns:a16="http://schemas.microsoft.com/office/drawing/2014/main" id="{77D785F3-5658-4384-8BB8-143DB63B4D6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Rectangle: Rounded Corners 1">
              <a:extLst>
                <a:ext uri="{FF2B5EF4-FFF2-40B4-BE49-F238E27FC236}">
                  <a16:creationId xmlns:a16="http://schemas.microsoft.com/office/drawing/2014/main" id="{27CC19A1-0FE7-4138-B074-0FF985C21967}"/>
                </a:ext>
              </a:extLst>
            </p:cNvPr>
            <p:cNvSpPr/>
            <p:nvPr/>
          </p:nvSpPr>
          <p:spPr>
            <a:xfrm>
              <a:off x="6132944" y="5809673"/>
              <a:ext cx="1976582" cy="221672"/>
            </a:xfrm>
            <a:prstGeom prst="roundRect">
              <a:avLst/>
            </a:prstGeom>
            <a:solidFill>
              <a:srgbClr val="2929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 Regions</a:t>
              </a:r>
            </a:p>
          </p:txBody>
        </p:sp>
      </p:grpSp>
      <p:sp>
        <p:nvSpPr>
          <p:cNvPr id="5" name="Rectangle: Rounded Corners 4">
            <a:extLst>
              <a:ext uri="{FF2B5EF4-FFF2-40B4-BE49-F238E27FC236}">
                <a16:creationId xmlns:a16="http://schemas.microsoft.com/office/drawing/2014/main" id="{C1245645-349B-4B7B-A492-A37EAAF71F9E}"/>
              </a:ext>
            </a:extLst>
          </p:cNvPr>
          <p:cNvSpPr/>
          <p:nvPr/>
        </p:nvSpPr>
        <p:spPr>
          <a:xfrm>
            <a:off x="5859624" y="4786604"/>
            <a:ext cx="6242180" cy="867747"/>
          </a:xfrm>
          <a:prstGeom prst="roundRect">
            <a:avLst/>
          </a:prstGeom>
          <a:solidFill>
            <a:schemeClr val="bg1">
              <a:lumMod val="8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55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78">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80">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82">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Coexist">
            <a:extLst>
              <a:ext uri="{FF2B5EF4-FFF2-40B4-BE49-F238E27FC236}">
                <a16:creationId xmlns:a16="http://schemas.microsoft.com/office/drawing/2014/main" id="{9B4E0BFE-5531-4D63-BB92-172671A21A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20040" y="1024409"/>
            <a:ext cx="5455917" cy="25642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oexist">
            <a:extLst>
              <a:ext uri="{FF2B5EF4-FFF2-40B4-BE49-F238E27FC236}">
                <a16:creationId xmlns:a16="http://schemas.microsoft.com/office/drawing/2014/main" id="{27A2741B-4276-4263-B514-1312CF1AAB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6416043" y="1310845"/>
            <a:ext cx="5455917" cy="1991409"/>
          </a:xfrm>
          <a:prstGeom prst="rect">
            <a:avLst/>
          </a:prstGeom>
          <a:noFill/>
          <a:extLst>
            <a:ext uri="{909E8E84-426E-40DD-AFC4-6F175D3DCCD1}">
              <a14:hiddenFill xmlns:a14="http://schemas.microsoft.com/office/drawing/2010/main">
                <a:solidFill>
                  <a:srgbClr val="FFFFFF"/>
                </a:solidFill>
              </a14:hiddenFill>
            </a:ext>
          </a:extLst>
        </p:spPr>
      </p:pic>
      <p:sp>
        <p:nvSpPr>
          <p:cNvPr id="54" name="Title 53">
            <a:extLst>
              <a:ext uri="{FF2B5EF4-FFF2-40B4-BE49-F238E27FC236}">
                <a16:creationId xmlns:a16="http://schemas.microsoft.com/office/drawing/2014/main" id="{5A9C5B12-C943-426B-A8B2-CCFC3E4B52FE}"/>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chemeClr val="bg1"/>
                </a:solidFill>
              </a:rPr>
              <a:t>Express Route and Site-to-Site Co-Exist</a:t>
            </a:r>
          </a:p>
        </p:txBody>
      </p:sp>
    </p:spTree>
    <p:extLst>
      <p:ext uri="{BB962C8B-B14F-4D97-AF65-F5344CB8AC3E}">
        <p14:creationId xmlns:p14="http://schemas.microsoft.com/office/powerpoint/2010/main" val="389020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2" descr="https://www.credera.com/wp-content/uploads/2016/11/azure1.png">
            <a:extLst>
              <a:ext uri="{FF2B5EF4-FFF2-40B4-BE49-F238E27FC236}">
                <a16:creationId xmlns:a16="http://schemas.microsoft.com/office/drawing/2014/main" id="{5F051764-59A0-4511-AF7E-2E07BBF210B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29760" y="1807528"/>
            <a:ext cx="7188199" cy="41691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BAEC909-23FC-445D-BFC6-BF2606CFE3D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Integrating Web App with Virtual Network</a:t>
            </a:r>
          </a:p>
        </p:txBody>
      </p:sp>
    </p:spTree>
    <p:extLst>
      <p:ext uri="{BB962C8B-B14F-4D97-AF65-F5344CB8AC3E}">
        <p14:creationId xmlns:p14="http://schemas.microsoft.com/office/powerpoint/2010/main" val="7704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A4A3E08-7981-4A0E-B7BA-C412AD0D10A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5" name="Table 14">
            <a:extLst>
              <a:ext uri="{FF2B5EF4-FFF2-40B4-BE49-F238E27FC236}">
                <a16:creationId xmlns:a16="http://schemas.microsoft.com/office/drawing/2014/main" id="{6A314598-044E-426E-96C3-818DBEEBE706}"/>
              </a:ext>
            </a:extLst>
          </p:cNvPr>
          <p:cNvGraphicFramePr>
            <a:graphicFrameLocks noGrp="1"/>
          </p:cNvGraphicFramePr>
          <p:nvPr>
            <p:extLst>
              <p:ext uri="{D42A27DB-BD31-4B8C-83A1-F6EECF244321}">
                <p14:modId xmlns:p14="http://schemas.microsoft.com/office/powerpoint/2010/main" val="1064182831"/>
              </p:ext>
            </p:extLst>
          </p:nvPr>
        </p:nvGraphicFramePr>
        <p:xfrm>
          <a:off x="4599711" y="194002"/>
          <a:ext cx="7453744" cy="6132945"/>
        </p:xfrm>
        <a:graphic>
          <a:graphicData uri="http://schemas.openxmlformats.org/drawingml/2006/table">
            <a:tbl>
              <a:tblPr/>
              <a:tblGrid>
                <a:gridCol w="1877290">
                  <a:extLst>
                    <a:ext uri="{9D8B030D-6E8A-4147-A177-3AD203B41FA5}">
                      <a16:colId xmlns:a16="http://schemas.microsoft.com/office/drawing/2014/main" val="3786957459"/>
                    </a:ext>
                  </a:extLst>
                </a:gridCol>
                <a:gridCol w="1858818">
                  <a:extLst>
                    <a:ext uri="{9D8B030D-6E8A-4147-A177-3AD203B41FA5}">
                      <a16:colId xmlns:a16="http://schemas.microsoft.com/office/drawing/2014/main" val="2512011081"/>
                    </a:ext>
                  </a:extLst>
                </a:gridCol>
                <a:gridCol w="1858818">
                  <a:extLst>
                    <a:ext uri="{9D8B030D-6E8A-4147-A177-3AD203B41FA5}">
                      <a16:colId xmlns:a16="http://schemas.microsoft.com/office/drawing/2014/main" val="167881094"/>
                    </a:ext>
                  </a:extLst>
                </a:gridCol>
                <a:gridCol w="1858818">
                  <a:extLst>
                    <a:ext uri="{9D8B030D-6E8A-4147-A177-3AD203B41FA5}">
                      <a16:colId xmlns:a16="http://schemas.microsoft.com/office/drawing/2014/main" val="3837844557"/>
                    </a:ext>
                  </a:extLst>
                </a:gridCol>
              </a:tblGrid>
              <a:tr h="312049">
                <a:tc>
                  <a:txBody>
                    <a:bodyPr/>
                    <a:lstStyle/>
                    <a:p>
                      <a:pPr algn="l" fontAlgn="b"/>
                      <a:br>
                        <a:rPr lang="en-US" sz="1400" b="1" dirty="0">
                          <a:effectLst/>
                          <a:latin typeface="segoe-ui_bold"/>
                        </a:rPr>
                      </a:br>
                      <a:endParaRPr lang="en-US" sz="1400" b="0" dirty="0">
                        <a:effectLst/>
                        <a:latin typeface="segoe-ui_semibold"/>
                      </a:endParaRPr>
                    </a:p>
                  </a:txBody>
                  <a:tcPr marL="40572" marR="40572" marT="30429" marB="3042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ctr" fontAlgn="b"/>
                      <a:r>
                        <a:rPr lang="en-US" sz="1400" b="1" dirty="0">
                          <a:effectLst/>
                          <a:latin typeface="segoe-ui_bold"/>
                        </a:rPr>
                        <a:t>Point-to-Site</a:t>
                      </a:r>
                      <a:endParaRPr lang="en-US" sz="1400" b="0" dirty="0">
                        <a:effectLst/>
                        <a:latin typeface="segoe-ui_semibold"/>
                      </a:endParaRPr>
                    </a:p>
                  </a:txBody>
                  <a:tcPr marL="40572" marR="40572" marT="30429" marB="3042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dirty="0">
                        <a:effectLst/>
                        <a:latin typeface="segoe-ui_semibold"/>
                      </a:endParaRPr>
                    </a:p>
                    <a:p>
                      <a:pPr algn="ctr" fontAlgn="b"/>
                      <a:r>
                        <a:rPr lang="en-US" sz="1400" b="1" dirty="0">
                          <a:effectLst/>
                          <a:latin typeface="segoe-ui_semibold"/>
                        </a:rPr>
                        <a:t>Site-to-Site</a:t>
                      </a:r>
                    </a:p>
                  </a:txBody>
                  <a:tcPr marL="40572" marR="40572" marT="30429" marB="3042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ctr"/>
                      <a:r>
                        <a:rPr lang="en-US" sz="1400" b="1" dirty="0">
                          <a:effectLst/>
                          <a:latin typeface="segoe-ui_bold"/>
                        </a:rPr>
                        <a:t>ExpressRoute</a:t>
                      </a:r>
                      <a:endParaRPr lang="en-US" sz="1400" kern="1200" dirty="0">
                        <a:solidFill>
                          <a:schemeClr val="tx1"/>
                        </a:solidFill>
                        <a:effectLst/>
                        <a:latin typeface="+mn-lt"/>
                        <a:ea typeface="+mn-ea"/>
                        <a:cs typeface="+mn-cs"/>
                      </a:endParaRPr>
                    </a:p>
                  </a:txBody>
                  <a:tcPr marL="30429" marR="30429" marT="15214" marB="15214" anchor="b">
                    <a:lnL w="12700" cap="flat" cmpd="sng" algn="ctr">
                      <a:solidFill>
                        <a:srgbClr val="E3E3E3"/>
                      </a:solidFill>
                      <a:prstDash val="solid"/>
                      <a:round/>
                      <a:headEnd type="none" w="med" len="med"/>
                      <a:tailEnd type="none" w="med" len="med"/>
                    </a:lnL>
                    <a:lnB w="762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142559680"/>
                  </a:ext>
                </a:extLst>
              </a:tr>
              <a:tr h="687606">
                <a:tc>
                  <a:txBody>
                    <a:bodyPr/>
                    <a:lstStyle/>
                    <a:p>
                      <a:pPr fontAlgn="t"/>
                      <a:r>
                        <a:rPr lang="en-US" sz="1400" b="1">
                          <a:effectLst/>
                          <a:latin typeface="segoe-ui_bold"/>
                        </a:rPr>
                        <a:t>Azure Supported Services</a:t>
                      </a:r>
                      <a:endParaRPr lang="en-US" sz="140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Cloud Services and Virtual Machines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Cloud Services and Virtual Machines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u="none" strike="noStrike" dirty="0">
                          <a:solidFill>
                            <a:srgbClr val="0078D7"/>
                          </a:solidFill>
                          <a:effectLst/>
                          <a:hlinkClick r:id="rId2"/>
                        </a:rPr>
                        <a:t>Services list</a:t>
                      </a:r>
                      <a:endParaRPr lang="en-US" sz="1400" dirty="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53976583"/>
                  </a:ext>
                </a:extLst>
              </a:tr>
              <a:tr h="1106210">
                <a:tc>
                  <a:txBody>
                    <a:bodyPr/>
                    <a:lstStyle/>
                    <a:p>
                      <a:pPr fontAlgn="t"/>
                      <a:r>
                        <a:rPr lang="en-US" sz="1400" b="1" dirty="0">
                          <a:effectLst/>
                          <a:latin typeface="segoe-ui_bold"/>
                        </a:rPr>
                        <a:t>Typical Bandwidths</a:t>
                      </a:r>
                      <a:endParaRPr lang="en-US" sz="1400" dirty="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Typically &lt; 100 Mbps aggregate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Typically &lt; 1 Gbps aggregate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50 Mbps, 100 Mbps, 200 Mbps, 500 Mbps, 1 Gbps, 2 Gbps, 5 Gbps, 10 Gbps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49024453"/>
                  </a:ext>
                </a:extLst>
              </a:tr>
              <a:tr h="970199">
                <a:tc>
                  <a:txBody>
                    <a:bodyPr/>
                    <a:lstStyle/>
                    <a:p>
                      <a:pPr fontAlgn="t"/>
                      <a:r>
                        <a:rPr lang="en-US" sz="1400" b="1" dirty="0">
                          <a:effectLst/>
                          <a:latin typeface="segoe-ui_bold"/>
                        </a:rPr>
                        <a:t>Protocols Supported</a:t>
                      </a:r>
                      <a:endParaRPr lang="en-US" sz="1400" dirty="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Secure Sockets Tunneling Protocol (SSTP)</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IPsec</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Direct connection over VLANs, NSP's VPN technologies (MPLS, VPLS,...)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820667617"/>
                  </a:ext>
                </a:extLst>
              </a:tr>
              <a:tr h="1024843">
                <a:tc>
                  <a:txBody>
                    <a:bodyPr/>
                    <a:lstStyle/>
                    <a:p>
                      <a:pPr fontAlgn="t"/>
                      <a:r>
                        <a:rPr lang="en-US" sz="1400" b="1" dirty="0">
                          <a:effectLst/>
                          <a:latin typeface="segoe-ui_bold"/>
                        </a:rPr>
                        <a:t>Routing</a:t>
                      </a:r>
                      <a:endParaRPr lang="en-US" sz="1400" dirty="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Route Based (dynamic)</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We support Policy Based (static routing) and Route Based (dynamic routing VPN)</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BGP</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48118918"/>
                  </a:ext>
                </a:extLst>
              </a:tr>
              <a:tr h="478304">
                <a:tc>
                  <a:txBody>
                    <a:bodyPr/>
                    <a:lstStyle/>
                    <a:p>
                      <a:pPr fontAlgn="t"/>
                      <a:r>
                        <a:rPr lang="en-US" sz="1400" b="1">
                          <a:effectLst/>
                          <a:latin typeface="segoe-ui_bold"/>
                        </a:rPr>
                        <a:t>Connection resiliency</a:t>
                      </a:r>
                      <a:endParaRPr lang="en-US" sz="140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active-passive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active-passive or active-active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active-active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37510532"/>
                  </a:ext>
                </a:extLst>
              </a:tr>
              <a:tr h="1368931">
                <a:tc>
                  <a:txBody>
                    <a:bodyPr/>
                    <a:lstStyle/>
                    <a:p>
                      <a:pPr fontAlgn="t"/>
                      <a:r>
                        <a:rPr lang="en-US" sz="1400" b="1">
                          <a:effectLst/>
                          <a:latin typeface="segoe-ui_bold"/>
                        </a:rPr>
                        <a:t>Typical use case</a:t>
                      </a:r>
                      <a:endParaRPr lang="en-US" sz="140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Prototyping, dev / test / lab scenarios for cloud services and virtual machines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Dev / test / lab scenarios and small scale production workloads for cloud services and virtual machines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Access to all Azure services (validated list), Enterprise-class and mission critical workloads, Backup, Big Data, Azure as a DR site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367581600"/>
                  </a:ext>
                </a:extLst>
              </a:tr>
            </a:tbl>
          </a:graphicData>
        </a:graphic>
      </p:graphicFrame>
    </p:spTree>
    <p:extLst>
      <p:ext uri="{BB962C8B-B14F-4D97-AF65-F5344CB8AC3E}">
        <p14:creationId xmlns:p14="http://schemas.microsoft.com/office/powerpoint/2010/main" val="2201044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Design Security Strategies</a:t>
            </a:r>
          </a:p>
        </p:txBody>
      </p:sp>
      <p:grpSp>
        <p:nvGrpSpPr>
          <p:cNvPr id="10" name="Group 9">
            <a:extLst>
              <a:ext uri="{FF2B5EF4-FFF2-40B4-BE49-F238E27FC236}">
                <a16:creationId xmlns:a16="http://schemas.microsoft.com/office/drawing/2014/main" id="{514FD3AE-8FE2-4ACC-8CBA-7289EC92CF23}"/>
              </a:ext>
            </a:extLst>
          </p:cNvPr>
          <p:cNvGrpSpPr/>
          <p:nvPr/>
        </p:nvGrpSpPr>
        <p:grpSpPr>
          <a:xfrm>
            <a:off x="6224400" y="964800"/>
            <a:ext cx="3340800" cy="4816800"/>
            <a:chOff x="6014985" y="336347"/>
            <a:chExt cx="4319877" cy="6217888"/>
          </a:xfrm>
        </p:grpSpPr>
        <p:grpSp>
          <p:nvGrpSpPr>
            <p:cNvPr id="17" name="Group 16">
              <a:extLst>
                <a:ext uri="{FF2B5EF4-FFF2-40B4-BE49-F238E27FC236}">
                  <a16:creationId xmlns:a16="http://schemas.microsoft.com/office/drawing/2014/main" id="{A16FA903-8587-4BA8-B802-54AB07B2E157}"/>
                </a:ext>
              </a:extLst>
            </p:cNvPr>
            <p:cNvGrpSpPr/>
            <p:nvPr>
              <p:custDataLst>
                <p:custData r:id="rId1"/>
              </p:custDataLst>
            </p:nvPr>
          </p:nvGrpSpPr>
          <p:grpSpPr>
            <a:xfrm>
              <a:off x="6014985" y="336347"/>
              <a:ext cx="4319877" cy="6217888"/>
              <a:chOff x="7498383" y="479775"/>
              <a:chExt cx="4472322" cy="6437312"/>
            </a:xfrm>
          </p:grpSpPr>
          <p:grpSp>
            <p:nvGrpSpPr>
              <p:cNvPr id="19" name="Group 18">
                <a:extLst>
                  <a:ext uri="{FF2B5EF4-FFF2-40B4-BE49-F238E27FC236}">
                    <a16:creationId xmlns:a16="http://schemas.microsoft.com/office/drawing/2014/main" id="{E0408AB8-DB79-486C-87A2-E10160C9A79F}"/>
                  </a:ext>
                </a:extLst>
              </p:cNvPr>
              <p:cNvGrpSpPr/>
              <p:nvPr/>
            </p:nvGrpSpPr>
            <p:grpSpPr>
              <a:xfrm>
                <a:off x="7498383" y="479775"/>
                <a:ext cx="3810000" cy="6437312"/>
                <a:chOff x="7407275" y="388938"/>
                <a:chExt cx="3810000" cy="6437312"/>
              </a:xfrm>
            </p:grpSpPr>
            <p:sp>
              <p:nvSpPr>
                <p:cNvPr id="23" name="Freeform 94">
                  <a:extLst>
                    <a:ext uri="{FF2B5EF4-FFF2-40B4-BE49-F238E27FC236}">
                      <a16:creationId xmlns:a16="http://schemas.microsoft.com/office/drawing/2014/main" id="{45FAA257-CD6E-473B-A35B-6D269BFD2ED2}"/>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6">
                  <a:extLst>
                    <a:ext uri="{FF2B5EF4-FFF2-40B4-BE49-F238E27FC236}">
                      <a16:creationId xmlns:a16="http://schemas.microsoft.com/office/drawing/2014/main" id="{D0338E29-B3FA-470A-BCD0-7C0C07CDC913}"/>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7">
                  <a:extLst>
                    <a:ext uri="{FF2B5EF4-FFF2-40B4-BE49-F238E27FC236}">
                      <a16:creationId xmlns:a16="http://schemas.microsoft.com/office/drawing/2014/main" id="{B7DA25ED-6E83-45C3-BE12-437F586F5DEF}"/>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82C96A15-0B70-42C0-B6CC-076B20C5E670}"/>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
                  <a:extLst>
                    <a:ext uri="{FF2B5EF4-FFF2-40B4-BE49-F238E27FC236}">
                      <a16:creationId xmlns:a16="http://schemas.microsoft.com/office/drawing/2014/main" id="{EE127C53-28CA-4B71-9800-EF5038E6C2D3}"/>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0">
                  <a:extLst>
                    <a:ext uri="{FF2B5EF4-FFF2-40B4-BE49-F238E27FC236}">
                      <a16:creationId xmlns:a16="http://schemas.microsoft.com/office/drawing/2014/main" id="{F698A470-CF62-4C6E-9358-87AE317A1277}"/>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1">
                  <a:extLst>
                    <a:ext uri="{FF2B5EF4-FFF2-40B4-BE49-F238E27FC236}">
                      <a16:creationId xmlns:a16="http://schemas.microsoft.com/office/drawing/2014/main" id="{002FFBBC-9015-4655-93EE-2668B31E5D4F}"/>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2">
                  <a:extLst>
                    <a:ext uri="{FF2B5EF4-FFF2-40B4-BE49-F238E27FC236}">
                      <a16:creationId xmlns:a16="http://schemas.microsoft.com/office/drawing/2014/main" id="{0D9EE261-30CD-4688-8402-4AF6BD321B11}"/>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13">
                  <a:extLst>
                    <a:ext uri="{FF2B5EF4-FFF2-40B4-BE49-F238E27FC236}">
                      <a16:creationId xmlns:a16="http://schemas.microsoft.com/office/drawing/2014/main" id="{5D020A11-F888-4814-A40C-4A66B4AF0D5C}"/>
                    </a:ext>
                  </a:extLst>
                </p:cNvPr>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14">
                  <a:extLst>
                    <a:ext uri="{FF2B5EF4-FFF2-40B4-BE49-F238E27FC236}">
                      <a16:creationId xmlns:a16="http://schemas.microsoft.com/office/drawing/2014/main" id="{CECA3B35-A941-4C11-9D6A-E48F27C12231}"/>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5">
                  <a:extLst>
                    <a:ext uri="{FF2B5EF4-FFF2-40B4-BE49-F238E27FC236}">
                      <a16:creationId xmlns:a16="http://schemas.microsoft.com/office/drawing/2014/main" id="{AFD9A29E-328E-441B-B887-F9F219DCDA70}"/>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6">
                  <a:extLst>
                    <a:ext uri="{FF2B5EF4-FFF2-40B4-BE49-F238E27FC236}">
                      <a16:creationId xmlns:a16="http://schemas.microsoft.com/office/drawing/2014/main" id="{A2ED3F03-0134-406E-B03C-D33204BAD652}"/>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7">
                  <a:extLst>
                    <a:ext uri="{FF2B5EF4-FFF2-40B4-BE49-F238E27FC236}">
                      <a16:creationId xmlns:a16="http://schemas.microsoft.com/office/drawing/2014/main" id="{9C253058-2D9F-4686-A122-689B87EB156B}"/>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8">
                  <a:extLst>
                    <a:ext uri="{FF2B5EF4-FFF2-40B4-BE49-F238E27FC236}">
                      <a16:creationId xmlns:a16="http://schemas.microsoft.com/office/drawing/2014/main" id="{E8649249-1504-4174-A712-8D6915619396}"/>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9">
                  <a:extLst>
                    <a:ext uri="{FF2B5EF4-FFF2-40B4-BE49-F238E27FC236}">
                      <a16:creationId xmlns:a16="http://schemas.microsoft.com/office/drawing/2014/main" id="{5E143B65-E1EE-48B9-8F12-CEEB99AA3A5D}"/>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0">
                  <a:extLst>
                    <a:ext uri="{FF2B5EF4-FFF2-40B4-BE49-F238E27FC236}">
                      <a16:creationId xmlns:a16="http://schemas.microsoft.com/office/drawing/2014/main" id="{FAF50928-9DE5-4252-8A2E-61EDF27C5740}"/>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1">
                  <a:extLst>
                    <a:ext uri="{FF2B5EF4-FFF2-40B4-BE49-F238E27FC236}">
                      <a16:creationId xmlns:a16="http://schemas.microsoft.com/office/drawing/2014/main" id="{BE8E899E-7685-4ACD-B0E2-A28B0B04E9EB}"/>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22">
                  <a:extLst>
                    <a:ext uri="{FF2B5EF4-FFF2-40B4-BE49-F238E27FC236}">
                      <a16:creationId xmlns:a16="http://schemas.microsoft.com/office/drawing/2014/main" id="{3A819185-0D35-43A9-9A1D-25138AD8B300}"/>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23">
                  <a:extLst>
                    <a:ext uri="{FF2B5EF4-FFF2-40B4-BE49-F238E27FC236}">
                      <a16:creationId xmlns:a16="http://schemas.microsoft.com/office/drawing/2014/main" id="{09903284-0730-4CB3-859E-D26F43F3D037}"/>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4">
                  <a:extLst>
                    <a:ext uri="{FF2B5EF4-FFF2-40B4-BE49-F238E27FC236}">
                      <a16:creationId xmlns:a16="http://schemas.microsoft.com/office/drawing/2014/main" id="{B41983B0-0E31-4E13-8CAB-AECC010C80FC}"/>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5">
                  <a:extLst>
                    <a:ext uri="{FF2B5EF4-FFF2-40B4-BE49-F238E27FC236}">
                      <a16:creationId xmlns:a16="http://schemas.microsoft.com/office/drawing/2014/main" id="{216BEB04-19DA-4251-826B-60CB19B96DF2}"/>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6">
                  <a:extLst>
                    <a:ext uri="{FF2B5EF4-FFF2-40B4-BE49-F238E27FC236}">
                      <a16:creationId xmlns:a16="http://schemas.microsoft.com/office/drawing/2014/main" id="{1903B36F-5023-4D3D-925E-6DEEF1C3541B}"/>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Oval 27">
                  <a:extLst>
                    <a:ext uri="{FF2B5EF4-FFF2-40B4-BE49-F238E27FC236}">
                      <a16:creationId xmlns:a16="http://schemas.microsoft.com/office/drawing/2014/main" id="{342A5990-655D-4404-9A24-4AB63E064F9A}"/>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8">
                  <a:extLst>
                    <a:ext uri="{FF2B5EF4-FFF2-40B4-BE49-F238E27FC236}">
                      <a16:creationId xmlns:a16="http://schemas.microsoft.com/office/drawing/2014/main" id="{687FCF4E-6E7C-4B27-90F2-895B423029AD}"/>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9">
                  <a:extLst>
                    <a:ext uri="{FF2B5EF4-FFF2-40B4-BE49-F238E27FC236}">
                      <a16:creationId xmlns:a16="http://schemas.microsoft.com/office/drawing/2014/main" id="{4427DA26-EC81-4B52-AFCB-14A0A9DB1FF3}"/>
                    </a:ext>
                  </a:extLst>
                </p:cNvPr>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Oval 30">
                  <a:extLst>
                    <a:ext uri="{FF2B5EF4-FFF2-40B4-BE49-F238E27FC236}">
                      <a16:creationId xmlns:a16="http://schemas.microsoft.com/office/drawing/2014/main" id="{E23BE2EE-5B53-41B7-9EE5-A3F130EE89CF}"/>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
                  <a:extLst>
                    <a:ext uri="{FF2B5EF4-FFF2-40B4-BE49-F238E27FC236}">
                      <a16:creationId xmlns:a16="http://schemas.microsoft.com/office/drawing/2014/main" id="{28E55444-5617-4248-A389-7408F8B328AB}"/>
                    </a:ext>
                  </a:extLst>
                </p:cNvPr>
                <p:cNvSpPr>
                  <a:spLocks/>
                </p:cNvSpPr>
                <p:nvPr/>
              </p:nvSpPr>
              <p:spPr bwMode="auto">
                <a:xfrm>
                  <a:off x="855580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4">
                  <a:extLst>
                    <a:ext uri="{FF2B5EF4-FFF2-40B4-BE49-F238E27FC236}">
                      <a16:creationId xmlns:a16="http://schemas.microsoft.com/office/drawing/2014/main" id="{E25D9B8B-1522-4396-92D6-E0932C3DB1DF}"/>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5">
                  <a:extLst>
                    <a:ext uri="{FF2B5EF4-FFF2-40B4-BE49-F238E27FC236}">
                      <a16:creationId xmlns:a16="http://schemas.microsoft.com/office/drawing/2014/main" id="{DFB014F8-0E91-42D9-AAAA-B5F78461AE8E}"/>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36">
                  <a:extLst>
                    <a:ext uri="{FF2B5EF4-FFF2-40B4-BE49-F238E27FC236}">
                      <a16:creationId xmlns:a16="http://schemas.microsoft.com/office/drawing/2014/main" id="{CD8BA4F2-FEC0-47AA-B077-F98AD8EE40EE}"/>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37">
                  <a:extLst>
                    <a:ext uri="{FF2B5EF4-FFF2-40B4-BE49-F238E27FC236}">
                      <a16:creationId xmlns:a16="http://schemas.microsoft.com/office/drawing/2014/main" id="{C5514648-8851-4AD4-86BF-22FB3D50A24B}"/>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38">
                  <a:extLst>
                    <a:ext uri="{FF2B5EF4-FFF2-40B4-BE49-F238E27FC236}">
                      <a16:creationId xmlns:a16="http://schemas.microsoft.com/office/drawing/2014/main" id="{8E8D7E11-FA02-4913-8CD1-92EC03DF655A}"/>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39">
                  <a:extLst>
                    <a:ext uri="{FF2B5EF4-FFF2-40B4-BE49-F238E27FC236}">
                      <a16:creationId xmlns:a16="http://schemas.microsoft.com/office/drawing/2014/main" id="{5739B56A-E6F3-4090-B10D-2D2DD8A7DC4B}"/>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40">
                  <a:extLst>
                    <a:ext uri="{FF2B5EF4-FFF2-40B4-BE49-F238E27FC236}">
                      <a16:creationId xmlns:a16="http://schemas.microsoft.com/office/drawing/2014/main" id="{0D1BDABB-42BE-4B69-9C2C-40BD4FEF4EA0}"/>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41">
                  <a:extLst>
                    <a:ext uri="{FF2B5EF4-FFF2-40B4-BE49-F238E27FC236}">
                      <a16:creationId xmlns:a16="http://schemas.microsoft.com/office/drawing/2014/main" id="{7730C901-3944-42B0-A6BE-846164435BF1}"/>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42">
                  <a:extLst>
                    <a:ext uri="{FF2B5EF4-FFF2-40B4-BE49-F238E27FC236}">
                      <a16:creationId xmlns:a16="http://schemas.microsoft.com/office/drawing/2014/main" id="{06CBCFDD-16A7-40B3-B8A2-1EFDC30539C2}"/>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43">
                  <a:extLst>
                    <a:ext uri="{FF2B5EF4-FFF2-40B4-BE49-F238E27FC236}">
                      <a16:creationId xmlns:a16="http://schemas.microsoft.com/office/drawing/2014/main" id="{547DD4E5-EB52-406C-AC64-243A85853C04}"/>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44">
                  <a:extLst>
                    <a:ext uri="{FF2B5EF4-FFF2-40B4-BE49-F238E27FC236}">
                      <a16:creationId xmlns:a16="http://schemas.microsoft.com/office/drawing/2014/main" id="{039C0DF0-1F28-48E3-AAFA-0FEC3A0C60B0}"/>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45">
                  <a:extLst>
                    <a:ext uri="{FF2B5EF4-FFF2-40B4-BE49-F238E27FC236}">
                      <a16:creationId xmlns:a16="http://schemas.microsoft.com/office/drawing/2014/main" id="{8E9E313C-1FCE-42A1-8296-8AA2C4831174}"/>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46">
                  <a:extLst>
                    <a:ext uri="{FF2B5EF4-FFF2-40B4-BE49-F238E27FC236}">
                      <a16:creationId xmlns:a16="http://schemas.microsoft.com/office/drawing/2014/main" id="{5A412D6A-9E82-4275-91F2-97E0631B5E69}"/>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47">
                  <a:extLst>
                    <a:ext uri="{FF2B5EF4-FFF2-40B4-BE49-F238E27FC236}">
                      <a16:creationId xmlns:a16="http://schemas.microsoft.com/office/drawing/2014/main" id="{A4029A92-07EA-40C6-9AB6-50924CFECAAC}"/>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48">
                  <a:extLst>
                    <a:ext uri="{FF2B5EF4-FFF2-40B4-BE49-F238E27FC236}">
                      <a16:creationId xmlns:a16="http://schemas.microsoft.com/office/drawing/2014/main" id="{5758A930-0E11-4CAB-999C-959A2FA379E6}"/>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9">
                  <a:extLst>
                    <a:ext uri="{FF2B5EF4-FFF2-40B4-BE49-F238E27FC236}">
                      <a16:creationId xmlns:a16="http://schemas.microsoft.com/office/drawing/2014/main" id="{A87AA850-B314-43E4-B3DB-409F1A84982F}"/>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50">
                  <a:extLst>
                    <a:ext uri="{FF2B5EF4-FFF2-40B4-BE49-F238E27FC236}">
                      <a16:creationId xmlns:a16="http://schemas.microsoft.com/office/drawing/2014/main" id="{9171055E-1E5C-4AD5-B16F-0F0CBD65B036}"/>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51">
                  <a:extLst>
                    <a:ext uri="{FF2B5EF4-FFF2-40B4-BE49-F238E27FC236}">
                      <a16:creationId xmlns:a16="http://schemas.microsoft.com/office/drawing/2014/main" id="{C9A9561D-50DB-42F3-81F7-E8EE5137441F}"/>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52">
                  <a:extLst>
                    <a:ext uri="{FF2B5EF4-FFF2-40B4-BE49-F238E27FC236}">
                      <a16:creationId xmlns:a16="http://schemas.microsoft.com/office/drawing/2014/main" id="{E42D652B-0EE3-421B-B5B2-EE80A23E3270}"/>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53">
                  <a:extLst>
                    <a:ext uri="{FF2B5EF4-FFF2-40B4-BE49-F238E27FC236}">
                      <a16:creationId xmlns:a16="http://schemas.microsoft.com/office/drawing/2014/main" id="{C7CA81EC-6C65-4B95-8FA6-A98C0D5A5066}"/>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54">
                  <a:extLst>
                    <a:ext uri="{FF2B5EF4-FFF2-40B4-BE49-F238E27FC236}">
                      <a16:creationId xmlns:a16="http://schemas.microsoft.com/office/drawing/2014/main" id="{68EE4045-86A8-4FD2-9D95-CEC02A50D733}"/>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55">
                  <a:extLst>
                    <a:ext uri="{FF2B5EF4-FFF2-40B4-BE49-F238E27FC236}">
                      <a16:creationId xmlns:a16="http://schemas.microsoft.com/office/drawing/2014/main" id="{0DED7D7E-D3B4-4FB0-AB57-8198E323E3AB}"/>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56">
                  <a:extLst>
                    <a:ext uri="{FF2B5EF4-FFF2-40B4-BE49-F238E27FC236}">
                      <a16:creationId xmlns:a16="http://schemas.microsoft.com/office/drawing/2014/main" id="{AB77B746-0ACE-400E-A276-844E85A37583}"/>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57">
                  <a:extLst>
                    <a:ext uri="{FF2B5EF4-FFF2-40B4-BE49-F238E27FC236}">
                      <a16:creationId xmlns:a16="http://schemas.microsoft.com/office/drawing/2014/main" id="{15B8F31F-8746-4CD2-BAC4-109074C277C1}"/>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58">
                  <a:extLst>
                    <a:ext uri="{FF2B5EF4-FFF2-40B4-BE49-F238E27FC236}">
                      <a16:creationId xmlns:a16="http://schemas.microsoft.com/office/drawing/2014/main" id="{D72B6FD9-44B1-471C-83AB-2CD5F3F5A521}"/>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59">
                  <a:extLst>
                    <a:ext uri="{FF2B5EF4-FFF2-40B4-BE49-F238E27FC236}">
                      <a16:creationId xmlns:a16="http://schemas.microsoft.com/office/drawing/2014/main" id="{8E59BDBC-43CD-4FB1-90F5-1854DCD00F01}"/>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FFE0D703-4F6A-4676-9D4C-A3D21F1D7FDC}"/>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61">
                  <a:extLst>
                    <a:ext uri="{FF2B5EF4-FFF2-40B4-BE49-F238E27FC236}">
                      <a16:creationId xmlns:a16="http://schemas.microsoft.com/office/drawing/2014/main" id="{9985047B-A8B5-4203-BEA4-A054A2B84EA2}"/>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1787121A-DEA9-442E-B064-EFF3F1FB8467}"/>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63">
                  <a:extLst>
                    <a:ext uri="{FF2B5EF4-FFF2-40B4-BE49-F238E27FC236}">
                      <a16:creationId xmlns:a16="http://schemas.microsoft.com/office/drawing/2014/main" id="{190547EC-05DA-4ECD-9164-BA54FEDC3E25}"/>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64">
                  <a:extLst>
                    <a:ext uri="{FF2B5EF4-FFF2-40B4-BE49-F238E27FC236}">
                      <a16:creationId xmlns:a16="http://schemas.microsoft.com/office/drawing/2014/main" id="{69F203E9-2FA5-406E-8652-92D3CC711318}"/>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65">
                  <a:extLst>
                    <a:ext uri="{FF2B5EF4-FFF2-40B4-BE49-F238E27FC236}">
                      <a16:creationId xmlns:a16="http://schemas.microsoft.com/office/drawing/2014/main" id="{1CF957AF-CC21-4338-AE92-570DC1407C92}"/>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66">
                  <a:extLst>
                    <a:ext uri="{FF2B5EF4-FFF2-40B4-BE49-F238E27FC236}">
                      <a16:creationId xmlns:a16="http://schemas.microsoft.com/office/drawing/2014/main" id="{666E0840-44C6-41E5-9F22-40C1DC50A959}"/>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67">
                  <a:extLst>
                    <a:ext uri="{FF2B5EF4-FFF2-40B4-BE49-F238E27FC236}">
                      <a16:creationId xmlns:a16="http://schemas.microsoft.com/office/drawing/2014/main" id="{D76F6952-DFB4-4F4E-828C-78B30A9AA7EC}"/>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68">
                  <a:extLst>
                    <a:ext uri="{FF2B5EF4-FFF2-40B4-BE49-F238E27FC236}">
                      <a16:creationId xmlns:a16="http://schemas.microsoft.com/office/drawing/2014/main" id="{F62AFEC6-CD6C-4644-B111-3D83D6A60E10}"/>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69">
                  <a:extLst>
                    <a:ext uri="{FF2B5EF4-FFF2-40B4-BE49-F238E27FC236}">
                      <a16:creationId xmlns:a16="http://schemas.microsoft.com/office/drawing/2014/main" id="{12EC32D4-41A0-4CC5-AF48-E5C6DAB7DBC3}"/>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70">
                  <a:extLst>
                    <a:ext uri="{FF2B5EF4-FFF2-40B4-BE49-F238E27FC236}">
                      <a16:creationId xmlns:a16="http://schemas.microsoft.com/office/drawing/2014/main" id="{23027C39-BBEB-40F4-A783-E5F3E0DC39BB}"/>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71">
                  <a:extLst>
                    <a:ext uri="{FF2B5EF4-FFF2-40B4-BE49-F238E27FC236}">
                      <a16:creationId xmlns:a16="http://schemas.microsoft.com/office/drawing/2014/main" id="{D8D19BF4-D548-49DF-99C2-70C40DD37778}"/>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72">
                  <a:extLst>
                    <a:ext uri="{FF2B5EF4-FFF2-40B4-BE49-F238E27FC236}">
                      <a16:creationId xmlns:a16="http://schemas.microsoft.com/office/drawing/2014/main" id="{8FD9AEA7-5611-4B04-A9DF-67768ECD8383}"/>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73">
                  <a:extLst>
                    <a:ext uri="{FF2B5EF4-FFF2-40B4-BE49-F238E27FC236}">
                      <a16:creationId xmlns:a16="http://schemas.microsoft.com/office/drawing/2014/main" id="{EC5A9C14-133B-4B9A-B7AE-A92A2E613825}"/>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74">
                  <a:extLst>
                    <a:ext uri="{FF2B5EF4-FFF2-40B4-BE49-F238E27FC236}">
                      <a16:creationId xmlns:a16="http://schemas.microsoft.com/office/drawing/2014/main" id="{3F2E9CC7-5847-4F2A-9589-EC1A06EB17FD}"/>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75">
                  <a:extLst>
                    <a:ext uri="{FF2B5EF4-FFF2-40B4-BE49-F238E27FC236}">
                      <a16:creationId xmlns:a16="http://schemas.microsoft.com/office/drawing/2014/main" id="{95528D6F-9FDF-4A6F-BC00-4625E8D7E33B}"/>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76">
                  <a:extLst>
                    <a:ext uri="{FF2B5EF4-FFF2-40B4-BE49-F238E27FC236}">
                      <a16:creationId xmlns:a16="http://schemas.microsoft.com/office/drawing/2014/main" id="{F5CFC5F1-8A82-4076-AF46-26A85AECA1DF}"/>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Rectangle 77">
                  <a:extLst>
                    <a:ext uri="{FF2B5EF4-FFF2-40B4-BE49-F238E27FC236}">
                      <a16:creationId xmlns:a16="http://schemas.microsoft.com/office/drawing/2014/main" id="{6D97BBC6-9DAF-48AB-AC57-F6EF3D92B6E2}"/>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Rectangle 78">
                  <a:extLst>
                    <a:ext uri="{FF2B5EF4-FFF2-40B4-BE49-F238E27FC236}">
                      <a16:creationId xmlns:a16="http://schemas.microsoft.com/office/drawing/2014/main" id="{B45B4EDC-DE1C-4F19-AEAF-D5D16F903BA6}"/>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79">
                  <a:extLst>
                    <a:ext uri="{FF2B5EF4-FFF2-40B4-BE49-F238E27FC236}">
                      <a16:creationId xmlns:a16="http://schemas.microsoft.com/office/drawing/2014/main" id="{AA197F3E-6DC2-4371-B658-A4626DD57F50}"/>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80">
                  <a:extLst>
                    <a:ext uri="{FF2B5EF4-FFF2-40B4-BE49-F238E27FC236}">
                      <a16:creationId xmlns:a16="http://schemas.microsoft.com/office/drawing/2014/main" id="{5D396F98-1FF5-4FDB-B852-9ABFB375AADC}"/>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81">
                  <a:extLst>
                    <a:ext uri="{FF2B5EF4-FFF2-40B4-BE49-F238E27FC236}">
                      <a16:creationId xmlns:a16="http://schemas.microsoft.com/office/drawing/2014/main" id="{C1A56051-ADFD-4349-9237-93A3D65D7C8F}"/>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1" name="Freeform 42">
                <a:extLst>
                  <a:ext uri="{FF2B5EF4-FFF2-40B4-BE49-F238E27FC236}">
                    <a16:creationId xmlns:a16="http://schemas.microsoft.com/office/drawing/2014/main" id="{84E7C56E-6BF7-41FD-8195-9695A3EC7464}"/>
                  </a:ext>
                </a:extLst>
              </p:cNvPr>
              <p:cNvSpPr>
                <a:spLocks/>
              </p:cNvSpPr>
              <p:nvPr/>
            </p:nvSpPr>
            <p:spPr bwMode="auto">
              <a:xfrm>
                <a:off x="11206783" y="1874617"/>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 name="Graphic 7" descr="Lock">
              <a:extLst>
                <a:ext uri="{FF2B5EF4-FFF2-40B4-BE49-F238E27FC236}">
                  <a16:creationId xmlns:a16="http://schemas.microsoft.com/office/drawing/2014/main" id="{65897754-949E-4EB2-A60D-DBE429D21D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47" y="546422"/>
              <a:ext cx="914400" cy="914400"/>
            </a:xfrm>
            <a:prstGeom prst="rect">
              <a:avLst/>
            </a:prstGeom>
          </p:spPr>
        </p:pic>
      </p:grpSp>
    </p:spTree>
    <p:extLst>
      <p:ext uri="{BB962C8B-B14F-4D97-AF65-F5344CB8AC3E}">
        <p14:creationId xmlns:p14="http://schemas.microsoft.com/office/powerpoint/2010/main" val="2657249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SG rule processing">
            <a:extLst>
              <a:ext uri="{FF2B5EF4-FFF2-40B4-BE49-F238E27FC236}">
                <a16:creationId xmlns:a16="http://schemas.microsoft.com/office/drawing/2014/main" id="{CAA5DB9F-A2AF-406C-B28D-54392C20D4E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79838" y="1787280"/>
            <a:ext cx="6363231" cy="31338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648930" y="164959"/>
            <a:ext cx="3505495" cy="1622321"/>
          </a:xfrm>
        </p:spPr>
        <p:txBody>
          <a:bodyPr vert="horz" lIns="91440" tIns="45720" rIns="91440" bIns="45720" rtlCol="0" anchor="ctr">
            <a:normAutofit/>
          </a:bodyPr>
          <a:lstStyle/>
          <a:p>
            <a:r>
              <a:rPr lang="en-US" sz="4100" kern="1200" dirty="0">
                <a:solidFill>
                  <a:srgbClr val="292985"/>
                </a:solidFill>
                <a:latin typeface="+mj-lt"/>
                <a:ea typeface="+mj-ea"/>
                <a:cs typeface="+mj-cs"/>
              </a:rPr>
              <a:t>Network Security Groups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648930" y="1787280"/>
            <a:ext cx="3505494" cy="4531767"/>
          </a:xfrm>
        </p:spPr>
        <p:txBody>
          <a:bodyPr vert="horz" lIns="91440" tIns="45720" rIns="91440" bIns="45720" rtlCol="0">
            <a:normAutofit/>
          </a:bodyPr>
          <a:lstStyle/>
          <a:p>
            <a:r>
              <a:rPr lang="en-US" sz="1800" dirty="0"/>
              <a:t>Control inbound and outbound traffic on a NIC or subnet level</a:t>
            </a:r>
          </a:p>
          <a:p>
            <a:r>
              <a:rPr lang="en-US" sz="1800" dirty="0"/>
              <a:t>Configure rules in NSG </a:t>
            </a:r>
          </a:p>
          <a:p>
            <a:pPr lvl="1"/>
            <a:r>
              <a:rPr lang="en-US" sz="1400" dirty="0"/>
              <a:t>Name</a:t>
            </a:r>
          </a:p>
          <a:p>
            <a:pPr lvl="1"/>
            <a:r>
              <a:rPr lang="en-US" sz="1400" dirty="0"/>
              <a:t>Source address</a:t>
            </a:r>
          </a:p>
          <a:p>
            <a:pPr lvl="1"/>
            <a:r>
              <a:rPr lang="en-US" sz="1400" dirty="0"/>
              <a:t>Source port</a:t>
            </a:r>
          </a:p>
          <a:p>
            <a:pPr lvl="1"/>
            <a:r>
              <a:rPr lang="en-US" sz="1400" dirty="0"/>
              <a:t>Protocol (TCP/UDP/ICMP)</a:t>
            </a:r>
          </a:p>
          <a:p>
            <a:pPr lvl="1"/>
            <a:r>
              <a:rPr lang="en-US" sz="1400" dirty="0"/>
              <a:t>Destination address</a:t>
            </a:r>
          </a:p>
          <a:p>
            <a:pPr lvl="1"/>
            <a:r>
              <a:rPr lang="en-US" sz="1400" dirty="0"/>
              <a:t>Destination port</a:t>
            </a:r>
          </a:p>
          <a:p>
            <a:pPr lvl="1"/>
            <a:r>
              <a:rPr lang="en-US" sz="1400" dirty="0"/>
              <a:t>Direction</a:t>
            </a:r>
          </a:p>
          <a:p>
            <a:pPr lvl="1"/>
            <a:r>
              <a:rPr lang="en-US" sz="1400" dirty="0"/>
              <a:t>Action (Allow/Deny)</a:t>
            </a:r>
            <a:endParaRPr lang="en-US" sz="1800" dirty="0"/>
          </a:p>
          <a:p>
            <a:r>
              <a:rPr lang="en-US" sz="1800" dirty="0"/>
              <a:t>Augmented Rules</a:t>
            </a:r>
          </a:p>
          <a:p>
            <a:r>
              <a:rPr lang="en-US" sz="1800" dirty="0"/>
              <a:t>100/200 NSG’s per subscription</a:t>
            </a:r>
          </a:p>
          <a:p>
            <a:r>
              <a:rPr lang="en-US" sz="1800" dirty="0"/>
              <a:t>200/400 Rules per NSG</a:t>
            </a:r>
          </a:p>
        </p:txBody>
      </p:sp>
    </p:spTree>
    <p:extLst>
      <p:ext uri="{BB962C8B-B14F-4D97-AF65-F5344CB8AC3E}">
        <p14:creationId xmlns:p14="http://schemas.microsoft.com/office/powerpoint/2010/main" val="567213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8" name="Picture 4" descr="https://kloudsolutions.files.wordpress.com/2017/11/112117_0215_azureapplic2.png?w=633&amp;h=458&amp;crop=1">
            <a:extLst>
              <a:ext uri="{FF2B5EF4-FFF2-40B4-BE49-F238E27FC236}">
                <a16:creationId xmlns:a16="http://schemas.microsoft.com/office/drawing/2014/main" id="{27F0F0BC-0616-4A5D-AB01-6389C20C9AA1}"/>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a:stretch/>
        </p:blipFill>
        <p:spPr bwMode="auto">
          <a:xfrm>
            <a:off x="5747210" y="484632"/>
            <a:ext cx="5336636" cy="385572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648931" y="326012"/>
            <a:ext cx="3505495" cy="1390821"/>
          </a:xfrm>
        </p:spPr>
        <p:txBody>
          <a:bodyPr vert="horz" lIns="91440" tIns="45720" rIns="91440" bIns="45720" rtlCol="0" anchor="ctr">
            <a:normAutofit/>
          </a:bodyPr>
          <a:lstStyle/>
          <a:p>
            <a:r>
              <a:rPr lang="en-US" sz="4100" kern="1200" dirty="0">
                <a:solidFill>
                  <a:srgbClr val="002060"/>
                </a:solidFill>
                <a:latin typeface="+mj-lt"/>
                <a:ea typeface="+mj-ea"/>
                <a:cs typeface="+mj-cs"/>
              </a:rPr>
              <a:t>Application Security Groups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648932" y="2218980"/>
            <a:ext cx="3505494" cy="3785419"/>
          </a:xfrm>
        </p:spPr>
        <p:txBody>
          <a:bodyPr vert="horz" lIns="91440" tIns="45720" rIns="91440" bIns="45720" rtlCol="0">
            <a:normAutofit/>
          </a:bodyPr>
          <a:lstStyle/>
          <a:p>
            <a:r>
              <a:rPr lang="en-US" sz="1700" dirty="0">
                <a:uFill>
                  <a:solidFill>
                    <a:srgbClr val="0070C0"/>
                  </a:solidFill>
                </a:uFill>
                <a:latin typeface="Segoe UI" pitchFamily="34" charset="0"/>
                <a:cs typeface="Segoe UI" pitchFamily="34" charset="0"/>
              </a:rPr>
              <a:t>network security as a natural extension of an application’s structure</a:t>
            </a:r>
          </a:p>
          <a:p>
            <a:r>
              <a:rPr lang="en-US" sz="1700" dirty="0">
                <a:uFill>
                  <a:solidFill>
                    <a:srgbClr val="0070C0"/>
                  </a:solidFill>
                </a:uFill>
                <a:latin typeface="Segoe UI" pitchFamily="34" charset="0"/>
                <a:cs typeface="Segoe UI" pitchFamily="34" charset="0"/>
              </a:rPr>
              <a:t>network interfaces of VMs are assigned to an application security group</a:t>
            </a:r>
          </a:p>
          <a:p>
            <a:r>
              <a:rPr lang="en-US" sz="1700" dirty="0">
                <a:uFill>
                  <a:solidFill>
                    <a:srgbClr val="0070C0"/>
                  </a:solidFill>
                </a:uFill>
                <a:latin typeface="Segoe UI" pitchFamily="34" charset="0"/>
                <a:cs typeface="Segoe UI" pitchFamily="34" charset="0"/>
              </a:rPr>
              <a:t>application security group are provided as the source and destination in a security rule</a:t>
            </a:r>
          </a:p>
          <a:p>
            <a:r>
              <a:rPr lang="en-US" sz="1700" dirty="0">
                <a:uFill>
                  <a:solidFill>
                    <a:srgbClr val="0070C0"/>
                  </a:solidFill>
                </a:uFill>
                <a:latin typeface="Segoe UI" pitchFamily="34" charset="0"/>
                <a:cs typeface="Segoe UI" pitchFamily="34" charset="0"/>
              </a:rPr>
              <a:t>The platform handles the complexity of explicit IP addresses and multiple rule sets</a:t>
            </a:r>
          </a:p>
        </p:txBody>
      </p:sp>
      <p:pic>
        <p:nvPicPr>
          <p:cNvPr id="1026" name="Picture 2" descr="NSG2">
            <a:extLst>
              <a:ext uri="{FF2B5EF4-FFF2-40B4-BE49-F238E27FC236}">
                <a16:creationId xmlns:a16="http://schemas.microsoft.com/office/drawing/2014/main" id="{0075F55A-F0DB-41DE-B376-57DCE5889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688" y="4624007"/>
            <a:ext cx="6558170" cy="15998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D363FC0A-48CE-472D-9AEF-145F13931B01}"/>
              </a:ext>
            </a:extLst>
          </p:cNvPr>
          <p:cNvSpPr/>
          <p:nvPr/>
        </p:nvSpPr>
        <p:spPr>
          <a:xfrm>
            <a:off x="5123688" y="5784980"/>
            <a:ext cx="6558170" cy="43883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83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AC91FF7-FEE4-4007-B58B-353DFFCCEAA3}"/>
              </a:ext>
            </a:extLst>
          </p:cNvPr>
          <p:cNvPicPr>
            <a:picLocks noChangeAspect="1"/>
          </p:cNvPicPr>
          <p:nvPr/>
        </p:nvPicPr>
        <p:blipFill>
          <a:blip r:embed="rId3"/>
          <a:stretch>
            <a:fillRect/>
          </a:stretch>
        </p:blipFill>
        <p:spPr>
          <a:xfrm>
            <a:off x="5236517" y="1283168"/>
            <a:ext cx="6358021" cy="4291663"/>
          </a:xfrm>
          <a:prstGeom prst="rect">
            <a:avLst/>
          </a:prstGeom>
          <a:effec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648929" y="629266"/>
            <a:ext cx="3505495" cy="975599"/>
          </a:xfrm>
        </p:spPr>
        <p:txBody>
          <a:bodyPr vert="horz" lIns="91440" tIns="45720" rIns="91440" bIns="45720" rtlCol="0" anchor="ctr">
            <a:normAutofit/>
          </a:bodyPr>
          <a:lstStyle/>
          <a:p>
            <a:r>
              <a:rPr lang="en-US" sz="4100" dirty="0">
                <a:solidFill>
                  <a:srgbClr val="292985"/>
                </a:solidFill>
              </a:rPr>
              <a:t>Route Tables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648931" y="1604865"/>
            <a:ext cx="3792440" cy="4618955"/>
          </a:xfrm>
        </p:spPr>
        <p:txBody>
          <a:bodyPr vert="horz" lIns="91440" tIns="45720" rIns="91440" bIns="45720" rtlCol="0">
            <a:normAutofit fontScale="92500"/>
          </a:bodyPr>
          <a:lstStyle/>
          <a:p>
            <a:r>
              <a:rPr lang="en-US" sz="1700" dirty="0">
                <a:uFill>
                  <a:solidFill>
                    <a:srgbClr val="0070C0"/>
                  </a:solidFill>
                </a:uFill>
              </a:rPr>
              <a:t>User defined routes</a:t>
            </a:r>
          </a:p>
          <a:p>
            <a:r>
              <a:rPr lang="en-US" sz="1700" dirty="0">
                <a:uFill>
                  <a:solidFill>
                    <a:srgbClr val="0070C0"/>
                  </a:solidFill>
                </a:uFill>
              </a:rPr>
              <a:t>Routes to overwrite Azure system routes</a:t>
            </a:r>
          </a:p>
          <a:p>
            <a:r>
              <a:rPr lang="en-US" sz="1700" dirty="0">
                <a:uFill>
                  <a:solidFill>
                    <a:srgbClr val="0070C0"/>
                  </a:solidFill>
                </a:uFill>
              </a:rPr>
              <a:t>Associated to subnets </a:t>
            </a:r>
          </a:p>
          <a:p>
            <a:r>
              <a:rPr lang="en-US" sz="1700" dirty="0">
                <a:uFill>
                  <a:solidFill>
                    <a:srgbClr val="0070C0"/>
                  </a:solidFill>
                </a:uFill>
              </a:rPr>
              <a:t>Specify next hop</a:t>
            </a:r>
          </a:p>
          <a:p>
            <a:pPr lvl="1"/>
            <a:r>
              <a:rPr lang="en-US" sz="1400" dirty="0">
                <a:uFill>
                  <a:solidFill>
                    <a:srgbClr val="0070C0"/>
                  </a:solidFill>
                </a:uFill>
              </a:rPr>
              <a:t>Virtual Appliance</a:t>
            </a:r>
          </a:p>
          <a:p>
            <a:pPr lvl="1"/>
            <a:r>
              <a:rPr lang="en-US" sz="1400" dirty="0">
                <a:uFill>
                  <a:solidFill>
                    <a:srgbClr val="0070C0"/>
                  </a:solidFill>
                </a:uFill>
              </a:rPr>
              <a:t>Virtual Network Gateway</a:t>
            </a:r>
          </a:p>
          <a:p>
            <a:pPr lvl="1"/>
            <a:r>
              <a:rPr lang="en-US" sz="1400" dirty="0">
                <a:uFill>
                  <a:solidFill>
                    <a:srgbClr val="0070C0"/>
                  </a:solidFill>
                </a:uFill>
              </a:rPr>
              <a:t>None</a:t>
            </a:r>
          </a:p>
          <a:p>
            <a:pPr lvl="1"/>
            <a:r>
              <a:rPr lang="en-US" sz="1400" dirty="0">
                <a:uFill>
                  <a:solidFill>
                    <a:srgbClr val="0070C0"/>
                  </a:solidFill>
                </a:uFill>
              </a:rPr>
              <a:t>Virtual Network</a:t>
            </a:r>
          </a:p>
          <a:p>
            <a:pPr lvl="1"/>
            <a:r>
              <a:rPr lang="en-US" sz="1400" dirty="0">
                <a:uFill>
                  <a:solidFill>
                    <a:srgbClr val="0070C0"/>
                  </a:solidFill>
                </a:uFill>
              </a:rPr>
              <a:t>Internet</a:t>
            </a:r>
          </a:p>
          <a:p>
            <a:r>
              <a:rPr lang="en-US" sz="1700" dirty="0">
                <a:uFill>
                  <a:solidFill>
                    <a:srgbClr val="0070C0"/>
                  </a:solidFill>
                </a:uFill>
              </a:rPr>
              <a:t>Configure routes in route table</a:t>
            </a:r>
          </a:p>
          <a:p>
            <a:pPr lvl="1"/>
            <a:r>
              <a:rPr lang="en-US" sz="1400" dirty="0">
                <a:uFill>
                  <a:solidFill>
                    <a:srgbClr val="0070C0"/>
                  </a:solidFill>
                </a:uFill>
              </a:rPr>
              <a:t>Route Name</a:t>
            </a:r>
          </a:p>
          <a:p>
            <a:pPr lvl="1"/>
            <a:r>
              <a:rPr lang="en-US" sz="1400" dirty="0">
                <a:uFill>
                  <a:solidFill>
                    <a:srgbClr val="0070C0"/>
                  </a:solidFill>
                </a:uFill>
              </a:rPr>
              <a:t>Address Prefix (Destination Address)</a:t>
            </a:r>
          </a:p>
          <a:p>
            <a:pPr lvl="1"/>
            <a:r>
              <a:rPr lang="en-US" sz="1400" dirty="0">
                <a:uFill>
                  <a:solidFill>
                    <a:srgbClr val="0070C0"/>
                  </a:solidFill>
                </a:uFill>
              </a:rPr>
              <a:t>Next hop type</a:t>
            </a:r>
          </a:p>
          <a:p>
            <a:pPr lvl="1"/>
            <a:r>
              <a:rPr lang="en-US" sz="1400" dirty="0">
                <a:uFill>
                  <a:solidFill>
                    <a:srgbClr val="0070C0"/>
                  </a:solidFill>
                </a:uFill>
              </a:rPr>
              <a:t>Next hop address (Virtual Appliance)</a:t>
            </a:r>
          </a:p>
          <a:p>
            <a:r>
              <a:rPr lang="en-US" sz="1700" dirty="0">
                <a:uFill>
                  <a:solidFill>
                    <a:srgbClr val="0070C0"/>
                  </a:solidFill>
                </a:uFill>
              </a:rPr>
              <a:t>100/200 Route Tables per subscription</a:t>
            </a:r>
          </a:p>
          <a:p>
            <a:r>
              <a:rPr lang="en-US" sz="1800" dirty="0">
                <a:uFill>
                  <a:solidFill>
                    <a:srgbClr val="0070C0"/>
                  </a:solidFill>
                </a:uFill>
              </a:rPr>
              <a:t>100/400 routes per Route Table</a:t>
            </a:r>
          </a:p>
        </p:txBody>
      </p:sp>
    </p:spTree>
    <p:extLst>
      <p:ext uri="{BB962C8B-B14F-4D97-AF65-F5344CB8AC3E}">
        <p14:creationId xmlns:p14="http://schemas.microsoft.com/office/powerpoint/2010/main" val="192101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100" kern="1200" dirty="0">
                <a:solidFill>
                  <a:schemeClr val="tx1"/>
                </a:solidFill>
                <a:latin typeface="+mj-lt"/>
                <a:ea typeface="+mj-ea"/>
                <a:cs typeface="+mj-cs"/>
              </a:rPr>
              <a:t>Azure DDOS Protection</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648931" y="2438401"/>
            <a:ext cx="3505494" cy="3785418"/>
          </a:xfrm>
        </p:spPr>
        <p:txBody>
          <a:bodyPr vert="horz" lIns="91440" tIns="45720" rIns="91440" bIns="45720" rtlCol="0">
            <a:normAutofit lnSpcReduction="10000"/>
          </a:bodyPr>
          <a:lstStyle/>
          <a:p>
            <a:r>
              <a:rPr lang="en-US" sz="1700" dirty="0">
                <a:uFill>
                  <a:solidFill>
                    <a:srgbClr val="0070C0"/>
                  </a:solidFill>
                </a:uFill>
              </a:rPr>
              <a:t>Two tiers of DDOS protection</a:t>
            </a:r>
          </a:p>
          <a:p>
            <a:pPr lvl="1"/>
            <a:r>
              <a:rPr lang="en-US" sz="1400" dirty="0">
                <a:uFill>
                  <a:solidFill>
                    <a:srgbClr val="0070C0"/>
                  </a:solidFill>
                </a:uFill>
              </a:rPr>
              <a:t>Basic – Free with Azure </a:t>
            </a:r>
          </a:p>
          <a:p>
            <a:pPr lvl="1"/>
            <a:r>
              <a:rPr lang="en-US" sz="1400" dirty="0">
                <a:uFill>
                  <a:solidFill>
                    <a:srgbClr val="0070C0"/>
                  </a:solidFill>
                </a:uFill>
              </a:rPr>
              <a:t>Standard – Preview</a:t>
            </a:r>
          </a:p>
          <a:p>
            <a:r>
              <a:rPr lang="en-US" sz="1700" dirty="0">
                <a:uFill>
                  <a:solidFill>
                    <a:srgbClr val="0070C0"/>
                  </a:solidFill>
                </a:uFill>
              </a:rPr>
              <a:t>Always-on monitoring and real-time mitigation</a:t>
            </a:r>
          </a:p>
          <a:p>
            <a:r>
              <a:rPr lang="en-US" sz="1700" dirty="0">
                <a:uFill>
                  <a:solidFill>
                    <a:srgbClr val="0070C0"/>
                  </a:solidFill>
                </a:uFill>
              </a:rPr>
              <a:t>Standard DDOS will help you protect resources in a virtual Network and also Public IP’s associated to Azure VMs.</a:t>
            </a:r>
          </a:p>
          <a:p>
            <a:r>
              <a:rPr lang="en-US" sz="1700" dirty="0">
                <a:uFill>
                  <a:solidFill>
                    <a:srgbClr val="0070C0"/>
                  </a:solidFill>
                </a:uFill>
              </a:rPr>
              <a:t>Mitigates attacks like - </a:t>
            </a:r>
          </a:p>
          <a:p>
            <a:pPr lvl="1"/>
            <a:r>
              <a:rPr lang="en-US" sz="1400" dirty="0">
                <a:uFill>
                  <a:solidFill>
                    <a:srgbClr val="0070C0"/>
                  </a:solidFill>
                </a:uFill>
              </a:rPr>
              <a:t>Volumetric attacks</a:t>
            </a:r>
          </a:p>
          <a:p>
            <a:pPr lvl="1"/>
            <a:r>
              <a:rPr lang="en-US" sz="1400" dirty="0">
                <a:uFill>
                  <a:solidFill>
                    <a:srgbClr val="0070C0"/>
                  </a:solidFill>
                </a:uFill>
              </a:rPr>
              <a:t>Protocol attacks</a:t>
            </a:r>
          </a:p>
          <a:p>
            <a:pPr lvl="1"/>
            <a:r>
              <a:rPr lang="en-US" sz="1400" dirty="0">
                <a:uFill>
                  <a:solidFill>
                    <a:srgbClr val="0070C0"/>
                  </a:solidFill>
                </a:uFill>
              </a:rPr>
              <a:t>Application layer attacks</a:t>
            </a:r>
          </a:p>
          <a:p>
            <a:r>
              <a:rPr lang="en-US" sz="1700" dirty="0">
                <a:uFill>
                  <a:solidFill>
                    <a:srgbClr val="0070C0"/>
                  </a:solidFill>
                </a:uFill>
              </a:rPr>
              <a:t>Automatic DDOS mitigation</a:t>
            </a:r>
          </a:p>
        </p:txBody>
      </p:sp>
      <p:pic>
        <p:nvPicPr>
          <p:cNvPr id="8" name="Picture 7">
            <a:extLst>
              <a:ext uri="{FF2B5EF4-FFF2-40B4-BE49-F238E27FC236}">
                <a16:creationId xmlns:a16="http://schemas.microsoft.com/office/drawing/2014/main" id="{530E34C8-F1D8-4833-B55C-7212390519A5}"/>
              </a:ext>
            </a:extLst>
          </p:cNvPr>
          <p:cNvPicPr>
            <a:picLocks noChangeAspect="1"/>
          </p:cNvPicPr>
          <p:nvPr/>
        </p:nvPicPr>
        <p:blipFill>
          <a:blip r:embed="rId3"/>
          <a:stretch>
            <a:fillRect/>
          </a:stretch>
        </p:blipFill>
        <p:spPr>
          <a:xfrm>
            <a:off x="5288403" y="1890840"/>
            <a:ext cx="6419383" cy="2926770"/>
          </a:xfrm>
          <a:prstGeom prst="rect">
            <a:avLst/>
          </a:prstGeom>
        </p:spPr>
      </p:pic>
    </p:spTree>
    <p:extLst>
      <p:ext uri="{BB962C8B-B14F-4D97-AF65-F5344CB8AC3E}">
        <p14:creationId xmlns:p14="http://schemas.microsoft.com/office/powerpoint/2010/main" val="651501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Design Connectivity for Hybrid Applications</a:t>
            </a: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dirty="0"/>
          </a:p>
          <a:p>
            <a:endParaRPr lang="en-US" sz="2000" dirty="0"/>
          </a:p>
          <a:p>
            <a:endParaRPr lang="en-US" sz="2000" dirty="0"/>
          </a:p>
          <a:p>
            <a:endParaRPr lang="en-US" sz="2000" dirty="0"/>
          </a:p>
        </p:txBody>
      </p:sp>
      <p:grpSp>
        <p:nvGrpSpPr>
          <p:cNvPr id="7" name="Group 6">
            <a:extLst>
              <a:ext uri="{FF2B5EF4-FFF2-40B4-BE49-F238E27FC236}">
                <a16:creationId xmlns:a16="http://schemas.microsoft.com/office/drawing/2014/main" id="{B2CD0FC7-DD66-4F1D-B2ED-07884B5FD46C}"/>
              </a:ext>
            </a:extLst>
          </p:cNvPr>
          <p:cNvGrpSpPr/>
          <p:nvPr/>
        </p:nvGrpSpPr>
        <p:grpSpPr>
          <a:xfrm>
            <a:off x="6224400" y="964800"/>
            <a:ext cx="3340800" cy="4816800"/>
            <a:chOff x="7498383" y="479775"/>
            <a:chExt cx="4472322" cy="6437312"/>
          </a:xfrm>
        </p:grpSpPr>
        <p:grpSp>
          <p:nvGrpSpPr>
            <p:cNvPr id="8" name="Group 7">
              <a:extLst>
                <a:ext uri="{FF2B5EF4-FFF2-40B4-BE49-F238E27FC236}">
                  <a16:creationId xmlns:a16="http://schemas.microsoft.com/office/drawing/2014/main" id="{82086378-7069-4657-BA60-A86310ECA1EA}"/>
                </a:ext>
              </a:extLst>
            </p:cNvPr>
            <p:cNvGrpSpPr/>
            <p:nvPr/>
          </p:nvGrpSpPr>
          <p:grpSpPr>
            <a:xfrm>
              <a:off x="7498383" y="479775"/>
              <a:ext cx="3810000" cy="6437312"/>
              <a:chOff x="7407275" y="388938"/>
              <a:chExt cx="3810000" cy="6437312"/>
            </a:xfrm>
          </p:grpSpPr>
          <p:sp>
            <p:nvSpPr>
              <p:cNvPr id="12" name="Freeform 94">
                <a:extLst>
                  <a:ext uri="{FF2B5EF4-FFF2-40B4-BE49-F238E27FC236}">
                    <a16:creationId xmlns:a16="http://schemas.microsoft.com/office/drawing/2014/main" id="{A1DAB68F-EE1C-4BBD-B0BF-0F35DE66EA4D}"/>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D7FF2D23-430E-4218-9AD3-CC869A8711EC}"/>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
                <a:extLst>
                  <a:ext uri="{FF2B5EF4-FFF2-40B4-BE49-F238E27FC236}">
                    <a16:creationId xmlns:a16="http://schemas.microsoft.com/office/drawing/2014/main" id="{C5DAD1E2-D759-4D28-B8C4-11BF6F8F49BE}"/>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7212EA09-6AB4-4A22-BBD9-F5D04BA7124F}"/>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
                <a:extLst>
                  <a:ext uri="{FF2B5EF4-FFF2-40B4-BE49-F238E27FC236}">
                    <a16:creationId xmlns:a16="http://schemas.microsoft.com/office/drawing/2014/main" id="{AC3314E7-1689-4805-9D5E-58BBF3786581}"/>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a:extLst>
                  <a:ext uri="{FF2B5EF4-FFF2-40B4-BE49-F238E27FC236}">
                    <a16:creationId xmlns:a16="http://schemas.microsoft.com/office/drawing/2014/main" id="{9BF677C4-7E51-45EC-82E9-AA285113BBC9}"/>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7E651183-42B6-46AE-A4DA-777E3C4F49CB}"/>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BBA31CD-143A-4AC9-9A78-D8DE86405051}"/>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3">
                <a:extLst>
                  <a:ext uri="{FF2B5EF4-FFF2-40B4-BE49-F238E27FC236}">
                    <a16:creationId xmlns:a16="http://schemas.microsoft.com/office/drawing/2014/main" id="{17891D96-34A2-4D9A-B893-E1595CF83C3C}"/>
                  </a:ext>
                </a:extLst>
              </p:cNvPr>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4">
                <a:extLst>
                  <a:ext uri="{FF2B5EF4-FFF2-40B4-BE49-F238E27FC236}">
                    <a16:creationId xmlns:a16="http://schemas.microsoft.com/office/drawing/2014/main" id="{578E8FF9-8053-4336-9984-478C7A625001}"/>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5">
                <a:extLst>
                  <a:ext uri="{FF2B5EF4-FFF2-40B4-BE49-F238E27FC236}">
                    <a16:creationId xmlns:a16="http://schemas.microsoft.com/office/drawing/2014/main" id="{0883FA95-F681-4AAA-8DF2-0CD5FAA4FFE9}"/>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6">
                <a:extLst>
                  <a:ext uri="{FF2B5EF4-FFF2-40B4-BE49-F238E27FC236}">
                    <a16:creationId xmlns:a16="http://schemas.microsoft.com/office/drawing/2014/main" id="{5FD18F44-4699-4BB2-AECA-11D351242A49}"/>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7">
                <a:extLst>
                  <a:ext uri="{FF2B5EF4-FFF2-40B4-BE49-F238E27FC236}">
                    <a16:creationId xmlns:a16="http://schemas.microsoft.com/office/drawing/2014/main" id="{EB69D81D-71DC-4AD0-8384-223EA8DB264C}"/>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8">
                <a:extLst>
                  <a:ext uri="{FF2B5EF4-FFF2-40B4-BE49-F238E27FC236}">
                    <a16:creationId xmlns:a16="http://schemas.microsoft.com/office/drawing/2014/main" id="{572A64BC-5A16-4D5A-96AD-E82E0631469D}"/>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9">
                <a:extLst>
                  <a:ext uri="{FF2B5EF4-FFF2-40B4-BE49-F238E27FC236}">
                    <a16:creationId xmlns:a16="http://schemas.microsoft.com/office/drawing/2014/main" id="{02A90283-667E-442A-A7B7-CD21B31DB45B}"/>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0">
                <a:extLst>
                  <a:ext uri="{FF2B5EF4-FFF2-40B4-BE49-F238E27FC236}">
                    <a16:creationId xmlns:a16="http://schemas.microsoft.com/office/drawing/2014/main" id="{53334B9D-07F9-45C0-9D47-FDB6C1A74DED}"/>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1">
                <a:extLst>
                  <a:ext uri="{FF2B5EF4-FFF2-40B4-BE49-F238E27FC236}">
                    <a16:creationId xmlns:a16="http://schemas.microsoft.com/office/drawing/2014/main" id="{948E3ADB-488E-4FEC-93E9-47BCF1CFDCFA}"/>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22">
                <a:extLst>
                  <a:ext uri="{FF2B5EF4-FFF2-40B4-BE49-F238E27FC236}">
                    <a16:creationId xmlns:a16="http://schemas.microsoft.com/office/drawing/2014/main" id="{C460BAAD-B15F-4688-95D8-6FD9257FBF87}"/>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23">
                <a:extLst>
                  <a:ext uri="{FF2B5EF4-FFF2-40B4-BE49-F238E27FC236}">
                    <a16:creationId xmlns:a16="http://schemas.microsoft.com/office/drawing/2014/main" id="{6BF2666A-8B6B-4BFA-848F-9340CF672FB7}"/>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4">
                <a:extLst>
                  <a:ext uri="{FF2B5EF4-FFF2-40B4-BE49-F238E27FC236}">
                    <a16:creationId xmlns:a16="http://schemas.microsoft.com/office/drawing/2014/main" id="{C37CAC4E-D4DC-4E34-9EFF-166936150542}"/>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5">
                <a:extLst>
                  <a:ext uri="{FF2B5EF4-FFF2-40B4-BE49-F238E27FC236}">
                    <a16:creationId xmlns:a16="http://schemas.microsoft.com/office/drawing/2014/main" id="{F65AC5FD-BD9C-4FA2-BD43-6080D6E120E5}"/>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
                <a:extLst>
                  <a:ext uri="{FF2B5EF4-FFF2-40B4-BE49-F238E27FC236}">
                    <a16:creationId xmlns:a16="http://schemas.microsoft.com/office/drawing/2014/main" id="{3597F018-B915-498A-BDBC-4605557E3E82}"/>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Oval 27">
                <a:extLst>
                  <a:ext uri="{FF2B5EF4-FFF2-40B4-BE49-F238E27FC236}">
                    <a16:creationId xmlns:a16="http://schemas.microsoft.com/office/drawing/2014/main" id="{E6521C15-2162-459A-AD82-CE94A1DA339A}"/>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8">
                <a:extLst>
                  <a:ext uri="{FF2B5EF4-FFF2-40B4-BE49-F238E27FC236}">
                    <a16:creationId xmlns:a16="http://schemas.microsoft.com/office/drawing/2014/main" id="{DC6D7099-1255-4094-96EC-69B5F20950D8}"/>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9">
                <a:extLst>
                  <a:ext uri="{FF2B5EF4-FFF2-40B4-BE49-F238E27FC236}">
                    <a16:creationId xmlns:a16="http://schemas.microsoft.com/office/drawing/2014/main" id="{05223C57-3D6C-4BA6-9A07-1C0666D3CD72}"/>
                  </a:ext>
                </a:extLst>
              </p:cNvPr>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30">
                <a:extLst>
                  <a:ext uri="{FF2B5EF4-FFF2-40B4-BE49-F238E27FC236}">
                    <a16:creationId xmlns:a16="http://schemas.microsoft.com/office/drawing/2014/main" id="{0DCC092D-B829-4324-BD25-5A012E798885}"/>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1">
                <a:extLst>
                  <a:ext uri="{FF2B5EF4-FFF2-40B4-BE49-F238E27FC236}">
                    <a16:creationId xmlns:a16="http://schemas.microsoft.com/office/drawing/2014/main" id="{9FD9A4C6-1C1B-425C-908B-35DD9ED48A2A}"/>
                  </a:ext>
                </a:extLst>
              </p:cNvPr>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2">
                <a:extLst>
                  <a:ext uri="{FF2B5EF4-FFF2-40B4-BE49-F238E27FC236}">
                    <a16:creationId xmlns:a16="http://schemas.microsoft.com/office/drawing/2014/main" id="{9BF25292-3D16-4196-9316-3E4DCD21DC51}"/>
                  </a:ext>
                </a:extLst>
              </p:cNvPr>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3">
                <a:extLst>
                  <a:ext uri="{FF2B5EF4-FFF2-40B4-BE49-F238E27FC236}">
                    <a16:creationId xmlns:a16="http://schemas.microsoft.com/office/drawing/2014/main" id="{D4473BCD-7516-4703-BB61-706F3FECAA51}"/>
                  </a:ext>
                </a:extLst>
              </p:cNvPr>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4">
                <a:extLst>
                  <a:ext uri="{FF2B5EF4-FFF2-40B4-BE49-F238E27FC236}">
                    <a16:creationId xmlns:a16="http://schemas.microsoft.com/office/drawing/2014/main" id="{E1E48819-35F0-4300-A17D-9B48F344C201}"/>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5">
                <a:extLst>
                  <a:ext uri="{FF2B5EF4-FFF2-40B4-BE49-F238E27FC236}">
                    <a16:creationId xmlns:a16="http://schemas.microsoft.com/office/drawing/2014/main" id="{3CD66E5F-1BE7-466B-A53F-F4FD1D0FC321}"/>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36">
                <a:extLst>
                  <a:ext uri="{FF2B5EF4-FFF2-40B4-BE49-F238E27FC236}">
                    <a16:creationId xmlns:a16="http://schemas.microsoft.com/office/drawing/2014/main" id="{B2787744-868D-4133-A7E2-17B9F78EF3C3}"/>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37">
                <a:extLst>
                  <a:ext uri="{FF2B5EF4-FFF2-40B4-BE49-F238E27FC236}">
                    <a16:creationId xmlns:a16="http://schemas.microsoft.com/office/drawing/2014/main" id="{FE386858-9993-4EFC-A2B6-AF3CB14DDB4B}"/>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38">
                <a:extLst>
                  <a:ext uri="{FF2B5EF4-FFF2-40B4-BE49-F238E27FC236}">
                    <a16:creationId xmlns:a16="http://schemas.microsoft.com/office/drawing/2014/main" id="{BB885D16-783C-4ABC-AB8A-76624B1BB19A}"/>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39">
                <a:extLst>
                  <a:ext uri="{FF2B5EF4-FFF2-40B4-BE49-F238E27FC236}">
                    <a16:creationId xmlns:a16="http://schemas.microsoft.com/office/drawing/2014/main" id="{62F1D676-E85F-4633-99E9-7096EDD59C94}"/>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0">
                <a:extLst>
                  <a:ext uri="{FF2B5EF4-FFF2-40B4-BE49-F238E27FC236}">
                    <a16:creationId xmlns:a16="http://schemas.microsoft.com/office/drawing/2014/main" id="{5FF629DA-09BC-4396-AA0C-1605BD8AEE3B}"/>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1">
                <a:extLst>
                  <a:ext uri="{FF2B5EF4-FFF2-40B4-BE49-F238E27FC236}">
                    <a16:creationId xmlns:a16="http://schemas.microsoft.com/office/drawing/2014/main" id="{A2ACF431-0616-4DA7-8CC1-1D5B03947A3B}"/>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2">
                <a:extLst>
                  <a:ext uri="{FF2B5EF4-FFF2-40B4-BE49-F238E27FC236}">
                    <a16:creationId xmlns:a16="http://schemas.microsoft.com/office/drawing/2014/main" id="{A56294C8-678F-4564-BD83-EA09BB9E3AB7}"/>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3">
                <a:extLst>
                  <a:ext uri="{FF2B5EF4-FFF2-40B4-BE49-F238E27FC236}">
                    <a16:creationId xmlns:a16="http://schemas.microsoft.com/office/drawing/2014/main" id="{A046905F-FF2B-4E2F-88D2-B146C12FCC45}"/>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4">
                <a:extLst>
                  <a:ext uri="{FF2B5EF4-FFF2-40B4-BE49-F238E27FC236}">
                    <a16:creationId xmlns:a16="http://schemas.microsoft.com/office/drawing/2014/main" id="{EE0E3E68-FDD6-48EC-8BBB-9C28CCFFF762}"/>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5">
                <a:extLst>
                  <a:ext uri="{FF2B5EF4-FFF2-40B4-BE49-F238E27FC236}">
                    <a16:creationId xmlns:a16="http://schemas.microsoft.com/office/drawing/2014/main" id="{220D9944-6462-4719-87CF-C589509806DF}"/>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46">
                <a:extLst>
                  <a:ext uri="{FF2B5EF4-FFF2-40B4-BE49-F238E27FC236}">
                    <a16:creationId xmlns:a16="http://schemas.microsoft.com/office/drawing/2014/main" id="{5C45618B-AEDD-46AE-8314-66D3B38F30E0}"/>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7">
                <a:extLst>
                  <a:ext uri="{FF2B5EF4-FFF2-40B4-BE49-F238E27FC236}">
                    <a16:creationId xmlns:a16="http://schemas.microsoft.com/office/drawing/2014/main" id="{3F06E6D9-4471-4323-ACB7-8905389AFF01}"/>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48">
                <a:extLst>
                  <a:ext uri="{FF2B5EF4-FFF2-40B4-BE49-F238E27FC236}">
                    <a16:creationId xmlns:a16="http://schemas.microsoft.com/office/drawing/2014/main" id="{A6C91D2C-A816-4655-8BB1-0FA9D47E16DB}"/>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9">
                <a:extLst>
                  <a:ext uri="{FF2B5EF4-FFF2-40B4-BE49-F238E27FC236}">
                    <a16:creationId xmlns:a16="http://schemas.microsoft.com/office/drawing/2014/main" id="{E9A1B398-9FCB-430C-A5AD-99F75E76C4FD}"/>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0">
                <a:extLst>
                  <a:ext uri="{FF2B5EF4-FFF2-40B4-BE49-F238E27FC236}">
                    <a16:creationId xmlns:a16="http://schemas.microsoft.com/office/drawing/2014/main" id="{58B8DA1A-7C10-4028-9B02-81F278A56087}"/>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1">
                <a:extLst>
                  <a:ext uri="{FF2B5EF4-FFF2-40B4-BE49-F238E27FC236}">
                    <a16:creationId xmlns:a16="http://schemas.microsoft.com/office/drawing/2014/main" id="{FF353C86-CE92-4E7E-8675-DCC65A22B6DC}"/>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2">
                <a:extLst>
                  <a:ext uri="{FF2B5EF4-FFF2-40B4-BE49-F238E27FC236}">
                    <a16:creationId xmlns:a16="http://schemas.microsoft.com/office/drawing/2014/main" id="{C343377E-4337-46E1-8450-F6340FDD7DC3}"/>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3">
                <a:extLst>
                  <a:ext uri="{FF2B5EF4-FFF2-40B4-BE49-F238E27FC236}">
                    <a16:creationId xmlns:a16="http://schemas.microsoft.com/office/drawing/2014/main" id="{8BD948CC-9D2E-481B-8B4F-BA68A583DE6B}"/>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4">
                <a:extLst>
                  <a:ext uri="{FF2B5EF4-FFF2-40B4-BE49-F238E27FC236}">
                    <a16:creationId xmlns:a16="http://schemas.microsoft.com/office/drawing/2014/main" id="{53D156DB-DCAA-4CA2-82B1-FA7F1E443F6D}"/>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5">
                <a:extLst>
                  <a:ext uri="{FF2B5EF4-FFF2-40B4-BE49-F238E27FC236}">
                    <a16:creationId xmlns:a16="http://schemas.microsoft.com/office/drawing/2014/main" id="{91408BE1-3843-40C9-B5F2-9ECE098E8F43}"/>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6">
                <a:extLst>
                  <a:ext uri="{FF2B5EF4-FFF2-40B4-BE49-F238E27FC236}">
                    <a16:creationId xmlns:a16="http://schemas.microsoft.com/office/drawing/2014/main" id="{FDD84876-2982-4A58-A1E5-9A597CB2ED42}"/>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7">
                <a:extLst>
                  <a:ext uri="{FF2B5EF4-FFF2-40B4-BE49-F238E27FC236}">
                    <a16:creationId xmlns:a16="http://schemas.microsoft.com/office/drawing/2014/main" id="{E2A5583A-11E0-432E-A70D-036F24A4CD8B}"/>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58">
                <a:extLst>
                  <a:ext uri="{FF2B5EF4-FFF2-40B4-BE49-F238E27FC236}">
                    <a16:creationId xmlns:a16="http://schemas.microsoft.com/office/drawing/2014/main" id="{832E2355-4707-4EF8-A673-9CAE87AA11EA}"/>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59">
                <a:extLst>
                  <a:ext uri="{FF2B5EF4-FFF2-40B4-BE49-F238E27FC236}">
                    <a16:creationId xmlns:a16="http://schemas.microsoft.com/office/drawing/2014/main" id="{18B1DF6C-6500-4E25-9B39-B23EEF45FB87}"/>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0">
                <a:extLst>
                  <a:ext uri="{FF2B5EF4-FFF2-40B4-BE49-F238E27FC236}">
                    <a16:creationId xmlns:a16="http://schemas.microsoft.com/office/drawing/2014/main" id="{012CB73E-62DD-475F-AE0D-C95221C4A397}"/>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1">
                <a:extLst>
                  <a:ext uri="{FF2B5EF4-FFF2-40B4-BE49-F238E27FC236}">
                    <a16:creationId xmlns:a16="http://schemas.microsoft.com/office/drawing/2014/main" id="{B3AD707D-4F89-4C53-8DC4-9CD4F8A4154C}"/>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2">
                <a:extLst>
                  <a:ext uri="{FF2B5EF4-FFF2-40B4-BE49-F238E27FC236}">
                    <a16:creationId xmlns:a16="http://schemas.microsoft.com/office/drawing/2014/main" id="{E6D7C302-AE8C-4B33-8DBB-AA516BE8C102}"/>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3">
                <a:extLst>
                  <a:ext uri="{FF2B5EF4-FFF2-40B4-BE49-F238E27FC236}">
                    <a16:creationId xmlns:a16="http://schemas.microsoft.com/office/drawing/2014/main" id="{DBF67227-3C49-4F82-864A-557B8BA6EDB6}"/>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4">
                <a:extLst>
                  <a:ext uri="{FF2B5EF4-FFF2-40B4-BE49-F238E27FC236}">
                    <a16:creationId xmlns:a16="http://schemas.microsoft.com/office/drawing/2014/main" id="{40B1A91B-0BFA-4E36-A405-5A816FD013BD}"/>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5">
                <a:extLst>
                  <a:ext uri="{FF2B5EF4-FFF2-40B4-BE49-F238E27FC236}">
                    <a16:creationId xmlns:a16="http://schemas.microsoft.com/office/drawing/2014/main" id="{83033675-1E1C-4A6C-A6DD-53D648147311}"/>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66">
                <a:extLst>
                  <a:ext uri="{FF2B5EF4-FFF2-40B4-BE49-F238E27FC236}">
                    <a16:creationId xmlns:a16="http://schemas.microsoft.com/office/drawing/2014/main" id="{8A2C54E1-2D03-491C-A3C4-DB5FBC13B3BC}"/>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67">
                <a:extLst>
                  <a:ext uri="{FF2B5EF4-FFF2-40B4-BE49-F238E27FC236}">
                    <a16:creationId xmlns:a16="http://schemas.microsoft.com/office/drawing/2014/main" id="{BF381606-1F07-47EA-8576-33E1CF549101}"/>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68">
                <a:extLst>
                  <a:ext uri="{FF2B5EF4-FFF2-40B4-BE49-F238E27FC236}">
                    <a16:creationId xmlns:a16="http://schemas.microsoft.com/office/drawing/2014/main" id="{747993B7-D466-441C-A164-4ADC5E903248}"/>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69">
                <a:extLst>
                  <a:ext uri="{FF2B5EF4-FFF2-40B4-BE49-F238E27FC236}">
                    <a16:creationId xmlns:a16="http://schemas.microsoft.com/office/drawing/2014/main" id="{5F20A848-E08A-4766-A7F1-6F818C3C8DDD}"/>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0">
                <a:extLst>
                  <a:ext uri="{FF2B5EF4-FFF2-40B4-BE49-F238E27FC236}">
                    <a16:creationId xmlns:a16="http://schemas.microsoft.com/office/drawing/2014/main" id="{69601191-C9A4-4AD6-B535-AE25FE523CA0}"/>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1">
                <a:extLst>
                  <a:ext uri="{FF2B5EF4-FFF2-40B4-BE49-F238E27FC236}">
                    <a16:creationId xmlns:a16="http://schemas.microsoft.com/office/drawing/2014/main" id="{3C7E984C-0DAE-4067-AEA6-5BC808DD2D20}"/>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2">
                <a:extLst>
                  <a:ext uri="{FF2B5EF4-FFF2-40B4-BE49-F238E27FC236}">
                    <a16:creationId xmlns:a16="http://schemas.microsoft.com/office/drawing/2014/main" id="{388D28E8-AC6F-4BD5-9772-283D2ED8C8C3}"/>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3">
                <a:extLst>
                  <a:ext uri="{FF2B5EF4-FFF2-40B4-BE49-F238E27FC236}">
                    <a16:creationId xmlns:a16="http://schemas.microsoft.com/office/drawing/2014/main" id="{D216615F-C5AB-4FA3-A8A2-EDEB4EBB98C9}"/>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4">
                <a:extLst>
                  <a:ext uri="{FF2B5EF4-FFF2-40B4-BE49-F238E27FC236}">
                    <a16:creationId xmlns:a16="http://schemas.microsoft.com/office/drawing/2014/main" id="{97419931-8AB8-4CDC-9021-E02B2162F05D}"/>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5">
                <a:extLst>
                  <a:ext uri="{FF2B5EF4-FFF2-40B4-BE49-F238E27FC236}">
                    <a16:creationId xmlns:a16="http://schemas.microsoft.com/office/drawing/2014/main" id="{91249202-E719-458E-8C16-DEEC51BDB0BE}"/>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6">
                <a:extLst>
                  <a:ext uri="{FF2B5EF4-FFF2-40B4-BE49-F238E27FC236}">
                    <a16:creationId xmlns:a16="http://schemas.microsoft.com/office/drawing/2014/main" id="{11653CF8-859F-4FE7-9137-B8CD4535B0B1}"/>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Rectangle 77">
                <a:extLst>
                  <a:ext uri="{FF2B5EF4-FFF2-40B4-BE49-F238E27FC236}">
                    <a16:creationId xmlns:a16="http://schemas.microsoft.com/office/drawing/2014/main" id="{AA7EB367-6953-4E31-B17E-738873DDD4F6}"/>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78">
                <a:extLst>
                  <a:ext uri="{FF2B5EF4-FFF2-40B4-BE49-F238E27FC236}">
                    <a16:creationId xmlns:a16="http://schemas.microsoft.com/office/drawing/2014/main" id="{9FBBD85D-FCFD-4EA8-8F9A-E37DF0567267}"/>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79">
                <a:extLst>
                  <a:ext uri="{FF2B5EF4-FFF2-40B4-BE49-F238E27FC236}">
                    <a16:creationId xmlns:a16="http://schemas.microsoft.com/office/drawing/2014/main" id="{4242622D-6853-4EDD-BFDE-CB8BDD429201}"/>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0">
                <a:extLst>
                  <a:ext uri="{FF2B5EF4-FFF2-40B4-BE49-F238E27FC236}">
                    <a16:creationId xmlns:a16="http://schemas.microsoft.com/office/drawing/2014/main" id="{7A8DE628-8B05-42A9-91B4-B00E7BBA9598}"/>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1">
                <a:extLst>
                  <a:ext uri="{FF2B5EF4-FFF2-40B4-BE49-F238E27FC236}">
                    <a16:creationId xmlns:a16="http://schemas.microsoft.com/office/drawing/2014/main" id="{6717F839-798B-442D-914F-BA6383DDAAF6}"/>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Freeform 42">
              <a:extLst>
                <a:ext uri="{FF2B5EF4-FFF2-40B4-BE49-F238E27FC236}">
                  <a16:creationId xmlns:a16="http://schemas.microsoft.com/office/drawing/2014/main" id="{EB378DB0-1CC1-429E-A287-6F78147A9D9C}"/>
                </a:ext>
              </a:extLst>
            </p:cNvPr>
            <p:cNvSpPr>
              <a:spLocks/>
            </p:cNvSpPr>
            <p:nvPr/>
          </p:nvSpPr>
          <p:spPr bwMode="auto">
            <a:xfrm>
              <a:off x="11206783" y="1874617"/>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descr="A close up of a logo&#10;&#10;Description generated with very high confidence">
            <a:extLst>
              <a:ext uri="{FF2B5EF4-FFF2-40B4-BE49-F238E27FC236}">
                <a16:creationId xmlns:a16="http://schemas.microsoft.com/office/drawing/2014/main" id="{601C3BD5-43D7-4F6C-BF46-F1D9C2561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589" y="981841"/>
            <a:ext cx="1055537" cy="1055537"/>
          </a:xfrm>
          <a:prstGeom prst="rect">
            <a:avLst/>
          </a:prstGeom>
        </p:spPr>
      </p:pic>
    </p:spTree>
    <p:extLst>
      <p:ext uri="{BB962C8B-B14F-4D97-AF65-F5344CB8AC3E}">
        <p14:creationId xmlns:p14="http://schemas.microsoft.com/office/powerpoint/2010/main" val="4021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Thank You</a:t>
            </a:r>
          </a:p>
        </p:txBody>
      </p:sp>
    </p:spTree>
    <p:extLst>
      <p:ext uri="{BB962C8B-B14F-4D97-AF65-F5344CB8AC3E}">
        <p14:creationId xmlns:p14="http://schemas.microsoft.com/office/powerpoint/2010/main" val="4562614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Design </a:t>
            </a:r>
            <a:br>
              <a:rPr lang="en-US" dirty="0">
                <a:solidFill>
                  <a:schemeClr val="accent1"/>
                </a:solidFill>
              </a:rPr>
            </a:br>
            <a:r>
              <a:rPr lang="en-US" dirty="0">
                <a:solidFill>
                  <a:schemeClr val="accent1"/>
                </a:solidFill>
              </a:rPr>
              <a:t>Azure </a:t>
            </a:r>
            <a:br>
              <a:rPr lang="en-US" dirty="0">
                <a:solidFill>
                  <a:schemeClr val="accent1"/>
                </a:solidFill>
              </a:rPr>
            </a:br>
            <a:r>
              <a:rPr lang="en-US" dirty="0">
                <a:solidFill>
                  <a:schemeClr val="accent1"/>
                </a:solidFill>
              </a:rPr>
              <a:t>Virtual Networks</a:t>
            </a: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a:p>
          <a:p>
            <a:endParaRPr lang="en-US" sz="2000"/>
          </a:p>
          <a:p>
            <a:endParaRPr lang="en-US" sz="2000"/>
          </a:p>
          <a:p>
            <a:endParaRPr lang="en-US" sz="2000" dirty="0"/>
          </a:p>
        </p:txBody>
      </p:sp>
      <p:grpSp>
        <p:nvGrpSpPr>
          <p:cNvPr id="10" name="Group 9">
            <a:extLst>
              <a:ext uri="{FF2B5EF4-FFF2-40B4-BE49-F238E27FC236}">
                <a16:creationId xmlns:a16="http://schemas.microsoft.com/office/drawing/2014/main" id="{75F20130-C138-421D-92B7-A7B2171CC246}"/>
              </a:ext>
            </a:extLst>
          </p:cNvPr>
          <p:cNvGrpSpPr>
            <a:grpSpLocks noChangeAspect="1"/>
          </p:cNvGrpSpPr>
          <p:nvPr/>
        </p:nvGrpSpPr>
        <p:grpSpPr>
          <a:xfrm>
            <a:off x="6224400" y="963507"/>
            <a:ext cx="3341100" cy="4816800"/>
            <a:chOff x="7498385" y="479775"/>
            <a:chExt cx="4472320" cy="6437308"/>
          </a:xfrm>
        </p:grpSpPr>
        <p:grpSp>
          <p:nvGrpSpPr>
            <p:cNvPr id="12" name="Group 11">
              <a:extLst>
                <a:ext uri="{FF2B5EF4-FFF2-40B4-BE49-F238E27FC236}">
                  <a16:creationId xmlns:a16="http://schemas.microsoft.com/office/drawing/2014/main" id="{29D4AC36-2847-4E89-9935-A51423F699E1}"/>
                </a:ext>
              </a:extLst>
            </p:cNvPr>
            <p:cNvGrpSpPr/>
            <p:nvPr/>
          </p:nvGrpSpPr>
          <p:grpSpPr>
            <a:xfrm>
              <a:off x="7498385" y="479775"/>
              <a:ext cx="3810000" cy="6437308"/>
              <a:chOff x="7407275" y="388938"/>
              <a:chExt cx="3810000" cy="6437312"/>
            </a:xfrm>
          </p:grpSpPr>
          <p:sp>
            <p:nvSpPr>
              <p:cNvPr id="15" name="Freeform 94">
                <a:extLst>
                  <a:ext uri="{FF2B5EF4-FFF2-40B4-BE49-F238E27FC236}">
                    <a16:creationId xmlns:a16="http://schemas.microsoft.com/office/drawing/2014/main" id="{9E028497-99D1-4D0C-8138-2CD7B8A63288}"/>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057D58D0-0C40-4769-A26D-62A33A95E621}"/>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7">
                <a:extLst>
                  <a:ext uri="{FF2B5EF4-FFF2-40B4-BE49-F238E27FC236}">
                    <a16:creationId xmlns:a16="http://schemas.microsoft.com/office/drawing/2014/main" id="{24F37A2B-B254-414F-B031-6FC2AE38D09C}"/>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65E7C37F-1EED-4D09-A73E-24BD4EFAD87F}"/>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
                <a:extLst>
                  <a:ext uri="{FF2B5EF4-FFF2-40B4-BE49-F238E27FC236}">
                    <a16:creationId xmlns:a16="http://schemas.microsoft.com/office/drawing/2014/main" id="{11B9C199-A494-4140-88E7-2136C440443B}"/>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0">
                <a:extLst>
                  <a:ext uri="{FF2B5EF4-FFF2-40B4-BE49-F238E27FC236}">
                    <a16:creationId xmlns:a16="http://schemas.microsoft.com/office/drawing/2014/main" id="{13ECA7FC-AE62-4202-B866-4794FF43C764}"/>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253967A9-D89E-4B73-8809-D02C64B02FEF}"/>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42F68037-D369-4A88-A1FB-F3488A555639}"/>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3">
                <a:extLst>
                  <a:ext uri="{FF2B5EF4-FFF2-40B4-BE49-F238E27FC236}">
                    <a16:creationId xmlns:a16="http://schemas.microsoft.com/office/drawing/2014/main" id="{D5B0D995-63D7-413C-B200-09857F2B6196}"/>
                  </a:ext>
                </a:extLst>
              </p:cNvPr>
              <p:cNvSpPr>
                <a:spLocks noChangeArrowheads="1"/>
              </p:cNvSpPr>
              <p:nvPr/>
            </p:nvSpPr>
            <p:spPr bwMode="auto">
              <a:xfrm>
                <a:off x="8802688" y="3851275"/>
                <a:ext cx="1327150" cy="88423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24" name="Rectangle 14">
                <a:extLst>
                  <a:ext uri="{FF2B5EF4-FFF2-40B4-BE49-F238E27FC236}">
                    <a16:creationId xmlns:a16="http://schemas.microsoft.com/office/drawing/2014/main" id="{83D5FC03-26A7-499C-9BD7-45AA1F9E2F05}"/>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a:extLst>
                  <a:ext uri="{FF2B5EF4-FFF2-40B4-BE49-F238E27FC236}">
                    <a16:creationId xmlns:a16="http://schemas.microsoft.com/office/drawing/2014/main" id="{3F243708-040D-4CBA-B6BC-7DD7B798DC65}"/>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a:extLst>
                  <a:ext uri="{FF2B5EF4-FFF2-40B4-BE49-F238E27FC236}">
                    <a16:creationId xmlns:a16="http://schemas.microsoft.com/office/drawing/2014/main" id="{5CFD407C-D4CE-4B9F-BD83-22B75581CC04}"/>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a:extLst>
                  <a:ext uri="{FF2B5EF4-FFF2-40B4-BE49-F238E27FC236}">
                    <a16:creationId xmlns:a16="http://schemas.microsoft.com/office/drawing/2014/main" id="{1F641BE5-262D-4807-B44D-6E9F85EFAFC9}"/>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a:extLst>
                  <a:ext uri="{FF2B5EF4-FFF2-40B4-BE49-F238E27FC236}">
                    <a16:creationId xmlns:a16="http://schemas.microsoft.com/office/drawing/2014/main" id="{F504A1D0-D9DE-485D-81C1-3885D5B4538D}"/>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9">
                <a:extLst>
                  <a:ext uri="{FF2B5EF4-FFF2-40B4-BE49-F238E27FC236}">
                    <a16:creationId xmlns:a16="http://schemas.microsoft.com/office/drawing/2014/main" id="{20605899-6119-4E31-9B03-E3A265C45D25}"/>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0">
                <a:extLst>
                  <a:ext uri="{FF2B5EF4-FFF2-40B4-BE49-F238E27FC236}">
                    <a16:creationId xmlns:a16="http://schemas.microsoft.com/office/drawing/2014/main" id="{DAF11A7E-64BA-4E2A-98B2-A8281D9E4E67}"/>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1">
                <a:extLst>
                  <a:ext uri="{FF2B5EF4-FFF2-40B4-BE49-F238E27FC236}">
                    <a16:creationId xmlns:a16="http://schemas.microsoft.com/office/drawing/2014/main" id="{8CBFFD7A-553A-4C3B-A7E3-312A7AE0B45F}"/>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Rectangle 22">
                <a:extLst>
                  <a:ext uri="{FF2B5EF4-FFF2-40B4-BE49-F238E27FC236}">
                    <a16:creationId xmlns:a16="http://schemas.microsoft.com/office/drawing/2014/main" id="{812E17E8-BB12-4041-B825-1C2EEAFD8B36}"/>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23">
                <a:extLst>
                  <a:ext uri="{FF2B5EF4-FFF2-40B4-BE49-F238E27FC236}">
                    <a16:creationId xmlns:a16="http://schemas.microsoft.com/office/drawing/2014/main" id="{5E891438-6C85-468F-98AD-F41A56FC78E5}"/>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4">
                <a:extLst>
                  <a:ext uri="{FF2B5EF4-FFF2-40B4-BE49-F238E27FC236}">
                    <a16:creationId xmlns:a16="http://schemas.microsoft.com/office/drawing/2014/main" id="{4F1165FA-B2C9-48B0-81B2-99E9BA36F531}"/>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5">
                <a:extLst>
                  <a:ext uri="{FF2B5EF4-FFF2-40B4-BE49-F238E27FC236}">
                    <a16:creationId xmlns:a16="http://schemas.microsoft.com/office/drawing/2014/main" id="{98B2BA22-68B4-4915-B221-44ABC6F994F9}"/>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6">
                <a:extLst>
                  <a:ext uri="{FF2B5EF4-FFF2-40B4-BE49-F238E27FC236}">
                    <a16:creationId xmlns:a16="http://schemas.microsoft.com/office/drawing/2014/main" id="{79951E05-041A-4B56-BB85-2491B680356E}"/>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7">
                <a:extLst>
                  <a:ext uri="{FF2B5EF4-FFF2-40B4-BE49-F238E27FC236}">
                    <a16:creationId xmlns:a16="http://schemas.microsoft.com/office/drawing/2014/main" id="{09A81D60-5425-4FE4-A3A9-FD44A4D00514}"/>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8">
                <a:extLst>
                  <a:ext uri="{FF2B5EF4-FFF2-40B4-BE49-F238E27FC236}">
                    <a16:creationId xmlns:a16="http://schemas.microsoft.com/office/drawing/2014/main" id="{5AA4DA05-E728-47CC-B3C0-836A6965CDF7}"/>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9">
                <a:extLst>
                  <a:ext uri="{FF2B5EF4-FFF2-40B4-BE49-F238E27FC236}">
                    <a16:creationId xmlns:a16="http://schemas.microsoft.com/office/drawing/2014/main" id="{EFA281DC-768C-4A69-8CB5-0F2A0142DF64}"/>
                  </a:ext>
                </a:extLst>
              </p:cNvPr>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Oval 30">
                <a:extLst>
                  <a:ext uri="{FF2B5EF4-FFF2-40B4-BE49-F238E27FC236}">
                    <a16:creationId xmlns:a16="http://schemas.microsoft.com/office/drawing/2014/main" id="{A276E457-E0CC-4614-A839-4B870515331C}"/>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1">
                <a:extLst>
                  <a:ext uri="{FF2B5EF4-FFF2-40B4-BE49-F238E27FC236}">
                    <a16:creationId xmlns:a16="http://schemas.microsoft.com/office/drawing/2014/main" id="{D674FB8A-0B8B-4BBA-939F-AAF066E7CB65}"/>
                  </a:ext>
                </a:extLst>
              </p:cNvPr>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4">
                <a:extLst>
                  <a:ext uri="{FF2B5EF4-FFF2-40B4-BE49-F238E27FC236}">
                    <a16:creationId xmlns:a16="http://schemas.microsoft.com/office/drawing/2014/main" id="{D8E3C263-6E79-48DA-B372-C8A599830DA8}"/>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5">
                <a:extLst>
                  <a:ext uri="{FF2B5EF4-FFF2-40B4-BE49-F238E27FC236}">
                    <a16:creationId xmlns:a16="http://schemas.microsoft.com/office/drawing/2014/main" id="{D7ED14A5-712B-41C2-B77F-6117FC685417}"/>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36">
                <a:extLst>
                  <a:ext uri="{FF2B5EF4-FFF2-40B4-BE49-F238E27FC236}">
                    <a16:creationId xmlns:a16="http://schemas.microsoft.com/office/drawing/2014/main" id="{9A5CAFA4-D2D9-40EF-9A8D-501597C2394D}"/>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37">
                <a:extLst>
                  <a:ext uri="{FF2B5EF4-FFF2-40B4-BE49-F238E27FC236}">
                    <a16:creationId xmlns:a16="http://schemas.microsoft.com/office/drawing/2014/main" id="{78B87456-E668-4DB8-96F3-37E61EA0FB76}"/>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38">
                <a:extLst>
                  <a:ext uri="{FF2B5EF4-FFF2-40B4-BE49-F238E27FC236}">
                    <a16:creationId xmlns:a16="http://schemas.microsoft.com/office/drawing/2014/main" id="{B3F8B0E2-4117-443D-946A-4D5BCB73D4A4}"/>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39">
                <a:extLst>
                  <a:ext uri="{FF2B5EF4-FFF2-40B4-BE49-F238E27FC236}">
                    <a16:creationId xmlns:a16="http://schemas.microsoft.com/office/drawing/2014/main" id="{1F02895B-7F76-4AD9-AFAE-730D155F6E1B}"/>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0">
                <a:extLst>
                  <a:ext uri="{FF2B5EF4-FFF2-40B4-BE49-F238E27FC236}">
                    <a16:creationId xmlns:a16="http://schemas.microsoft.com/office/drawing/2014/main" id="{0995C4A6-6E95-4CD7-AD7C-3AEDE0C63B55}"/>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1">
                <a:extLst>
                  <a:ext uri="{FF2B5EF4-FFF2-40B4-BE49-F238E27FC236}">
                    <a16:creationId xmlns:a16="http://schemas.microsoft.com/office/drawing/2014/main" id="{6C628043-1302-4937-859B-5F31D3796D60}"/>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2">
                <a:extLst>
                  <a:ext uri="{FF2B5EF4-FFF2-40B4-BE49-F238E27FC236}">
                    <a16:creationId xmlns:a16="http://schemas.microsoft.com/office/drawing/2014/main" id="{DADECAB0-6912-45C3-ADD2-22E7C96686D3}"/>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3">
                <a:extLst>
                  <a:ext uri="{FF2B5EF4-FFF2-40B4-BE49-F238E27FC236}">
                    <a16:creationId xmlns:a16="http://schemas.microsoft.com/office/drawing/2014/main" id="{83C3A700-983B-4F86-B8D4-7066DCF8CEF3}"/>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4">
                <a:extLst>
                  <a:ext uri="{FF2B5EF4-FFF2-40B4-BE49-F238E27FC236}">
                    <a16:creationId xmlns:a16="http://schemas.microsoft.com/office/drawing/2014/main" id="{16993FCC-5992-488B-895F-450F36398669}"/>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5">
                <a:extLst>
                  <a:ext uri="{FF2B5EF4-FFF2-40B4-BE49-F238E27FC236}">
                    <a16:creationId xmlns:a16="http://schemas.microsoft.com/office/drawing/2014/main" id="{00EB53F0-310F-4B2B-AA6F-D9323EA9CFDB}"/>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46">
                <a:extLst>
                  <a:ext uri="{FF2B5EF4-FFF2-40B4-BE49-F238E27FC236}">
                    <a16:creationId xmlns:a16="http://schemas.microsoft.com/office/drawing/2014/main" id="{9B8F79DB-4886-4C83-8021-00ADD3F7B4A7}"/>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47">
                <a:extLst>
                  <a:ext uri="{FF2B5EF4-FFF2-40B4-BE49-F238E27FC236}">
                    <a16:creationId xmlns:a16="http://schemas.microsoft.com/office/drawing/2014/main" id="{E0A6A598-A586-4C45-B2E7-89A0AB9FD223}"/>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48">
                <a:extLst>
                  <a:ext uri="{FF2B5EF4-FFF2-40B4-BE49-F238E27FC236}">
                    <a16:creationId xmlns:a16="http://schemas.microsoft.com/office/drawing/2014/main" id="{3FF8EA1E-1CB6-4FE3-A92B-A0C0902E43E5}"/>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49">
                <a:extLst>
                  <a:ext uri="{FF2B5EF4-FFF2-40B4-BE49-F238E27FC236}">
                    <a16:creationId xmlns:a16="http://schemas.microsoft.com/office/drawing/2014/main" id="{650D9D8D-4406-4F1A-B00B-9EB041A7509A}"/>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0">
                <a:extLst>
                  <a:ext uri="{FF2B5EF4-FFF2-40B4-BE49-F238E27FC236}">
                    <a16:creationId xmlns:a16="http://schemas.microsoft.com/office/drawing/2014/main" id="{7AC4EBBD-CEC5-4859-BD62-7CEF5E47EE69}"/>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1">
                <a:extLst>
                  <a:ext uri="{FF2B5EF4-FFF2-40B4-BE49-F238E27FC236}">
                    <a16:creationId xmlns:a16="http://schemas.microsoft.com/office/drawing/2014/main" id="{DCCA5649-55CE-4959-A7AF-C59DFCB4F4D2}"/>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2">
                <a:extLst>
                  <a:ext uri="{FF2B5EF4-FFF2-40B4-BE49-F238E27FC236}">
                    <a16:creationId xmlns:a16="http://schemas.microsoft.com/office/drawing/2014/main" id="{A490EA72-5E5B-4330-994A-B8ED05B1B103}"/>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3">
                <a:extLst>
                  <a:ext uri="{FF2B5EF4-FFF2-40B4-BE49-F238E27FC236}">
                    <a16:creationId xmlns:a16="http://schemas.microsoft.com/office/drawing/2014/main" id="{0CB5F6E5-AD39-4CBF-BC97-411EB95363CD}"/>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4">
                <a:extLst>
                  <a:ext uri="{FF2B5EF4-FFF2-40B4-BE49-F238E27FC236}">
                    <a16:creationId xmlns:a16="http://schemas.microsoft.com/office/drawing/2014/main" id="{EEE9A2E7-6190-4737-B304-88C69EAD1EA2}"/>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5">
                <a:extLst>
                  <a:ext uri="{FF2B5EF4-FFF2-40B4-BE49-F238E27FC236}">
                    <a16:creationId xmlns:a16="http://schemas.microsoft.com/office/drawing/2014/main" id="{4BA93A80-6082-49AB-8B6B-8A96C281F4C4}"/>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56">
                <a:extLst>
                  <a:ext uri="{FF2B5EF4-FFF2-40B4-BE49-F238E27FC236}">
                    <a16:creationId xmlns:a16="http://schemas.microsoft.com/office/drawing/2014/main" id="{5200D0E0-6DB2-49EA-A341-9CE084F69173}"/>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57">
                <a:extLst>
                  <a:ext uri="{FF2B5EF4-FFF2-40B4-BE49-F238E27FC236}">
                    <a16:creationId xmlns:a16="http://schemas.microsoft.com/office/drawing/2014/main" id="{49783906-5087-4227-B852-90F2E8194F85}"/>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58">
                <a:extLst>
                  <a:ext uri="{FF2B5EF4-FFF2-40B4-BE49-F238E27FC236}">
                    <a16:creationId xmlns:a16="http://schemas.microsoft.com/office/drawing/2014/main" id="{61E90C99-2357-4554-8246-9190440F1576}"/>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59">
                <a:extLst>
                  <a:ext uri="{FF2B5EF4-FFF2-40B4-BE49-F238E27FC236}">
                    <a16:creationId xmlns:a16="http://schemas.microsoft.com/office/drawing/2014/main" id="{C757AB34-9AC8-4E77-BBA3-90EFF7404757}"/>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C178EF13-C3EC-4EE7-9683-1A1BBAC1C518}"/>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1">
                <a:extLst>
                  <a:ext uri="{FF2B5EF4-FFF2-40B4-BE49-F238E27FC236}">
                    <a16:creationId xmlns:a16="http://schemas.microsoft.com/office/drawing/2014/main" id="{50CFDAA3-3F29-4EF6-968F-3350C0240691}"/>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8FF3AAEC-2B3F-4BD1-82A5-8423CEFA9C91}"/>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3">
                <a:extLst>
                  <a:ext uri="{FF2B5EF4-FFF2-40B4-BE49-F238E27FC236}">
                    <a16:creationId xmlns:a16="http://schemas.microsoft.com/office/drawing/2014/main" id="{C5214703-C96D-458A-A28E-C80D7F89FC4A}"/>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4">
                <a:extLst>
                  <a:ext uri="{FF2B5EF4-FFF2-40B4-BE49-F238E27FC236}">
                    <a16:creationId xmlns:a16="http://schemas.microsoft.com/office/drawing/2014/main" id="{CB94E3E2-531D-442D-87D4-C115421C4332}"/>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65">
                <a:extLst>
                  <a:ext uri="{FF2B5EF4-FFF2-40B4-BE49-F238E27FC236}">
                    <a16:creationId xmlns:a16="http://schemas.microsoft.com/office/drawing/2014/main" id="{059490ED-14CD-4792-B440-24A5DB179015}"/>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66">
                <a:extLst>
                  <a:ext uri="{FF2B5EF4-FFF2-40B4-BE49-F238E27FC236}">
                    <a16:creationId xmlns:a16="http://schemas.microsoft.com/office/drawing/2014/main" id="{6680FA45-4A15-4DCD-A9BC-4C5313A584D8}"/>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67">
                <a:extLst>
                  <a:ext uri="{FF2B5EF4-FFF2-40B4-BE49-F238E27FC236}">
                    <a16:creationId xmlns:a16="http://schemas.microsoft.com/office/drawing/2014/main" id="{93C6F2E8-470C-4F18-88C3-0B70C0C3F6EB}"/>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68">
                <a:extLst>
                  <a:ext uri="{FF2B5EF4-FFF2-40B4-BE49-F238E27FC236}">
                    <a16:creationId xmlns:a16="http://schemas.microsoft.com/office/drawing/2014/main" id="{62818969-D777-4016-AB0C-A9D2FCF01163}"/>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69">
                <a:extLst>
                  <a:ext uri="{FF2B5EF4-FFF2-40B4-BE49-F238E27FC236}">
                    <a16:creationId xmlns:a16="http://schemas.microsoft.com/office/drawing/2014/main" id="{599E1B35-AB5A-491D-B3BD-AC7BF4864F27}"/>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0">
                <a:extLst>
                  <a:ext uri="{FF2B5EF4-FFF2-40B4-BE49-F238E27FC236}">
                    <a16:creationId xmlns:a16="http://schemas.microsoft.com/office/drawing/2014/main" id="{40186539-0C85-4F48-906F-63B6C97EFB7F}"/>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1">
                <a:extLst>
                  <a:ext uri="{FF2B5EF4-FFF2-40B4-BE49-F238E27FC236}">
                    <a16:creationId xmlns:a16="http://schemas.microsoft.com/office/drawing/2014/main" id="{97DEEBD5-8AA8-4AE8-BCA1-B62AF1706BD0}"/>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2">
                <a:extLst>
                  <a:ext uri="{FF2B5EF4-FFF2-40B4-BE49-F238E27FC236}">
                    <a16:creationId xmlns:a16="http://schemas.microsoft.com/office/drawing/2014/main" id="{86B07164-1568-4F29-9CB3-A25C726C4362}"/>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3">
                <a:extLst>
                  <a:ext uri="{FF2B5EF4-FFF2-40B4-BE49-F238E27FC236}">
                    <a16:creationId xmlns:a16="http://schemas.microsoft.com/office/drawing/2014/main" id="{7E544C3B-4230-43FE-A2FA-7D1583D301FC}"/>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4">
                <a:extLst>
                  <a:ext uri="{FF2B5EF4-FFF2-40B4-BE49-F238E27FC236}">
                    <a16:creationId xmlns:a16="http://schemas.microsoft.com/office/drawing/2014/main" id="{610D54AB-BCF5-4AC3-BE3D-44EA7A4827DF}"/>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5">
                <a:extLst>
                  <a:ext uri="{FF2B5EF4-FFF2-40B4-BE49-F238E27FC236}">
                    <a16:creationId xmlns:a16="http://schemas.microsoft.com/office/drawing/2014/main" id="{08EEB34B-97EA-4E67-93AD-CE2D2D751A16}"/>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76">
                <a:extLst>
                  <a:ext uri="{FF2B5EF4-FFF2-40B4-BE49-F238E27FC236}">
                    <a16:creationId xmlns:a16="http://schemas.microsoft.com/office/drawing/2014/main" id="{9B3C0C66-3473-4B51-8A21-549FDBB209A6}"/>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77">
                <a:extLst>
                  <a:ext uri="{FF2B5EF4-FFF2-40B4-BE49-F238E27FC236}">
                    <a16:creationId xmlns:a16="http://schemas.microsoft.com/office/drawing/2014/main" id="{9FAD6626-6371-442A-9C15-DC8CCF980CC7}"/>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78">
                <a:extLst>
                  <a:ext uri="{FF2B5EF4-FFF2-40B4-BE49-F238E27FC236}">
                    <a16:creationId xmlns:a16="http://schemas.microsoft.com/office/drawing/2014/main" id="{3CF0F721-D26A-4593-BEE1-F46DBDD09EAC}"/>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79">
                <a:extLst>
                  <a:ext uri="{FF2B5EF4-FFF2-40B4-BE49-F238E27FC236}">
                    <a16:creationId xmlns:a16="http://schemas.microsoft.com/office/drawing/2014/main" id="{82DF76EC-ED7A-4A64-BC91-58BE2C068D1A}"/>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0">
                <a:extLst>
                  <a:ext uri="{FF2B5EF4-FFF2-40B4-BE49-F238E27FC236}">
                    <a16:creationId xmlns:a16="http://schemas.microsoft.com/office/drawing/2014/main" id="{B1DDA9E4-A3CB-469E-9E5E-1D3C025C3E02}"/>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1">
                <a:extLst>
                  <a:ext uri="{FF2B5EF4-FFF2-40B4-BE49-F238E27FC236}">
                    <a16:creationId xmlns:a16="http://schemas.microsoft.com/office/drawing/2014/main" id="{1066DD9C-BF7B-48F1-9B6E-BCBB216FD423}"/>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Freeform 42">
              <a:extLst>
                <a:ext uri="{FF2B5EF4-FFF2-40B4-BE49-F238E27FC236}">
                  <a16:creationId xmlns:a16="http://schemas.microsoft.com/office/drawing/2014/main" id="{F9CB9493-6316-4841-ABC8-24B4564F7E12}"/>
                </a:ext>
              </a:extLst>
            </p:cNvPr>
            <p:cNvSpPr>
              <a:spLocks/>
            </p:cNvSpPr>
            <p:nvPr/>
          </p:nvSpPr>
          <p:spPr bwMode="auto">
            <a:xfrm>
              <a:off x="11206783" y="1874616"/>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 name="Picture 7" descr="A close up of a sign&#10;&#10;Description generated with high confidence">
            <a:extLst>
              <a:ext uri="{FF2B5EF4-FFF2-40B4-BE49-F238E27FC236}">
                <a16:creationId xmlns:a16="http://schemas.microsoft.com/office/drawing/2014/main" id="{3054E632-A774-4E54-B937-B09B1630C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72031" y="1324618"/>
            <a:ext cx="752933" cy="395290"/>
          </a:xfrm>
          <a:prstGeom prst="rect">
            <a:avLst/>
          </a:prstGeom>
        </p:spPr>
      </p:pic>
    </p:spTree>
    <p:extLst>
      <p:ext uri="{BB962C8B-B14F-4D97-AF65-F5344CB8AC3E}">
        <p14:creationId xmlns:p14="http://schemas.microsoft.com/office/powerpoint/2010/main" val="3874590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Design Connectivity for Hybrid Applications</a:t>
            </a: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dirty="0"/>
          </a:p>
          <a:p>
            <a:endParaRPr lang="en-US" sz="2000" dirty="0"/>
          </a:p>
          <a:p>
            <a:endParaRPr lang="en-US" sz="2000" dirty="0"/>
          </a:p>
          <a:p>
            <a:endParaRPr lang="en-US" sz="2000" dirty="0"/>
          </a:p>
        </p:txBody>
      </p:sp>
      <p:pic>
        <p:nvPicPr>
          <p:cNvPr id="9" name="Picture 2" descr="Image result for microsoft Azure">
            <a:extLst>
              <a:ext uri="{FF2B5EF4-FFF2-40B4-BE49-F238E27FC236}">
                <a16:creationId xmlns:a16="http://schemas.microsoft.com/office/drawing/2014/main" id="{9E2920B8-E01B-40B6-B6D2-26C200F6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419" y="-367281"/>
            <a:ext cx="1523225" cy="108801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5C87F2E-CD7C-4B43-9EC2-EC5221BA2CBE}"/>
              </a:ext>
            </a:extLst>
          </p:cNvPr>
          <p:cNvGrpSpPr/>
          <p:nvPr/>
        </p:nvGrpSpPr>
        <p:grpSpPr>
          <a:xfrm>
            <a:off x="6108562" y="320072"/>
            <a:ext cx="4319877" cy="6217888"/>
            <a:chOff x="7498383" y="479775"/>
            <a:chExt cx="4472322" cy="6437312"/>
          </a:xfrm>
        </p:grpSpPr>
        <p:grpSp>
          <p:nvGrpSpPr>
            <p:cNvPr id="8" name="Group 7">
              <a:extLst>
                <a:ext uri="{FF2B5EF4-FFF2-40B4-BE49-F238E27FC236}">
                  <a16:creationId xmlns:a16="http://schemas.microsoft.com/office/drawing/2014/main" id="{50E10F02-241D-4A4C-A7E8-328EFC9B1643}"/>
                </a:ext>
              </a:extLst>
            </p:cNvPr>
            <p:cNvGrpSpPr/>
            <p:nvPr/>
          </p:nvGrpSpPr>
          <p:grpSpPr>
            <a:xfrm>
              <a:off x="7498383" y="479775"/>
              <a:ext cx="3810000" cy="6437312"/>
              <a:chOff x="7407275" y="388938"/>
              <a:chExt cx="3810000" cy="6437312"/>
            </a:xfrm>
          </p:grpSpPr>
          <p:sp>
            <p:nvSpPr>
              <p:cNvPr id="12" name="Freeform 94">
                <a:extLst>
                  <a:ext uri="{FF2B5EF4-FFF2-40B4-BE49-F238E27FC236}">
                    <a16:creationId xmlns:a16="http://schemas.microsoft.com/office/drawing/2014/main" id="{53AED8D9-B175-4DB9-966D-059DF3177FAE}"/>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7DEA5BA-B079-47B0-88BD-F6E3DC1343F2}"/>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
                <a:extLst>
                  <a:ext uri="{FF2B5EF4-FFF2-40B4-BE49-F238E27FC236}">
                    <a16:creationId xmlns:a16="http://schemas.microsoft.com/office/drawing/2014/main" id="{9B480799-883A-4372-B318-27559606F005}"/>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301BCD10-ABFA-4BD9-90AB-4297E911931F}"/>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
                <a:extLst>
                  <a:ext uri="{FF2B5EF4-FFF2-40B4-BE49-F238E27FC236}">
                    <a16:creationId xmlns:a16="http://schemas.microsoft.com/office/drawing/2014/main" id="{C13707FB-4480-42E9-9B20-49735839F5E1}"/>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a:extLst>
                  <a:ext uri="{FF2B5EF4-FFF2-40B4-BE49-F238E27FC236}">
                    <a16:creationId xmlns:a16="http://schemas.microsoft.com/office/drawing/2014/main" id="{88C1A07E-9FC8-4DAA-A700-F4412F9F79CB}"/>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F661959-2375-4AD7-9564-F642B1D5F561}"/>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C70E9FD2-5491-404A-9529-7CD0F882DEE5}"/>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3">
                <a:extLst>
                  <a:ext uri="{FF2B5EF4-FFF2-40B4-BE49-F238E27FC236}">
                    <a16:creationId xmlns:a16="http://schemas.microsoft.com/office/drawing/2014/main" id="{11B8735D-2CC7-4C47-B2DB-D4B19B16643C}"/>
                  </a:ext>
                </a:extLst>
              </p:cNvPr>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4">
                <a:extLst>
                  <a:ext uri="{FF2B5EF4-FFF2-40B4-BE49-F238E27FC236}">
                    <a16:creationId xmlns:a16="http://schemas.microsoft.com/office/drawing/2014/main" id="{DF155E49-558F-4935-8612-1AACCB79F06D}"/>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5">
                <a:extLst>
                  <a:ext uri="{FF2B5EF4-FFF2-40B4-BE49-F238E27FC236}">
                    <a16:creationId xmlns:a16="http://schemas.microsoft.com/office/drawing/2014/main" id="{8A590384-5580-4525-9C44-4ED1B59DBF49}"/>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6">
                <a:extLst>
                  <a:ext uri="{FF2B5EF4-FFF2-40B4-BE49-F238E27FC236}">
                    <a16:creationId xmlns:a16="http://schemas.microsoft.com/office/drawing/2014/main" id="{889C20D0-DA56-4D88-9F36-862687CB7F0B}"/>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7">
                <a:extLst>
                  <a:ext uri="{FF2B5EF4-FFF2-40B4-BE49-F238E27FC236}">
                    <a16:creationId xmlns:a16="http://schemas.microsoft.com/office/drawing/2014/main" id="{F1F31049-3E03-428E-9B13-D5728B2FF953}"/>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8">
                <a:extLst>
                  <a:ext uri="{FF2B5EF4-FFF2-40B4-BE49-F238E27FC236}">
                    <a16:creationId xmlns:a16="http://schemas.microsoft.com/office/drawing/2014/main" id="{3C4CAB79-5505-4084-BBA6-E67A586A538E}"/>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9">
                <a:extLst>
                  <a:ext uri="{FF2B5EF4-FFF2-40B4-BE49-F238E27FC236}">
                    <a16:creationId xmlns:a16="http://schemas.microsoft.com/office/drawing/2014/main" id="{EB58C37B-2065-4C26-BB04-657FC0D371A2}"/>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0">
                <a:extLst>
                  <a:ext uri="{FF2B5EF4-FFF2-40B4-BE49-F238E27FC236}">
                    <a16:creationId xmlns:a16="http://schemas.microsoft.com/office/drawing/2014/main" id="{68A263B1-8E9C-4B80-A8D5-0678C4E6688E}"/>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1">
                <a:extLst>
                  <a:ext uri="{FF2B5EF4-FFF2-40B4-BE49-F238E27FC236}">
                    <a16:creationId xmlns:a16="http://schemas.microsoft.com/office/drawing/2014/main" id="{0898D95F-3C3E-420B-98E3-3951B2B6F263}"/>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22">
                <a:extLst>
                  <a:ext uri="{FF2B5EF4-FFF2-40B4-BE49-F238E27FC236}">
                    <a16:creationId xmlns:a16="http://schemas.microsoft.com/office/drawing/2014/main" id="{AAE36417-8327-42B4-8A11-A3E2F7F02DA7}"/>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23">
                <a:extLst>
                  <a:ext uri="{FF2B5EF4-FFF2-40B4-BE49-F238E27FC236}">
                    <a16:creationId xmlns:a16="http://schemas.microsoft.com/office/drawing/2014/main" id="{7BC14063-7DEA-43C7-BF31-B88FB29EEC38}"/>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4">
                <a:extLst>
                  <a:ext uri="{FF2B5EF4-FFF2-40B4-BE49-F238E27FC236}">
                    <a16:creationId xmlns:a16="http://schemas.microsoft.com/office/drawing/2014/main" id="{9A1F7311-2266-4640-B208-31B4A8578316}"/>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5">
                <a:extLst>
                  <a:ext uri="{FF2B5EF4-FFF2-40B4-BE49-F238E27FC236}">
                    <a16:creationId xmlns:a16="http://schemas.microsoft.com/office/drawing/2014/main" id="{750E8C08-EC15-461D-A1F5-5CD7B57C66B0}"/>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
                <a:extLst>
                  <a:ext uri="{FF2B5EF4-FFF2-40B4-BE49-F238E27FC236}">
                    <a16:creationId xmlns:a16="http://schemas.microsoft.com/office/drawing/2014/main" id="{FBB218D4-9C77-4E3A-9946-5101C7B83D8C}"/>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Oval 27">
                <a:extLst>
                  <a:ext uri="{FF2B5EF4-FFF2-40B4-BE49-F238E27FC236}">
                    <a16:creationId xmlns:a16="http://schemas.microsoft.com/office/drawing/2014/main" id="{02A160B0-98B9-47EF-A9C0-2EFE477A2AEF}"/>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8">
                <a:extLst>
                  <a:ext uri="{FF2B5EF4-FFF2-40B4-BE49-F238E27FC236}">
                    <a16:creationId xmlns:a16="http://schemas.microsoft.com/office/drawing/2014/main" id="{472D240C-6DED-4EB0-B705-A64952D124C4}"/>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9">
                <a:extLst>
                  <a:ext uri="{FF2B5EF4-FFF2-40B4-BE49-F238E27FC236}">
                    <a16:creationId xmlns:a16="http://schemas.microsoft.com/office/drawing/2014/main" id="{1E0E0EA1-0F6D-48E9-B569-A3E18EFFF861}"/>
                  </a:ext>
                </a:extLst>
              </p:cNvPr>
              <p:cNvSpPr>
                <a:spLocks/>
              </p:cNvSpPr>
              <p:nvPr/>
            </p:nvSpPr>
            <p:spPr bwMode="auto">
              <a:xfrm>
                <a:off x="8110383" y="3449435"/>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30">
                <a:extLst>
                  <a:ext uri="{FF2B5EF4-FFF2-40B4-BE49-F238E27FC236}">
                    <a16:creationId xmlns:a16="http://schemas.microsoft.com/office/drawing/2014/main" id="{BD2460A2-4E20-48D9-BBB7-0B902DF43EBD}"/>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1">
                <a:extLst>
                  <a:ext uri="{FF2B5EF4-FFF2-40B4-BE49-F238E27FC236}">
                    <a16:creationId xmlns:a16="http://schemas.microsoft.com/office/drawing/2014/main" id="{F4B07965-01F8-4F50-B6AC-39C9D902B55F}"/>
                  </a:ext>
                </a:extLst>
              </p:cNvPr>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2">
                <a:extLst>
                  <a:ext uri="{FF2B5EF4-FFF2-40B4-BE49-F238E27FC236}">
                    <a16:creationId xmlns:a16="http://schemas.microsoft.com/office/drawing/2014/main" id="{9B0969B6-3479-4DD2-B59D-1E6BCBE68688}"/>
                  </a:ext>
                </a:extLst>
              </p:cNvPr>
              <p:cNvSpPr>
                <a:spLocks/>
              </p:cNvSpPr>
              <p:nvPr/>
            </p:nvSpPr>
            <p:spPr bwMode="auto">
              <a:xfrm>
                <a:off x="8766941" y="1452562"/>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3">
                <a:extLst>
                  <a:ext uri="{FF2B5EF4-FFF2-40B4-BE49-F238E27FC236}">
                    <a16:creationId xmlns:a16="http://schemas.microsoft.com/office/drawing/2014/main" id="{6A499ADD-2C03-4425-AC6C-79E10AA0A268}"/>
                  </a:ext>
                </a:extLst>
              </p:cNvPr>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4">
                <a:extLst>
                  <a:ext uri="{FF2B5EF4-FFF2-40B4-BE49-F238E27FC236}">
                    <a16:creationId xmlns:a16="http://schemas.microsoft.com/office/drawing/2014/main" id="{FBED6779-89D7-4721-B98B-1BC6536B0F25}"/>
                  </a:ext>
                </a:extLst>
              </p:cNvPr>
              <p:cNvSpPr>
                <a:spLocks/>
              </p:cNvSpPr>
              <p:nvPr/>
            </p:nvSpPr>
            <p:spPr bwMode="auto">
              <a:xfrm>
                <a:off x="8575674" y="6500147"/>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5">
                <a:extLst>
                  <a:ext uri="{FF2B5EF4-FFF2-40B4-BE49-F238E27FC236}">
                    <a16:creationId xmlns:a16="http://schemas.microsoft.com/office/drawing/2014/main" id="{D35524A6-C07F-4C16-959C-6F7597826FDA}"/>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36">
                <a:extLst>
                  <a:ext uri="{FF2B5EF4-FFF2-40B4-BE49-F238E27FC236}">
                    <a16:creationId xmlns:a16="http://schemas.microsoft.com/office/drawing/2014/main" id="{F6EE953E-4D32-46A5-8190-199081A989C4}"/>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37">
                <a:extLst>
                  <a:ext uri="{FF2B5EF4-FFF2-40B4-BE49-F238E27FC236}">
                    <a16:creationId xmlns:a16="http://schemas.microsoft.com/office/drawing/2014/main" id="{F2A9D219-BC81-4924-8045-2A4D5495E41C}"/>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38">
                <a:extLst>
                  <a:ext uri="{FF2B5EF4-FFF2-40B4-BE49-F238E27FC236}">
                    <a16:creationId xmlns:a16="http://schemas.microsoft.com/office/drawing/2014/main" id="{82F5D4D0-125A-4FD3-A538-05F3ED8CA8E3}"/>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39">
                <a:extLst>
                  <a:ext uri="{FF2B5EF4-FFF2-40B4-BE49-F238E27FC236}">
                    <a16:creationId xmlns:a16="http://schemas.microsoft.com/office/drawing/2014/main" id="{C20C8264-D178-475E-94DC-ABAC9B189621}"/>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0">
                <a:extLst>
                  <a:ext uri="{FF2B5EF4-FFF2-40B4-BE49-F238E27FC236}">
                    <a16:creationId xmlns:a16="http://schemas.microsoft.com/office/drawing/2014/main" id="{F50C4EFF-24E7-4F2A-BB40-C723DFE5CB65}"/>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1">
                <a:extLst>
                  <a:ext uri="{FF2B5EF4-FFF2-40B4-BE49-F238E27FC236}">
                    <a16:creationId xmlns:a16="http://schemas.microsoft.com/office/drawing/2014/main" id="{AD5B3274-8C84-4F17-8CEF-E91145F05B47}"/>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2">
                <a:extLst>
                  <a:ext uri="{FF2B5EF4-FFF2-40B4-BE49-F238E27FC236}">
                    <a16:creationId xmlns:a16="http://schemas.microsoft.com/office/drawing/2014/main" id="{312846DB-84F5-46A7-8C43-838875B1D105}"/>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3">
                <a:extLst>
                  <a:ext uri="{FF2B5EF4-FFF2-40B4-BE49-F238E27FC236}">
                    <a16:creationId xmlns:a16="http://schemas.microsoft.com/office/drawing/2014/main" id="{0B5086D0-D4D3-473E-924B-F2DD0BE3C37B}"/>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4">
                <a:extLst>
                  <a:ext uri="{FF2B5EF4-FFF2-40B4-BE49-F238E27FC236}">
                    <a16:creationId xmlns:a16="http://schemas.microsoft.com/office/drawing/2014/main" id="{A2F42A68-9E45-4BE1-8C2D-B2685F271C33}"/>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5">
                <a:extLst>
                  <a:ext uri="{FF2B5EF4-FFF2-40B4-BE49-F238E27FC236}">
                    <a16:creationId xmlns:a16="http://schemas.microsoft.com/office/drawing/2014/main" id="{AAF7EBF3-3C7D-4670-A3A4-6B519CFE1083}"/>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46">
                <a:extLst>
                  <a:ext uri="{FF2B5EF4-FFF2-40B4-BE49-F238E27FC236}">
                    <a16:creationId xmlns:a16="http://schemas.microsoft.com/office/drawing/2014/main" id="{A771DD80-CB5D-41FE-8680-2D4348E14B76}"/>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7">
                <a:extLst>
                  <a:ext uri="{FF2B5EF4-FFF2-40B4-BE49-F238E27FC236}">
                    <a16:creationId xmlns:a16="http://schemas.microsoft.com/office/drawing/2014/main" id="{C5C43E4B-085E-4B48-A7A5-52110888BB75}"/>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48">
                <a:extLst>
                  <a:ext uri="{FF2B5EF4-FFF2-40B4-BE49-F238E27FC236}">
                    <a16:creationId xmlns:a16="http://schemas.microsoft.com/office/drawing/2014/main" id="{97C12833-4A22-4C37-84B1-CC0C8D718EB8}"/>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9">
                <a:extLst>
                  <a:ext uri="{FF2B5EF4-FFF2-40B4-BE49-F238E27FC236}">
                    <a16:creationId xmlns:a16="http://schemas.microsoft.com/office/drawing/2014/main" id="{92D0E0B2-FF6A-46CC-B884-9B4DBBE81962}"/>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0">
                <a:extLst>
                  <a:ext uri="{FF2B5EF4-FFF2-40B4-BE49-F238E27FC236}">
                    <a16:creationId xmlns:a16="http://schemas.microsoft.com/office/drawing/2014/main" id="{3D7BB575-1662-4C23-B7EC-75FFC8999D59}"/>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1">
                <a:extLst>
                  <a:ext uri="{FF2B5EF4-FFF2-40B4-BE49-F238E27FC236}">
                    <a16:creationId xmlns:a16="http://schemas.microsoft.com/office/drawing/2014/main" id="{0951F103-1911-44DB-8875-DF6CFE984656}"/>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2">
                <a:extLst>
                  <a:ext uri="{FF2B5EF4-FFF2-40B4-BE49-F238E27FC236}">
                    <a16:creationId xmlns:a16="http://schemas.microsoft.com/office/drawing/2014/main" id="{46428591-AD4F-4998-B525-47C7FCD96551}"/>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3">
                <a:extLst>
                  <a:ext uri="{FF2B5EF4-FFF2-40B4-BE49-F238E27FC236}">
                    <a16:creationId xmlns:a16="http://schemas.microsoft.com/office/drawing/2014/main" id="{3DF198DA-C341-44DA-AABE-6966A1623FC9}"/>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4">
                <a:extLst>
                  <a:ext uri="{FF2B5EF4-FFF2-40B4-BE49-F238E27FC236}">
                    <a16:creationId xmlns:a16="http://schemas.microsoft.com/office/drawing/2014/main" id="{24976D90-88EB-44BC-9763-CFD4CF1C8BA4}"/>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5">
                <a:extLst>
                  <a:ext uri="{FF2B5EF4-FFF2-40B4-BE49-F238E27FC236}">
                    <a16:creationId xmlns:a16="http://schemas.microsoft.com/office/drawing/2014/main" id="{DE71DC1B-9363-44C3-A8DF-08BBF22DC36C}"/>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6">
                <a:extLst>
                  <a:ext uri="{FF2B5EF4-FFF2-40B4-BE49-F238E27FC236}">
                    <a16:creationId xmlns:a16="http://schemas.microsoft.com/office/drawing/2014/main" id="{2D6D3A76-9EF9-4837-8CE9-573A7C3D6581}"/>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7">
                <a:extLst>
                  <a:ext uri="{FF2B5EF4-FFF2-40B4-BE49-F238E27FC236}">
                    <a16:creationId xmlns:a16="http://schemas.microsoft.com/office/drawing/2014/main" id="{FCA1A188-ED2A-4693-BE57-AE6ABCCC193C}"/>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58">
                <a:extLst>
                  <a:ext uri="{FF2B5EF4-FFF2-40B4-BE49-F238E27FC236}">
                    <a16:creationId xmlns:a16="http://schemas.microsoft.com/office/drawing/2014/main" id="{4C1B5841-4FE6-4ADD-9387-9D5DA67B8CAA}"/>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59">
                <a:extLst>
                  <a:ext uri="{FF2B5EF4-FFF2-40B4-BE49-F238E27FC236}">
                    <a16:creationId xmlns:a16="http://schemas.microsoft.com/office/drawing/2014/main" id="{6DF3E4BF-6CDB-496E-AE88-1F1BC46F4515}"/>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0">
                <a:extLst>
                  <a:ext uri="{FF2B5EF4-FFF2-40B4-BE49-F238E27FC236}">
                    <a16:creationId xmlns:a16="http://schemas.microsoft.com/office/drawing/2014/main" id="{2D2F2115-C45B-4AEA-B345-3521DC7C1660}"/>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1">
                <a:extLst>
                  <a:ext uri="{FF2B5EF4-FFF2-40B4-BE49-F238E27FC236}">
                    <a16:creationId xmlns:a16="http://schemas.microsoft.com/office/drawing/2014/main" id="{0256C9C6-D327-4E9B-88E0-87C6713B1E78}"/>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2">
                <a:extLst>
                  <a:ext uri="{FF2B5EF4-FFF2-40B4-BE49-F238E27FC236}">
                    <a16:creationId xmlns:a16="http://schemas.microsoft.com/office/drawing/2014/main" id="{41A1921E-A99B-46E6-8E38-5101855F6348}"/>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3">
                <a:extLst>
                  <a:ext uri="{FF2B5EF4-FFF2-40B4-BE49-F238E27FC236}">
                    <a16:creationId xmlns:a16="http://schemas.microsoft.com/office/drawing/2014/main" id="{0D6D7E61-BF8B-4FC0-99DC-9ED347C7DD25}"/>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4">
                <a:extLst>
                  <a:ext uri="{FF2B5EF4-FFF2-40B4-BE49-F238E27FC236}">
                    <a16:creationId xmlns:a16="http://schemas.microsoft.com/office/drawing/2014/main" id="{C477777E-A3C2-4614-ADA4-E218EFA20DD3}"/>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5">
                <a:extLst>
                  <a:ext uri="{FF2B5EF4-FFF2-40B4-BE49-F238E27FC236}">
                    <a16:creationId xmlns:a16="http://schemas.microsoft.com/office/drawing/2014/main" id="{83182275-8C17-4FF2-8112-A60789AA0CB9}"/>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66">
                <a:extLst>
                  <a:ext uri="{FF2B5EF4-FFF2-40B4-BE49-F238E27FC236}">
                    <a16:creationId xmlns:a16="http://schemas.microsoft.com/office/drawing/2014/main" id="{2DDAC57C-41A9-4CAA-896D-AFC45465F23B}"/>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67">
                <a:extLst>
                  <a:ext uri="{FF2B5EF4-FFF2-40B4-BE49-F238E27FC236}">
                    <a16:creationId xmlns:a16="http://schemas.microsoft.com/office/drawing/2014/main" id="{C91DB19B-BD75-494E-97EA-D441AD49F3A2}"/>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68">
                <a:extLst>
                  <a:ext uri="{FF2B5EF4-FFF2-40B4-BE49-F238E27FC236}">
                    <a16:creationId xmlns:a16="http://schemas.microsoft.com/office/drawing/2014/main" id="{13575644-7FA7-4C59-A4EC-3AE02403D25A}"/>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69">
                <a:extLst>
                  <a:ext uri="{FF2B5EF4-FFF2-40B4-BE49-F238E27FC236}">
                    <a16:creationId xmlns:a16="http://schemas.microsoft.com/office/drawing/2014/main" id="{B881DB6C-EE3F-42FA-8F11-81E1221042F3}"/>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0">
                <a:extLst>
                  <a:ext uri="{FF2B5EF4-FFF2-40B4-BE49-F238E27FC236}">
                    <a16:creationId xmlns:a16="http://schemas.microsoft.com/office/drawing/2014/main" id="{FE0B243C-1283-44D9-8F43-B49E2F3D1280}"/>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1">
                <a:extLst>
                  <a:ext uri="{FF2B5EF4-FFF2-40B4-BE49-F238E27FC236}">
                    <a16:creationId xmlns:a16="http://schemas.microsoft.com/office/drawing/2014/main" id="{4824C886-F17B-4139-8EAD-E32BD1D734DE}"/>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2">
                <a:extLst>
                  <a:ext uri="{FF2B5EF4-FFF2-40B4-BE49-F238E27FC236}">
                    <a16:creationId xmlns:a16="http://schemas.microsoft.com/office/drawing/2014/main" id="{E447A88A-0160-4AD7-97D3-9CA235947F85}"/>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3">
                <a:extLst>
                  <a:ext uri="{FF2B5EF4-FFF2-40B4-BE49-F238E27FC236}">
                    <a16:creationId xmlns:a16="http://schemas.microsoft.com/office/drawing/2014/main" id="{FD329EA6-DB24-4A6D-8D8D-A4B4FA48BB9B}"/>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4">
                <a:extLst>
                  <a:ext uri="{FF2B5EF4-FFF2-40B4-BE49-F238E27FC236}">
                    <a16:creationId xmlns:a16="http://schemas.microsoft.com/office/drawing/2014/main" id="{303CA8E9-97AC-4A2A-A4C5-593EFFDF988A}"/>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5">
                <a:extLst>
                  <a:ext uri="{FF2B5EF4-FFF2-40B4-BE49-F238E27FC236}">
                    <a16:creationId xmlns:a16="http://schemas.microsoft.com/office/drawing/2014/main" id="{934A7D8B-6C71-4674-B3B6-EA5C14AA2B22}"/>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6">
                <a:extLst>
                  <a:ext uri="{FF2B5EF4-FFF2-40B4-BE49-F238E27FC236}">
                    <a16:creationId xmlns:a16="http://schemas.microsoft.com/office/drawing/2014/main" id="{CE8613DE-6A3F-44FA-A9A9-4D124922E8F8}"/>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Rectangle 77">
                <a:extLst>
                  <a:ext uri="{FF2B5EF4-FFF2-40B4-BE49-F238E27FC236}">
                    <a16:creationId xmlns:a16="http://schemas.microsoft.com/office/drawing/2014/main" id="{97DB2315-34B8-4CC2-8FFE-C8EC0605CA36}"/>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78">
                <a:extLst>
                  <a:ext uri="{FF2B5EF4-FFF2-40B4-BE49-F238E27FC236}">
                    <a16:creationId xmlns:a16="http://schemas.microsoft.com/office/drawing/2014/main" id="{F9554853-E1FF-439F-99A4-3F726C9AE087}"/>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79">
                <a:extLst>
                  <a:ext uri="{FF2B5EF4-FFF2-40B4-BE49-F238E27FC236}">
                    <a16:creationId xmlns:a16="http://schemas.microsoft.com/office/drawing/2014/main" id="{69119564-31C8-482F-9B55-344E8A567713}"/>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0">
                <a:extLst>
                  <a:ext uri="{FF2B5EF4-FFF2-40B4-BE49-F238E27FC236}">
                    <a16:creationId xmlns:a16="http://schemas.microsoft.com/office/drawing/2014/main" id="{EF065C8C-DB47-4AA6-AAB9-B6C2D4D4F5AC}"/>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1">
                <a:extLst>
                  <a:ext uri="{FF2B5EF4-FFF2-40B4-BE49-F238E27FC236}">
                    <a16:creationId xmlns:a16="http://schemas.microsoft.com/office/drawing/2014/main" id="{2152ABAD-DDF4-46C8-9E76-56FA1FB6CDF6}"/>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Freeform 42">
              <a:extLst>
                <a:ext uri="{FF2B5EF4-FFF2-40B4-BE49-F238E27FC236}">
                  <a16:creationId xmlns:a16="http://schemas.microsoft.com/office/drawing/2014/main" id="{C3254F4E-91A6-4C8F-88E2-3E9C967AD1B2}"/>
                </a:ext>
              </a:extLst>
            </p:cNvPr>
            <p:cNvSpPr>
              <a:spLocks/>
            </p:cNvSpPr>
            <p:nvPr/>
          </p:nvSpPr>
          <p:spPr bwMode="auto">
            <a:xfrm>
              <a:off x="11206783" y="1874617"/>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8891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838200" y="365126"/>
            <a:ext cx="10515600" cy="860918"/>
          </a:xfrm>
        </p:spPr>
        <p:txBody>
          <a:bodyPr/>
          <a:lstStyle/>
          <a:p>
            <a:r>
              <a:rPr lang="en-US" dirty="0">
                <a:solidFill>
                  <a:schemeClr val="accent1"/>
                </a:solidFill>
              </a:rPr>
              <a:t>Azure</a:t>
            </a:r>
            <a:r>
              <a:rPr lang="en-US" dirty="0"/>
              <a:t> </a:t>
            </a:r>
            <a:r>
              <a:rPr lang="en-US" dirty="0">
                <a:solidFill>
                  <a:schemeClr val="accent1"/>
                </a:solidFill>
              </a:rPr>
              <a:t>Virtual Network Overview</a:t>
            </a:r>
          </a:p>
        </p:txBody>
      </p:sp>
      <p:sp>
        <p:nvSpPr>
          <p:cNvPr id="6" name="Content Placeholder 5">
            <a:extLst>
              <a:ext uri="{FF2B5EF4-FFF2-40B4-BE49-F238E27FC236}">
                <a16:creationId xmlns:a16="http://schemas.microsoft.com/office/drawing/2014/main" id="{81BDC596-6529-4F0A-933C-9085B34F1335}"/>
              </a:ext>
            </a:extLst>
          </p:cNvPr>
          <p:cNvSpPr>
            <a:spLocks noGrp="1"/>
          </p:cNvSpPr>
          <p:nvPr>
            <p:ph sz="half" idx="2"/>
          </p:nvPr>
        </p:nvSpPr>
        <p:spPr>
          <a:xfrm>
            <a:off x="618281" y="1592916"/>
            <a:ext cx="5685912" cy="4668729"/>
          </a:xfrm>
        </p:spPr>
        <p:txBody>
          <a:bodyPr>
            <a:normAutofit lnSpcReduction="10000"/>
          </a:bodyPr>
          <a:lstStyle/>
          <a:p>
            <a:r>
              <a:rPr lang="en-US" sz="1800" b="1" dirty="0"/>
              <a:t>Isolated</a:t>
            </a:r>
          </a:p>
          <a:p>
            <a:r>
              <a:rPr lang="en-US" sz="1800" b="1" dirty="0"/>
              <a:t>50/1000 Virtual Networks per Region per Subscription</a:t>
            </a:r>
          </a:p>
          <a:p>
            <a:r>
              <a:rPr lang="en-US" sz="1800" b="1" dirty="0"/>
              <a:t>Up to 500K Concurrent TCP connections per NIC per VM</a:t>
            </a:r>
          </a:p>
          <a:p>
            <a:r>
              <a:rPr lang="en-US" sz="1800" b="1" dirty="0"/>
              <a:t>9/25 DNS servers per Vnet</a:t>
            </a:r>
          </a:p>
          <a:p>
            <a:r>
              <a:rPr lang="en-US" sz="1800" b="1" dirty="0"/>
              <a:t>20 custom DNS servers per Vnet</a:t>
            </a:r>
          </a:p>
          <a:p>
            <a:r>
              <a:rPr lang="en-US" sz="1800" dirty="0"/>
              <a:t>Internet Connected by default</a:t>
            </a:r>
          </a:p>
          <a:p>
            <a:r>
              <a:rPr lang="en-US" sz="1800" dirty="0"/>
              <a:t>Use Public IP address Ranges and Private IP Address ranges</a:t>
            </a:r>
          </a:p>
          <a:p>
            <a:r>
              <a:rPr lang="en-US" sz="1800" dirty="0"/>
              <a:t>Some IP address Ranges are not allowed:</a:t>
            </a:r>
          </a:p>
          <a:p>
            <a:pPr lvl="1"/>
            <a:r>
              <a:rPr lang="en-US" sz="1800" dirty="0"/>
              <a:t>224.0.0.0/4 (Multicast)</a:t>
            </a:r>
          </a:p>
          <a:p>
            <a:pPr lvl="1"/>
            <a:r>
              <a:rPr lang="en-US" sz="1800" dirty="0"/>
              <a:t>255.255.255.255/32 (Broadcast)</a:t>
            </a:r>
          </a:p>
          <a:p>
            <a:pPr lvl="1"/>
            <a:r>
              <a:rPr lang="en-US" sz="1800" dirty="0"/>
              <a:t>127.0.0.0/8 (loopback)</a:t>
            </a:r>
          </a:p>
          <a:p>
            <a:pPr lvl="1"/>
            <a:r>
              <a:rPr lang="en-US" sz="1800" dirty="0"/>
              <a:t>169.254.0.0/16 (link-local)</a:t>
            </a:r>
          </a:p>
          <a:p>
            <a:pPr lvl="1"/>
            <a:r>
              <a:rPr lang="en-US" sz="1800" dirty="0"/>
              <a:t>168.63.129.16/32 (Internal DNS)</a:t>
            </a:r>
          </a:p>
        </p:txBody>
      </p:sp>
      <p:sp>
        <p:nvSpPr>
          <p:cNvPr id="47" name="Content Placeholder 5">
            <a:extLst>
              <a:ext uri="{FF2B5EF4-FFF2-40B4-BE49-F238E27FC236}">
                <a16:creationId xmlns:a16="http://schemas.microsoft.com/office/drawing/2014/main" id="{B7A4623F-CEC1-4223-88C9-B5A0C4545815}"/>
              </a:ext>
            </a:extLst>
          </p:cNvPr>
          <p:cNvSpPr txBox="1">
            <a:spLocks/>
          </p:cNvSpPr>
          <p:nvPr/>
        </p:nvSpPr>
        <p:spPr>
          <a:xfrm>
            <a:off x="7597815" y="1592916"/>
            <a:ext cx="4107024" cy="4483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Vnet properties</a:t>
            </a:r>
          </a:p>
          <a:p>
            <a:pPr lvl="1"/>
            <a:r>
              <a:rPr lang="en-US" sz="2000" dirty="0"/>
              <a:t>Name</a:t>
            </a:r>
          </a:p>
          <a:p>
            <a:pPr lvl="1"/>
            <a:r>
              <a:rPr lang="en-US" sz="2000" dirty="0"/>
              <a:t>Location</a:t>
            </a:r>
          </a:p>
          <a:p>
            <a:pPr lvl="1"/>
            <a:r>
              <a:rPr lang="en-US" sz="2000" dirty="0"/>
              <a:t>Address Space</a:t>
            </a:r>
          </a:p>
          <a:p>
            <a:pPr lvl="1"/>
            <a:r>
              <a:rPr lang="en-US" sz="2000" dirty="0"/>
              <a:t>Subnets</a:t>
            </a:r>
          </a:p>
          <a:p>
            <a:pPr lvl="1"/>
            <a:r>
              <a:rPr lang="en-US" sz="2000" dirty="0"/>
              <a:t>DNS server</a:t>
            </a:r>
          </a:p>
          <a:p>
            <a:r>
              <a:rPr lang="en-US" sz="2400" dirty="0"/>
              <a:t>Subnet properties</a:t>
            </a:r>
          </a:p>
          <a:p>
            <a:pPr lvl="1"/>
            <a:r>
              <a:rPr lang="en-US" sz="2000" dirty="0"/>
              <a:t>Name</a:t>
            </a:r>
          </a:p>
          <a:p>
            <a:pPr lvl="1"/>
            <a:r>
              <a:rPr lang="en-US" sz="2000" dirty="0"/>
              <a:t>Address Prefix</a:t>
            </a:r>
          </a:p>
          <a:p>
            <a:pPr lvl="1"/>
            <a:r>
              <a:rPr lang="en-US" sz="2000" dirty="0"/>
              <a:t>IP Configuration</a:t>
            </a:r>
          </a:p>
          <a:p>
            <a:pPr lvl="1"/>
            <a:r>
              <a:rPr lang="en-US" sz="2000" dirty="0"/>
              <a:t>Network Security Groups</a:t>
            </a:r>
          </a:p>
          <a:p>
            <a:pPr lvl="1"/>
            <a:r>
              <a:rPr lang="en-US" sz="2000" dirty="0"/>
              <a:t>Route Tables</a:t>
            </a:r>
          </a:p>
          <a:p>
            <a:pPr marL="457200" lvl="1" indent="0">
              <a:buNone/>
            </a:pPr>
            <a:endParaRPr lang="en-US" sz="2000" dirty="0"/>
          </a:p>
          <a:p>
            <a:pPr marL="457200" lvl="1" indent="0">
              <a:buNone/>
            </a:pPr>
            <a:endParaRPr lang="en-US" sz="2000" dirty="0"/>
          </a:p>
        </p:txBody>
      </p:sp>
      <p:sp>
        <p:nvSpPr>
          <p:cNvPr id="2" name="TextBox 1">
            <a:extLst>
              <a:ext uri="{FF2B5EF4-FFF2-40B4-BE49-F238E27FC236}">
                <a16:creationId xmlns:a16="http://schemas.microsoft.com/office/drawing/2014/main" id="{BA16A139-F72A-46A3-80E1-787635B76CAE}"/>
              </a:ext>
            </a:extLst>
          </p:cNvPr>
          <p:cNvSpPr txBox="1"/>
          <p:nvPr/>
        </p:nvSpPr>
        <p:spPr>
          <a:xfrm>
            <a:off x="394854" y="6248325"/>
            <a:ext cx="7081362" cy="646331"/>
          </a:xfrm>
          <a:prstGeom prst="rect">
            <a:avLst/>
          </a:prstGeom>
          <a:noFill/>
        </p:spPr>
        <p:txBody>
          <a:bodyPr wrap="none" rtlCol="0">
            <a:spAutoFit/>
          </a:bodyPr>
          <a:lstStyle/>
          <a:p>
            <a:r>
              <a:rPr lang="en-US" dirty="0"/>
              <a:t>https://docs.microsoft.com/en-us/azure/azure-subscription-service-limits</a:t>
            </a:r>
          </a:p>
          <a:p>
            <a:endParaRPr lang="en-US" dirty="0"/>
          </a:p>
        </p:txBody>
      </p:sp>
    </p:spTree>
    <p:extLst>
      <p:ext uri="{BB962C8B-B14F-4D97-AF65-F5344CB8AC3E}">
        <p14:creationId xmlns:p14="http://schemas.microsoft.com/office/powerpoint/2010/main" val="99271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294197" y="197461"/>
            <a:ext cx="10515600" cy="860918"/>
          </a:xfrm>
        </p:spPr>
        <p:txBody>
          <a:bodyPr/>
          <a:lstStyle/>
          <a:p>
            <a:r>
              <a:rPr lang="en-US" dirty="0">
                <a:solidFill>
                  <a:schemeClr val="accent1"/>
                </a:solidFill>
              </a:rPr>
              <a:t>Azure</a:t>
            </a:r>
            <a:r>
              <a:rPr lang="en-US" dirty="0"/>
              <a:t> </a:t>
            </a:r>
            <a:r>
              <a:rPr lang="en-US" dirty="0">
                <a:solidFill>
                  <a:schemeClr val="accent1"/>
                </a:solidFill>
              </a:rPr>
              <a:t>Virtual Network Peering</a:t>
            </a:r>
          </a:p>
        </p:txBody>
      </p:sp>
      <p:grpSp>
        <p:nvGrpSpPr>
          <p:cNvPr id="4" name="Group 3">
            <a:extLst>
              <a:ext uri="{FF2B5EF4-FFF2-40B4-BE49-F238E27FC236}">
                <a16:creationId xmlns:a16="http://schemas.microsoft.com/office/drawing/2014/main" id="{0B42405F-A71C-40C2-B616-325D9E520813}"/>
              </a:ext>
            </a:extLst>
          </p:cNvPr>
          <p:cNvGrpSpPr/>
          <p:nvPr/>
        </p:nvGrpSpPr>
        <p:grpSpPr>
          <a:xfrm>
            <a:off x="838200" y="1226043"/>
            <a:ext cx="10396406" cy="2473794"/>
            <a:chOff x="884125" y="1499338"/>
            <a:chExt cx="10396406" cy="2473794"/>
          </a:xfrm>
        </p:grpSpPr>
        <p:cxnSp>
          <p:nvCxnSpPr>
            <p:cNvPr id="8" name="Straight Arrow Connector 7">
              <a:extLst>
                <a:ext uri="{FF2B5EF4-FFF2-40B4-BE49-F238E27FC236}">
                  <a16:creationId xmlns:a16="http://schemas.microsoft.com/office/drawing/2014/main"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a16="http://schemas.microsoft.com/office/drawing/2014/main"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bg1"/>
                  </a:solidFill>
                  <a:latin typeface="Segoe UI"/>
                </a:endParaRPr>
              </a:p>
            </p:txBody>
          </p:sp>
          <p:pic>
            <p:nvPicPr>
              <p:cNvPr id="11" name="Picture 10">
                <a:extLst>
                  <a:ext uri="{FF2B5EF4-FFF2-40B4-BE49-F238E27FC236}">
                    <a16:creationId xmlns:a16="http://schemas.microsoft.com/office/drawing/2014/main"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a16="http://schemas.microsoft.com/office/drawing/2014/main" id="{86F014D3-D189-45DD-904A-1B4AF774251F}"/>
                  </a:ext>
                </a:extLst>
              </p:cNvPr>
              <p:cNvSpPr txBox="1"/>
              <p:nvPr/>
            </p:nvSpPr>
            <p:spPr>
              <a:xfrm>
                <a:off x="4004594" y="2114399"/>
                <a:ext cx="2579574" cy="572464"/>
              </a:xfrm>
              <a:prstGeom prst="rect">
                <a:avLst/>
              </a:prstGeom>
              <a:noFill/>
            </p:spPr>
            <p:txBody>
              <a:bodyPr wrap="square" lIns="182857" tIns="146285" rIns="182857" bIns="146285" rtlCol="0">
                <a:spAutoFit/>
              </a:bodyPr>
              <a:lstStyle/>
              <a:p>
                <a:pPr>
                  <a:lnSpc>
                    <a:spcPct val="90000"/>
                  </a:lnSpc>
                  <a:spcAft>
                    <a:spcPts val="600"/>
                  </a:spcAft>
                </a:pPr>
                <a:r>
                  <a:rPr lang="en-US" sz="2000" b="1" dirty="0">
                    <a:solidFill>
                      <a:schemeClr val="bg1"/>
                    </a:solidFill>
                    <a:effectLst>
                      <a:outerShdw blurRad="38100" dist="38100" dir="2700000" algn="tl">
                        <a:srgbClr val="000000">
                          <a:alpha val="43137"/>
                        </a:srgbClr>
                      </a:outerShdw>
                    </a:effectLst>
                  </a:rPr>
                  <a:t>ARM VNet10.1/16</a:t>
                </a:r>
              </a:p>
            </p:txBody>
          </p:sp>
          <p:pic>
            <p:nvPicPr>
              <p:cNvPr id="13" name="Picture 12">
                <a:extLst>
                  <a:ext uri="{FF2B5EF4-FFF2-40B4-BE49-F238E27FC236}">
                    <a16:creationId xmlns:a16="http://schemas.microsoft.com/office/drawing/2014/main"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a16="http://schemas.microsoft.com/office/drawing/2014/main"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a16="http://schemas.microsoft.com/office/drawing/2014/main" id="{792EA6F8-4A42-491E-99F1-02BE5C0542CD}"/>
                </a:ext>
              </a:extLst>
            </p:cNvPr>
            <p:cNvGrpSpPr/>
            <p:nvPr/>
          </p:nvGrpSpPr>
          <p:grpSpPr>
            <a:xfrm>
              <a:off x="884125" y="1686682"/>
              <a:ext cx="2264255" cy="2138847"/>
              <a:chOff x="545080" y="1958465"/>
              <a:chExt cx="2264544" cy="2139120"/>
            </a:xfrm>
          </p:grpSpPr>
          <p:sp>
            <p:nvSpPr>
              <p:cNvPr id="16" name="Freeform 66">
                <a:extLst>
                  <a:ext uri="{FF2B5EF4-FFF2-40B4-BE49-F238E27FC236}">
                    <a16:creationId xmlns:a16="http://schemas.microsoft.com/office/drawing/2014/main"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14134">
                  <a:defRPr/>
                </a:pPr>
                <a:endParaRPr lang="en-US">
                  <a:solidFill>
                    <a:schemeClr val="bg1"/>
                  </a:solidFill>
                  <a:latin typeface="Segoe UI"/>
                </a:endParaRPr>
              </a:p>
            </p:txBody>
          </p:sp>
          <p:sp>
            <p:nvSpPr>
              <p:cNvPr id="17" name="Freeform 67">
                <a:extLst>
                  <a:ext uri="{FF2B5EF4-FFF2-40B4-BE49-F238E27FC236}">
                    <a16:creationId xmlns:a16="http://schemas.microsoft.com/office/drawing/2014/main"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14134">
                  <a:defRPr/>
                </a:pPr>
                <a:endParaRPr lang="en-US">
                  <a:solidFill>
                    <a:schemeClr val="bg1"/>
                  </a:solidFill>
                  <a:latin typeface="Segoe UI"/>
                </a:endParaRPr>
              </a:p>
            </p:txBody>
          </p:sp>
          <p:sp>
            <p:nvSpPr>
              <p:cNvPr id="18" name="TextBox 17">
                <a:extLst>
                  <a:ext uri="{FF2B5EF4-FFF2-40B4-BE49-F238E27FC236}">
                    <a16:creationId xmlns:a16="http://schemas.microsoft.com/office/drawing/2014/main" id="{9B92C99A-4CA3-4183-832F-898D1CE9965C}"/>
                  </a:ext>
                </a:extLst>
              </p:cNvPr>
              <p:cNvSpPr txBox="1"/>
              <p:nvPr/>
            </p:nvSpPr>
            <p:spPr>
              <a:xfrm>
                <a:off x="545080" y="3525121"/>
                <a:ext cx="2264544" cy="572464"/>
              </a:xfrm>
              <a:prstGeom prst="rect">
                <a:avLst/>
              </a:prstGeom>
              <a:noFill/>
            </p:spPr>
            <p:txBody>
              <a:bodyPr wrap="square" lIns="182857" tIns="146285" rIns="182857" bIns="146285" rtlCol="0">
                <a:spAutoFit/>
              </a:bodyPr>
              <a:lstStyle/>
              <a:p>
                <a:pPr>
                  <a:lnSpc>
                    <a:spcPct val="90000"/>
                  </a:lnSpc>
                  <a:spcAft>
                    <a:spcPts val="600"/>
                  </a:spcAft>
                </a:pPr>
                <a:r>
                  <a:rPr lang="en-US" sz="2000" b="1" dirty="0">
                    <a:solidFill>
                      <a:schemeClr val="accent1">
                        <a:lumMod val="50000"/>
                      </a:schemeClr>
                    </a:solidFill>
                  </a:rPr>
                  <a:t>On-Premises</a:t>
                </a:r>
              </a:p>
            </p:txBody>
          </p:sp>
        </p:grpSp>
        <p:sp>
          <p:nvSpPr>
            <p:cNvPr id="19" name="Cloud 18">
              <a:extLst>
                <a:ext uri="{FF2B5EF4-FFF2-40B4-BE49-F238E27FC236}">
                  <a16:creationId xmlns:a16="http://schemas.microsoft.com/office/drawing/2014/main"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bg1"/>
                </a:solidFill>
                <a:latin typeface="Segoe UI"/>
              </a:endParaRPr>
            </a:p>
          </p:txBody>
        </p:sp>
        <p:pic>
          <p:nvPicPr>
            <p:cNvPr id="20" name="Picture 19">
              <a:extLst>
                <a:ext uri="{FF2B5EF4-FFF2-40B4-BE49-F238E27FC236}">
                  <a16:creationId xmlns:a16="http://schemas.microsoft.com/office/drawing/2014/main"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a16="http://schemas.microsoft.com/office/drawing/2014/main" id="{BCE81DF7-A7A7-4239-A752-DF888EC35A62}"/>
                </a:ext>
              </a:extLst>
            </p:cNvPr>
            <p:cNvSpPr txBox="1"/>
            <p:nvPr/>
          </p:nvSpPr>
          <p:spPr>
            <a:xfrm>
              <a:off x="8492324" y="1812022"/>
              <a:ext cx="2601298" cy="572391"/>
            </a:xfrm>
            <a:prstGeom prst="rect">
              <a:avLst/>
            </a:prstGeom>
            <a:noFill/>
          </p:spPr>
          <p:txBody>
            <a:bodyPr wrap="square" lIns="182857" tIns="146285" rIns="182857" bIns="146285" rtlCol="0">
              <a:spAutoFit/>
            </a:bodyPr>
            <a:lstStyle/>
            <a:p>
              <a:pPr>
                <a:lnSpc>
                  <a:spcPct val="90000"/>
                </a:lnSpc>
                <a:spcAft>
                  <a:spcPts val="600"/>
                </a:spcAft>
              </a:pPr>
              <a:r>
                <a:rPr lang="en-US" sz="2000" b="1" dirty="0">
                  <a:solidFill>
                    <a:schemeClr val="bg1"/>
                  </a:solidFill>
                  <a:effectLst>
                    <a:outerShdw blurRad="38100" dist="38100" dir="2700000" algn="tl">
                      <a:srgbClr val="000000">
                        <a:alpha val="43137"/>
                      </a:srgbClr>
                    </a:outerShdw>
                  </a:effectLst>
                </a:rPr>
                <a:t>ARM VNet10.2/16</a:t>
              </a:r>
            </a:p>
          </p:txBody>
        </p:sp>
        <p:pic>
          <p:nvPicPr>
            <p:cNvPr id="22" name="Picture 21">
              <a:extLst>
                <a:ext uri="{FF2B5EF4-FFF2-40B4-BE49-F238E27FC236}">
                  <a16:creationId xmlns:a16="http://schemas.microsoft.com/office/drawing/2014/main"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a16="http://schemas.microsoft.com/office/drawing/2014/main"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a16="http://schemas.microsoft.com/office/drawing/2014/main"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a16="http://schemas.microsoft.com/office/drawing/2014/main"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a16="http://schemas.microsoft.com/office/drawing/2014/main"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a16="http://schemas.microsoft.com/office/drawing/2014/main" id="{A4302056-CCD5-4FDC-8B90-D96705827093}"/>
                </a:ext>
              </a:extLst>
            </p:cNvPr>
            <p:cNvSpPr/>
            <p:nvPr/>
          </p:nvSpPr>
          <p:spPr bwMode="auto">
            <a:xfrm>
              <a:off x="7031450" y="2363359"/>
              <a:ext cx="1366821" cy="779773"/>
            </a:xfrm>
            <a:prstGeom prst="leftRightArrow">
              <a:avLst>
                <a:gd name="adj1" fmla="val 50000"/>
                <a:gd name="adj2" fmla="val 29604"/>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2400" dirty="0">
                  <a:solidFill>
                    <a:schemeClr val="bg1"/>
                  </a:solidFill>
                  <a:effectLst>
                    <a:outerShdw blurRad="38100" dist="38100" dir="2700000" algn="tl">
                      <a:srgbClr val="000000">
                        <a:alpha val="43137"/>
                      </a:srgbClr>
                    </a:outerShdw>
                  </a:effectLst>
                </a:rPr>
                <a:t>Peering</a:t>
              </a:r>
            </a:p>
          </p:txBody>
        </p:sp>
        <p:cxnSp>
          <p:nvCxnSpPr>
            <p:cNvPr id="29" name="Elbow Connector 43">
              <a:extLst>
                <a:ext uri="{FF2B5EF4-FFF2-40B4-BE49-F238E27FC236}">
                  <a16:creationId xmlns:a16="http://schemas.microsoft.com/office/drawing/2014/main"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a16="http://schemas.microsoft.com/office/drawing/2014/main"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a16="http://schemas.microsoft.com/office/drawing/2014/main"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a16="http://schemas.microsoft.com/office/drawing/2014/main"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a16="http://schemas.microsoft.com/office/drawing/2014/main"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a16="http://schemas.microsoft.com/office/drawing/2014/main" id="{B78BA2E2-DBFD-4D1A-BA6D-BC2A7627C58B}"/>
                </a:ext>
              </a:extLst>
            </p:cNvPr>
            <p:cNvSpPr txBox="1"/>
            <p:nvPr/>
          </p:nvSpPr>
          <p:spPr>
            <a:xfrm>
              <a:off x="2967813" y="2104059"/>
              <a:ext cx="901482" cy="627826"/>
            </a:xfrm>
            <a:prstGeom prst="rect">
              <a:avLst/>
            </a:prstGeom>
            <a:noFill/>
          </p:spPr>
          <p:txBody>
            <a:bodyPr wrap="none" lIns="182857" tIns="146285" rIns="182857" bIns="146285" rtlCol="0">
              <a:spAutoFit/>
            </a:bodyPr>
            <a:lstStyle/>
            <a:p>
              <a:pPr>
                <a:lnSpc>
                  <a:spcPct val="90000"/>
                </a:lnSpc>
                <a:spcAft>
                  <a:spcPts val="600"/>
                </a:spcAft>
              </a:pPr>
              <a:r>
                <a:rPr lang="en-US" sz="2400" dirty="0">
                  <a:solidFill>
                    <a:schemeClr val="accent1">
                      <a:lumMod val="50000"/>
                    </a:schemeClr>
                  </a:solidFill>
                </a:rPr>
                <a:t>VPN</a:t>
              </a:r>
            </a:p>
          </p:txBody>
        </p:sp>
        <p:sp>
          <p:nvSpPr>
            <p:cNvPr id="36" name="TextBox 35">
              <a:extLst>
                <a:ext uri="{FF2B5EF4-FFF2-40B4-BE49-F238E27FC236}">
                  <a16:creationId xmlns:a16="http://schemas.microsoft.com/office/drawing/2014/main" id="{EB7AEEAE-9ADC-451C-8464-34657FE27EF2}"/>
                </a:ext>
              </a:extLst>
            </p:cNvPr>
            <p:cNvSpPr txBox="1"/>
            <p:nvPr/>
          </p:nvSpPr>
          <p:spPr>
            <a:xfrm>
              <a:off x="5074590" y="3345306"/>
              <a:ext cx="3772012" cy="627826"/>
            </a:xfrm>
            <a:prstGeom prst="rect">
              <a:avLst/>
            </a:prstGeom>
            <a:noFill/>
          </p:spPr>
          <p:txBody>
            <a:bodyPr wrap="none" lIns="182857" tIns="146285" rIns="182857" bIns="146285" rtlCol="0">
              <a:spAutoFit/>
            </a:bodyPr>
            <a:lstStyle/>
            <a:p>
              <a:pPr>
                <a:lnSpc>
                  <a:spcPct val="90000"/>
                </a:lnSpc>
                <a:spcAft>
                  <a:spcPts val="600"/>
                </a:spcAft>
              </a:pPr>
              <a:r>
                <a:rPr lang="en-US" sz="2400" dirty="0">
                  <a:solidFill>
                    <a:schemeClr val="accent1">
                      <a:lumMod val="50000"/>
                    </a:schemeClr>
                  </a:solidFill>
                </a:rPr>
                <a:t>Gateway transit via Peering</a:t>
              </a:r>
            </a:p>
          </p:txBody>
        </p:sp>
      </p:grpSp>
      <p:sp>
        <p:nvSpPr>
          <p:cNvPr id="37" name="Text Placeholder 3">
            <a:extLst>
              <a:ext uri="{FF2B5EF4-FFF2-40B4-BE49-F238E27FC236}">
                <a16:creationId xmlns:a16="http://schemas.microsoft.com/office/drawing/2014/main" id="{096943B5-8B27-4023-8234-43FDBCF395CD}"/>
              </a:ext>
            </a:extLst>
          </p:cNvPr>
          <p:cNvSpPr txBox="1">
            <a:spLocks/>
          </p:cNvSpPr>
          <p:nvPr/>
        </p:nvSpPr>
        <p:spPr>
          <a:xfrm>
            <a:off x="374841" y="4027296"/>
            <a:ext cx="6477000" cy="2400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066" indent="-457066"/>
            <a:r>
              <a:rPr lang="en-US" sz="2000" dirty="0"/>
              <a:t>Direct and bidirectional L3 connectivity between VNet's in </a:t>
            </a:r>
            <a:r>
              <a:rPr lang="en-US" sz="2000" b="1" u="sng" dirty="0"/>
              <a:t>same</a:t>
            </a:r>
            <a:r>
              <a:rPr lang="en-US" sz="2000" dirty="0"/>
              <a:t> region</a:t>
            </a:r>
          </a:p>
          <a:p>
            <a:pPr marL="457066" indent="-457066"/>
            <a:r>
              <a:rPr lang="en-US" sz="2000" dirty="0"/>
              <a:t>High throughput, low latency connectivity</a:t>
            </a:r>
          </a:p>
          <a:p>
            <a:pPr marL="457066" indent="-457066"/>
            <a:r>
              <a:rPr lang="en-US" sz="2000" dirty="0"/>
              <a:t>Bypass gateway, no bandwidth bottleneck</a:t>
            </a:r>
          </a:p>
          <a:p>
            <a:pPr marL="457066" indent="-457066"/>
            <a:r>
              <a:rPr lang="en-US" sz="2000" dirty="0"/>
              <a:t>Supports Gateway Transit (ARM-to-ARM only)</a:t>
            </a:r>
          </a:p>
          <a:p>
            <a:pPr marL="457066" indent="-457066"/>
            <a:r>
              <a:rPr lang="en-US" sz="2000" dirty="0"/>
              <a:t>10/50 Vnet Peering per Virtual network</a:t>
            </a:r>
          </a:p>
          <a:p>
            <a:pPr marL="457066" indent="-457066"/>
            <a:endParaRPr lang="en-US" sz="2000" dirty="0"/>
          </a:p>
        </p:txBody>
      </p:sp>
      <p:sp>
        <p:nvSpPr>
          <p:cNvPr id="38" name="TextBox 37">
            <a:extLst>
              <a:ext uri="{FF2B5EF4-FFF2-40B4-BE49-F238E27FC236}">
                <a16:creationId xmlns:a16="http://schemas.microsoft.com/office/drawing/2014/main" id="{E6274302-7D8A-47F4-8445-DC8C91B1EE44}"/>
              </a:ext>
            </a:extLst>
          </p:cNvPr>
          <p:cNvSpPr txBox="1"/>
          <p:nvPr/>
        </p:nvSpPr>
        <p:spPr>
          <a:xfrm>
            <a:off x="6832334" y="4023522"/>
            <a:ext cx="4842161" cy="2474485"/>
          </a:xfrm>
          <a:prstGeom prst="rect">
            <a:avLst/>
          </a:prstGeom>
          <a:noFill/>
        </p:spPr>
        <p:txBody>
          <a:bodyPr wrap="square" lIns="182857" tIns="146285" rIns="182857" bIns="146285" rtlCol="0">
            <a:spAutoFit/>
          </a:bodyPr>
          <a:lstStyle/>
          <a:p>
            <a:pPr marL="457066" indent="-457066" defTabSz="932574">
              <a:lnSpc>
                <a:spcPct val="90000"/>
              </a:lnSpc>
              <a:spcBef>
                <a:spcPts val="1224"/>
              </a:spcBef>
              <a:buClr>
                <a:schemeClr val="tx1"/>
              </a:buClr>
              <a:buSzPct val="90000"/>
              <a:buFont typeface="Arial" panose="020B0604020202020204" pitchFamily="34" charset="0"/>
              <a:buChar char="•"/>
            </a:pPr>
            <a:r>
              <a:rPr lang="en-US" sz="2000" dirty="0"/>
              <a:t>Peer ASM and ARM VNet's </a:t>
            </a:r>
          </a:p>
          <a:p>
            <a:pPr marL="457066" indent="-457066" defTabSz="932574">
              <a:lnSpc>
                <a:spcPct val="90000"/>
              </a:lnSpc>
              <a:spcBef>
                <a:spcPts val="1224"/>
              </a:spcBef>
              <a:buClr>
                <a:schemeClr val="tx1"/>
              </a:buClr>
              <a:buSzPct val="90000"/>
              <a:buFont typeface="Arial" panose="020B0604020202020204" pitchFamily="34" charset="0"/>
              <a:buChar char="•"/>
            </a:pPr>
            <a:r>
              <a:rPr lang="en-US" sz="2000" dirty="0"/>
              <a:t>Peer across subscriptions</a:t>
            </a:r>
          </a:p>
          <a:p>
            <a:pPr marL="457066" indent="-457066" defTabSz="932574">
              <a:lnSpc>
                <a:spcPct val="90000"/>
              </a:lnSpc>
              <a:spcBef>
                <a:spcPts val="1224"/>
              </a:spcBef>
              <a:buClr>
                <a:schemeClr val="tx1"/>
              </a:buClr>
              <a:buSzPct val="90000"/>
              <a:buFont typeface="Arial" panose="020B0604020202020204" pitchFamily="34" charset="0"/>
              <a:buChar char="•"/>
            </a:pPr>
            <a:r>
              <a:rPr lang="en-US" sz="2000" dirty="0"/>
              <a:t>NSGs and UDRs will work across the link</a:t>
            </a:r>
          </a:p>
          <a:p>
            <a:pPr marL="457066" indent="-457066" defTabSz="932574">
              <a:lnSpc>
                <a:spcPct val="90000"/>
              </a:lnSpc>
              <a:spcBef>
                <a:spcPts val="1224"/>
              </a:spcBef>
              <a:buClr>
                <a:schemeClr val="tx1"/>
              </a:buClr>
              <a:buSzPct val="90000"/>
              <a:buFont typeface="Arial" panose="020B0604020202020204" pitchFamily="34" charset="0"/>
              <a:buChar char="•"/>
            </a:pPr>
            <a:r>
              <a:rPr lang="en-US" sz="2000" dirty="0"/>
              <a:t>Public preview – Global Vnet Peering</a:t>
            </a:r>
          </a:p>
          <a:p>
            <a:pPr>
              <a:lnSpc>
                <a:spcPct val="90000"/>
              </a:lnSpc>
              <a:spcAft>
                <a:spcPts val="600"/>
              </a:spcAft>
            </a:pPr>
            <a:endParaRPr lang="en-US" sz="2400" dirty="0" err="1">
              <a:solidFill>
                <a:schemeClr val="bg1"/>
              </a:solidFill>
            </a:endParaRPr>
          </a:p>
        </p:txBody>
      </p:sp>
      <p:sp>
        <p:nvSpPr>
          <p:cNvPr id="39" name="TextBox 38">
            <a:extLst>
              <a:ext uri="{FF2B5EF4-FFF2-40B4-BE49-F238E27FC236}">
                <a16:creationId xmlns:a16="http://schemas.microsoft.com/office/drawing/2014/main" id="{A5115397-AE5A-47E2-97AE-068969E9885A}"/>
              </a:ext>
            </a:extLst>
          </p:cNvPr>
          <p:cNvSpPr txBox="1"/>
          <p:nvPr/>
        </p:nvSpPr>
        <p:spPr>
          <a:xfrm>
            <a:off x="1286778" y="1028274"/>
            <a:ext cx="1231946" cy="572391"/>
          </a:xfrm>
          <a:prstGeom prst="rect">
            <a:avLst/>
          </a:prstGeom>
          <a:noFill/>
        </p:spPr>
        <p:txBody>
          <a:bodyPr wrap="square" lIns="182857" tIns="146285" rIns="182857" bIns="146285" rtlCol="0">
            <a:spAutoFit/>
          </a:bodyPr>
          <a:lstStyle/>
          <a:p>
            <a:pPr>
              <a:lnSpc>
                <a:spcPct val="90000"/>
              </a:lnSpc>
              <a:spcAft>
                <a:spcPts val="600"/>
              </a:spcAft>
            </a:pPr>
            <a:r>
              <a:rPr lang="en-US" sz="2000" dirty="0">
                <a:solidFill>
                  <a:schemeClr val="accent1">
                    <a:lumMod val="50000"/>
                  </a:schemeClr>
                </a:solidFill>
              </a:rPr>
              <a:t>10.0/16</a:t>
            </a:r>
          </a:p>
        </p:txBody>
      </p:sp>
    </p:spTree>
    <p:extLst>
      <p:ext uri="{BB962C8B-B14F-4D97-AF65-F5344CB8AC3E}">
        <p14:creationId xmlns:p14="http://schemas.microsoft.com/office/powerpoint/2010/main" val="43920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289560" y="192895"/>
            <a:ext cx="10515600" cy="1071364"/>
          </a:xfrm>
        </p:spPr>
        <p:txBody>
          <a:bodyPr>
            <a:normAutofit/>
          </a:bodyPr>
          <a:lstStyle/>
          <a:p>
            <a:r>
              <a:rPr lang="en-US" dirty="0">
                <a:solidFill>
                  <a:schemeClr val="accent1"/>
                </a:solidFill>
              </a:rPr>
              <a:t>Azure</a:t>
            </a:r>
            <a:r>
              <a:rPr lang="en-US" dirty="0"/>
              <a:t> </a:t>
            </a:r>
            <a:r>
              <a:rPr lang="en-US" dirty="0">
                <a:solidFill>
                  <a:schemeClr val="accent1"/>
                </a:solidFill>
              </a:rPr>
              <a:t>Network Services Overview</a:t>
            </a:r>
          </a:p>
        </p:txBody>
      </p:sp>
      <p:pic>
        <p:nvPicPr>
          <p:cNvPr id="34" name="Picture 33" descr="A sign on a pole&#10;&#10;Description generated with very high confidence">
            <a:extLst>
              <a:ext uri="{FF2B5EF4-FFF2-40B4-BE49-F238E27FC236}">
                <a16:creationId xmlns:a16="http://schemas.microsoft.com/office/drawing/2014/main" id="{FE9E8266-9590-478A-8AB0-C55EB4465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041" y="2915311"/>
            <a:ext cx="780290" cy="780290"/>
          </a:xfrm>
          <a:prstGeom prst="rect">
            <a:avLst/>
          </a:prstGeom>
        </p:spPr>
      </p:pic>
      <p:pic>
        <p:nvPicPr>
          <p:cNvPr id="38" name="Picture 37" descr="A close up of a sign&#10;&#10;Description generated with very high confidence">
            <a:extLst>
              <a:ext uri="{FF2B5EF4-FFF2-40B4-BE49-F238E27FC236}">
                <a16:creationId xmlns:a16="http://schemas.microsoft.com/office/drawing/2014/main" id="{67CE85BA-9E2D-41FE-8045-895C3C98A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3041" y="1457881"/>
            <a:ext cx="780290" cy="780290"/>
          </a:xfrm>
          <a:prstGeom prst="rect">
            <a:avLst/>
          </a:prstGeom>
        </p:spPr>
      </p:pic>
      <p:pic>
        <p:nvPicPr>
          <p:cNvPr id="40" name="Picture 39" descr="A stop sign&#10;&#10;Description generated with high confidence">
            <a:extLst>
              <a:ext uri="{FF2B5EF4-FFF2-40B4-BE49-F238E27FC236}">
                <a16:creationId xmlns:a16="http://schemas.microsoft.com/office/drawing/2014/main" id="{B783124B-E997-427F-90B2-9FB7373F9A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3040" y="4469038"/>
            <a:ext cx="780290" cy="780290"/>
          </a:xfrm>
          <a:prstGeom prst="rect">
            <a:avLst/>
          </a:prstGeom>
        </p:spPr>
      </p:pic>
      <p:sp>
        <p:nvSpPr>
          <p:cNvPr id="41" name="TextBox 40">
            <a:extLst>
              <a:ext uri="{FF2B5EF4-FFF2-40B4-BE49-F238E27FC236}">
                <a16:creationId xmlns:a16="http://schemas.microsoft.com/office/drawing/2014/main" id="{BA9D57EE-E58E-495F-A7D7-DFF8BEA8A9AB}"/>
              </a:ext>
            </a:extLst>
          </p:cNvPr>
          <p:cNvSpPr txBox="1"/>
          <p:nvPr/>
        </p:nvSpPr>
        <p:spPr>
          <a:xfrm>
            <a:off x="9545944" y="2226451"/>
            <a:ext cx="2094484" cy="369332"/>
          </a:xfrm>
          <a:prstGeom prst="rect">
            <a:avLst/>
          </a:prstGeom>
          <a:noFill/>
        </p:spPr>
        <p:txBody>
          <a:bodyPr wrap="none" rtlCol="0">
            <a:spAutoFit/>
          </a:bodyPr>
          <a:lstStyle/>
          <a:p>
            <a:r>
              <a:rPr lang="en-US" dirty="0"/>
              <a:t>Azure Load Balancer</a:t>
            </a:r>
          </a:p>
        </p:txBody>
      </p:sp>
      <p:sp>
        <p:nvSpPr>
          <p:cNvPr id="42" name="TextBox 41">
            <a:extLst>
              <a:ext uri="{FF2B5EF4-FFF2-40B4-BE49-F238E27FC236}">
                <a16:creationId xmlns:a16="http://schemas.microsoft.com/office/drawing/2014/main" id="{4740DA4E-C92F-453D-A2AE-9ECA01F55799}"/>
              </a:ext>
            </a:extLst>
          </p:cNvPr>
          <p:cNvSpPr txBox="1"/>
          <p:nvPr/>
        </p:nvSpPr>
        <p:spPr>
          <a:xfrm>
            <a:off x="9240892" y="3699106"/>
            <a:ext cx="2704587" cy="369332"/>
          </a:xfrm>
          <a:prstGeom prst="rect">
            <a:avLst/>
          </a:prstGeom>
          <a:noFill/>
        </p:spPr>
        <p:txBody>
          <a:bodyPr wrap="none" rtlCol="0">
            <a:spAutoFit/>
          </a:bodyPr>
          <a:lstStyle/>
          <a:p>
            <a:r>
              <a:rPr lang="en-US" dirty="0"/>
              <a:t>Azure Application Gateway</a:t>
            </a:r>
          </a:p>
        </p:txBody>
      </p:sp>
      <p:sp>
        <p:nvSpPr>
          <p:cNvPr id="44" name="TextBox 43">
            <a:extLst>
              <a:ext uri="{FF2B5EF4-FFF2-40B4-BE49-F238E27FC236}">
                <a16:creationId xmlns:a16="http://schemas.microsoft.com/office/drawing/2014/main" id="{90221B2E-3469-4960-BD78-DF5E246B2E76}"/>
              </a:ext>
            </a:extLst>
          </p:cNvPr>
          <p:cNvSpPr txBox="1"/>
          <p:nvPr/>
        </p:nvSpPr>
        <p:spPr>
          <a:xfrm>
            <a:off x="9471660" y="5287738"/>
            <a:ext cx="2243050" cy="369332"/>
          </a:xfrm>
          <a:prstGeom prst="rect">
            <a:avLst/>
          </a:prstGeom>
          <a:noFill/>
        </p:spPr>
        <p:txBody>
          <a:bodyPr wrap="none" rtlCol="0">
            <a:spAutoFit/>
          </a:bodyPr>
          <a:lstStyle/>
          <a:p>
            <a:r>
              <a:rPr lang="en-US" dirty="0"/>
              <a:t>Azure Traffic Manager</a:t>
            </a:r>
          </a:p>
        </p:txBody>
      </p:sp>
      <p:sp>
        <p:nvSpPr>
          <p:cNvPr id="4" name="TextBox 3">
            <a:extLst>
              <a:ext uri="{FF2B5EF4-FFF2-40B4-BE49-F238E27FC236}">
                <a16:creationId xmlns:a16="http://schemas.microsoft.com/office/drawing/2014/main" id="{F8215E73-5E65-441E-9A38-A08281990F59}"/>
              </a:ext>
            </a:extLst>
          </p:cNvPr>
          <p:cNvSpPr txBox="1"/>
          <p:nvPr/>
        </p:nvSpPr>
        <p:spPr>
          <a:xfrm>
            <a:off x="343412" y="1690212"/>
            <a:ext cx="9202532" cy="1200329"/>
          </a:xfrm>
          <a:prstGeom prst="rect">
            <a:avLst/>
          </a:prstGeom>
          <a:noFill/>
        </p:spPr>
        <p:txBody>
          <a:bodyPr wrap="square" rtlCol="0">
            <a:spAutoFit/>
          </a:bodyPr>
          <a:lstStyle/>
          <a:p>
            <a:r>
              <a:rPr lang="en-US" sz="2400" dirty="0">
                <a:solidFill>
                  <a:srgbClr val="292985"/>
                </a:solidFill>
              </a:rPr>
              <a:t>works at the </a:t>
            </a:r>
            <a:r>
              <a:rPr lang="en-US" sz="2400" b="1" dirty="0">
                <a:solidFill>
                  <a:srgbClr val="292985"/>
                </a:solidFill>
              </a:rPr>
              <a:t>transport layer </a:t>
            </a:r>
            <a:r>
              <a:rPr lang="en-US" sz="2400" dirty="0">
                <a:solidFill>
                  <a:srgbClr val="292985"/>
                </a:solidFill>
              </a:rPr>
              <a:t>(Layer 4).</a:t>
            </a:r>
          </a:p>
          <a:p>
            <a:r>
              <a:rPr lang="en-US" sz="2400" dirty="0">
                <a:solidFill>
                  <a:srgbClr val="292985"/>
                </a:solidFill>
              </a:rPr>
              <a:t>It provides </a:t>
            </a:r>
            <a:r>
              <a:rPr lang="en-US" sz="2400" b="1" dirty="0">
                <a:solidFill>
                  <a:srgbClr val="292985"/>
                </a:solidFill>
              </a:rPr>
              <a:t>network-level distribution </a:t>
            </a:r>
            <a:r>
              <a:rPr lang="en-US" sz="2400" dirty="0">
                <a:solidFill>
                  <a:srgbClr val="292985"/>
                </a:solidFill>
              </a:rPr>
              <a:t>of traffic across instances </a:t>
            </a:r>
          </a:p>
          <a:p>
            <a:r>
              <a:rPr lang="en-US" sz="2400" dirty="0">
                <a:solidFill>
                  <a:srgbClr val="292985"/>
                </a:solidFill>
              </a:rPr>
              <a:t>of an application running in the same Azure data center.</a:t>
            </a:r>
          </a:p>
        </p:txBody>
      </p:sp>
      <p:sp>
        <p:nvSpPr>
          <p:cNvPr id="16" name="TextBox 15">
            <a:extLst>
              <a:ext uri="{FF2B5EF4-FFF2-40B4-BE49-F238E27FC236}">
                <a16:creationId xmlns:a16="http://schemas.microsoft.com/office/drawing/2014/main" id="{519DF41A-DFF9-46BE-B8AF-5F1752D2195D}"/>
              </a:ext>
            </a:extLst>
          </p:cNvPr>
          <p:cNvSpPr txBox="1"/>
          <p:nvPr/>
        </p:nvSpPr>
        <p:spPr>
          <a:xfrm>
            <a:off x="343412" y="3084163"/>
            <a:ext cx="9202532" cy="1200329"/>
          </a:xfrm>
          <a:prstGeom prst="rect">
            <a:avLst/>
          </a:prstGeom>
          <a:noFill/>
        </p:spPr>
        <p:txBody>
          <a:bodyPr wrap="square" rtlCol="0">
            <a:spAutoFit/>
          </a:bodyPr>
          <a:lstStyle/>
          <a:p>
            <a:r>
              <a:rPr lang="en-US" sz="2400" dirty="0">
                <a:solidFill>
                  <a:srgbClr val="292985"/>
                </a:solidFill>
              </a:rPr>
              <a:t>works at the </a:t>
            </a:r>
            <a:r>
              <a:rPr lang="en-US" sz="2400" b="1" dirty="0">
                <a:solidFill>
                  <a:srgbClr val="292985"/>
                </a:solidFill>
              </a:rPr>
              <a:t>application layer</a:t>
            </a:r>
            <a:r>
              <a:rPr lang="en-US" sz="2400" dirty="0">
                <a:solidFill>
                  <a:srgbClr val="292985"/>
                </a:solidFill>
              </a:rPr>
              <a:t> (Layer 7) It acts as a </a:t>
            </a:r>
            <a:r>
              <a:rPr lang="en-US" sz="2400" b="1" dirty="0">
                <a:solidFill>
                  <a:srgbClr val="292985"/>
                </a:solidFill>
              </a:rPr>
              <a:t>reverse-proxy service</a:t>
            </a:r>
            <a:r>
              <a:rPr lang="en-US" sz="2400" dirty="0">
                <a:solidFill>
                  <a:srgbClr val="292985"/>
                </a:solidFill>
              </a:rPr>
              <a:t>, terminating the client connection and forwarding requests to back-end endpoints.</a:t>
            </a:r>
          </a:p>
        </p:txBody>
      </p:sp>
      <p:sp>
        <p:nvSpPr>
          <p:cNvPr id="17" name="TextBox 16">
            <a:extLst>
              <a:ext uri="{FF2B5EF4-FFF2-40B4-BE49-F238E27FC236}">
                <a16:creationId xmlns:a16="http://schemas.microsoft.com/office/drawing/2014/main" id="{AF4DC5CC-8C45-4C0D-A456-9594C3031748}"/>
              </a:ext>
            </a:extLst>
          </p:cNvPr>
          <p:cNvSpPr txBox="1"/>
          <p:nvPr/>
        </p:nvSpPr>
        <p:spPr>
          <a:xfrm>
            <a:off x="343412" y="4472378"/>
            <a:ext cx="9202532" cy="1200329"/>
          </a:xfrm>
          <a:prstGeom prst="rect">
            <a:avLst/>
          </a:prstGeom>
          <a:noFill/>
        </p:spPr>
        <p:txBody>
          <a:bodyPr wrap="square" rtlCol="0">
            <a:spAutoFit/>
          </a:bodyPr>
          <a:lstStyle/>
          <a:p>
            <a:r>
              <a:rPr lang="en-US" sz="2400" dirty="0">
                <a:solidFill>
                  <a:srgbClr val="292985"/>
                </a:solidFill>
              </a:rPr>
              <a:t>works at the </a:t>
            </a:r>
            <a:r>
              <a:rPr lang="en-US" sz="2400" b="1" dirty="0">
                <a:solidFill>
                  <a:srgbClr val="292985"/>
                </a:solidFill>
              </a:rPr>
              <a:t>DNS level</a:t>
            </a:r>
            <a:r>
              <a:rPr lang="en-US" sz="2400" dirty="0">
                <a:solidFill>
                  <a:srgbClr val="292985"/>
                </a:solidFill>
              </a:rPr>
              <a:t>. It uses DNS responses to direct end-user traffic to </a:t>
            </a:r>
            <a:r>
              <a:rPr lang="en-US" sz="2400" b="1" dirty="0">
                <a:solidFill>
                  <a:srgbClr val="292985"/>
                </a:solidFill>
              </a:rPr>
              <a:t>globally distributed endpoints</a:t>
            </a:r>
            <a:r>
              <a:rPr lang="en-US" sz="2400" dirty="0">
                <a:solidFill>
                  <a:srgbClr val="292985"/>
                </a:solidFill>
              </a:rPr>
              <a:t>. Clients then connect to those endpoints directly.</a:t>
            </a:r>
          </a:p>
        </p:txBody>
      </p:sp>
    </p:spTree>
    <p:extLst>
      <p:ext uri="{BB962C8B-B14F-4D97-AF65-F5344CB8AC3E}">
        <p14:creationId xmlns:p14="http://schemas.microsoft.com/office/powerpoint/2010/main" val="28900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EBEABCE-D0DB-4157-B85C-7225C58AEEAF}"/>
              </a:ext>
            </a:extLst>
          </p:cNvPr>
          <p:cNvPicPr>
            <a:picLocks noChangeAspect="1"/>
          </p:cNvPicPr>
          <p:nvPr/>
        </p:nvPicPr>
        <p:blipFill>
          <a:blip r:embed="rId3"/>
          <a:stretch>
            <a:fillRect/>
          </a:stretch>
        </p:blipFill>
        <p:spPr>
          <a:xfrm>
            <a:off x="7114144" y="2612368"/>
            <a:ext cx="5077856" cy="2416831"/>
          </a:xfrm>
          <a:prstGeom prst="rect">
            <a:avLst/>
          </a:prstGeom>
        </p:spPr>
      </p:pic>
      <p:cxnSp>
        <p:nvCxnSpPr>
          <p:cNvPr id="39" name="Straight Connector 38">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533716"/>
            <a:ext cx="7388349" cy="1499616"/>
          </a:xfrm>
        </p:spPr>
        <p:txBody>
          <a:bodyPr vert="horz" lIns="91440" tIns="45720" rIns="91440" bIns="45720" rtlCol="0" anchor="ctr">
            <a:normAutofit/>
          </a:bodyPr>
          <a:lstStyle/>
          <a:p>
            <a:r>
              <a:rPr lang="en-US" kern="1200" dirty="0">
                <a:solidFill>
                  <a:srgbClr val="FFFFFF"/>
                </a:solidFill>
                <a:latin typeface="+mj-lt"/>
                <a:ea typeface="+mj-ea"/>
                <a:cs typeface="+mj-cs"/>
              </a:rPr>
              <a:t>Basic Load Balancer</a:t>
            </a:r>
          </a:p>
        </p:txBody>
      </p:sp>
      <p:sp>
        <p:nvSpPr>
          <p:cNvPr id="4" name="TextBox 3">
            <a:extLst>
              <a:ext uri="{FF2B5EF4-FFF2-40B4-BE49-F238E27FC236}">
                <a16:creationId xmlns:a16="http://schemas.microsoft.com/office/drawing/2014/main" id="{4A647625-78B2-479B-8B20-387F2BC126D2}"/>
              </a:ext>
            </a:extLst>
          </p:cNvPr>
          <p:cNvSpPr txBox="1"/>
          <p:nvPr/>
        </p:nvSpPr>
        <p:spPr>
          <a:xfrm>
            <a:off x="761999" y="1716443"/>
            <a:ext cx="5081232" cy="4681341"/>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dirty="0">
                <a:solidFill>
                  <a:srgbClr val="FFFFFF"/>
                </a:solidFill>
              </a:rPr>
              <a:t>Public and Private Load Balancers</a:t>
            </a:r>
          </a:p>
          <a:p>
            <a:pPr marL="285750" indent="-228600">
              <a:lnSpc>
                <a:spcPct val="90000"/>
              </a:lnSpc>
              <a:spcAft>
                <a:spcPts val="600"/>
              </a:spcAft>
              <a:buFont typeface="Arial" panose="020B0604020202020204" pitchFamily="34" charset="0"/>
              <a:buChar char="•"/>
            </a:pPr>
            <a:r>
              <a:rPr lang="en-US" dirty="0">
                <a:solidFill>
                  <a:srgbClr val="FFFFFF"/>
                </a:solidFill>
              </a:rPr>
              <a:t>Hash-based distribution – 5-tuple Hash </a:t>
            </a:r>
          </a:p>
          <a:p>
            <a:pPr marL="742950" lvl="1" indent="-228600">
              <a:lnSpc>
                <a:spcPct val="90000"/>
              </a:lnSpc>
              <a:spcAft>
                <a:spcPts val="600"/>
              </a:spcAft>
              <a:buFont typeface="Arial" panose="020B0604020202020204" pitchFamily="34" charset="0"/>
              <a:buChar char="•"/>
            </a:pPr>
            <a:r>
              <a:rPr lang="en-US" dirty="0">
                <a:solidFill>
                  <a:srgbClr val="FFFFFF"/>
                </a:solidFill>
              </a:rPr>
              <a:t>source IP, source port, destination IP, destination port, and Protocol</a:t>
            </a:r>
          </a:p>
          <a:p>
            <a:pPr marL="285750" indent="-228600">
              <a:lnSpc>
                <a:spcPct val="90000"/>
              </a:lnSpc>
              <a:spcAft>
                <a:spcPts val="600"/>
              </a:spcAft>
              <a:buFont typeface="Arial" panose="020B0604020202020204" pitchFamily="34" charset="0"/>
              <a:buChar char="•"/>
            </a:pPr>
            <a:r>
              <a:rPr lang="en-US" dirty="0">
                <a:solidFill>
                  <a:srgbClr val="FFFFFF"/>
                </a:solidFill>
              </a:rPr>
              <a:t>Availability Set</a:t>
            </a:r>
          </a:p>
          <a:p>
            <a:pPr marL="285750" indent="-228600">
              <a:lnSpc>
                <a:spcPct val="90000"/>
              </a:lnSpc>
              <a:spcAft>
                <a:spcPts val="600"/>
              </a:spcAft>
              <a:buFont typeface="Arial" panose="020B0604020202020204" pitchFamily="34" charset="0"/>
              <a:buChar char="•"/>
            </a:pPr>
            <a:r>
              <a:rPr lang="en-US" dirty="0">
                <a:solidFill>
                  <a:srgbClr val="FFFFFF"/>
                </a:solidFill>
              </a:rPr>
              <a:t>Port forwarding</a:t>
            </a:r>
          </a:p>
          <a:p>
            <a:pPr marL="285750" indent="-228600">
              <a:lnSpc>
                <a:spcPct val="90000"/>
              </a:lnSpc>
              <a:spcAft>
                <a:spcPts val="600"/>
              </a:spcAft>
              <a:buFont typeface="Arial" panose="020B0604020202020204" pitchFamily="34" charset="0"/>
              <a:buChar char="•"/>
            </a:pPr>
            <a:r>
              <a:rPr lang="en-US" dirty="0">
                <a:solidFill>
                  <a:srgbClr val="FFFFFF"/>
                </a:solidFill>
              </a:rPr>
              <a:t>Service monitoring</a:t>
            </a:r>
          </a:p>
          <a:p>
            <a:pPr marL="742950" lvl="1" indent="-228600">
              <a:lnSpc>
                <a:spcPct val="90000"/>
              </a:lnSpc>
              <a:spcAft>
                <a:spcPts val="600"/>
              </a:spcAft>
              <a:buFont typeface="Arial" panose="020B0604020202020204" pitchFamily="34" charset="0"/>
              <a:buChar char="•"/>
            </a:pPr>
            <a:r>
              <a:rPr lang="en-US" dirty="0">
                <a:solidFill>
                  <a:srgbClr val="FFFFFF"/>
                </a:solidFill>
              </a:rPr>
              <a:t>Guest agent probe</a:t>
            </a:r>
          </a:p>
          <a:p>
            <a:pPr marL="742950" lvl="1" indent="-228600">
              <a:lnSpc>
                <a:spcPct val="90000"/>
              </a:lnSpc>
              <a:spcAft>
                <a:spcPts val="600"/>
              </a:spcAft>
              <a:buFont typeface="Arial" panose="020B0604020202020204" pitchFamily="34" charset="0"/>
              <a:buChar char="•"/>
            </a:pPr>
            <a:r>
              <a:rPr lang="en-US" dirty="0">
                <a:solidFill>
                  <a:srgbClr val="FFFFFF"/>
                </a:solidFill>
              </a:rPr>
              <a:t>HTTP custom probe</a:t>
            </a:r>
          </a:p>
          <a:p>
            <a:pPr marL="742950" lvl="1" indent="-228600">
              <a:lnSpc>
                <a:spcPct val="90000"/>
              </a:lnSpc>
              <a:spcAft>
                <a:spcPts val="600"/>
              </a:spcAft>
              <a:buFont typeface="Arial" panose="020B0604020202020204" pitchFamily="34" charset="0"/>
              <a:buChar char="•"/>
            </a:pPr>
            <a:r>
              <a:rPr lang="en-US" dirty="0">
                <a:solidFill>
                  <a:srgbClr val="FFFFFF"/>
                </a:solidFill>
              </a:rPr>
              <a:t>TCP custom probe</a:t>
            </a:r>
          </a:p>
          <a:p>
            <a:pPr marL="285750" indent="-228600">
              <a:lnSpc>
                <a:spcPct val="90000"/>
              </a:lnSpc>
              <a:spcAft>
                <a:spcPts val="600"/>
              </a:spcAft>
              <a:buFont typeface="Arial" panose="020B0604020202020204" pitchFamily="34" charset="0"/>
              <a:buChar char="•"/>
            </a:pPr>
            <a:r>
              <a:rPr lang="en-US" dirty="0">
                <a:solidFill>
                  <a:srgbClr val="FFFFFF"/>
                </a:solidFill>
              </a:rPr>
              <a:t>NAT</a:t>
            </a:r>
          </a:p>
          <a:p>
            <a:pPr marL="285750" indent="-228600">
              <a:lnSpc>
                <a:spcPct val="90000"/>
              </a:lnSpc>
              <a:spcAft>
                <a:spcPts val="600"/>
              </a:spcAft>
              <a:buFont typeface="Arial" panose="020B0604020202020204" pitchFamily="34" charset="0"/>
              <a:buChar char="•"/>
            </a:pPr>
            <a:r>
              <a:rPr lang="en-US" dirty="0">
                <a:solidFill>
                  <a:srgbClr val="FFFFFF"/>
                </a:solidFill>
              </a:rPr>
              <a:t>Support for multiple load-balanced IP addresses for virtual machines</a:t>
            </a:r>
          </a:p>
          <a:p>
            <a:pPr marL="285750" indent="-228600">
              <a:lnSpc>
                <a:spcPct val="90000"/>
              </a:lnSpc>
              <a:spcAft>
                <a:spcPts val="600"/>
              </a:spcAft>
              <a:buFont typeface="Arial" panose="020B0604020202020204" pitchFamily="34" charset="0"/>
              <a:buChar char="•"/>
            </a:pPr>
            <a:r>
              <a:rPr lang="en-US" dirty="0">
                <a:solidFill>
                  <a:srgbClr val="FFFFFF"/>
                </a:solidFill>
              </a:rPr>
              <a:t>100/1000 Load balancers per subscription</a:t>
            </a:r>
          </a:p>
          <a:p>
            <a:pPr marL="285750" indent="-228600">
              <a:lnSpc>
                <a:spcPct val="90000"/>
              </a:lnSpc>
              <a:spcAft>
                <a:spcPts val="600"/>
              </a:spcAft>
              <a:buFont typeface="Arial" panose="020B0604020202020204" pitchFamily="34" charset="0"/>
              <a:buChar char="•"/>
            </a:pPr>
            <a:r>
              <a:rPr lang="en-US" dirty="0">
                <a:solidFill>
                  <a:srgbClr val="FFFFFF"/>
                </a:solidFill>
              </a:rPr>
              <a:t>150/250 rules per Basic Load Balancer</a:t>
            </a:r>
          </a:p>
          <a:p>
            <a:pPr marL="285750" indent="-228600">
              <a:lnSpc>
                <a:spcPct val="90000"/>
              </a:lnSpc>
              <a:spcAft>
                <a:spcPts val="600"/>
              </a:spcAft>
              <a:buFont typeface="Arial" panose="020B0604020202020204" pitchFamily="34" charset="0"/>
              <a:buChar char="•"/>
            </a:pPr>
            <a:r>
              <a:rPr lang="en-US" dirty="0">
                <a:solidFill>
                  <a:srgbClr val="FFFFFF"/>
                </a:solidFill>
              </a:rPr>
              <a:t>100 Backend pools with VMs on single Availability Set</a:t>
            </a:r>
          </a:p>
          <a:p>
            <a:pPr marL="285750" indent="-228600">
              <a:lnSpc>
                <a:spcPct val="90000"/>
              </a:lnSpc>
              <a:spcAft>
                <a:spcPts val="600"/>
              </a:spcAft>
              <a:buFont typeface="Arial" panose="020B0604020202020204" pitchFamily="34" charset="0"/>
              <a:buChar char="•"/>
            </a:pPr>
            <a:r>
              <a:rPr lang="en-US" dirty="0">
                <a:solidFill>
                  <a:srgbClr val="FFFFFF"/>
                </a:solidFill>
              </a:rPr>
              <a:t>10 Frontend IP’s</a:t>
            </a:r>
          </a:p>
        </p:txBody>
      </p:sp>
    </p:spTree>
    <p:extLst>
      <p:ext uri="{BB962C8B-B14F-4D97-AF65-F5344CB8AC3E}">
        <p14:creationId xmlns:p14="http://schemas.microsoft.com/office/powerpoint/2010/main" val="245052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533716"/>
            <a:ext cx="7388349" cy="1499616"/>
          </a:xfrm>
        </p:spPr>
        <p:txBody>
          <a:bodyPr vert="horz" lIns="91440" tIns="45720" rIns="91440" bIns="45720" rtlCol="0" anchor="ctr">
            <a:normAutofit/>
          </a:bodyPr>
          <a:lstStyle/>
          <a:p>
            <a:r>
              <a:rPr lang="en-US" kern="1200" dirty="0">
                <a:solidFill>
                  <a:srgbClr val="FFFFFF"/>
                </a:solidFill>
                <a:latin typeface="+mj-lt"/>
                <a:ea typeface="+mj-ea"/>
                <a:cs typeface="+mj-cs"/>
              </a:rPr>
              <a:t>Standard Load Balancer</a:t>
            </a:r>
          </a:p>
        </p:txBody>
      </p:sp>
      <p:sp>
        <p:nvSpPr>
          <p:cNvPr id="4" name="TextBox 3">
            <a:extLst>
              <a:ext uri="{FF2B5EF4-FFF2-40B4-BE49-F238E27FC236}">
                <a16:creationId xmlns:a16="http://schemas.microsoft.com/office/drawing/2014/main" id="{4A647625-78B2-479B-8B20-387F2BC126D2}"/>
              </a:ext>
            </a:extLst>
          </p:cNvPr>
          <p:cNvSpPr txBox="1"/>
          <p:nvPr/>
        </p:nvSpPr>
        <p:spPr>
          <a:xfrm>
            <a:off x="828840" y="1872104"/>
            <a:ext cx="5227536" cy="4281492"/>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dirty="0">
                <a:solidFill>
                  <a:srgbClr val="FFFFFF"/>
                </a:solidFill>
              </a:rPr>
              <a:t>VM need not be deployed in a Availability Set</a:t>
            </a:r>
          </a:p>
          <a:p>
            <a:pPr marL="285750" indent="-228600">
              <a:lnSpc>
                <a:spcPct val="90000"/>
              </a:lnSpc>
              <a:spcAft>
                <a:spcPts val="600"/>
              </a:spcAft>
              <a:buFont typeface="Arial" panose="020B0604020202020204" pitchFamily="34" charset="0"/>
              <a:buChar char="•"/>
            </a:pPr>
            <a:r>
              <a:rPr lang="en-US" dirty="0">
                <a:solidFill>
                  <a:srgbClr val="FFFFFF"/>
                </a:solidFill>
              </a:rPr>
              <a:t>Cross-Zone load balancing</a:t>
            </a:r>
          </a:p>
          <a:p>
            <a:pPr marL="285750" indent="-228600">
              <a:lnSpc>
                <a:spcPct val="90000"/>
              </a:lnSpc>
              <a:spcAft>
                <a:spcPts val="600"/>
              </a:spcAft>
              <a:buFont typeface="Arial" panose="020B0604020202020204" pitchFamily="34" charset="0"/>
              <a:buChar char="•"/>
            </a:pPr>
            <a:r>
              <a:rPr lang="en-US" dirty="0">
                <a:solidFill>
                  <a:srgbClr val="FFFFFF"/>
                </a:solidFill>
              </a:rPr>
              <a:t>Limited to region and not supported in peered networks</a:t>
            </a:r>
          </a:p>
          <a:p>
            <a:pPr marL="285750" indent="-228600">
              <a:lnSpc>
                <a:spcPct val="90000"/>
              </a:lnSpc>
              <a:spcAft>
                <a:spcPts val="600"/>
              </a:spcAft>
              <a:buFont typeface="Arial" panose="020B0604020202020204" pitchFamily="34" charset="0"/>
              <a:buChar char="•"/>
            </a:pPr>
            <a:r>
              <a:rPr lang="en-US" dirty="0">
                <a:solidFill>
                  <a:srgbClr val="FFFFFF"/>
                </a:solidFill>
              </a:rPr>
              <a:t>NIC or Subnet level NSG is mandatory</a:t>
            </a:r>
          </a:p>
          <a:p>
            <a:pPr marL="285750" indent="-228600">
              <a:lnSpc>
                <a:spcPct val="90000"/>
              </a:lnSpc>
              <a:spcAft>
                <a:spcPts val="600"/>
              </a:spcAft>
              <a:buFont typeface="Arial" panose="020B0604020202020204" pitchFamily="34" charset="0"/>
              <a:buChar char="•"/>
            </a:pPr>
            <a:r>
              <a:rPr lang="en-US" dirty="0">
                <a:solidFill>
                  <a:srgbClr val="FFFFFF"/>
                </a:solidFill>
              </a:rPr>
              <a:t>Migration from basic to standard SKU </a:t>
            </a:r>
          </a:p>
          <a:p>
            <a:pPr marL="285750" indent="-228600">
              <a:lnSpc>
                <a:spcPct val="90000"/>
              </a:lnSpc>
              <a:spcAft>
                <a:spcPts val="600"/>
              </a:spcAft>
              <a:buFont typeface="Arial" panose="020B0604020202020204" pitchFamily="34" charset="0"/>
              <a:buChar char="•"/>
            </a:pPr>
            <a:r>
              <a:rPr lang="en-US" dirty="0">
                <a:solidFill>
                  <a:srgbClr val="FFFFFF"/>
                </a:solidFill>
              </a:rPr>
              <a:t>High availability using HA ports </a:t>
            </a:r>
          </a:p>
          <a:p>
            <a:pPr marL="285750" indent="-228600">
              <a:lnSpc>
                <a:spcPct val="90000"/>
              </a:lnSpc>
              <a:spcAft>
                <a:spcPts val="600"/>
              </a:spcAft>
              <a:buFont typeface="Arial" panose="020B0604020202020204" pitchFamily="34" charset="0"/>
              <a:buChar char="•"/>
            </a:pPr>
            <a:r>
              <a:rPr lang="en-US" dirty="0">
                <a:solidFill>
                  <a:srgbClr val="FFFFFF"/>
                </a:solidFill>
              </a:rPr>
              <a:t>100/1000 Load balancers per subscription</a:t>
            </a:r>
          </a:p>
          <a:p>
            <a:pPr marL="285750" indent="-228600">
              <a:lnSpc>
                <a:spcPct val="90000"/>
              </a:lnSpc>
              <a:spcAft>
                <a:spcPts val="600"/>
              </a:spcAft>
              <a:buFont typeface="Arial" panose="020B0604020202020204" pitchFamily="34" charset="0"/>
              <a:buChar char="•"/>
            </a:pPr>
            <a:r>
              <a:rPr lang="en-US" dirty="0">
                <a:solidFill>
                  <a:srgbClr val="FFFFFF"/>
                </a:solidFill>
              </a:rPr>
              <a:t>1250/1500 rules per Basic Load Balancer</a:t>
            </a:r>
          </a:p>
          <a:p>
            <a:pPr marL="285750" indent="-228600">
              <a:lnSpc>
                <a:spcPct val="90000"/>
              </a:lnSpc>
              <a:spcAft>
                <a:spcPts val="600"/>
              </a:spcAft>
              <a:buFont typeface="Arial" panose="020B0604020202020204" pitchFamily="34" charset="0"/>
              <a:buChar char="•"/>
            </a:pPr>
            <a:r>
              <a:rPr lang="en-US" dirty="0">
                <a:solidFill>
                  <a:srgbClr val="FFFFFF"/>
                </a:solidFill>
              </a:rPr>
              <a:t>1000 Backend pools with VMs on single VNet</a:t>
            </a:r>
          </a:p>
          <a:p>
            <a:pPr marL="285750" indent="-228600">
              <a:lnSpc>
                <a:spcPct val="90000"/>
              </a:lnSpc>
              <a:spcAft>
                <a:spcPts val="600"/>
              </a:spcAft>
              <a:buFont typeface="Arial" panose="020B0604020202020204" pitchFamily="34" charset="0"/>
              <a:buChar char="•"/>
            </a:pPr>
            <a:r>
              <a:rPr lang="en-US" dirty="0">
                <a:solidFill>
                  <a:srgbClr val="FFFFFF"/>
                </a:solidFill>
              </a:rPr>
              <a:t>10 Frontend IP’s</a:t>
            </a:r>
          </a:p>
          <a:p>
            <a:pPr marL="285750" indent="-228600">
              <a:lnSpc>
                <a:spcPct val="90000"/>
              </a:lnSpc>
              <a:spcAft>
                <a:spcPts val="600"/>
              </a:spcAft>
              <a:buFont typeface="Arial" panose="020B0604020202020204" pitchFamily="34" charset="0"/>
              <a:buChar char="•"/>
            </a:pPr>
            <a:r>
              <a:rPr lang="en-US" dirty="0">
                <a:solidFill>
                  <a:srgbClr val="FFFFFF"/>
                </a:solidFill>
              </a:rPr>
              <a:t>Need to signup for preview</a:t>
            </a:r>
          </a:p>
          <a:p>
            <a:pPr marL="285750" indent="-228600">
              <a:lnSpc>
                <a:spcPct val="90000"/>
              </a:lnSpc>
              <a:spcAft>
                <a:spcPts val="600"/>
              </a:spcAft>
              <a:buFont typeface="Arial" panose="020B0604020202020204" pitchFamily="34" charset="0"/>
              <a:buChar char="•"/>
            </a:pPr>
            <a:r>
              <a:rPr lang="en-US" dirty="0">
                <a:solidFill>
                  <a:srgbClr val="FFFFFF"/>
                </a:solidFill>
              </a:rPr>
              <a:t>East US 2, Central US, North Europe, West Central US, West Europe, and Southeast Asia</a:t>
            </a:r>
          </a:p>
          <a:p>
            <a:pPr marL="285750" indent="-228600">
              <a:lnSpc>
                <a:spcPct val="90000"/>
              </a:lnSpc>
              <a:spcAft>
                <a:spcPts val="600"/>
              </a:spcAft>
              <a:buFont typeface="Arial" panose="020B0604020202020204" pitchFamily="34" charset="0"/>
              <a:buChar char="•"/>
            </a:pPr>
            <a:endParaRPr lang="en-US" sz="1500" dirty="0">
              <a:solidFill>
                <a:srgbClr val="FFFFFF"/>
              </a:solidFill>
            </a:endParaRPr>
          </a:p>
          <a:p>
            <a:pPr marL="285750" indent="-228600">
              <a:lnSpc>
                <a:spcPct val="90000"/>
              </a:lnSpc>
              <a:spcAft>
                <a:spcPts val="600"/>
              </a:spcAft>
              <a:buFont typeface="Arial" panose="020B0604020202020204" pitchFamily="34" charset="0"/>
              <a:buChar char="•"/>
            </a:pPr>
            <a:endParaRPr lang="en-US" sz="1500" dirty="0">
              <a:solidFill>
                <a:srgbClr val="FFFFFF"/>
              </a:solidFill>
            </a:endParaRPr>
          </a:p>
        </p:txBody>
      </p:sp>
      <p:sp>
        <p:nvSpPr>
          <p:cNvPr id="7" name="Trapezoid 6">
            <a:extLst>
              <a:ext uri="{FF2B5EF4-FFF2-40B4-BE49-F238E27FC236}">
                <a16:creationId xmlns:a16="http://schemas.microsoft.com/office/drawing/2014/main" id="{E4261DE1-1AED-4AD9-A241-DFE660290BE1}"/>
              </a:ext>
            </a:extLst>
          </p:cNvPr>
          <p:cNvSpPr/>
          <p:nvPr/>
        </p:nvSpPr>
        <p:spPr bwMode="auto">
          <a:xfrm rot="2700000">
            <a:off x="10576601" y="294244"/>
            <a:ext cx="2079828" cy="516765"/>
          </a:xfrm>
          <a:prstGeom prst="trapezoid">
            <a:avLst>
              <a:gd name="adj" fmla="val 101190"/>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r>
              <a:rPr lang="en-US" sz="2000" b="1" dirty="0">
                <a:solidFill>
                  <a:schemeClr val="bg1"/>
                </a:solidFill>
                <a:effectLst>
                  <a:outerShdw blurRad="38100" dist="38100" dir="2700000" algn="tl">
                    <a:srgbClr val="000000">
                      <a:alpha val="43137"/>
                    </a:srgbClr>
                  </a:outerShdw>
                </a:effectLst>
                <a:ea typeface="Segoe UI" pitchFamily="34" charset="0"/>
                <a:cs typeface="Segoe UI" pitchFamily="34" charset="0"/>
              </a:rPr>
              <a:t>Preview</a:t>
            </a:r>
          </a:p>
        </p:txBody>
      </p:sp>
      <p:pic>
        <p:nvPicPr>
          <p:cNvPr id="2" name="Picture 1">
            <a:extLst>
              <a:ext uri="{FF2B5EF4-FFF2-40B4-BE49-F238E27FC236}">
                <a16:creationId xmlns:a16="http://schemas.microsoft.com/office/drawing/2014/main" id="{7A98035E-B8D5-4498-B909-AFE32F84BC5C}"/>
              </a:ext>
            </a:extLst>
          </p:cNvPr>
          <p:cNvPicPr>
            <a:picLocks noChangeAspect="1"/>
          </p:cNvPicPr>
          <p:nvPr/>
        </p:nvPicPr>
        <p:blipFill>
          <a:blip r:embed="rId3"/>
          <a:stretch>
            <a:fillRect/>
          </a:stretch>
        </p:blipFill>
        <p:spPr>
          <a:xfrm>
            <a:off x="6883397" y="2404286"/>
            <a:ext cx="5308603" cy="2936396"/>
          </a:xfrm>
          <a:prstGeom prst="rect">
            <a:avLst/>
          </a:prstGeom>
        </p:spPr>
      </p:pic>
    </p:spTree>
    <p:extLst>
      <p:ext uri="{BB962C8B-B14F-4D97-AF65-F5344CB8AC3E}">
        <p14:creationId xmlns:p14="http://schemas.microsoft.com/office/powerpoint/2010/main" val="103775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736991"/>
            <a:ext cx="7388349" cy="1093065"/>
          </a:xfrm>
        </p:spPr>
        <p:txBody>
          <a:bodyPr vert="horz" lIns="91440" tIns="45720" rIns="91440" bIns="45720" rtlCol="0" anchor="ctr">
            <a:normAutofit/>
          </a:bodyPr>
          <a:lstStyle/>
          <a:p>
            <a:r>
              <a:rPr lang="en-US" sz="4000" dirty="0">
                <a:solidFill>
                  <a:srgbClr val="FFFFFF"/>
                </a:solidFill>
              </a:rPr>
              <a:t>Application Gateway + WAF</a:t>
            </a:r>
            <a:endParaRPr lang="en-US" sz="40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4A647625-78B2-479B-8B20-387F2BC126D2}"/>
              </a:ext>
            </a:extLst>
          </p:cNvPr>
          <p:cNvSpPr txBox="1"/>
          <p:nvPr/>
        </p:nvSpPr>
        <p:spPr>
          <a:xfrm>
            <a:off x="828838" y="1872104"/>
            <a:ext cx="5880305" cy="4281492"/>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dirty="0">
                <a:solidFill>
                  <a:srgbClr val="FFFFFF"/>
                </a:solidFill>
              </a:rPr>
              <a:t>Layer 7 Load balancer (HTTP/S) with Web Application Firewall</a:t>
            </a:r>
          </a:p>
          <a:p>
            <a:pPr marL="285750" indent="-228600">
              <a:lnSpc>
                <a:spcPct val="90000"/>
              </a:lnSpc>
              <a:spcAft>
                <a:spcPts val="600"/>
              </a:spcAft>
              <a:buFont typeface="Arial" panose="020B0604020202020204" pitchFamily="34" charset="0"/>
              <a:buChar char="•"/>
            </a:pPr>
            <a:r>
              <a:rPr lang="en-US" dirty="0">
                <a:solidFill>
                  <a:srgbClr val="FFFFFF"/>
                </a:solidFill>
              </a:rPr>
              <a:t>Ability to host  multiple websites behind an Application Gateway</a:t>
            </a:r>
          </a:p>
          <a:p>
            <a:pPr marL="285750" indent="-228600">
              <a:lnSpc>
                <a:spcPct val="90000"/>
              </a:lnSpc>
              <a:spcAft>
                <a:spcPts val="600"/>
              </a:spcAft>
              <a:buFont typeface="Arial" panose="020B0604020202020204" pitchFamily="34" charset="0"/>
              <a:buChar char="•"/>
            </a:pPr>
            <a:r>
              <a:rPr lang="en-US" dirty="0">
                <a:solidFill>
                  <a:srgbClr val="FFFFFF"/>
                </a:solidFill>
              </a:rPr>
              <a:t>Round robin distribution of incoming traffic</a:t>
            </a:r>
          </a:p>
          <a:p>
            <a:pPr marL="285750" indent="-228600">
              <a:lnSpc>
                <a:spcPct val="90000"/>
              </a:lnSpc>
              <a:spcAft>
                <a:spcPts val="600"/>
              </a:spcAft>
              <a:buFont typeface="Arial" panose="020B0604020202020204" pitchFamily="34" charset="0"/>
              <a:buChar char="•"/>
            </a:pPr>
            <a:r>
              <a:rPr lang="en-US" dirty="0">
                <a:solidFill>
                  <a:srgbClr val="FFFFFF"/>
                </a:solidFill>
              </a:rPr>
              <a:t>cookie-based session affinity</a:t>
            </a:r>
          </a:p>
          <a:p>
            <a:pPr marL="285750" indent="-228600">
              <a:lnSpc>
                <a:spcPct val="90000"/>
              </a:lnSpc>
              <a:spcAft>
                <a:spcPts val="600"/>
              </a:spcAft>
              <a:buFont typeface="Arial" panose="020B0604020202020204" pitchFamily="34" charset="0"/>
              <a:buChar char="•"/>
            </a:pPr>
            <a:r>
              <a:rPr lang="en-US" dirty="0">
                <a:solidFill>
                  <a:srgbClr val="FFFFFF"/>
                </a:solidFill>
              </a:rPr>
              <a:t>URL path-based routing</a:t>
            </a:r>
          </a:p>
          <a:p>
            <a:pPr marL="285750" indent="-228600">
              <a:lnSpc>
                <a:spcPct val="90000"/>
              </a:lnSpc>
              <a:spcAft>
                <a:spcPts val="600"/>
              </a:spcAft>
              <a:buFont typeface="Arial" panose="020B0604020202020204" pitchFamily="34" charset="0"/>
              <a:buChar char="•"/>
            </a:pPr>
            <a:r>
              <a:rPr lang="en-US" dirty="0">
                <a:solidFill>
                  <a:srgbClr val="FFFFFF"/>
                </a:solidFill>
              </a:rPr>
              <a:t>End to end SSL</a:t>
            </a:r>
          </a:p>
          <a:p>
            <a:pPr marL="285750" indent="-228600">
              <a:lnSpc>
                <a:spcPct val="90000"/>
              </a:lnSpc>
              <a:spcAft>
                <a:spcPts val="600"/>
              </a:spcAft>
              <a:buFont typeface="Arial" panose="020B0604020202020204" pitchFamily="34" charset="0"/>
              <a:buChar char="•"/>
            </a:pPr>
            <a:r>
              <a:rPr lang="en-US" dirty="0">
                <a:solidFill>
                  <a:srgbClr val="FFFFFF"/>
                </a:solidFill>
              </a:rPr>
              <a:t>HTTP to HTTPS redirect</a:t>
            </a:r>
          </a:p>
          <a:p>
            <a:pPr marL="285750" indent="-228600">
              <a:lnSpc>
                <a:spcPct val="90000"/>
              </a:lnSpc>
              <a:spcAft>
                <a:spcPts val="600"/>
              </a:spcAft>
              <a:buFont typeface="Arial" panose="020B0604020202020204" pitchFamily="34" charset="0"/>
              <a:buChar char="•"/>
            </a:pPr>
            <a:r>
              <a:rPr lang="en-US" dirty="0">
                <a:solidFill>
                  <a:srgbClr val="FFFFFF"/>
                </a:solidFill>
              </a:rPr>
              <a:t>Protection against SQL injection, HTTP Protocol Violations</a:t>
            </a:r>
          </a:p>
          <a:p>
            <a:pPr marL="285750" indent="-228600">
              <a:lnSpc>
                <a:spcPct val="90000"/>
              </a:lnSpc>
              <a:spcAft>
                <a:spcPts val="600"/>
              </a:spcAft>
              <a:buFont typeface="Arial" panose="020B0604020202020204" pitchFamily="34" charset="0"/>
              <a:buChar char="•"/>
            </a:pPr>
            <a:r>
              <a:rPr lang="en-US" dirty="0">
                <a:solidFill>
                  <a:srgbClr val="FFFFFF"/>
                </a:solidFill>
              </a:rPr>
              <a:t>Multi-Site Routing</a:t>
            </a:r>
          </a:p>
          <a:p>
            <a:pPr marL="285750" indent="-228600">
              <a:lnSpc>
                <a:spcPct val="90000"/>
              </a:lnSpc>
              <a:spcAft>
                <a:spcPts val="600"/>
              </a:spcAft>
              <a:buFont typeface="Arial" panose="020B0604020202020204" pitchFamily="34" charset="0"/>
              <a:buChar char="•"/>
            </a:pPr>
            <a:r>
              <a:rPr lang="en-US" dirty="0">
                <a:solidFill>
                  <a:srgbClr val="FFFFFF"/>
                </a:solidFill>
              </a:rPr>
              <a:t>50/100 Per Subscription</a:t>
            </a:r>
          </a:p>
          <a:p>
            <a:pPr marL="285750" indent="-228600">
              <a:lnSpc>
                <a:spcPct val="90000"/>
              </a:lnSpc>
              <a:spcAft>
                <a:spcPts val="600"/>
              </a:spcAft>
              <a:buFont typeface="Arial" panose="020B0604020202020204" pitchFamily="34" charset="0"/>
              <a:buChar char="•"/>
            </a:pPr>
            <a:r>
              <a:rPr lang="en-US" dirty="0">
                <a:solidFill>
                  <a:srgbClr val="FFFFFF"/>
                </a:solidFill>
              </a:rPr>
              <a:t>2 frontend IP’s (Public and Private)</a:t>
            </a:r>
          </a:p>
          <a:p>
            <a:pPr marL="285750" indent="-228600">
              <a:lnSpc>
                <a:spcPct val="90000"/>
              </a:lnSpc>
              <a:spcAft>
                <a:spcPts val="600"/>
              </a:spcAft>
              <a:buFont typeface="Arial" panose="020B0604020202020204" pitchFamily="34" charset="0"/>
              <a:buChar char="•"/>
            </a:pPr>
            <a:r>
              <a:rPr lang="en-US" dirty="0">
                <a:solidFill>
                  <a:srgbClr val="FFFFFF"/>
                </a:solidFill>
              </a:rPr>
              <a:t>20 HTTP Listeners and 1 SSL cert and 1 site per listener</a:t>
            </a:r>
          </a:p>
          <a:p>
            <a:pPr marL="285750" indent="-228600">
              <a:lnSpc>
                <a:spcPct val="90000"/>
              </a:lnSpc>
              <a:spcAft>
                <a:spcPts val="600"/>
              </a:spcAft>
              <a:buFont typeface="Arial" panose="020B0604020202020204" pitchFamily="34" charset="0"/>
              <a:buChar char="•"/>
            </a:pPr>
            <a:r>
              <a:rPr lang="en-US" dirty="0">
                <a:solidFill>
                  <a:srgbClr val="FFFFFF"/>
                </a:solidFill>
              </a:rPr>
              <a:t>200 load balancing rules</a:t>
            </a:r>
          </a:p>
          <a:p>
            <a:pPr marL="285750" indent="-228600">
              <a:lnSpc>
                <a:spcPct val="90000"/>
              </a:lnSpc>
              <a:spcAft>
                <a:spcPts val="600"/>
              </a:spcAft>
              <a:buFont typeface="Arial" panose="020B0604020202020204" pitchFamily="34" charset="0"/>
              <a:buChar char="•"/>
            </a:pPr>
            <a:r>
              <a:rPr lang="en-US" dirty="0">
                <a:solidFill>
                  <a:srgbClr val="FFFFFF"/>
                </a:solidFill>
              </a:rPr>
              <a:t>20 backend address pools and 200 backend servers per each pool</a:t>
            </a:r>
          </a:p>
          <a:p>
            <a:pPr marL="285750" indent="-228600">
              <a:lnSpc>
                <a:spcPct val="90000"/>
              </a:lnSpc>
              <a:spcAft>
                <a:spcPts val="600"/>
              </a:spcAft>
              <a:buFont typeface="Arial" panose="020B0604020202020204" pitchFamily="34" charset="0"/>
              <a:buChar char="•"/>
            </a:pPr>
            <a:r>
              <a:rPr lang="en-US" dirty="0">
                <a:solidFill>
                  <a:srgbClr val="FFFFFF"/>
                </a:solidFill>
              </a:rPr>
              <a:t>10 Instances per gateway</a:t>
            </a:r>
          </a:p>
        </p:txBody>
      </p:sp>
      <p:pic>
        <p:nvPicPr>
          <p:cNvPr id="9" name="Picture 8" descr="A screenshot of a cell phone&#10;&#10;Description generated with very high confidence">
            <a:extLst>
              <a:ext uri="{FF2B5EF4-FFF2-40B4-BE49-F238E27FC236}">
                <a16:creationId xmlns:a16="http://schemas.microsoft.com/office/drawing/2014/main" id="{8AF9DF9F-BC91-4CCC-AEB5-86C7660C2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16" y="1830056"/>
            <a:ext cx="5306784" cy="4279958"/>
          </a:xfrm>
          <a:prstGeom prst="rect">
            <a:avLst/>
          </a:prstGeom>
        </p:spPr>
      </p:pic>
    </p:spTree>
    <p:extLst>
      <p:ext uri="{BB962C8B-B14F-4D97-AF65-F5344CB8AC3E}">
        <p14:creationId xmlns:p14="http://schemas.microsoft.com/office/powerpoint/2010/main" val="3828467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ef07488-22bd-4e3f-bc36-6949416a1518" Revision="1" Stencil="System.MyShapes" StencilVersion="1.0"/>
</Control>
</file>

<file path=customXml/itemProps1.xml><?xml version="1.0" encoding="utf-8"?>
<ds:datastoreItem xmlns:ds="http://schemas.openxmlformats.org/officeDocument/2006/customXml" ds:itemID="{42D5F8D5-D90A-4828-BC83-9DBE465777F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8600</TotalTime>
  <Words>2712</Words>
  <Application>Microsoft Office PowerPoint</Application>
  <PresentationFormat>Widescreen</PresentationFormat>
  <Paragraphs>681</Paragraphs>
  <Slides>30</Slides>
  <Notes>25</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Segoe UI</vt:lpstr>
      <vt:lpstr>segoe-ui_bold</vt:lpstr>
      <vt:lpstr>segoe-ui_semibold</vt:lpstr>
      <vt:lpstr>Wingdings</vt:lpstr>
      <vt:lpstr>Office Theme</vt:lpstr>
      <vt:lpstr>70-535 Design Azure Resource Manager (ARM) Networking </vt:lpstr>
      <vt:lpstr>PowerPoint Presentation</vt:lpstr>
      <vt:lpstr>Design  Azure  Virtual Networks</vt:lpstr>
      <vt:lpstr>Azure Virtual Network Overview</vt:lpstr>
      <vt:lpstr>Azure Virtual Network Peering</vt:lpstr>
      <vt:lpstr>Azure Network Services Overview</vt:lpstr>
      <vt:lpstr>Basic Load Balancer</vt:lpstr>
      <vt:lpstr>Standard Load Balancer</vt:lpstr>
      <vt:lpstr>Application Gateway + WAF</vt:lpstr>
      <vt:lpstr>Traffic Manager</vt:lpstr>
      <vt:lpstr>Traffic Manager</vt:lpstr>
      <vt:lpstr>Azure DNS</vt:lpstr>
      <vt:lpstr>Design  External Connectivity for Azure Virtual Networks</vt:lpstr>
      <vt:lpstr>Connectivity Options and Hybrid Offerings</vt:lpstr>
      <vt:lpstr>Virtual Private Network</vt:lpstr>
      <vt:lpstr>Express Route</vt:lpstr>
      <vt:lpstr>Express Route Connectivity Models</vt:lpstr>
      <vt:lpstr>Express Route: Routing Domains (Peerings)</vt:lpstr>
      <vt:lpstr>Express Route Standard vs Premium Add-on</vt:lpstr>
      <vt:lpstr>Express Route and Site-to-Site Co-Exist</vt:lpstr>
      <vt:lpstr>Integrating Web App with Virtual Network</vt:lpstr>
      <vt:lpstr>PowerPoint Presentation</vt:lpstr>
      <vt:lpstr>Design Security Strategies</vt:lpstr>
      <vt:lpstr>Network Security Groups</vt:lpstr>
      <vt:lpstr>Application Security Groups</vt:lpstr>
      <vt:lpstr>Route Tables</vt:lpstr>
      <vt:lpstr>Azure DDOS Protection</vt:lpstr>
      <vt:lpstr>Design Connectivity for Hybrid Applications</vt:lpstr>
      <vt:lpstr>Thank You</vt:lpstr>
      <vt:lpstr>Design Connectivity for Hybrid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Azure Resource Manager (ARM) Networking</dc:title>
  <dc:creator>Akhil Reddy</dc:creator>
  <cp:lastModifiedBy>Akhil Reddy</cp:lastModifiedBy>
  <cp:revision>16</cp:revision>
  <dcterms:created xsi:type="dcterms:W3CDTF">2018-01-10T16:30:03Z</dcterms:created>
  <dcterms:modified xsi:type="dcterms:W3CDTF">2018-01-16T20:03:21Z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