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9" r:id="rId2"/>
    <p:sldId id="291" r:id="rId3"/>
    <p:sldId id="293" r:id="rId4"/>
    <p:sldId id="294" r:id="rId5"/>
    <p:sldId id="292" r:id="rId6"/>
    <p:sldId id="296" r:id="rId7"/>
    <p:sldId id="371" r:id="rId8"/>
    <p:sldId id="378" r:id="rId9"/>
    <p:sldId id="379" r:id="rId10"/>
    <p:sldId id="375" r:id="rId11"/>
    <p:sldId id="372" r:id="rId12"/>
    <p:sldId id="298" r:id="rId13"/>
    <p:sldId id="373" r:id="rId14"/>
    <p:sldId id="374" r:id="rId15"/>
    <p:sldId id="300" r:id="rId16"/>
    <p:sldId id="302" r:id="rId17"/>
    <p:sldId id="342" r:id="rId18"/>
    <p:sldId id="333" r:id="rId19"/>
    <p:sldId id="306" r:id="rId20"/>
    <p:sldId id="385" r:id="rId21"/>
    <p:sldId id="381" r:id="rId22"/>
    <p:sldId id="382" r:id="rId23"/>
    <p:sldId id="320" r:id="rId24"/>
    <p:sldId id="308" r:id="rId25"/>
    <p:sldId id="307" r:id="rId26"/>
    <p:sldId id="387" r:id="rId27"/>
    <p:sldId id="314" r:id="rId28"/>
    <p:sldId id="364" r:id="rId29"/>
    <p:sldId id="311" r:id="rId30"/>
    <p:sldId id="309" r:id="rId31"/>
    <p:sldId id="319" r:id="rId32"/>
    <p:sldId id="316" r:id="rId33"/>
    <p:sldId id="321" r:id="rId34"/>
    <p:sldId id="323" r:id="rId35"/>
    <p:sldId id="324" r:id="rId36"/>
    <p:sldId id="325" r:id="rId37"/>
    <p:sldId id="383" r:id="rId38"/>
    <p:sldId id="322" r:id="rId39"/>
    <p:sldId id="326" r:id="rId40"/>
    <p:sldId id="327" r:id="rId41"/>
    <p:sldId id="341" r:id="rId42"/>
    <p:sldId id="329" r:id="rId43"/>
    <p:sldId id="330" r:id="rId44"/>
    <p:sldId id="370" r:id="rId45"/>
    <p:sldId id="331" r:id="rId46"/>
    <p:sldId id="332" r:id="rId47"/>
    <p:sldId id="33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72" autoAdjust="0"/>
    <p:restoredTop sz="64754" autoAdjust="0"/>
  </p:normalViewPr>
  <p:slideViewPr>
    <p:cSldViewPr snapToGrid="0">
      <p:cViewPr varScale="1">
        <p:scale>
          <a:sx n="64" d="100"/>
          <a:sy n="64" d="100"/>
        </p:scale>
        <p:origin x="8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10B6536E-3229-4A3B-ADCE-03E707ABA01D}" srcId="{A6DD3D5F-E149-46DF-9DCA-EAF6439D8FBC}" destId="{A56971B8-C7AF-49E7-B6D3-6FAA05FB8F30}" srcOrd="1" destOrd="0" parTransId="{D5B474D5-23AC-46E0-9804-36CC26A4CE01}" sibTransId="{95748DF1-EA49-4D56-8B66-89ADFCED8D8B}"/>
    <dgm:cxn modelId="{07BB264F-6805-41F0-B2E3-689A2692E06C}" type="presOf" srcId="{EEA06D5F-AEF1-4E25-81CB-378F9FBE7219}" destId="{7FFF41F5-4B85-4283-89BC-F72BB1DCDF17}"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00AE487A-2976-4C9C-8042-BEACC63DFF58}" srcId="{A6DD3D5F-E149-46DF-9DCA-EAF6439D8FBC}" destId="{020B9A33-F786-49AF-B02E-217615166DAD}" srcOrd="2" destOrd="0" parTransId="{D8AF8431-5E72-4DDF-B344-C96FFB92E63D}" sibTransId="{C0F05320-2C4B-460C-ABC8-B529BDB7E260}"/>
    <dgm:cxn modelId="{7C30BBA6-1795-4AD1-94AD-5D1D9ABD1214}" srcId="{A6DD3D5F-E149-46DF-9DCA-EAF6439D8FBC}" destId="{EEA06D5F-AEF1-4E25-81CB-378F9FBE7219}" srcOrd="0" destOrd="0" parTransId="{0EA01D4C-DCEC-4CCE-B653-535F0EB94404}" sibTransId="{BBFAC1CF-FB45-4815-B4AD-A0064D1B9DF7}"/>
    <dgm:cxn modelId="{0549E9A7-6881-4024-8E96-67E946278B70}" srcId="{A6DD3D5F-E149-46DF-9DCA-EAF6439D8FBC}" destId="{9EA4442E-21D6-4E2C-BF24-AC3CFA1CED27}" srcOrd="3" destOrd="0" parTransId="{4994F071-81D4-4249-BBB4-26B5CD1B6DA0}" sibTransId="{849FAFE5-87A0-44E9-B89E-B0C2B076DCC1}"/>
    <dgm:cxn modelId="{3B45A5B1-5E56-411C-8C6E-63A49AE5EA0B}" type="presOf" srcId="{849FAFE5-87A0-44E9-B89E-B0C2B076DCC1}" destId="{AC87077D-C109-41FF-87EE-BA2099E74947}" srcOrd="0" destOrd="0" presId="urn:microsoft.com/office/officeart/2008/layout/AlternatingHexagons"/>
    <dgm:cxn modelId="{55A8F1BD-74DF-45C9-849D-63D86355C3C6}" type="presOf" srcId="{C0F05320-2C4B-460C-ABC8-B529BDB7E260}" destId="{4F78FA12-C28E-45BC-AD61-E44CDF6EE54A}"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58873"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ARM Virtual Machines</a:t>
          </a:r>
        </a:p>
      </dsp:txBody>
      <dsp:txXfrm rot="-5400000">
        <a:off x="2371628" y="167002"/>
        <a:ext cx="635218" cy="730135"/>
      </dsp:txXfrm>
    </dsp:sp>
    <dsp:sp modelId="{9A53782E-84B7-495E-BB96-20026BD94B97}">
      <dsp:nvSpPr>
        <dsp:cNvPr id="0" name=""/>
        <dsp:cNvSpPr/>
      </dsp:nvSpPr>
      <dsp:spPr>
        <a:xfrm>
          <a:off x="3178658" y="213851"/>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162212"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374967" y="167002"/>
        <a:ext cx="635218" cy="730135"/>
      </dsp:txXfrm>
    </dsp:sp>
    <dsp:sp modelId="{41C0B38A-FF0E-4C29-A8B1-D7588A1A9344}">
      <dsp:nvSpPr>
        <dsp:cNvPr id="0" name=""/>
        <dsp:cNvSpPr/>
      </dsp:nvSpPr>
      <dsp:spPr>
        <a:xfrm rot="5400000">
          <a:off x="1658633"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ARM Templates</a:t>
          </a:r>
        </a:p>
      </dsp:txBody>
      <dsp:txXfrm rot="-5400000">
        <a:off x="1871388" y="1067350"/>
        <a:ext cx="635218" cy="730135"/>
      </dsp:txXfrm>
    </dsp:sp>
    <dsp:sp modelId="{DB714A41-C1D3-45BA-AF9B-6C65091C561C}">
      <dsp:nvSpPr>
        <dsp:cNvPr id="0" name=""/>
        <dsp:cNvSpPr/>
      </dsp:nvSpPr>
      <dsp:spPr>
        <a:xfrm>
          <a:off x="543806" y="1114198"/>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655295"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8050" y="1067350"/>
        <a:ext cx="635218" cy="730135"/>
      </dsp:txXfrm>
    </dsp:sp>
    <dsp:sp modelId="{6C409B96-5012-4C95-B729-4C3A54709DB3}">
      <dsp:nvSpPr>
        <dsp:cNvPr id="0" name=""/>
        <dsp:cNvSpPr/>
      </dsp:nvSpPr>
      <dsp:spPr>
        <a:xfrm rot="5400000">
          <a:off x="2158873"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Design for Availability</a:t>
          </a:r>
        </a:p>
      </dsp:txBody>
      <dsp:txXfrm rot="-5400000">
        <a:off x="2371628" y="1967697"/>
        <a:ext cx="635218" cy="730135"/>
      </dsp:txXfrm>
    </dsp:sp>
    <dsp:sp modelId="{0EDA32DF-10F5-436B-AC95-08BA8592FE49}">
      <dsp:nvSpPr>
        <dsp:cNvPr id="0" name=""/>
        <dsp:cNvSpPr/>
      </dsp:nvSpPr>
      <dsp:spPr>
        <a:xfrm>
          <a:off x="3178658" y="2014545"/>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1162212"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374967" y="1967697"/>
        <a:ext cx="635218" cy="730135"/>
      </dsp:txXfrm>
    </dsp:sp>
    <dsp:sp modelId="{FCD63225-8CE2-46D7-98CA-8991C289E97B}">
      <dsp:nvSpPr>
        <dsp:cNvPr id="0" name=""/>
        <dsp:cNvSpPr/>
      </dsp:nvSpPr>
      <dsp:spPr>
        <a:xfrm rot="5400000">
          <a:off x="1658633"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Containers</a:t>
          </a:r>
        </a:p>
      </dsp:txBody>
      <dsp:txXfrm rot="-5400000">
        <a:off x="1871388" y="2868044"/>
        <a:ext cx="635218" cy="730135"/>
      </dsp:txXfrm>
    </dsp:sp>
    <dsp:sp modelId="{BE696553-A41A-4883-9AE8-D4783B98C421}">
      <dsp:nvSpPr>
        <dsp:cNvPr id="0" name=""/>
        <dsp:cNvSpPr/>
      </dsp:nvSpPr>
      <dsp:spPr>
        <a:xfrm>
          <a:off x="543806" y="2914892"/>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655295"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8050" y="2868044"/>
        <a:ext cx="635218" cy="7301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virtual-machines/windows/resize-v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monitoring-and-diagnostics/monitoring-overview-autoscale#resource-metric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documentation/services/virtual-machines-scale-se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zure.microsoft.com/en-us/pricing/details/storage/blob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microsoft.com/en-us/azure/security/azure-security-disk-encryption#disk-encryption-deployment-scenarios-and-user-experience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virtual-machines/windows/capture-image-resourc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docs.microsoft.com/en-us/azure/storage/storage-incremental-snapshots" TargetMode="External"/><Relationship Id="rId4" Type="http://schemas.openxmlformats.org/officeDocument/2006/relationships/hyperlink" Target="https://docs.microsoft.com/en-us/azure/storage/storage-managed-disks-overview#images-versus-snapshots"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single-v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move-resourc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overview#resource-group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docs.microsoft.com/en-us/azure/azure-resource-manager/resource-group-overview#template-deployment" TargetMode="External"/><Relationship Id="rId4" Type="http://schemas.openxmlformats.org/officeDocument/2006/relationships/hyperlink" Target="https://docs.microsoft.com/en-us/azure/azure-resource-manager/resource-group-overview#resource-provider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variabl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zure-subscription-service-limits#virtual-machines-limit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zure.microsoft.com/en-us/pricing/details/virtual-machines/linux/"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define-dependenci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docs.microsoft.com/en-us/azure/best-practices-availability-paired-regions#what-are-paired-regions"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azure/traffic-manager/traffic-manager-routing-methods"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ocs.microsoft.com/en-us/azure/traffic-manager/traffic-manager-monitoring"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virtual-machines/linux/endorsed-distr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virtual-machines/windows/acu"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virtual-machines/windows/faq-for-disk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ocs.microsoft.com/en-us/azure/virtual-machines/windows/manage-availability" TargetMode="External"/><Relationship Id="rId4" Type="http://schemas.openxmlformats.org/officeDocument/2006/relationships/hyperlink" Target="https://docs.microsoft.com/en-us/azure/virtual-machines/linux/manage-availability?#use-managed-disks-for-vms-in-an-availability-se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3"/>
              </a:rPr>
              <a:t>https://docs.microsoft.com/en-us/azure/virtual-machines/windows/resize-vm</a:t>
            </a:r>
            <a:endParaRPr lang="en-US" dirty="0"/>
          </a:p>
          <a:p>
            <a:endParaRPr lang="en-US" dirty="0"/>
          </a:p>
          <a:p>
            <a:pPr lvl="2"/>
            <a:r>
              <a:rPr lang="en-US" dirty="0"/>
              <a:t>- </a:t>
            </a:r>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4"/>
              </a:rPr>
              <a:t>https://docs.microsoft.com/en-us/azure/monitoring-and-diagnostics/monitoring-overview-autoscale#resource-metrics</a:t>
            </a:r>
            <a:endParaRPr lang="en-US" dirty="0"/>
          </a:p>
          <a:p>
            <a:pPr lvl="1"/>
            <a:r>
              <a:rPr lang="en-US" dirty="0"/>
              <a:t>Scale</a:t>
            </a:r>
          </a:p>
          <a:p>
            <a:pPr lvl="2"/>
            <a:r>
              <a:rPr lang="en-US" dirty="0"/>
              <a:t>Up/Down</a:t>
            </a:r>
          </a:p>
          <a:p>
            <a:pPr lvl="2"/>
            <a:r>
              <a:rPr lang="en-US" dirty="0"/>
              <a:t>In/Out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541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solidFill>
                  <a:srgbClr val="0563C1"/>
                </a:solidFill>
                <a:latin typeface="Segoe UI" panose="020B0502040204020203" pitchFamily="34" charset="0"/>
                <a:ea typeface="Calibri" panose="020F0502020204030204" pitchFamily="34" charset="0"/>
                <a:hlinkClick r:id="rId3"/>
              </a:rPr>
              <a:t>https://azure.microsoft.com/en-us/documentation/services/virtual-machines-scale-sets</a:t>
            </a:r>
            <a:endParaRPr lang="en-US" sz="1200" u="sng" dirty="0">
              <a:solidFill>
                <a:srgbClr val="0563C1"/>
              </a:solidFill>
              <a:latin typeface="Segoe UI" panose="020B0502040204020203" pitchFamily="34" charset="0"/>
              <a:ea typeface="Calibri" panose="020F0502020204030204" pitchFamily="34" charset="0"/>
            </a:endParaRPr>
          </a:p>
          <a:p>
            <a:endParaRPr lang="en-US" sz="1200" u="sng" dirty="0">
              <a:solidFill>
                <a:srgbClr val="0563C1"/>
              </a:solidFill>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1/8/2018 12:46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33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a:p>
            <a:endParaRPr lang="en-US" dirty="0"/>
          </a:p>
          <a:p>
            <a:r>
              <a:rPr lang="en-US" dirty="0"/>
              <a:t>The temporary disk is labeled as the D: drive by default and it used for storing pagefile.sys</a:t>
            </a:r>
          </a:p>
        </p:txBody>
      </p:sp>
      <p:sp>
        <p:nvSpPr>
          <p:cNvPr id="4" name="Slide Number Placeholder 3"/>
          <p:cNvSpPr>
            <a:spLocks noGrp="1"/>
          </p:cNvSpPr>
          <p:nvPr>
            <p:ph type="sldNum" sz="quarter" idx="10"/>
          </p:nvPr>
        </p:nvSpPr>
        <p:spPr/>
        <p:txBody>
          <a:bodyPr/>
          <a:lstStyle/>
          <a:p>
            <a:fld id="{3AB32C7E-D9C3-40D4-8B5C-4BFC5FA60907}" type="slidenum">
              <a:rPr lang="en-US" smtClean="0"/>
              <a:t>12</a:t>
            </a:fld>
            <a:endParaRPr lang="en-US" dirty="0"/>
          </a:p>
        </p:txBody>
      </p:sp>
    </p:spTree>
    <p:extLst>
      <p:ext uri="{BB962C8B-B14F-4D97-AF65-F5344CB8AC3E}">
        <p14:creationId xmlns:p14="http://schemas.microsoft.com/office/powerpoint/2010/main" val="882603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13</a:t>
            </a:fld>
            <a:endParaRPr lang="en-US" dirty="0"/>
          </a:p>
        </p:txBody>
      </p:sp>
    </p:spTree>
    <p:extLst>
      <p:ext uri="{BB962C8B-B14F-4D97-AF65-F5344CB8AC3E}">
        <p14:creationId xmlns:p14="http://schemas.microsoft.com/office/powerpoint/2010/main" val="231923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disk - https://docs.microsoft.com/en-us/azure/virtual-machines/windows/managed-disks-overview </a:t>
            </a:r>
          </a:p>
          <a:p>
            <a:r>
              <a:rPr lang="en-US" dirty="0"/>
              <a:t>https://docs.microsoft.com/en-us/azure/storage/common/storage-premium-storage</a:t>
            </a:r>
          </a:p>
          <a:p>
            <a:pPr rtl="0">
              <a:buFont typeface="Arial" panose="020B0604020202020204" pitchFamily="34" charset="0"/>
              <a:buChar char="•"/>
            </a:pPr>
            <a:r>
              <a:rPr lang="en-US" b="1" dirty="0"/>
              <a:t>Unmanaged disks</a:t>
            </a:r>
            <a:endParaRPr lang="en-US" dirty="0"/>
          </a:p>
          <a:p>
            <a:pPr rtl="0">
              <a:buFont typeface="Arial" panose="020B0604020202020204" pitchFamily="34" charset="0"/>
              <a:buChar char="•"/>
            </a:pPr>
            <a:r>
              <a:rPr lang="en-US" dirty="0"/>
              <a:t>The original method is to use unmanaged disks. In an unmanaged disk, you manage the storage accounts that you use to store the virtual hard disk (VHD) files that correspond to your VM disks. VHD files are stored as page blobs in Azure storage accounts. </a:t>
            </a:r>
          </a:p>
          <a:p>
            <a:pPr rtl="0">
              <a:buFont typeface="Arial" panose="020B0604020202020204" pitchFamily="34" charset="0"/>
              <a:buChar char="•"/>
            </a:pPr>
            <a:r>
              <a:rPr lang="en-US" b="1" dirty="0"/>
              <a:t>Managed disks</a:t>
            </a:r>
            <a:endParaRPr lang="en-US" dirty="0"/>
          </a:p>
          <a:p>
            <a:pPr rtl="0">
              <a:buFont typeface="Arial" panose="020B0604020202020204" pitchFamily="34" charset="0"/>
              <a:buChar char="•"/>
            </a:pPr>
            <a:r>
              <a:rPr lang="en-US" dirty="0"/>
              <a:t>When you choose </a:t>
            </a:r>
            <a:r>
              <a:rPr lang="en-US" dirty="0">
                <a:hlinkClick r:id="rId3"/>
              </a:rPr>
              <a:t>Azure Managed Disks</a:t>
            </a:r>
            <a:r>
              <a:rPr lang="en-US" dirty="0"/>
              <a:t>, Azure manages the storage accounts that you use for your VM disks. You specify the disk type (Premium or Standard) and the size of the disk that you need. Azure creates and manages the disk for you. You don't have to worry about placing the disks in multiple storage accounts to ensure that you stay within scalability limits for your storage accounts. Azure handles that for you.</a:t>
            </a:r>
          </a:p>
          <a:p>
            <a:endParaRPr lang="en-US" dirty="0"/>
          </a:p>
          <a:p>
            <a:r>
              <a:rPr lang="en-US" dirty="0"/>
              <a:t>Throughput and IOPS are lower for smaller disks</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14</a:t>
            </a:fld>
            <a:endParaRPr lang="en-US" dirty="0"/>
          </a:p>
        </p:txBody>
      </p:sp>
    </p:spTree>
    <p:extLst>
      <p:ext uri="{BB962C8B-B14F-4D97-AF65-F5344CB8AC3E}">
        <p14:creationId xmlns:p14="http://schemas.microsoft.com/office/powerpoint/2010/main" val="37497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Disk and Azure Storage pricing: </a:t>
            </a:r>
            <a:r>
              <a:rPr lang="en-US" dirty="0">
                <a:hlinkClick r:id="rId3"/>
              </a:rPr>
              <a:t>https://azure.microsoft.com/en-us/pricing/details/storage/blobs/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Encryption: https://docs.microsoft.com/en-us/azure/security/azure-security-disk-encryption#disk-encryption-deployment-scenarios-and-user-experiences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endParaRPr lang="en-US" dirty="0"/>
          </a:p>
          <a:p>
            <a:pPr lvl="1"/>
            <a:r>
              <a:rPr lang="en-US" dirty="0"/>
              <a:t>Managed disks: https://docs.microsoft.com/en-us/azure/virtual-machines/windows/managed-disks-overview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Managed disks are encrypted by default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dirty="0"/>
          </a:p>
        </p:txBody>
      </p:sp>
    </p:spTree>
    <p:extLst>
      <p:ext uri="{BB962C8B-B14F-4D97-AF65-F5344CB8AC3E}">
        <p14:creationId xmlns:p14="http://schemas.microsoft.com/office/powerpoint/2010/main" val="4162408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You can capture an Image of a VM and it will include all the disks. </a:t>
            </a:r>
            <a:r>
              <a:rPr lang="en-US" dirty="0">
                <a:hlinkClick r:id="rId3"/>
              </a:rPr>
              <a:t>https://docs.microsoft.com/en-us/azure/virtual-machines/windows/capture-image-resource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Managed Disks: Take Snapshots of the disk </a:t>
            </a:r>
            <a:r>
              <a:rPr lang="en-US" dirty="0">
                <a:hlinkClick r:id="rId4"/>
              </a:rPr>
              <a:t>https://docs.microsoft.com/en-us/azure/storage/storage-managed-disks-overview#images-versus-snapshots</a:t>
            </a:r>
            <a:endParaRPr lang="en-US" dirty="0"/>
          </a:p>
          <a:p>
            <a:pPr lvl="1"/>
            <a:r>
              <a:rPr lang="en-US" dirty="0"/>
              <a:t>Unmanaged Disks: Take Snapshots of the underlying VHD blob </a:t>
            </a:r>
            <a:r>
              <a:rPr lang="en-US" dirty="0">
                <a:hlinkClick r:id="rId5"/>
              </a:rPr>
              <a:t>https://docs.microsoft.com/en-us/azure/storage/storage-incremental-snapshots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dirty="0"/>
          </a:p>
        </p:txBody>
      </p:sp>
    </p:spTree>
    <p:extLst>
      <p:ext uri="{BB962C8B-B14F-4D97-AF65-F5344CB8AC3E}">
        <p14:creationId xmlns:p14="http://schemas.microsoft.com/office/powerpoint/2010/main" val="3596082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https://docs.microsoft.com/en-us/azure/storage/storage-premium-storage#scalability-and-performance-targets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17</a:t>
            </a:fld>
            <a:endParaRPr lang="en-US" dirty="0"/>
          </a:p>
        </p:txBody>
      </p:sp>
    </p:spTree>
    <p:extLst>
      <p:ext uri="{BB962C8B-B14F-4D97-AF65-F5344CB8AC3E}">
        <p14:creationId xmlns:p14="http://schemas.microsoft.com/office/powerpoint/2010/main" val="797045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https://docs.microsoft.com/en-us/azure/architecture/reference-architectures/virtual-machines-linux/single-vm</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dirty="0"/>
          </a:p>
        </p:txBody>
      </p:sp>
    </p:spTree>
    <p:extLst>
      <p:ext uri="{BB962C8B-B14F-4D97-AF65-F5344CB8AC3E}">
        <p14:creationId xmlns:p14="http://schemas.microsoft.com/office/powerpoint/2010/main" val="170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Patterns for defining complex templates -https://docs.microsoft.com/</a:t>
            </a:r>
            <a:r>
              <a:rPr lang="en-US" dirty="0" err="1"/>
              <a:t>en</a:t>
            </a:r>
            <a:r>
              <a:rPr lang="en-US" dirty="0"/>
              <a:t>-us/azure/azure-resource-manager/best-practices-resource-manager-design-templates </a:t>
            </a:r>
          </a:p>
        </p:txBody>
      </p:sp>
      <p:sp>
        <p:nvSpPr>
          <p:cNvPr id="4" name="Slide Number Placeholder 3"/>
          <p:cNvSpPr>
            <a:spLocks noGrp="1"/>
          </p:cNvSpPr>
          <p:nvPr>
            <p:ph type="sldNum" sz="quarter" idx="10"/>
          </p:nvPr>
        </p:nvSpPr>
        <p:spPr/>
        <p:txBody>
          <a:bodyPr/>
          <a:lstStyle/>
          <a:p>
            <a:fld id="{3AB32C7E-D9C3-40D4-8B5C-4BFC5FA60907}" type="slidenum">
              <a:rPr lang="en-US" smtClean="0"/>
              <a:t>19</a:t>
            </a:fld>
            <a:endParaRPr lang="en-US" dirty="0"/>
          </a:p>
        </p:txBody>
      </p:sp>
    </p:spTree>
    <p:extLst>
      <p:ext uri="{BB962C8B-B14F-4D97-AF65-F5344CB8AC3E}">
        <p14:creationId xmlns:p14="http://schemas.microsoft.com/office/powerpoint/2010/main" val="288840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1039203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1/8/2018 12:46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659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the resources in your resource group should share the same lifecycle. You deploy, update, and delete them together. If one resource, such as a database server, needs to exist on a different deployment cycle it should be in another resource group.</a:t>
            </a:r>
          </a:p>
          <a:p>
            <a:r>
              <a:rPr lang="en-US" sz="1200" b="0" i="0" kern="1200" dirty="0">
                <a:solidFill>
                  <a:schemeClr val="tx1"/>
                </a:solidFill>
                <a:effectLst/>
                <a:latin typeface="+mn-lt"/>
                <a:ea typeface="+mn-ea"/>
                <a:cs typeface="+mn-cs"/>
              </a:rPr>
              <a:t>Each resource can only exist in one resource group.</a:t>
            </a:r>
          </a:p>
          <a:p>
            <a:r>
              <a:rPr lang="en-US" sz="1200" b="0" i="0" kern="1200" dirty="0">
                <a:solidFill>
                  <a:schemeClr val="tx1"/>
                </a:solidFill>
                <a:effectLst/>
                <a:latin typeface="+mn-lt"/>
                <a:ea typeface="+mn-ea"/>
                <a:cs typeface="+mn-cs"/>
              </a:rPr>
              <a:t>You can add or remove a resource to a resource group at any time.</a:t>
            </a:r>
          </a:p>
          <a:p>
            <a:r>
              <a:rPr lang="en-US" sz="1200" b="0" i="0" kern="1200" dirty="0">
                <a:solidFill>
                  <a:schemeClr val="tx1"/>
                </a:solidFill>
                <a:effectLst/>
                <a:latin typeface="+mn-lt"/>
                <a:ea typeface="+mn-ea"/>
                <a:cs typeface="+mn-cs"/>
              </a:rPr>
              <a:t>You can move a resource from one resource group to another group. For more information, see </a:t>
            </a:r>
            <a:r>
              <a:rPr lang="en-US" sz="1200" b="0" i="0" u="none" strike="noStrike" kern="1200" dirty="0">
                <a:solidFill>
                  <a:schemeClr val="tx1"/>
                </a:solidFill>
                <a:effectLst/>
                <a:latin typeface="+mn-lt"/>
                <a:ea typeface="+mn-ea"/>
                <a:cs typeface="+mn-cs"/>
                <a:hlinkClick r:id="rId3"/>
              </a:rPr>
              <a:t>Move resources to new resource group or subscription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resource group can contain resources that reside in different regions.</a:t>
            </a:r>
          </a:p>
          <a:p>
            <a:r>
              <a:rPr lang="en-US" sz="1200" b="0" i="0" kern="1200" dirty="0">
                <a:solidFill>
                  <a:schemeClr val="tx1"/>
                </a:solidFill>
                <a:effectLst/>
                <a:latin typeface="+mn-lt"/>
                <a:ea typeface="+mn-ea"/>
                <a:cs typeface="+mn-cs"/>
              </a:rPr>
              <a:t>A resource group can be used to scope access control for administrative actions.</a:t>
            </a:r>
          </a:p>
          <a:p>
            <a:r>
              <a:rPr lang="en-US" sz="1200" b="0" i="0" kern="1200" dirty="0">
                <a:solidFill>
                  <a:schemeClr val="tx1"/>
                </a:solidFill>
                <a:effectLst/>
                <a:latin typeface="+mn-lt"/>
                <a:ea typeface="+mn-ea"/>
                <a:cs typeface="+mn-cs"/>
              </a:rPr>
              <a:t>A resource can interact with resources in other resource groups. This interaction is common when the two resources are related but do not share the same lifecycle (for example, web apps connecting to a database).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7924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1/8/2018 12:46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1650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https://docs.microsoft.com/en-us/azure/azure-resource-manager/resource-group-overview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image shows how all the tools interact with the same Azure Resource Manager API. The API passes requests to the Resource Manager service, which authenticates and authorizes the requests. Resource Manager then routes the requests to the appropriate resource providers.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are new to Azure Resource Manager, there are some terms you might not be familiar with.</a:t>
            </a:r>
          </a:p>
          <a:p>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 A manageable item that is available through Azure. Some common resources are a virtual machine, storage account, web app, database, and virtual network, but there are many more.</a:t>
            </a:r>
          </a:p>
          <a:p>
            <a:r>
              <a:rPr lang="en-US" sz="1200" b="1" i="0" kern="1200" dirty="0">
                <a:solidFill>
                  <a:schemeClr val="tx1"/>
                </a:solidFill>
                <a:effectLst/>
                <a:latin typeface="+mn-lt"/>
                <a:ea typeface="+mn-ea"/>
                <a:cs typeface="+mn-cs"/>
              </a:rPr>
              <a:t>resource group</a:t>
            </a:r>
            <a:r>
              <a:rPr lang="en-US" sz="1200" b="0" i="0" kern="1200" dirty="0">
                <a:solidFill>
                  <a:schemeClr val="tx1"/>
                </a:solidFill>
                <a:effectLst/>
                <a:latin typeface="+mn-lt"/>
                <a:ea typeface="+mn-ea"/>
                <a:cs typeface="+mn-cs"/>
              </a:rPr>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See </a:t>
            </a:r>
            <a:r>
              <a:rPr lang="en-US" sz="1200" b="0" i="0" u="none" strike="noStrike" kern="1200" dirty="0">
                <a:solidFill>
                  <a:schemeClr val="tx1"/>
                </a:solidFill>
                <a:effectLst/>
                <a:latin typeface="+mn-lt"/>
                <a:ea typeface="+mn-ea"/>
                <a:cs typeface="+mn-cs"/>
                <a:hlinkClick r:id="rId3"/>
              </a:rPr>
              <a:t>Resource groups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provider</a:t>
            </a:r>
            <a:r>
              <a:rPr lang="en-US" sz="1200" b="0" i="0" kern="1200" dirty="0">
                <a:solidFill>
                  <a:schemeClr val="tx1"/>
                </a:solidFill>
                <a:effectLst/>
                <a:latin typeface="+mn-lt"/>
                <a:ea typeface="+mn-ea"/>
                <a:cs typeface="+mn-cs"/>
              </a:rPr>
              <a:t> - A service that supplies the resources you can deploy and manage through Resource Manager. Each resource provider offers operations for working with the resources that are deployed. Some common resource providers are </a:t>
            </a:r>
            <a:r>
              <a:rPr lang="en-US" sz="1200" b="0" i="0" kern="1200" dirty="0" err="1">
                <a:solidFill>
                  <a:schemeClr val="tx1"/>
                </a:solidFill>
                <a:effectLst/>
                <a:latin typeface="+mn-lt"/>
                <a:ea typeface="+mn-ea"/>
                <a:cs typeface="+mn-cs"/>
              </a:rPr>
              <a:t>Microsoft.Compute</a:t>
            </a:r>
            <a:r>
              <a:rPr lang="en-US" sz="1200" b="0" i="0" kern="1200" dirty="0">
                <a:solidFill>
                  <a:schemeClr val="tx1"/>
                </a:solidFill>
                <a:effectLst/>
                <a:latin typeface="+mn-lt"/>
                <a:ea typeface="+mn-ea"/>
                <a:cs typeface="+mn-cs"/>
              </a:rPr>
              <a:t>, which supplies the virtual machine resource, </a:t>
            </a:r>
            <a:r>
              <a:rPr lang="en-US" sz="1200" b="0" i="0" kern="1200" dirty="0" err="1">
                <a:solidFill>
                  <a:schemeClr val="tx1"/>
                </a:solidFill>
                <a:effectLst/>
                <a:latin typeface="+mn-lt"/>
                <a:ea typeface="+mn-ea"/>
                <a:cs typeface="+mn-cs"/>
              </a:rPr>
              <a:t>Microsoft.Storage</a:t>
            </a:r>
            <a:r>
              <a:rPr lang="en-US" sz="1200" b="0" i="0" kern="1200" dirty="0">
                <a:solidFill>
                  <a:schemeClr val="tx1"/>
                </a:solidFill>
                <a:effectLst/>
                <a:latin typeface="+mn-lt"/>
                <a:ea typeface="+mn-ea"/>
                <a:cs typeface="+mn-cs"/>
              </a:rPr>
              <a:t>, which supplies the storage account resource, and </a:t>
            </a:r>
            <a:r>
              <a:rPr lang="en-US" sz="1200" b="0" i="0" kern="1200" dirty="0" err="1">
                <a:solidFill>
                  <a:schemeClr val="tx1"/>
                </a:solidFill>
                <a:effectLst/>
                <a:latin typeface="+mn-lt"/>
                <a:ea typeface="+mn-ea"/>
                <a:cs typeface="+mn-cs"/>
              </a:rPr>
              <a:t>Microsoft.Web</a:t>
            </a:r>
            <a:r>
              <a:rPr lang="en-US" sz="1200" b="0" i="0" kern="1200" dirty="0">
                <a:solidFill>
                  <a:schemeClr val="tx1"/>
                </a:solidFill>
                <a:effectLst/>
                <a:latin typeface="+mn-lt"/>
                <a:ea typeface="+mn-ea"/>
                <a:cs typeface="+mn-cs"/>
              </a:rPr>
              <a:t>, which supplies resources related to web apps. See </a:t>
            </a:r>
            <a:r>
              <a:rPr lang="en-US" sz="1200" b="0" i="0" u="none" strike="noStrike" kern="1200" dirty="0">
                <a:solidFill>
                  <a:schemeClr val="tx1"/>
                </a:solidFill>
                <a:effectLst/>
                <a:latin typeface="+mn-lt"/>
                <a:ea typeface="+mn-ea"/>
                <a:cs typeface="+mn-cs"/>
                <a:hlinkClick r:id="rId4"/>
              </a:rPr>
              <a:t>Resource providers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Manager template</a:t>
            </a:r>
            <a:r>
              <a:rPr lang="en-US" sz="1200" b="0" i="0" kern="1200" dirty="0">
                <a:solidFill>
                  <a:schemeClr val="tx1"/>
                </a:solidFill>
                <a:effectLst/>
                <a:latin typeface="+mn-lt"/>
                <a:ea typeface="+mn-ea"/>
                <a:cs typeface="+mn-cs"/>
              </a:rPr>
              <a:t> - A JavaScript Object Notation (JSON) file that defines one or more resources to deploy to a resource group. It also defines the dependencies between the deployed resources. The template can be used to deploy the resources consistently and repeatedly. See </a:t>
            </a:r>
            <a:r>
              <a:rPr lang="en-US" sz="1200" b="0" i="0" u="none" strike="noStrike" kern="1200" dirty="0">
                <a:solidFill>
                  <a:schemeClr val="tx1"/>
                </a:solidFill>
                <a:effectLst/>
                <a:latin typeface="+mn-lt"/>
                <a:ea typeface="+mn-ea"/>
                <a:cs typeface="+mn-cs"/>
                <a:hlinkClick r:id="rId5"/>
              </a:rPr>
              <a:t>Template deployment</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declarative syntax</a:t>
            </a:r>
            <a:r>
              <a:rPr lang="en-US" sz="1200" b="0" i="0" kern="1200" dirty="0">
                <a:solidFill>
                  <a:schemeClr val="tx1"/>
                </a:solidFill>
                <a:effectLst/>
                <a:latin typeface="+mn-lt"/>
                <a:ea typeface="+mn-ea"/>
                <a:cs typeface="+mn-cs"/>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dirty="0"/>
          </a:p>
        </p:txBody>
      </p:sp>
    </p:spTree>
    <p:extLst>
      <p:ext uri="{BB962C8B-B14F-4D97-AF65-F5344CB8AC3E}">
        <p14:creationId xmlns:p14="http://schemas.microsoft.com/office/powerpoint/2010/main" val="65885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https://docs.microsoft.com/en-us/azure/azure-resource-manager/resource-group-authoring-templates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dirty="0"/>
          </a:p>
        </p:txBody>
      </p:sp>
    </p:spTree>
    <p:extLst>
      <p:ext uri="{BB962C8B-B14F-4D97-AF65-F5344CB8AC3E}">
        <p14:creationId xmlns:p14="http://schemas.microsoft.com/office/powerpoint/2010/main" val="3416225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dirty="0"/>
          </a:p>
        </p:txBody>
      </p:sp>
    </p:spTree>
    <p:extLst>
      <p:ext uri="{BB962C8B-B14F-4D97-AF65-F5344CB8AC3E}">
        <p14:creationId xmlns:p14="http://schemas.microsoft.com/office/powerpoint/2010/main" val="1288666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AzureRmResourceGroupDeployment</a:t>
            </a:r>
            <a:r>
              <a:rPr lang="en-US" dirty="0"/>
              <a:t> -Mode Complete -Name </a:t>
            </a:r>
            <a:r>
              <a:rPr lang="en-US" dirty="0" err="1"/>
              <a:t>ExampleDeployment</a:t>
            </a:r>
            <a:r>
              <a:rPr lang="en-US" dirty="0"/>
              <a:t> ` -</a:t>
            </a:r>
            <a:r>
              <a:rPr lang="en-US" dirty="0" err="1"/>
              <a:t>ResourceGroupName</a:t>
            </a:r>
            <a:r>
              <a:rPr lang="en-US" dirty="0"/>
              <a:t> </a:t>
            </a:r>
            <a:r>
              <a:rPr lang="en-US" dirty="0" err="1"/>
              <a:t>ExampleResourceGroup</a:t>
            </a:r>
            <a:r>
              <a:rPr lang="en-US" dirty="0"/>
              <a:t> -</a:t>
            </a:r>
            <a:r>
              <a:rPr lang="en-US" dirty="0" err="1"/>
              <a:t>TemplateFile</a:t>
            </a:r>
            <a:r>
              <a:rPr lang="en-US" dirty="0"/>
              <a:t> c:\MyTemplates\storage.json </a:t>
            </a:r>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dirty="0"/>
          </a:p>
        </p:txBody>
      </p:sp>
    </p:spTree>
    <p:extLst>
      <p:ext uri="{BB962C8B-B14F-4D97-AF65-F5344CB8AC3E}">
        <p14:creationId xmlns:p14="http://schemas.microsoft.com/office/powerpoint/2010/main" val="791073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parameters section of the template, you specify which values you can input when deploying the resources. These parameter values enable you to customize the deployment by providing values that are tailored for a particular environment (such as dev, test, and production). You do not have to provide parameters in your template, but without parameters your template would always deploy the same resources with the same names, locations, and properties.</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dirty="0"/>
          </a:p>
        </p:txBody>
      </p:sp>
    </p:spTree>
    <p:extLst>
      <p:ext uri="{BB962C8B-B14F-4D97-AF65-F5344CB8AC3E}">
        <p14:creationId xmlns:p14="http://schemas.microsoft.com/office/powerpoint/2010/main" val="3782404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dirty="0"/>
          </a:p>
        </p:txBody>
      </p:sp>
    </p:spTree>
    <p:extLst>
      <p:ext uri="{BB962C8B-B14F-4D97-AF65-F5344CB8AC3E}">
        <p14:creationId xmlns:p14="http://schemas.microsoft.com/office/powerpoint/2010/main" val="2849677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https://docs.microsoft.com/en-us/azure/azure-resource-manager/resource-manager-template-best-practices#variables</a:t>
            </a:r>
            <a:r>
              <a:rPr lang="en-US" sz="1200" dirty="0"/>
              <a:t> </a:t>
            </a:r>
          </a:p>
          <a:p>
            <a:r>
              <a:rPr lang="en-US" dirty="0"/>
              <a:t> </a:t>
            </a:r>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dirty="0"/>
          </a:p>
        </p:txBody>
      </p:sp>
    </p:spTree>
    <p:extLst>
      <p:ext uri="{BB962C8B-B14F-4D97-AF65-F5344CB8AC3E}">
        <p14:creationId xmlns:p14="http://schemas.microsoft.com/office/powerpoint/2010/main" val="327493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Limits: </a:t>
            </a:r>
            <a:r>
              <a:rPr lang="en-US" dirty="0">
                <a:hlinkClick r:id="rId3"/>
              </a:rPr>
              <a:t>https://docs.microsoft.com/en-us/azure/azure-subscription-service-limits#virtual-machines-limits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Pricing - </a:t>
            </a:r>
            <a:r>
              <a:rPr lang="en-US" dirty="0">
                <a:hlinkClick r:id="rId4"/>
              </a:rPr>
              <a:t>https://azure.microsoft.com/en-us/pricing/details/virtual-machines/linux/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Vertical scaling - https://docs.microsoft.com/en-us/azure/virtual-machines/linux/vertical-scaling-automation?toc=%2fazure%2fvirtual-machines%2flinux%2ftoc.json </a:t>
            </a:r>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4190020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dirty="0"/>
          </a:p>
        </p:txBody>
      </p:sp>
    </p:spTree>
    <p:extLst>
      <p:ext uri="{BB962C8B-B14F-4D97-AF65-F5344CB8AC3E}">
        <p14:creationId xmlns:p14="http://schemas.microsoft.com/office/powerpoint/2010/main" val="6106494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https://docs.microsoft.com/en-us/azure/azure-resource-manager/resource-group-define-dependencies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dirty="0"/>
          </a:p>
        </p:txBody>
      </p:sp>
    </p:spTree>
    <p:extLst>
      <p:ext uri="{BB962C8B-B14F-4D97-AF65-F5344CB8AC3E}">
        <p14:creationId xmlns:p14="http://schemas.microsoft.com/office/powerpoint/2010/main" val="3706700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dirty="0"/>
          </a:p>
        </p:txBody>
      </p:sp>
    </p:spTree>
    <p:extLst>
      <p:ext uri="{BB962C8B-B14F-4D97-AF65-F5344CB8AC3E}">
        <p14:creationId xmlns:p14="http://schemas.microsoft.com/office/powerpoint/2010/main" val="388962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33</a:t>
            </a:fld>
            <a:endParaRPr lang="en-US" dirty="0"/>
          </a:p>
        </p:txBody>
      </p:sp>
    </p:spTree>
    <p:extLst>
      <p:ext uri="{BB962C8B-B14F-4D97-AF65-F5344CB8AC3E}">
        <p14:creationId xmlns:p14="http://schemas.microsoft.com/office/powerpoint/2010/main" val="4018518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34</a:t>
            </a:fld>
            <a:endParaRPr lang="en-US" dirty="0"/>
          </a:p>
        </p:txBody>
      </p:sp>
    </p:spTree>
    <p:extLst>
      <p:ext uri="{BB962C8B-B14F-4D97-AF65-F5344CB8AC3E}">
        <p14:creationId xmlns:p14="http://schemas.microsoft.com/office/powerpoint/2010/main" val="219248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35</a:t>
            </a:fld>
            <a:endParaRPr lang="en-US" dirty="0"/>
          </a:p>
        </p:txBody>
      </p:sp>
    </p:spTree>
    <p:extLst>
      <p:ext uri="{BB962C8B-B14F-4D97-AF65-F5344CB8AC3E}">
        <p14:creationId xmlns:p14="http://schemas.microsoft.com/office/powerpoint/2010/main" val="4185243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dirty="0"/>
          </a:p>
        </p:txBody>
      </p:sp>
    </p:spTree>
    <p:extLst>
      <p:ext uri="{BB962C8B-B14F-4D97-AF65-F5344CB8AC3E}">
        <p14:creationId xmlns:p14="http://schemas.microsoft.com/office/powerpoint/2010/main" val="41699487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Connect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1/8/2018 12:46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1916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dirty="0"/>
          </a:p>
        </p:txBody>
      </p:sp>
    </p:spTree>
    <p:extLst>
      <p:ext uri="{BB962C8B-B14F-4D97-AF65-F5344CB8AC3E}">
        <p14:creationId xmlns:p14="http://schemas.microsoft.com/office/powerpoint/2010/main" val="1292659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dirty="0"/>
          </a:p>
        </p:txBody>
      </p:sp>
    </p:spTree>
    <p:extLst>
      <p:ext uri="{BB962C8B-B14F-4D97-AF65-F5344CB8AC3E}">
        <p14:creationId xmlns:p14="http://schemas.microsoft.com/office/powerpoint/2010/main" val="245073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you want to lift and shift an app – for example, a legacy app</a:t>
            </a:r>
          </a:p>
          <a:p>
            <a:pPr marL="171450" indent="-171450">
              <a:buFontTx/>
              <a:buChar char="-"/>
            </a:pPr>
            <a:r>
              <a:rPr lang="en-US" dirty="0"/>
              <a:t>You need to customize the OS and install depend</a:t>
            </a:r>
          </a:p>
        </p:txBody>
      </p:sp>
      <p:sp>
        <p:nvSpPr>
          <p:cNvPr id="4" name="Slide Number Placeholder 3"/>
          <p:cNvSpPr>
            <a:spLocks noGrp="1"/>
          </p:cNvSpPr>
          <p:nvPr>
            <p:ph type="sldNum" sz="quarter" idx="10"/>
          </p:nvPr>
        </p:nvSpPr>
        <p:spPr/>
        <p:txBody>
          <a:bodyPr/>
          <a:lstStyle/>
          <a:p>
            <a:fld id="{3AB32C7E-D9C3-40D4-8B5C-4BFC5FA60907}" type="slidenum">
              <a:rPr lang="en-US" smtClean="0"/>
              <a:t>4</a:t>
            </a:fld>
            <a:endParaRPr lang="en-US" dirty="0"/>
          </a:p>
        </p:txBody>
      </p:sp>
    </p:spTree>
    <p:extLst>
      <p:ext uri="{BB962C8B-B14F-4D97-AF65-F5344CB8AC3E}">
        <p14:creationId xmlns:p14="http://schemas.microsoft.com/office/powerpoint/2010/main" val="2896390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https://docs.microsoft.com/en-us/azure/azure-resource-manager/resource-group-template-deploy</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40</a:t>
            </a:fld>
            <a:endParaRPr lang="en-US" dirty="0"/>
          </a:p>
        </p:txBody>
      </p:sp>
    </p:spTree>
    <p:extLst>
      <p:ext uri="{BB962C8B-B14F-4D97-AF65-F5344CB8AC3E}">
        <p14:creationId xmlns:p14="http://schemas.microsoft.com/office/powerpoint/2010/main" val="1570867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41</a:t>
            </a:fld>
            <a:endParaRPr lang="en-US" dirty="0"/>
          </a:p>
        </p:txBody>
      </p:sp>
    </p:spTree>
    <p:extLst>
      <p:ext uri="{BB962C8B-B14F-4D97-AF65-F5344CB8AC3E}">
        <p14:creationId xmlns:p14="http://schemas.microsoft.com/office/powerpoint/2010/main" val="577806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42</a:t>
            </a:fld>
            <a:endParaRPr lang="en-US" dirty="0"/>
          </a:p>
        </p:txBody>
      </p:sp>
    </p:spTree>
    <p:extLst>
      <p:ext uri="{BB962C8B-B14F-4D97-AF65-F5344CB8AC3E}">
        <p14:creationId xmlns:p14="http://schemas.microsoft.com/office/powerpoint/2010/main" val="38905862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Datacenters will be in close geo proximity to each other – separate buildings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Regions might have restrictions – </a:t>
            </a:r>
            <a:r>
              <a:rPr kumimoji="0" lang="en-US" sz="2000" b="0" i="0" u="none" strike="noStrike" kern="1200" cap="none" spc="0" normalizeH="0" baseline="0" noProof="0" dirty="0" err="1">
                <a:ln>
                  <a:noFill/>
                </a:ln>
                <a:solidFill>
                  <a:prstClr val="black"/>
                </a:solidFill>
                <a:effectLst/>
                <a:uLnTx/>
                <a:uFillTx/>
                <a:latin typeface="+mn-lt"/>
                <a:ea typeface="+mn-ea"/>
                <a:cs typeface="+mn-cs"/>
              </a:rPr>
              <a:t>eg</a:t>
            </a:r>
            <a:r>
              <a:rPr kumimoji="0" lang="en-US" sz="2000" b="0" i="0" u="none" strike="noStrike" kern="1200" cap="none" spc="0" normalizeH="0" baseline="0" noProof="0" dirty="0">
                <a:ln>
                  <a:noFill/>
                </a:ln>
                <a:solidFill>
                  <a:prstClr val="black"/>
                </a:solidFill>
                <a:effectLst/>
                <a:uLnTx/>
                <a:uFillTx/>
                <a:latin typeface="+mn-lt"/>
                <a:ea typeface="+mn-ea"/>
                <a:cs typeface="+mn-cs"/>
              </a:rPr>
              <a:t>. China -  you might need a billing address in that country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All services might not be available in all regions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3AB32C7E-D9C3-40D4-8B5C-4BFC5FA60907}" type="slidenum">
              <a:rPr lang="en-US" smtClean="0"/>
              <a:t>43</a:t>
            </a:fld>
            <a:endParaRPr lang="en-US" dirty="0"/>
          </a:p>
        </p:txBody>
      </p:sp>
    </p:spTree>
    <p:extLst>
      <p:ext uri="{BB962C8B-B14F-4D97-AF65-F5344CB8AC3E}">
        <p14:creationId xmlns:p14="http://schemas.microsoft.com/office/powerpoint/2010/main" val="18067555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Datacenters are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Region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same geography (such as US, Europe or Asia)</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Replicated resources are replicated across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broad geographic outage, one region in the pair is prioritized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Data resides in the same geography as its pair (except Brazil South)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Pairs: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4"/>
              </a:rPr>
              <a:t>https://docs.microsoft.com/en-us/azure/best-practices-availability-paired-regions#what-are-paired-regions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Azure Storage GRS and RA-GRS replicates data from one region to its pair.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881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segoe-ui_normal"/>
              </a:rPr>
              <a:t>Microsoft Azure Traffic Manager allows you to control the distribution of user traffic for service endpoints in different datacenters. Service endpoints supported by Traffic Manager include Azure VMs, Web Apps, and cloud services. You can also use Traffic Manager with external, non-Azure endpoints.</a:t>
            </a:r>
            <a:r>
              <a:rPr lang="en-US" b="0" i="0" u="none" strike="noStrike" dirty="0">
                <a:solidFill>
                  <a:srgbClr val="6D7079"/>
                </a:solidFill>
                <a:effectLst/>
                <a:latin typeface="Helvetica Neue"/>
              </a:rPr>
              <a:t>+</a:t>
            </a:r>
            <a:endParaRPr lang="en-US" b="0" i="0" dirty="0">
              <a:solidFill>
                <a:srgbClr val="222222"/>
              </a:solidFill>
              <a:effectLst/>
              <a:latin typeface="segoe-ui_normal"/>
            </a:endParaRPr>
          </a:p>
          <a:p>
            <a:pPr algn="l"/>
            <a:r>
              <a:rPr lang="en-US" b="0" i="0" dirty="0">
                <a:solidFill>
                  <a:srgbClr val="222222"/>
                </a:solidFill>
                <a:effectLst/>
                <a:latin typeface="segoe-ui_normal"/>
              </a:rPr>
              <a:t>Traffic Manager uses the Domain Name System (DNS) to direct client requests to the most appropriate endpoint based on a traffic-routing method and the health of the endpoints. Traffic Manager provides a range of </a:t>
            </a:r>
            <a:r>
              <a:rPr lang="en-US" b="0" i="0" u="none" strike="noStrike" dirty="0">
                <a:solidFill>
                  <a:srgbClr val="0078D7"/>
                </a:solidFill>
                <a:effectLst/>
                <a:latin typeface="segoe-ui_normal"/>
                <a:hlinkClick r:id="rId3"/>
              </a:rPr>
              <a:t>traffic-routing methods</a:t>
            </a:r>
            <a:r>
              <a:rPr lang="en-US" b="0" i="0" dirty="0">
                <a:solidFill>
                  <a:srgbClr val="222222"/>
                </a:solidFill>
                <a:effectLst/>
                <a:latin typeface="segoe-ui_normal"/>
              </a:rPr>
              <a:t> and </a:t>
            </a:r>
            <a:r>
              <a:rPr lang="en-US" b="0" i="0" u="none" strike="noStrike" dirty="0">
                <a:solidFill>
                  <a:srgbClr val="0078D7"/>
                </a:solidFill>
                <a:effectLst/>
                <a:latin typeface="segoe-ui_normal"/>
                <a:hlinkClick r:id="rId4"/>
              </a:rPr>
              <a:t>endpoint monitoring options</a:t>
            </a:r>
            <a:r>
              <a:rPr lang="en-US" b="0" i="0" dirty="0">
                <a:solidFill>
                  <a:srgbClr val="222222"/>
                </a:solidFill>
                <a:effectLst/>
                <a:latin typeface="segoe-ui_normal"/>
              </a:rPr>
              <a:t> to suit different application needs and automatic failover models. Traffic Manager is resilient to failure, including the failure of an entire Azure region.</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45</a:t>
            </a:fld>
            <a:endParaRPr lang="en-US" dirty="0"/>
          </a:p>
        </p:txBody>
      </p:sp>
    </p:spTree>
    <p:extLst>
      <p:ext uri="{BB962C8B-B14F-4D97-AF65-F5344CB8AC3E}">
        <p14:creationId xmlns:p14="http://schemas.microsoft.com/office/powerpoint/2010/main" val="3401320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46</a:t>
            </a:fld>
            <a:endParaRPr lang="en-US" dirty="0"/>
          </a:p>
        </p:txBody>
      </p:sp>
    </p:spTree>
    <p:extLst>
      <p:ext uri="{BB962C8B-B14F-4D97-AF65-F5344CB8AC3E}">
        <p14:creationId xmlns:p14="http://schemas.microsoft.com/office/powerpoint/2010/main" val="96512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47</a:t>
            </a:fld>
            <a:endParaRPr lang="en-US" dirty="0"/>
          </a:p>
        </p:txBody>
      </p:sp>
    </p:spTree>
    <p:extLst>
      <p:ext uri="{BB962C8B-B14F-4D97-AF65-F5344CB8AC3E}">
        <p14:creationId xmlns:p14="http://schemas.microsoft.com/office/powerpoint/2010/main" val="3774844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hlinkClick r:id="rId3"/>
              </a:rPr>
              <a:t>https://docs.microsoft.com/en-us/azure/virtual-machines/linux/endorsed-distros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Bring your own image for windows server 2003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x-none"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5</a:t>
            </a:fld>
            <a:endParaRPr lang="en-US" dirty="0"/>
          </a:p>
        </p:txBody>
      </p:sp>
    </p:spTree>
    <p:extLst>
      <p:ext uri="{BB962C8B-B14F-4D97-AF65-F5344CB8AC3E}">
        <p14:creationId xmlns:p14="http://schemas.microsoft.com/office/powerpoint/2010/main" val="1161441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series - https://buildazure.com/2017/09/11/more-affordable-azure-vms-with-burstable-b-series/ </a:t>
            </a:r>
          </a:p>
          <a:p>
            <a:endParaRPr lang="en-US" dirty="0"/>
          </a:p>
          <a:p>
            <a:r>
              <a:rPr lang="en-US" dirty="0"/>
              <a:t>Determine Cores, RAM, ACUs, Disks, NICs, Network Speed, Temporary Storage, SSD support</a:t>
            </a:r>
          </a:p>
          <a:p>
            <a:r>
              <a:rPr lang="en-US" dirty="0"/>
              <a:t>High level categories:</a:t>
            </a:r>
          </a:p>
          <a:p>
            <a:endParaRPr lang="en-US" dirty="0"/>
          </a:p>
          <a:p>
            <a:r>
              <a:rPr lang="en-US" dirty="0" err="1"/>
              <a:t>Acu</a:t>
            </a:r>
            <a:r>
              <a:rPr lang="en-US" dirty="0"/>
              <a:t> helps normalize </a:t>
            </a:r>
            <a:r>
              <a:rPr lang="en-US" dirty="0" err="1"/>
              <a:t>cpu</a:t>
            </a:r>
            <a:r>
              <a:rPr lang="en-US" dirty="0"/>
              <a:t> perf.. </a:t>
            </a:r>
            <a:r>
              <a:rPr lang="en-US" dirty="0" err="1"/>
              <a:t>D&amp;f</a:t>
            </a:r>
            <a:r>
              <a:rPr lang="en-US" dirty="0"/>
              <a:t> have same </a:t>
            </a:r>
            <a:r>
              <a:rPr lang="en-US" dirty="0" err="1"/>
              <a:t>acu</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6</a:t>
            </a:fld>
            <a:endParaRPr lang="en-US" dirty="0"/>
          </a:p>
        </p:txBody>
      </p:sp>
    </p:spTree>
    <p:extLst>
      <p:ext uri="{BB962C8B-B14F-4D97-AF65-F5344CB8AC3E}">
        <p14:creationId xmlns:p14="http://schemas.microsoft.com/office/powerpoint/2010/main" val="359723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Not all Azure Cores are created equal</a:t>
            </a:r>
          </a:p>
          <a:p>
            <a:pPr lvl="1"/>
            <a:r>
              <a:rPr lang="en-US" b="1" dirty="0">
                <a:solidFill>
                  <a:srgbClr val="FF0000"/>
                </a:solidFill>
              </a:rPr>
              <a:t>A1 Core !=  F1 Core</a:t>
            </a:r>
          </a:p>
          <a:p>
            <a:r>
              <a:rPr lang="en-US" dirty="0"/>
              <a:t>Compare compute (CPU) performance across SKUs.</a:t>
            </a:r>
          </a:p>
          <a:p>
            <a:r>
              <a:rPr lang="en-US" dirty="0">
                <a:hlinkClick r:id="rId3"/>
              </a:rPr>
              <a:t>https://docs.microsoft.com/en-us/azure/virtual-machines/windows/acu</a:t>
            </a:r>
            <a:endParaRPr lang="en-US" dirty="0"/>
          </a:p>
          <a:p>
            <a:endParaRPr lang="en-US" dirty="0"/>
          </a:p>
          <a:p>
            <a:r>
              <a:rPr lang="en-US" sz="1200" b="0" i="0" kern="1200" dirty="0">
                <a:solidFill>
                  <a:schemeClr val="tx1"/>
                </a:solidFill>
                <a:effectLst/>
                <a:latin typeface="+mn-lt"/>
                <a:ea typeface="+mn-ea"/>
                <a:cs typeface="+mn-cs"/>
              </a:rPr>
              <a:t>Azure Compute Unit (ACU) to provide a way of comparing compute (CPU) performance across Azure SKUs. This will help you easily identify which SKU is most likely to satisfy your performance needs. ACU is currently standardized on a Small (Standard_A1) VM being 100 and all other SKUs then represent approximately how much faster that SKU can run a standard benchmark.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ACUs marked with a * use Intel® Turbo technology to increase CPU frequency and provide a performance boost. The amount of the boost can vary based on the VM size, workload, and other workloads running on the same host.</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**Hyper-threaded.</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7</a:t>
            </a:fld>
            <a:endParaRPr lang="en-US" dirty="0"/>
          </a:p>
        </p:txBody>
      </p:sp>
    </p:spTree>
    <p:extLst>
      <p:ext uri="{BB962C8B-B14F-4D97-AF65-F5344CB8AC3E}">
        <p14:creationId xmlns:p14="http://schemas.microsoft.com/office/powerpoint/2010/main" val="412192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To provide redundancy to your application, we recommend that you group two or more virtual machines in an availability set.</a:t>
            </a:r>
            <a:endParaRPr lang="en-US" dirty="0"/>
          </a:p>
          <a:p>
            <a:pPr marL="171450" indent="-171450">
              <a:buFontTx/>
              <a:buChar char="-"/>
            </a:pPr>
            <a:r>
              <a:rPr lang="en-US" dirty="0"/>
              <a:t>Fault domain – collection of resources that may fail at the same time due to same root cause. Servers in same rack are part of same fault domain. A fault domain has a single point of failure. Place resources in separate fault domain so that they remain available in case of a failure</a:t>
            </a:r>
          </a:p>
          <a:p>
            <a:pPr marL="171450" indent="-171450">
              <a:buFontTx/>
              <a:buChar char="-"/>
            </a:pPr>
            <a:endParaRPr lang="en-US" dirty="0"/>
          </a:p>
          <a:p>
            <a:pPr marL="171450" indent="-171450">
              <a:buFontTx/>
              <a:buChar char="-"/>
            </a:pPr>
            <a:r>
              <a:rPr lang="en-US" dirty="0"/>
              <a:t>Update domain – logical collection of resources that can be updated at the same time. One update domain has updates applied at a time and may require rebooting. </a:t>
            </a:r>
            <a:r>
              <a:rPr lang="en-US" dirty="0" err="1"/>
              <a:t>Pleace</a:t>
            </a:r>
            <a:r>
              <a:rPr lang="en-US" dirty="0"/>
              <a:t> resources in separate update domains – it is automatic (</a:t>
            </a:r>
            <a:r>
              <a:rPr lang="en-US" sz="1200" b="0" i="0" kern="1200" dirty="0">
                <a:solidFill>
                  <a:schemeClr val="tx1"/>
                </a:solidFill>
                <a:effectLst/>
                <a:latin typeface="+mn-lt"/>
                <a:ea typeface="+mn-ea"/>
                <a:cs typeface="+mn-cs"/>
              </a:rPr>
              <a:t>indicate groups of virtual machines and underlying physical hardware that can be rebooted at the same time. )</a:t>
            </a:r>
            <a:endParaRPr lang="en-US" dirty="0"/>
          </a:p>
          <a:p>
            <a:pPr marL="171450" indent="-171450">
              <a:buFontTx/>
              <a:buChar char="-"/>
            </a:pPr>
            <a:r>
              <a:rPr lang="en-US" dirty="0"/>
              <a:t>One update domain has updates applied at a time</a:t>
            </a:r>
          </a:p>
          <a:p>
            <a:pPr marL="171450" indent="-171450">
              <a:buFontTx/>
              <a:buChar char="-"/>
            </a:pPr>
            <a:endParaRPr lang="en-US" dirty="0"/>
          </a:p>
          <a:p>
            <a:pPr marL="171450" indent="-171450">
              <a:buFontTx/>
              <a:buChar char="-"/>
            </a:pPr>
            <a:r>
              <a:rPr lang="en-US" dirty="0"/>
              <a:t>Availability set – can place </a:t>
            </a:r>
            <a:r>
              <a:rPr lang="en-US" dirty="0" err="1"/>
              <a:t>vm’s</a:t>
            </a:r>
            <a:r>
              <a:rPr lang="en-US" dirty="0"/>
              <a:t> in an availability set at creation or after deployment . Moving a </a:t>
            </a:r>
            <a:r>
              <a:rPr lang="en-US" dirty="0" err="1"/>
              <a:t>vm</a:t>
            </a:r>
            <a:r>
              <a:rPr lang="en-US" dirty="0"/>
              <a:t> in or out of availability set causes it to reboot</a:t>
            </a:r>
          </a:p>
          <a:p>
            <a:pPr marL="171450" indent="-171450">
              <a:buFontTx/>
              <a:buChar char="-"/>
            </a:pPr>
            <a:endParaRPr lang="en-US" dirty="0"/>
          </a:p>
          <a:p>
            <a:pPr rtl="0"/>
            <a:r>
              <a:rPr lang="en-US" b="1" dirty="0"/>
              <a:t>Fault domains</a:t>
            </a:r>
          </a:p>
          <a:p>
            <a:pPr rtl="0"/>
            <a:r>
              <a:rPr lang="en-US" dirty="0"/>
              <a:t>A fault domain is a logical group of underlying hardware that share a common power source and network switch, similar to a rack within an on-premises datacenter. As you create VMs within an availability set, the Azure platform automatically distributes your VMs across these fault domains. This approach limits the impact of potential physical hardware failures, network outages, or power interruptions.+ </a:t>
            </a:r>
          </a:p>
          <a:p>
            <a:pPr rtl="0"/>
            <a:r>
              <a:rPr lang="en-US" b="1" dirty="0"/>
              <a:t>Update domains</a:t>
            </a:r>
          </a:p>
          <a:p>
            <a:pPr rtl="0"/>
            <a:r>
              <a:rPr lang="en-US" dirty="0"/>
              <a:t>An update domain is a logical group of underlying hardware that can undergo maintenance or be rebooted at the same time. As you create VMs within an availability set, the Azure platform automatically distributes your VMs across these update domains. This approach ensures that at least one instance of your application always remains running as the Azure platform undergoes periodic maintenance. The order of update domains being rebooted may not proceed sequentially during planned maintenance, but only one update domain is rebooted at a time.+ </a:t>
            </a:r>
          </a:p>
          <a:p>
            <a:pPr rtl="0"/>
            <a:r>
              <a:rPr lang="en-US" b="1" dirty="0"/>
              <a:t>Managed Disk fault domains</a:t>
            </a:r>
          </a:p>
          <a:p>
            <a:pPr rtl="0"/>
            <a:r>
              <a:rPr lang="en-US" dirty="0"/>
              <a:t>For VMs using </a:t>
            </a:r>
            <a:r>
              <a:rPr lang="en-US" dirty="0">
                <a:hlinkClick r:id="rId3"/>
              </a:rPr>
              <a:t>Azure Managed Disks</a:t>
            </a:r>
            <a:r>
              <a:rPr lang="en-US" dirty="0"/>
              <a:t>, VMs are aligned with managed disk fault domains when using a managed availability set. This alignment ensures that all the managed disks attached to a VM are within the same managed disk fault domain. Only VMs with managed disks can be created in a managed availability set. The number of managed disk fault domains varies by region - either two or three managed disk fault domains per region. You can read more about these managed disk fault domains for </a:t>
            </a:r>
            <a:r>
              <a:rPr lang="en-US" dirty="0">
                <a:hlinkClick r:id="rId4"/>
              </a:rPr>
              <a:t>Linux VMs</a:t>
            </a:r>
            <a:r>
              <a:rPr lang="en-US" dirty="0"/>
              <a:t> or </a:t>
            </a:r>
            <a:r>
              <a:rPr lang="en-US" dirty="0">
                <a:hlinkClick r:id="rId4"/>
              </a:rPr>
              <a:t>Windows VMs</a:t>
            </a:r>
            <a:r>
              <a:rPr lang="en-US" dirty="0"/>
              <a:t>.</a:t>
            </a:r>
          </a:p>
          <a:p>
            <a:pPr marL="171450" indent="-171450">
              <a:buFontTx/>
              <a:buChar char="-"/>
            </a:pPr>
            <a:endParaRPr lang="en-US" dirty="0"/>
          </a:p>
          <a:p>
            <a:pPr marL="171450" indent="-171450">
              <a:buFontTx/>
              <a:buChar char="-"/>
            </a:pPr>
            <a:endParaRPr lang="en-US" dirty="0"/>
          </a:p>
          <a:p>
            <a:pPr marL="171450" indent="-171450">
              <a:buFontTx/>
              <a:buChar char="-"/>
            </a:pPr>
            <a:r>
              <a:rPr lang="en-US" sz="1200" dirty="0">
                <a:hlinkClick r:id="rId5"/>
              </a:rPr>
              <a:t>https://docs.microsoft.com/en-us/azure/virtual-machines/windows/manage-availability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954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Fault domain – collection of resources that may fail at the same time due to same root cause. Servers in same rack are part of same fault domain. A fault domain has a single point of failure. Place resources in separate fault domain so that they remain available in case of a failure</a:t>
            </a:r>
          </a:p>
          <a:p>
            <a:pPr marL="171450" indent="-171450">
              <a:buFontTx/>
              <a:buChar char="-"/>
            </a:pPr>
            <a:endParaRPr lang="en-US" dirty="0"/>
          </a:p>
          <a:p>
            <a:pPr marL="171450" indent="-171450">
              <a:buFontTx/>
              <a:buChar char="-"/>
            </a:pPr>
            <a:r>
              <a:rPr lang="en-US" dirty="0"/>
              <a:t>Update domain – logical collection of resources that can be updated at the same time. One update domain has updates applied at a time and may require rebooting. Place resources in separate update domains – it is automatic</a:t>
            </a:r>
          </a:p>
          <a:p>
            <a:pPr marL="171450" indent="-171450">
              <a:buFontTx/>
              <a:buChar char="-"/>
            </a:pPr>
            <a:r>
              <a:rPr lang="en-US" dirty="0"/>
              <a:t>One update domain has updates applied at a time</a:t>
            </a:r>
          </a:p>
          <a:p>
            <a:pPr marL="171450" indent="-171450">
              <a:buFontTx/>
              <a:buChar char="-"/>
            </a:pPr>
            <a:endParaRPr lang="en-US" dirty="0"/>
          </a:p>
          <a:p>
            <a:pPr marL="171450" indent="-171450">
              <a:buFontTx/>
              <a:buChar char="-"/>
            </a:pPr>
            <a:r>
              <a:rPr lang="en-US" dirty="0"/>
              <a:t>Availability set – can place </a:t>
            </a:r>
            <a:r>
              <a:rPr lang="en-US" dirty="0" err="1"/>
              <a:t>vm’s</a:t>
            </a:r>
            <a:r>
              <a:rPr lang="en-US" dirty="0"/>
              <a:t> in an availability set at creation or after deployment . Moving a </a:t>
            </a:r>
            <a:r>
              <a:rPr lang="en-US" dirty="0" err="1"/>
              <a:t>vm</a:t>
            </a:r>
            <a:r>
              <a:rPr lang="en-US" dirty="0"/>
              <a:t> in or out of availability set causes it to reboot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96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#70-535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#70-535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#70-535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nam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update"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best-practices-resource-manager-design-templates" TargetMode="External"/><Relationship Id="rId4" Type="http://schemas.openxmlformats.org/officeDocument/2006/relationships/hyperlink" Target="https://docs.microsoft.com/en-us/azure/azure-resource-manager/best-practices-resource-manager-stat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portal" TargetMode="External"/><Relationship Id="rId3" Type="http://schemas.openxmlformats.org/officeDocument/2006/relationships/hyperlink" Target="https://docs.microsoft.com/en-us/azure/azure-resource-manager/resource-group-template-deploy-portal#create-resource-group" TargetMode="External"/><Relationship Id="rId7" Type="http://schemas.openxmlformats.org/officeDocument/2006/relationships/hyperlink" Target="https://docs.microsoft.com/en-us/azure/azure-resource-manager/resource-group-template-deploy-portal#next-step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portal#deploy-resources-from-a-template-saved-to-your-account" TargetMode="External"/><Relationship Id="rId5" Type="http://schemas.openxmlformats.org/officeDocument/2006/relationships/hyperlink" Target="https://docs.microsoft.com/en-us/azure/azure-resource-manager/resource-group-template-deploy-portal#deploy-resources-from-custom-template" TargetMode="External"/><Relationship Id="rId4" Type="http://schemas.openxmlformats.org/officeDocument/2006/relationships/hyperlink" Target="https://docs.microsoft.com/en-us/azure/azure-resource-manager/resource-group-template-deploy-portal#deploy-resources-from-marketplac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sample-template" TargetMode="External"/><Relationship Id="rId3" Type="http://schemas.openxmlformats.org/officeDocument/2006/relationships/hyperlink" Target="https://docs.microsoft.com/en-us/azure/azure-resource-manager/resource-group-template-deploy#deploy-a-template-from-your-local-machine" TargetMode="External"/><Relationship Id="rId7" Type="http://schemas.openxmlformats.org/officeDocument/2006/relationships/hyperlink" Target="https://docs.microsoft.com/en-us/azure/azure-resource-manager/resource-group-template-deploy#incremental-and-complete-deployments"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test-a-template-deployment" TargetMode="External"/><Relationship Id="rId5" Type="http://schemas.openxmlformats.org/officeDocument/2006/relationships/hyperlink" Target="https://docs.microsoft.com/en-us/azure/azure-resource-manager/resource-group-template-deploy#parameter-files" TargetMode="External"/><Relationship Id="rId4" Type="http://schemas.openxmlformats.org/officeDocument/2006/relationships/hyperlink" Target="https://docs.microsoft.com/en-us/azure/azure-resource-manager/resource-group-template-deploy#deploy-a-template-from-an-external-source" TargetMode="External"/><Relationship Id="rId9" Type="http://schemas.openxmlformats.org/officeDocument/2006/relationships/hyperlink" Target="https://docs.microsoft.com/en-us/azure/azure-resource-manager/resource-group-template-deploy#next-step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multi-region-application"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azure/architecture/resiliency/high-availability-azure-applications"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hyperlink" Target="https://docs.microsoft.com/en-us/azure/architecture/resiliency/index#designing-for-resilienc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coreos/coreos-overlay/tree/master/app-emulation/wa-linux-agent" TargetMode="External"/><Relationship Id="rId3" Type="http://schemas.openxmlformats.org/officeDocument/2006/relationships/hyperlink" Target="https://support.microsoft.com/en-us/help/3206074" TargetMode="External"/><Relationship Id="rId7" Type="http://schemas.openxmlformats.org/officeDocument/2006/relationships/hyperlink" Target="https://coreos.com/docs/running-coreos/cloud-providers/azur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github.com/Azure/WALinuxAgent" TargetMode="External"/><Relationship Id="rId5" Type="http://schemas.openxmlformats.org/officeDocument/2006/relationships/hyperlink" Target="http://olcentgbl.trafficmanager.net/openlogic/6/openlogic/x86_64/RPMS/" TargetMode="External"/><Relationship Id="rId10" Type="http://schemas.openxmlformats.org/officeDocument/2006/relationships/hyperlink" Target="https://build.opensuse.org/project/show/Cloud:Tools" TargetMode="External"/><Relationship Id="rId4" Type="http://schemas.openxmlformats.org/officeDocument/2006/relationships/hyperlink" Target="http://go.microsoft.com/fwlink/?LinkID=403033&amp;clcid=0x409" TargetMode="External"/><Relationship Id="rId9" Type="http://schemas.openxmlformats.org/officeDocument/2006/relationships/hyperlink" Target="http://go.microsoft.com/fwlink/p/?LinkID=250998"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virtual-machines/windows/sizes-hpc" TargetMode="External"/><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gpu"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storag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compute"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azure/virtual-machines/windows/sizes-storage" TargetMode="External"/><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compute"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general"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hp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Azure Compute Infrastructure</a:t>
            </a:r>
          </a:p>
        </p:txBody>
      </p:sp>
      <p:graphicFrame>
        <p:nvGraphicFramePr>
          <p:cNvPr id="32" name="Diagram 31"/>
          <p:cNvGraphicFramePr/>
          <p:nvPr>
            <p:extLst>
              <p:ext uri="{D42A27DB-BD31-4B8C-83A1-F6EECF244321}">
                <p14:modId xmlns:p14="http://schemas.microsoft.com/office/powerpoint/2010/main" val="2455308283"/>
              </p:ext>
            </p:extLst>
          </p:nvPr>
        </p:nvGraphicFramePr>
        <p:xfrm>
          <a:off x="-859878" y="1496136"/>
          <a:ext cx="4906240" cy="3765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6361" y="1496135"/>
            <a:ext cx="7785817" cy="4763988"/>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id="{D7099431-A7D2-420C-A06D-68DADCF8356E}"/>
              </a:ext>
            </a:extLst>
          </p:cNvPr>
          <p:cNvSpPr>
            <a:spLocks noGrp="1"/>
          </p:cNvSpPr>
          <p:nvPr>
            <p:ph idx="1"/>
          </p:nvPr>
        </p:nvSpPr>
        <p:spPr/>
        <p:txBody>
          <a:bodyPr>
            <a:normAutofit fontScale="92500" lnSpcReduction="1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r>
              <a:rPr lang="en-US" dirty="0"/>
              <a:t>Scale In or Out</a:t>
            </a:r>
          </a:p>
          <a:p>
            <a:pPr lvl="1"/>
            <a:r>
              <a:rPr lang="en-US" dirty="0"/>
              <a:t>You can create new instances of the VM based on platform images (max 1000) or your own custom images (max 100)</a:t>
            </a:r>
          </a:p>
          <a:p>
            <a:pPr lvl="2"/>
            <a:r>
              <a:rPr lang="en-US" dirty="0">
                <a:solidFill>
                  <a:schemeClr val="tx1">
                    <a:lumMod val="95000"/>
                    <a:lumOff val="5000"/>
                  </a:schemeClr>
                </a:solidFill>
              </a:rPr>
              <a:t>Using VM Scale Sets </a:t>
            </a:r>
          </a:p>
          <a:p>
            <a:pPr lvl="2"/>
            <a:r>
              <a:rPr lang="en-US" dirty="0">
                <a:solidFill>
                  <a:schemeClr val="tx1">
                    <a:lumMod val="95000"/>
                    <a:lumOff val="5000"/>
                  </a:schemeClr>
                </a:solidFill>
              </a:rPr>
              <a:t>Using Azure Automation</a:t>
            </a:r>
          </a:p>
          <a:p>
            <a:pPr lvl="2"/>
            <a:r>
              <a:rPr lang="en-US" dirty="0">
                <a:solidFill>
                  <a:schemeClr val="tx1">
                    <a:lumMod val="95000"/>
                    <a:lumOff val="5000"/>
                  </a:schemeClr>
                </a:solidFill>
              </a:rPr>
              <a:t>Scheduled</a:t>
            </a:r>
          </a:p>
          <a:p>
            <a:pPr lvl="2"/>
            <a:r>
              <a:rPr lang="en-US" dirty="0">
                <a:solidFill>
                  <a:schemeClr val="tx1">
                    <a:lumMod val="95000"/>
                    <a:lumOff val="5000"/>
                  </a:schemeClr>
                </a:solidFill>
              </a:rPr>
              <a:t>Azure </a:t>
            </a:r>
            <a:r>
              <a:rPr lang="en-US" dirty="0" err="1">
                <a:solidFill>
                  <a:schemeClr val="tx1">
                    <a:lumMod val="95000"/>
                    <a:lumOff val="5000"/>
                  </a:schemeClr>
                </a:solidFill>
              </a:rPr>
              <a:t>Autoscale</a:t>
            </a:r>
            <a:endParaRPr lang="en-US" dirty="0">
              <a:solidFill>
                <a:schemeClr val="tx1">
                  <a:lumMod val="95000"/>
                  <a:lumOff val="5000"/>
                </a:schemeClr>
              </a:solidFill>
            </a:endParaRPr>
          </a:p>
          <a:p>
            <a:pPr lvl="3"/>
            <a:r>
              <a:rPr lang="en-US" dirty="0"/>
              <a:t>System Metrics (CPU, RAM, </a:t>
            </a:r>
            <a:r>
              <a:rPr lang="en-US" dirty="0" err="1"/>
              <a:t>etc</a:t>
            </a:r>
            <a:r>
              <a:rPr lang="en-US" dirty="0"/>
              <a:t>)</a:t>
            </a:r>
          </a:p>
          <a:p>
            <a:pPr lvl="3"/>
            <a:r>
              <a:rPr lang="en-US" dirty="0"/>
              <a:t>Custom Metrics</a:t>
            </a:r>
          </a:p>
          <a:p>
            <a:pPr lvl="2"/>
            <a:endParaRPr lang="en-US" dirty="0"/>
          </a:p>
          <a:p>
            <a:pPr lvl="1"/>
            <a:endParaRPr lang="en-US" dirty="0"/>
          </a:p>
        </p:txBody>
      </p:sp>
    </p:spTree>
    <p:extLst>
      <p:ext uri="{BB962C8B-B14F-4D97-AF65-F5344CB8AC3E}">
        <p14:creationId xmlns:p14="http://schemas.microsoft.com/office/powerpoint/2010/main" val="23751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66BB5A2-C2D7-4E59-9260-CEC51C70E25B}"/>
              </a:ext>
            </a:extLst>
          </p:cNvPr>
          <p:cNvPicPr>
            <a:picLocks noChangeAspect="1"/>
          </p:cNvPicPr>
          <p:nvPr/>
        </p:nvPicPr>
        <p:blipFill>
          <a:blip r:embed="rId4"/>
          <a:stretch>
            <a:fillRect/>
          </a:stretch>
        </p:blipFill>
        <p:spPr>
          <a:xfrm>
            <a:off x="7829551" y="3335964"/>
            <a:ext cx="4042410" cy="2374915"/>
          </a:xfrm>
          <a:prstGeom prst="rect">
            <a:avLst/>
          </a:prstGeom>
        </p:spPr>
      </p:pic>
      <p:pic>
        <p:nvPicPr>
          <p:cNvPr id="14" name="Picture 13">
            <a:extLst>
              <a:ext uri="{FF2B5EF4-FFF2-40B4-BE49-F238E27FC236}">
                <a16:creationId xmlns:a16="http://schemas.microsoft.com/office/drawing/2014/main" id="{9AFE7ED1-8908-4EEB-AC53-AE36921CCB85}"/>
              </a:ext>
            </a:extLst>
          </p:cNvPr>
          <p:cNvPicPr>
            <a:picLocks noChangeAspect="1"/>
          </p:cNvPicPr>
          <p:nvPr/>
        </p:nvPicPr>
        <p:blipFill>
          <a:blip r:embed="rId5"/>
          <a:stretch>
            <a:fillRect/>
          </a:stretch>
        </p:blipFill>
        <p:spPr>
          <a:xfrm>
            <a:off x="7829551" y="623053"/>
            <a:ext cx="4042409" cy="1653712"/>
          </a:xfrm>
          <a:prstGeom prst="rect">
            <a:avLst/>
          </a:prstGeom>
        </p:spPr>
      </p:pic>
      <p:sp>
        <p:nvSpPr>
          <p:cNvPr id="3" name="Title 2"/>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a:t>Virtual Machine Scale Sets</a:t>
            </a:r>
          </a:p>
        </p:txBody>
      </p:sp>
      <p:sp>
        <p:nvSpPr>
          <p:cNvPr id="5" name="Text Placeholder 6"/>
          <p:cNvSpPr txBox="1">
            <a:spLocks/>
          </p:cNvSpPr>
          <p:nvPr/>
        </p:nvSpPr>
        <p:spPr>
          <a:xfrm>
            <a:off x="821515" y="2121762"/>
            <a:ext cx="6204984" cy="3626917"/>
          </a:xfrm>
          <a:prstGeom prst="rect">
            <a:avLst/>
          </a:prstGeom>
        </p:spPr>
        <p:txBody>
          <a:bodyPr vert="horz" lIns="91440" tIns="45720" rIns="91440" bIns="4572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080" indent="-228600" defTabSz="914400"/>
            <a:r>
              <a:rPr lang="en-US" sz="2400" dirty="0">
                <a:solidFill>
                  <a:schemeClr val="tx1"/>
                </a:solidFill>
                <a:latin typeface="+mn-lt"/>
              </a:rPr>
              <a:t>Deploy and manage VMs as a set</a:t>
            </a:r>
          </a:p>
          <a:p>
            <a:pPr marL="336080" indent="-228600" defTabSz="914400"/>
            <a:r>
              <a:rPr lang="en-US" sz="2400" dirty="0">
                <a:solidFill>
                  <a:schemeClr val="tx1"/>
                </a:solidFill>
                <a:latin typeface="+mn-lt"/>
              </a:rPr>
              <a:t>An Azure Compute resource </a:t>
            </a:r>
            <a:r>
              <a:rPr lang="en-US" sz="2400" dirty="0" err="1">
                <a:solidFill>
                  <a:schemeClr val="tx1"/>
                </a:solidFill>
                <a:latin typeface="+mn-lt"/>
              </a:rPr>
              <a:t>Microsoft.Compute</a:t>
            </a:r>
            <a:r>
              <a:rPr lang="en-US" sz="2400" dirty="0">
                <a:solidFill>
                  <a:schemeClr val="tx1"/>
                </a:solidFill>
                <a:latin typeface="+mn-lt"/>
              </a:rPr>
              <a:t>/</a:t>
            </a:r>
            <a:r>
              <a:rPr lang="en-US" sz="2400" dirty="0" err="1">
                <a:solidFill>
                  <a:schemeClr val="tx1"/>
                </a:solidFill>
                <a:latin typeface="+mn-lt"/>
              </a:rPr>
              <a:t>virtualMachineScaleSets</a:t>
            </a:r>
            <a:endParaRPr lang="en-US" sz="2400" dirty="0">
              <a:solidFill>
                <a:schemeClr val="tx1"/>
              </a:solidFill>
              <a:latin typeface="+mn-lt"/>
            </a:endParaRPr>
          </a:p>
          <a:p>
            <a:r>
              <a:rPr lang="en-US" sz="2400" b="1" dirty="0"/>
              <a:t>Scale</a:t>
            </a:r>
            <a:r>
              <a:rPr lang="en-US" sz="2400" dirty="0"/>
              <a:t> - Deploy identical resources </a:t>
            </a:r>
          </a:p>
          <a:p>
            <a:pPr lvl="1"/>
            <a:r>
              <a:rPr lang="en-US" sz="1800" dirty="0"/>
              <a:t>Easily</a:t>
            </a:r>
          </a:p>
          <a:p>
            <a:pPr lvl="1"/>
            <a:r>
              <a:rPr lang="en-US" sz="1800" dirty="0"/>
              <a:t>Rapidly</a:t>
            </a:r>
          </a:p>
          <a:p>
            <a:pPr lvl="1"/>
            <a:r>
              <a:rPr lang="en-US" sz="1800" dirty="0"/>
              <a:t>At scale.. 10s – 10,000s of cores</a:t>
            </a:r>
          </a:p>
          <a:p>
            <a:r>
              <a:rPr lang="en-US" sz="2400" b="1" dirty="0"/>
              <a:t>Low cost - </a:t>
            </a:r>
            <a:r>
              <a:rPr lang="en-US" sz="2400" dirty="0"/>
              <a:t>Dynamically increase/decrease compute power to optimize costs</a:t>
            </a:r>
            <a:endParaRPr lang="en-US" sz="2400" b="1" dirty="0"/>
          </a:p>
          <a:p>
            <a:r>
              <a:rPr lang="en-US" sz="2400" b="1" dirty="0"/>
              <a:t>Elasticity</a:t>
            </a:r>
            <a:r>
              <a:rPr lang="en-US" sz="2400" dirty="0"/>
              <a:t> - Automatically scale to changing demand</a:t>
            </a:r>
          </a:p>
          <a:p>
            <a:pPr marL="336080" indent="-228600" defTabSz="914400"/>
            <a:endParaRPr lang="en-US" sz="2400" dirty="0">
              <a:solidFill>
                <a:schemeClr val="tx1"/>
              </a:solidFill>
              <a:latin typeface="+mn-lt"/>
            </a:endParaRPr>
          </a:p>
        </p:txBody>
      </p:sp>
    </p:spTree>
    <p:extLst>
      <p:ext uri="{BB962C8B-B14F-4D97-AF65-F5344CB8AC3E}">
        <p14:creationId xmlns:p14="http://schemas.microsoft.com/office/powerpoint/2010/main" val="331787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5951" y="0"/>
            <a:ext cx="10515600" cy="1325563"/>
          </a:xfrm>
        </p:spPr>
        <p:txBody>
          <a:bodyPr/>
          <a:lstStyle/>
          <a:p>
            <a:r>
              <a:rPr lang="en-US" dirty="0"/>
              <a:t>VM Disks</a:t>
            </a:r>
          </a:p>
        </p:txBody>
      </p:sp>
      <p:sp>
        <p:nvSpPr>
          <p:cNvPr id="3" name="Content Placeholder 2"/>
          <p:cNvSpPr>
            <a:spLocks noGrp="1"/>
          </p:cNvSpPr>
          <p:nvPr>
            <p:ph idx="1"/>
          </p:nvPr>
        </p:nvSpPr>
        <p:spPr>
          <a:xfrm>
            <a:off x="838200" y="1277007"/>
            <a:ext cx="10515600" cy="4899956"/>
          </a:xfrm>
        </p:spPr>
        <p:txBody>
          <a:bodyPr numCol="2">
            <a:normAutofit/>
          </a:bodyPr>
          <a:lstStyle/>
          <a:p>
            <a:r>
              <a:rPr lang="en-US" dirty="0"/>
              <a:t>OS Disk (attached via SATA)</a:t>
            </a:r>
          </a:p>
          <a:p>
            <a:pPr lvl="1"/>
            <a:r>
              <a:rPr lang="en-US" dirty="0"/>
              <a:t>VHD based</a:t>
            </a:r>
          </a:p>
          <a:p>
            <a:pPr lvl="1"/>
            <a:r>
              <a:rPr lang="en-US" dirty="0"/>
              <a:t>Persists</a:t>
            </a:r>
          </a:p>
          <a:p>
            <a:pPr lvl="1"/>
            <a:r>
              <a:rPr lang="en-US" dirty="0"/>
              <a:t>Separate storage cost</a:t>
            </a:r>
          </a:p>
          <a:p>
            <a:r>
              <a:rPr lang="en-US" dirty="0"/>
              <a:t>Temporary Disk</a:t>
            </a:r>
          </a:p>
          <a:p>
            <a:pPr lvl="1"/>
            <a:r>
              <a:rPr lang="en-US" dirty="0"/>
              <a:t>Doesn’t persist - SSD</a:t>
            </a:r>
          </a:p>
          <a:p>
            <a:pPr lvl="1"/>
            <a:r>
              <a:rPr lang="en-US" dirty="0"/>
              <a:t>No Separate storage cost</a:t>
            </a:r>
          </a:p>
          <a:p>
            <a:r>
              <a:rPr lang="en-US" dirty="0"/>
              <a:t>Data Disk (SCSI)</a:t>
            </a:r>
          </a:p>
          <a:p>
            <a:pPr lvl="1"/>
            <a:r>
              <a:rPr lang="en-US" dirty="0"/>
              <a:t>VHD based</a:t>
            </a:r>
          </a:p>
          <a:p>
            <a:pPr lvl="1"/>
            <a:r>
              <a:rPr lang="en-US" dirty="0"/>
              <a:t>Persists</a:t>
            </a:r>
          </a:p>
          <a:p>
            <a:pPr lvl="1"/>
            <a:r>
              <a:rPr lang="en-US" dirty="0"/>
              <a:t>Separate storage cost</a:t>
            </a:r>
          </a:p>
          <a:p>
            <a:pPr marL="457200" lvl="1" indent="0">
              <a:buNone/>
            </a:pPr>
            <a:endParaRPr lang="en-US" dirty="0"/>
          </a:p>
          <a:p>
            <a:pPr lvl="1"/>
            <a:r>
              <a:rPr lang="en-US" dirty="0"/>
              <a:t>Current Max Data Disk Size: 4095GB</a:t>
            </a:r>
          </a:p>
          <a:p>
            <a:pPr marL="0" indent="0">
              <a:buNone/>
            </a:pPr>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97435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7579" y="34724"/>
            <a:ext cx="10515600" cy="1325563"/>
          </a:xfrm>
        </p:spPr>
        <p:txBody>
          <a:bodyPr/>
          <a:lstStyle/>
          <a:p>
            <a:r>
              <a:rPr lang="en-US" dirty="0"/>
              <a:t>VM Disks – SSD</a:t>
            </a:r>
            <a:br>
              <a:rPr lang="en-US" dirty="0"/>
            </a:br>
            <a:endParaRPr lang="en-US" dirty="0"/>
          </a:p>
        </p:txBody>
      </p:sp>
      <p:sp>
        <p:nvSpPr>
          <p:cNvPr id="3" name="Content Placeholder 2"/>
          <p:cNvSpPr>
            <a:spLocks noGrp="1"/>
          </p:cNvSpPr>
          <p:nvPr>
            <p:ph idx="1"/>
          </p:nvPr>
        </p:nvSpPr>
        <p:spPr>
          <a:xfrm>
            <a:off x="207579" y="1690688"/>
            <a:ext cx="10515600" cy="4351338"/>
          </a:xfrm>
        </p:spPr>
        <p:txBody>
          <a:bodyPr numCol="2">
            <a:normAutofit/>
          </a:bodyPr>
          <a:lstStyle/>
          <a:p>
            <a:r>
              <a:rPr lang="en-US" dirty="0">
                <a:solidFill>
                  <a:schemeClr val="tx1">
                    <a:lumMod val="95000"/>
                    <a:lumOff val="5000"/>
                  </a:schemeClr>
                </a:solidFill>
              </a:rPr>
              <a:t>Premium Storage Disk Types</a:t>
            </a:r>
          </a:p>
          <a:p>
            <a:pPr lvl="1"/>
            <a:r>
              <a:rPr lang="en-US" dirty="0">
                <a:solidFill>
                  <a:schemeClr val="tx1">
                    <a:lumMod val="95000"/>
                    <a:lumOff val="5000"/>
                  </a:schemeClr>
                </a:solidFill>
              </a:rPr>
              <a:t>P10, P20, P30</a:t>
            </a:r>
          </a:p>
          <a:p>
            <a:r>
              <a:rPr lang="en-US" dirty="0">
                <a:solidFill>
                  <a:schemeClr val="tx1">
                    <a:lumMod val="95000"/>
                    <a:lumOff val="5000"/>
                  </a:schemeClr>
                </a:solidFill>
              </a:rPr>
              <a:t>Support for SSD (Premium Storage)</a:t>
            </a:r>
          </a:p>
          <a:p>
            <a:pPr lvl="1"/>
            <a:r>
              <a:rPr lang="en-US" dirty="0">
                <a:solidFill>
                  <a:schemeClr val="tx1">
                    <a:lumMod val="95000"/>
                    <a:lumOff val="5000"/>
                  </a:schemeClr>
                </a:solidFill>
              </a:rPr>
              <a:t>DS-series, DSv2-series, GS-series, and Fs-series.</a:t>
            </a:r>
          </a:p>
          <a:p>
            <a:pPr lvl="1"/>
            <a:r>
              <a:rPr lang="en-US" dirty="0">
                <a:solidFill>
                  <a:schemeClr val="tx1">
                    <a:lumMod val="95000"/>
                    <a:lumOff val="5000"/>
                  </a:schemeClr>
                </a:solidFill>
              </a:rPr>
              <a:t>You can use Standard </a:t>
            </a:r>
            <a:r>
              <a:rPr lang="en-US" sz="3000" dirty="0">
                <a:solidFill>
                  <a:schemeClr val="tx1">
                    <a:lumMod val="95000"/>
                    <a:lumOff val="5000"/>
                  </a:schemeClr>
                </a:solidFill>
              </a:rPr>
              <a:t>OR</a:t>
            </a:r>
            <a:r>
              <a:rPr lang="en-US" dirty="0">
                <a:solidFill>
                  <a:schemeClr val="tx1">
                    <a:lumMod val="95000"/>
                    <a:lumOff val="5000"/>
                  </a:schemeClr>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4" name="Table 3">
            <a:extLst>
              <a:ext uri="{FF2B5EF4-FFF2-40B4-BE49-F238E27FC236}">
                <a16:creationId xmlns:a16="http://schemas.microsoft.com/office/drawing/2014/main" id="{37D0F55D-895D-4696-A09C-C886EFF6289F}"/>
              </a:ext>
            </a:extLst>
          </p:cNvPr>
          <p:cNvGraphicFramePr>
            <a:graphicFrameLocks noGrp="1"/>
          </p:cNvGraphicFramePr>
          <p:nvPr>
            <p:extLst>
              <p:ext uri="{D42A27DB-BD31-4B8C-83A1-F6EECF244321}">
                <p14:modId xmlns:p14="http://schemas.microsoft.com/office/powerpoint/2010/main" val="3359945328"/>
              </p:ext>
            </p:extLst>
          </p:nvPr>
        </p:nvGraphicFramePr>
        <p:xfrm>
          <a:off x="5517931" y="697506"/>
          <a:ext cx="6674072" cy="4370821"/>
        </p:xfrm>
        <a:graphic>
          <a:graphicData uri="http://schemas.openxmlformats.org/drawingml/2006/table">
            <a:tbl>
              <a:tblPr/>
              <a:tblGrid>
                <a:gridCol w="1072055">
                  <a:extLst>
                    <a:ext uri="{9D8B030D-6E8A-4147-A177-3AD203B41FA5}">
                      <a16:colId xmlns:a16="http://schemas.microsoft.com/office/drawing/2014/main" val="483026534"/>
                    </a:ext>
                  </a:extLst>
                </a:gridCol>
                <a:gridCol w="725214">
                  <a:extLst>
                    <a:ext uri="{9D8B030D-6E8A-4147-A177-3AD203B41FA5}">
                      <a16:colId xmlns:a16="http://schemas.microsoft.com/office/drawing/2014/main" val="4105391691"/>
                    </a:ext>
                  </a:extLst>
                </a:gridCol>
                <a:gridCol w="772510">
                  <a:extLst>
                    <a:ext uri="{9D8B030D-6E8A-4147-A177-3AD203B41FA5}">
                      <a16:colId xmlns:a16="http://schemas.microsoft.com/office/drawing/2014/main" val="1423268333"/>
                    </a:ext>
                  </a:extLst>
                </a:gridCol>
                <a:gridCol w="767257">
                  <a:extLst>
                    <a:ext uri="{9D8B030D-6E8A-4147-A177-3AD203B41FA5}">
                      <a16:colId xmlns:a16="http://schemas.microsoft.com/office/drawing/2014/main" val="1816247176"/>
                    </a:ext>
                  </a:extLst>
                </a:gridCol>
                <a:gridCol w="834259">
                  <a:extLst>
                    <a:ext uri="{9D8B030D-6E8A-4147-A177-3AD203B41FA5}">
                      <a16:colId xmlns:a16="http://schemas.microsoft.com/office/drawing/2014/main" val="4250612075"/>
                    </a:ext>
                  </a:extLst>
                </a:gridCol>
                <a:gridCol w="834259">
                  <a:extLst>
                    <a:ext uri="{9D8B030D-6E8A-4147-A177-3AD203B41FA5}">
                      <a16:colId xmlns:a16="http://schemas.microsoft.com/office/drawing/2014/main" val="3007746167"/>
                    </a:ext>
                  </a:extLst>
                </a:gridCol>
                <a:gridCol w="834259">
                  <a:extLst>
                    <a:ext uri="{9D8B030D-6E8A-4147-A177-3AD203B41FA5}">
                      <a16:colId xmlns:a16="http://schemas.microsoft.com/office/drawing/2014/main" val="3508948653"/>
                    </a:ext>
                  </a:extLst>
                </a:gridCol>
                <a:gridCol w="834259">
                  <a:extLst>
                    <a:ext uri="{9D8B030D-6E8A-4147-A177-3AD203B41FA5}">
                      <a16:colId xmlns:a16="http://schemas.microsoft.com/office/drawing/2014/main" val="930256374"/>
                    </a:ext>
                  </a:extLst>
                </a:gridCol>
              </a:tblGrid>
              <a:tr h="1147171">
                <a:tc>
                  <a:txBody>
                    <a:bodyPr/>
                    <a:lstStyle/>
                    <a:p>
                      <a:pPr algn="l" fontAlgn="b"/>
                      <a:r>
                        <a:rPr lang="en-US" sz="1600" b="0">
                          <a:effectLst/>
                          <a:latin typeface="segoe-ui_semibold"/>
                        </a:rPr>
                        <a:t>Premium Disks Type</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P6</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P10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P20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P30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P50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06599724"/>
                  </a:ext>
                </a:extLst>
              </a:tr>
              <a:tr h="909825">
                <a:tc>
                  <a:txBody>
                    <a:bodyPr/>
                    <a:lstStyle/>
                    <a:p>
                      <a:pPr fontAlgn="t"/>
                      <a:r>
                        <a:rPr lang="en-US" sz="1600">
                          <a:effectLst/>
                        </a:rPr>
                        <a:t>Disk size</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32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64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128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512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1024 GB (1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2048 GB (2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4095 GB (4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28389384"/>
                  </a:ext>
                </a:extLst>
              </a:tr>
              <a:tr h="909825">
                <a:tc>
                  <a:txBody>
                    <a:bodyPr/>
                    <a:lstStyle/>
                    <a:p>
                      <a:pPr fontAlgn="t"/>
                      <a:r>
                        <a:rPr lang="en-US" sz="1600">
                          <a:effectLst/>
                        </a:rPr>
                        <a:t>IOPS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120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240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2300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44778624"/>
                  </a:ext>
                </a:extLst>
              </a:tr>
              <a:tr h="1384517">
                <a:tc>
                  <a:txBody>
                    <a:bodyPr/>
                    <a:lstStyle/>
                    <a:p>
                      <a:pPr fontAlgn="t"/>
                      <a:r>
                        <a:rPr lang="en-US" sz="1600">
                          <a:effectLst/>
                        </a:rPr>
                        <a:t>Throughput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8265396"/>
                  </a:ext>
                </a:extLst>
              </a:tr>
            </a:tbl>
          </a:graphicData>
        </a:graphic>
      </p:graphicFrame>
    </p:spTree>
    <p:extLst>
      <p:ext uri="{BB962C8B-B14F-4D97-AF65-F5344CB8AC3E}">
        <p14:creationId xmlns:p14="http://schemas.microsoft.com/office/powerpoint/2010/main" val="7740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A9DE9-2C4C-485B-B204-7F07D07D02C6}"/>
              </a:ext>
            </a:extLst>
          </p:cNvPr>
          <p:cNvGraphicFramePr>
            <a:graphicFrameLocks noGrp="1"/>
          </p:cNvGraphicFramePr>
          <p:nvPr>
            <p:ph idx="1"/>
            <p:extLst>
              <p:ext uri="{D42A27DB-BD31-4B8C-83A1-F6EECF244321}">
                <p14:modId xmlns:p14="http://schemas.microsoft.com/office/powerpoint/2010/main" val="3402147291"/>
              </p:ext>
            </p:extLst>
          </p:nvPr>
        </p:nvGraphicFramePr>
        <p:xfrm>
          <a:off x="236481" y="0"/>
          <a:ext cx="11682249" cy="6856002"/>
        </p:xfrm>
        <a:graphic>
          <a:graphicData uri="http://schemas.openxmlformats.org/drawingml/2006/table">
            <a:tbl>
              <a:tblPr/>
              <a:tblGrid>
                <a:gridCol w="3894083">
                  <a:extLst>
                    <a:ext uri="{9D8B030D-6E8A-4147-A177-3AD203B41FA5}">
                      <a16:colId xmlns:a16="http://schemas.microsoft.com/office/drawing/2014/main" val="2338558242"/>
                    </a:ext>
                  </a:extLst>
                </a:gridCol>
                <a:gridCol w="3894083">
                  <a:extLst>
                    <a:ext uri="{9D8B030D-6E8A-4147-A177-3AD203B41FA5}">
                      <a16:colId xmlns:a16="http://schemas.microsoft.com/office/drawing/2014/main" val="4087647339"/>
                    </a:ext>
                  </a:extLst>
                </a:gridCol>
                <a:gridCol w="3894083">
                  <a:extLst>
                    <a:ext uri="{9D8B030D-6E8A-4147-A177-3AD203B41FA5}">
                      <a16:colId xmlns:a16="http://schemas.microsoft.com/office/drawing/2014/main" val="4162674754"/>
                    </a:ext>
                  </a:extLst>
                </a:gridCol>
              </a:tblGrid>
              <a:tr h="875640">
                <a:tc>
                  <a:txBody>
                    <a:bodyPr/>
                    <a:lstStyle/>
                    <a:p>
                      <a:pPr algn="l" fontAlgn="b"/>
                      <a:endParaRPr lang="en-US" sz="1800" b="1" dirty="0">
                        <a:effectLst/>
                        <a:latin typeface="segoe-ui_semibold"/>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dirty="0">
                        <a:effectLst/>
                        <a:latin typeface="segoe-ui_semibold"/>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dirty="0">
                          <a:effectLst/>
                          <a:latin typeface="segoe-ui_semibold"/>
                        </a:rPr>
                        <a:t>Azure Premium Disk</a:t>
                      </a:r>
                    </a:p>
                    <a:p>
                      <a:pPr marL="0" algn="l" defTabSz="914400" rtl="0" eaLnBrk="1" fontAlgn="b" latinLnBrk="0" hangingPunct="1"/>
                      <a:endParaRPr lang="en-US" sz="1800" b="1" kern="1200" dirty="0">
                        <a:solidFill>
                          <a:schemeClr val="tx1"/>
                        </a:solidFill>
                        <a:effectLst/>
                        <a:latin typeface="segoe-ui_semibold"/>
                        <a:ea typeface="+mn-ea"/>
                        <a:cs typeface="+mn-cs"/>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segoe-ui_semibold"/>
                        <a:ea typeface="+mn-ea"/>
                        <a:cs typeface="+mn-cs"/>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segoe-ui_semibold"/>
                          <a:ea typeface="+mn-ea"/>
                          <a:cs typeface="+mn-cs"/>
                        </a:rPr>
                        <a:t>Azure Standard Disk</a:t>
                      </a:r>
                    </a:p>
                  </a:txBody>
                  <a:tcPr marL="41640" marR="41640" marT="20820" marB="20820">
                    <a:lnL w="12700" cap="flat" cmpd="sng" algn="ctr">
                      <a:solidFill>
                        <a:srgbClr val="E3E3E3"/>
                      </a:solidFill>
                      <a:prstDash val="solid"/>
                      <a:round/>
                      <a:headEnd type="none" w="med" len="med"/>
                      <a:tailEnd type="none" w="med" len="med"/>
                    </a:lnL>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725414650"/>
                  </a:ext>
                </a:extLst>
              </a:tr>
              <a:tr h="386219">
                <a:tc>
                  <a:txBody>
                    <a:bodyPr/>
                    <a:lstStyle/>
                    <a:p>
                      <a:pPr fontAlgn="t"/>
                      <a:r>
                        <a:rPr lang="en-US" sz="2000" b="1" dirty="0">
                          <a:effectLst/>
                        </a:rPr>
                        <a:t>Disk Type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Solid State Drives (SSD)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Hard Disk Drives (HDD)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370704021"/>
                  </a:ext>
                </a:extLst>
              </a:tr>
              <a:tr h="1101030">
                <a:tc>
                  <a:txBody>
                    <a:bodyPr/>
                    <a:lstStyle/>
                    <a:p>
                      <a:pPr fontAlgn="t"/>
                      <a:r>
                        <a:rPr lang="en-US" sz="2000" b="1" dirty="0">
                          <a:effectLst/>
                        </a:rPr>
                        <a:t>Overview</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SSD-based high-performance, low-latency disk support for VMs running IO-intensive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HDD-based cost effective disk support for Dev/Test VM scenarios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434320552"/>
                  </a:ext>
                </a:extLst>
              </a:tr>
              <a:tr h="616535">
                <a:tc>
                  <a:txBody>
                    <a:bodyPr/>
                    <a:lstStyle/>
                    <a:p>
                      <a:pPr fontAlgn="t"/>
                      <a:r>
                        <a:rPr lang="en-US" sz="2000" b="1" dirty="0">
                          <a:effectLst/>
                        </a:rPr>
                        <a:t>Scenario</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Production and performance sensitive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Dev/Test, non-critical,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Infrequent access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908402776"/>
                  </a:ext>
                </a:extLst>
              </a:tr>
              <a:tr h="2948482">
                <a:tc>
                  <a:txBody>
                    <a:bodyPr/>
                    <a:lstStyle/>
                    <a:p>
                      <a:pPr fontAlgn="t"/>
                      <a:r>
                        <a:rPr lang="en-US" sz="2000" b="1" dirty="0">
                          <a:effectLst/>
                        </a:rPr>
                        <a:t>Disk Size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P4: 32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P6: 64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P10: 128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P20: 512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P30: 1024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Unmanaged Disks: 1 GB – 4 TB (4095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Managed Disks:</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 32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S6: 64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S10: 128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S20: 512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S30: 1024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710144733"/>
                  </a:ext>
                </a:extLst>
              </a:tr>
              <a:tr h="386219">
                <a:tc>
                  <a:txBody>
                    <a:bodyPr/>
                    <a:lstStyle/>
                    <a:p>
                      <a:pPr fontAlgn="t"/>
                      <a:r>
                        <a:rPr lang="en-US" sz="2000" b="1" dirty="0">
                          <a:effectLst/>
                        </a:rPr>
                        <a:t>Max Throughput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250 MB/s </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t"/>
                      <a:r>
                        <a:rPr lang="en-US" sz="1800">
                          <a:effectLst/>
                        </a:rPr>
                        <a:t>60 MB/s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247555544"/>
                  </a:ext>
                </a:extLst>
              </a:tr>
              <a:tr h="386219">
                <a:tc>
                  <a:txBody>
                    <a:bodyPr/>
                    <a:lstStyle/>
                    <a:p>
                      <a:pPr fontAlgn="t"/>
                      <a:r>
                        <a:rPr lang="en-US" sz="2000" b="1" dirty="0">
                          <a:effectLst/>
                        </a:rPr>
                        <a:t>Max IOPS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7500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t"/>
                      <a:r>
                        <a:rPr lang="en-US" sz="1800" dirty="0">
                          <a:effectLst/>
                        </a:rPr>
                        <a:t>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138701546"/>
                  </a:ext>
                </a:extLst>
              </a:tr>
            </a:tbl>
          </a:graphicData>
        </a:graphic>
      </p:graphicFrame>
    </p:spTree>
    <p:extLst>
      <p:ext uri="{BB962C8B-B14F-4D97-AF65-F5344CB8AC3E}">
        <p14:creationId xmlns:p14="http://schemas.microsoft.com/office/powerpoint/2010/main" val="142098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9A084D11-B70D-40EE-B04A-A4D4D869172E}"/>
              </a:ext>
            </a:extLst>
          </p:cNvPr>
          <p:cNvSpPr>
            <a:spLocks noGrp="1"/>
          </p:cNvSpPr>
          <p:nvPr>
            <p:ph idx="1"/>
          </p:nvPr>
        </p:nvSpPr>
        <p:spPr>
          <a:xfrm>
            <a:off x="838200" y="1690687"/>
            <a:ext cx="10515600" cy="4486275"/>
          </a:xfrm>
        </p:spPr>
        <p:txBody>
          <a:bodyPr>
            <a:normAutofit/>
          </a:bodyPr>
          <a:lstStyle/>
          <a:p>
            <a:r>
              <a:rPr lang="en-US" dirty="0">
                <a:solidFill>
                  <a:schemeClr val="tx1">
                    <a:lumMod val="95000"/>
                    <a:lumOff val="5000"/>
                  </a:schemeClr>
                </a:solidFill>
              </a:rPr>
              <a:t>Disks can be resized up to 4TB</a:t>
            </a:r>
          </a:p>
          <a:p>
            <a:r>
              <a:rPr lang="en-US" dirty="0">
                <a:solidFill>
                  <a:schemeClr val="tx1">
                    <a:lumMod val="95000"/>
                    <a:lumOff val="5000"/>
                  </a:schemeClr>
                </a:solidFill>
              </a:rPr>
              <a:t>Managed Vs Unmanaged.</a:t>
            </a:r>
          </a:p>
          <a:p>
            <a:r>
              <a:rPr lang="en-US" dirty="0"/>
              <a:t>Encryption </a:t>
            </a:r>
          </a:p>
          <a:p>
            <a:r>
              <a:rPr lang="en-US" dirty="0"/>
              <a:t>Disk Caching</a:t>
            </a:r>
          </a:p>
          <a:p>
            <a:pPr lvl="1"/>
            <a:r>
              <a:rPr lang="en-US" dirty="0">
                <a:solidFill>
                  <a:schemeClr val="tx1">
                    <a:lumMod val="95000"/>
                    <a:lumOff val="5000"/>
                  </a:schemeClr>
                </a:solidFill>
              </a:rPr>
              <a:t>None – for Write only and Write heavy (SQL Logs)</a:t>
            </a:r>
          </a:p>
          <a:p>
            <a:pPr lvl="1"/>
            <a:r>
              <a:rPr lang="en-US" dirty="0" err="1">
                <a:solidFill>
                  <a:schemeClr val="tx1">
                    <a:lumMod val="95000"/>
                    <a:lumOff val="5000"/>
                  </a:schemeClr>
                </a:solidFill>
              </a:rPr>
              <a:t>ReadOnly</a:t>
            </a:r>
            <a:r>
              <a:rPr lang="en-US" dirty="0">
                <a:solidFill>
                  <a:schemeClr val="tx1">
                    <a:lumMod val="95000"/>
                    <a:lumOff val="5000"/>
                  </a:schemeClr>
                </a:solidFill>
              </a:rPr>
              <a:t> – for Read only or read-intensive disks (SQL Data files)</a:t>
            </a:r>
          </a:p>
          <a:p>
            <a:pPr lvl="1"/>
            <a:r>
              <a:rPr lang="en-US" dirty="0" err="1">
                <a:solidFill>
                  <a:schemeClr val="tx1">
                    <a:lumMod val="95000"/>
                    <a:lumOff val="5000"/>
                  </a:schemeClr>
                </a:solidFill>
              </a:rPr>
              <a:t>ReadWrite</a:t>
            </a:r>
            <a:r>
              <a:rPr lang="en-US" dirty="0">
                <a:solidFill>
                  <a:schemeClr val="tx1">
                    <a:lumMod val="95000"/>
                    <a:lumOff val="5000"/>
                  </a:schemeClr>
                </a:solidFill>
              </a:rPr>
              <a:t> – for Operating System disks</a:t>
            </a:r>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33540426-6430-4F92-BCF3-6BC3ADBA2069}"/>
              </a:ext>
            </a:extLst>
          </p:cNvPr>
          <p:cNvSpPr>
            <a:spLocks noGrp="1"/>
          </p:cNvSpPr>
          <p:nvPr>
            <p:ph idx="1"/>
          </p:nvPr>
        </p:nvSpPr>
        <p:spPr/>
        <p:txBody>
          <a:bodyPr>
            <a:normAutofit/>
          </a:bodyPr>
          <a:lstStyle/>
          <a:p>
            <a:r>
              <a:rPr lang="en-US" b="1" dirty="0">
                <a:solidFill>
                  <a:schemeClr val="tx1">
                    <a:lumMod val="95000"/>
                    <a:lumOff val="5000"/>
                  </a:schemeClr>
                </a:solidFill>
              </a:rPr>
              <a:t>Images are representations of your VM that you can use to create more instances of the VM</a:t>
            </a:r>
          </a:p>
          <a:p>
            <a:pPr lvl="1"/>
            <a:r>
              <a:rPr lang="en-US" dirty="0"/>
              <a:t>You can capture an Image of a VM and it will include all the disks</a:t>
            </a:r>
          </a:p>
          <a:p>
            <a:pPr lvl="1"/>
            <a:r>
              <a:rPr lang="en-US" dirty="0"/>
              <a:t>Snapshots only capture one disk at a time.</a:t>
            </a:r>
          </a:p>
          <a:p>
            <a:pPr lvl="1"/>
            <a:endParaRPr lang="en-US" b="1" dirty="0">
              <a:solidFill>
                <a:srgbClr val="FF0000"/>
              </a:solidFill>
            </a:endParaRPr>
          </a:p>
          <a:p>
            <a:r>
              <a:rPr lang="en-US" b="1" dirty="0">
                <a:solidFill>
                  <a:schemeClr val="tx1">
                    <a:lumMod val="95000"/>
                    <a:lumOff val="5000"/>
                  </a:schemeClr>
                </a:solidFill>
              </a:rPr>
              <a:t>Disk Snapshots let you capture current state copies of your disks.</a:t>
            </a:r>
          </a:p>
          <a:p>
            <a:pPr lvl="1"/>
            <a:r>
              <a:rPr lang="en-US" dirty="0"/>
              <a:t>Managed Disks: Take Snapshots of the disk </a:t>
            </a:r>
          </a:p>
          <a:p>
            <a:pPr lvl="1"/>
            <a:r>
              <a:rPr lang="en-US" dirty="0"/>
              <a:t>Unmanaged Disks: Take Snapshots of the underlying VHD blob</a:t>
            </a:r>
            <a:endParaRPr lang="en-US" b="1" dirty="0">
              <a:solidFill>
                <a:schemeClr val="tx1">
                  <a:lumMod val="95000"/>
                  <a:lumOff val="5000"/>
                </a:schemeClr>
              </a:solidFill>
            </a:endParaRPr>
          </a:p>
          <a:p>
            <a:pPr lvl="1"/>
            <a:endParaRPr lang="en-US" b="1" dirty="0">
              <a:solidFill>
                <a:schemeClr val="tx1">
                  <a:lumMod val="95000"/>
                  <a:lumOff val="5000"/>
                </a:schemeClr>
              </a:solidFill>
            </a:endParaRPr>
          </a:p>
          <a:p>
            <a:pPr marL="457200" lvl="1" indent="0">
              <a:buNone/>
            </a:pPr>
            <a:endParaRPr lang="en-US" dirty="0"/>
          </a:p>
          <a:p>
            <a:endParaRPr lang="en-US" dirty="0"/>
          </a:p>
        </p:txBody>
      </p:sp>
    </p:spTree>
    <p:extLst>
      <p:ext uri="{BB962C8B-B14F-4D97-AF65-F5344CB8AC3E}">
        <p14:creationId xmlns:p14="http://schemas.microsoft.com/office/powerpoint/2010/main" val="91270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a:xfrm>
            <a:off x="536028" y="347874"/>
            <a:ext cx="11387892" cy="923330"/>
          </a:xfrm>
        </p:spPr>
        <p:txBody>
          <a:bodyPr>
            <a:normAutofit/>
          </a:bodyPr>
          <a:lstStyle/>
          <a:p>
            <a:r>
              <a:rPr lang="en-US" sz="6000" dirty="0"/>
              <a:t>Exam Tip </a:t>
            </a:r>
            <a:r>
              <a:rPr lang="en-US" dirty="0"/>
              <a:t>- Increase size of existing Disks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a:xfrm>
            <a:off x="268080" y="2210281"/>
            <a:ext cx="11655840" cy="4641916"/>
          </a:xfrm>
        </p:spPr>
        <p:txBody>
          <a:bodyPr/>
          <a:lstStyle/>
          <a:p>
            <a:r>
              <a:rPr lang="en-US" dirty="0"/>
              <a:t>You can easily increase the size of existing disks. For example, you might want to increase the size of a 30-GB disk to 128 GB, or even to 4 TB. Or, you might want to convert your P20 disk to a P30 disk because you need more capacity or more IOPS and throughput.</a:t>
            </a:r>
          </a:p>
        </p:txBody>
      </p:sp>
    </p:spTree>
    <p:extLst>
      <p:ext uri="{BB962C8B-B14F-4D97-AF65-F5344CB8AC3E}">
        <p14:creationId xmlns:p14="http://schemas.microsoft.com/office/powerpoint/2010/main" val="27101734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p:txBody>
          <a:bodyPr>
            <a:normAutofit fontScale="85000" lnSpcReduction="10000"/>
          </a:bodyPr>
          <a:lstStyle/>
          <a:p>
            <a:r>
              <a:rPr lang="en-US" b="1" dirty="0">
                <a:solidFill>
                  <a:schemeClr val="tx1">
                    <a:lumMod val="95000"/>
                    <a:lumOff val="5000"/>
                  </a:schemeClr>
                </a:solidFill>
              </a:rPr>
              <a:t>Premium Storage for Production Workloads (Storage SLAs)</a:t>
            </a:r>
          </a:p>
          <a:p>
            <a:r>
              <a:rPr lang="en-US" b="1" dirty="0">
                <a:solidFill>
                  <a:schemeClr val="tx1">
                    <a:lumMod val="95000"/>
                    <a:lumOff val="5000"/>
                  </a:schemeClr>
                </a:solidFill>
              </a:rPr>
              <a:t>Choose a VM Size that works with premium storage for production</a:t>
            </a:r>
          </a:p>
          <a:p>
            <a:r>
              <a:rPr lang="en-US" b="1" dirty="0">
                <a:solidFill>
                  <a:schemeClr val="tx1">
                    <a:lumMod val="95000"/>
                    <a:lumOff val="5000"/>
                  </a:schemeClr>
                </a:solidFill>
              </a:rPr>
              <a:t>Use Managed Disks over Unmanaged Disks</a:t>
            </a:r>
          </a:p>
          <a:p>
            <a:r>
              <a:rPr lang="en-US" dirty="0">
                <a:solidFill>
                  <a:schemeClr val="tx1">
                    <a:lumMod val="95000"/>
                    <a:lumOff val="5000"/>
                  </a:schemeClr>
                </a:solidFill>
              </a:rPr>
              <a:t>Scaling Up/Down is just resizing the VM</a:t>
            </a:r>
          </a:p>
          <a:p>
            <a:r>
              <a:rPr lang="en-US" b="1" dirty="0">
                <a:solidFill>
                  <a:schemeClr val="tx1">
                    <a:lumMod val="95000"/>
                    <a:lumOff val="5000"/>
                  </a:schemeClr>
                </a:solidFill>
              </a:rPr>
              <a:t>Scaling In/Out – the VMs should be in an availability set</a:t>
            </a:r>
          </a:p>
          <a:p>
            <a:r>
              <a:rPr lang="en-US" dirty="0">
                <a:solidFill>
                  <a:schemeClr val="tx1">
                    <a:lumMod val="95000"/>
                    <a:lumOff val="5000"/>
                  </a:schemeClr>
                </a:solidFill>
              </a:rPr>
              <a:t>Use VM reboot logs to determine if VM was rebooted by planned maintenance</a:t>
            </a:r>
          </a:p>
          <a:p>
            <a:r>
              <a:rPr lang="en-US" dirty="0">
                <a:solidFill>
                  <a:schemeClr val="tx1">
                    <a:lumMod val="95000"/>
                    <a:lumOff val="5000"/>
                  </a:schemeClr>
                </a:solidFill>
              </a:rPr>
              <a:t>Use snapshots to prevent accidental data loss</a:t>
            </a:r>
          </a:p>
          <a:p>
            <a:r>
              <a:rPr lang="en-US" dirty="0">
                <a:solidFill>
                  <a:schemeClr val="tx1">
                    <a:lumMod val="95000"/>
                    <a:lumOff val="5000"/>
                  </a:schemeClr>
                </a:solidFill>
              </a:rPr>
              <a:t>Enable VM diagnostics for production (includes boot diagnostics)</a:t>
            </a:r>
          </a:p>
          <a:p>
            <a:r>
              <a:rPr lang="en-US" b="1" dirty="0">
                <a:solidFill>
                  <a:schemeClr val="tx1">
                    <a:lumMod val="95000"/>
                    <a:lumOff val="5000"/>
                  </a:schemeClr>
                </a:solidFill>
              </a:rPr>
              <a:t>Stopped</a:t>
            </a:r>
            <a:r>
              <a:rPr lang="en-US" dirty="0">
                <a:solidFill>
                  <a:schemeClr val="tx1">
                    <a:lumMod val="95000"/>
                    <a:lumOff val="5000"/>
                  </a:schemeClr>
                </a:solidFill>
              </a:rPr>
              <a:t> VMs are still charged for use. VMs need to be </a:t>
            </a:r>
            <a:r>
              <a:rPr lang="en-US" b="1" dirty="0">
                <a:solidFill>
                  <a:schemeClr val="tx1">
                    <a:lumMod val="95000"/>
                    <a:lumOff val="5000"/>
                  </a:schemeClr>
                </a:solidFill>
              </a:rPr>
              <a:t>deallocated</a:t>
            </a:r>
            <a:r>
              <a:rPr lang="en-US" dirty="0">
                <a:solidFill>
                  <a:schemeClr val="tx1">
                    <a:lumMod val="95000"/>
                    <a:lumOff val="5000"/>
                  </a:schemeClr>
                </a:solidFill>
              </a:rPr>
              <a:t> to stop charges. </a:t>
            </a:r>
            <a:r>
              <a:rPr lang="en-US" b="1" dirty="0">
                <a:solidFill>
                  <a:schemeClr val="tx1">
                    <a:lumMod val="95000"/>
                    <a:lumOff val="5000"/>
                  </a:schemeClr>
                </a:solidFill>
              </a:rPr>
              <a:t>Stopping through OS does not deallocate! Stop with portal or CLI.</a:t>
            </a:r>
          </a:p>
          <a:p>
            <a:endParaRPr lang="en-US" dirty="0"/>
          </a:p>
          <a:p>
            <a:endParaRPr lang="en-US" dirty="0"/>
          </a:p>
          <a:p>
            <a:endParaRPr lang="en-US" dirty="0"/>
          </a:p>
        </p:txBody>
      </p:sp>
    </p:spTree>
    <p:extLst>
      <p:ext uri="{BB962C8B-B14F-4D97-AF65-F5344CB8AC3E}">
        <p14:creationId xmlns:p14="http://schemas.microsoft.com/office/powerpoint/2010/main" val="242310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3762-F10E-4017-9CAE-B6D9F6CA0CD3}"/>
              </a:ext>
            </a:extLst>
          </p:cNvPr>
          <p:cNvSpPr>
            <a:spLocks noGrp="1"/>
          </p:cNvSpPr>
          <p:nvPr>
            <p:ph type="title"/>
          </p:nvPr>
        </p:nvSpPr>
        <p:spPr/>
        <p:txBody>
          <a:bodyPr/>
          <a:lstStyle/>
          <a:p>
            <a:r>
              <a:rPr lang="en-US" dirty="0">
                <a:solidFill>
                  <a:schemeClr val="bg1"/>
                </a:solidFill>
              </a:rPr>
              <a:t>Azure RM</a:t>
            </a:r>
          </a:p>
        </p:txBody>
      </p:sp>
      <p:sp>
        <p:nvSpPr>
          <p:cNvPr id="3" name="Text Placeholder 2">
            <a:extLst>
              <a:ext uri="{FF2B5EF4-FFF2-40B4-BE49-F238E27FC236}">
                <a16:creationId xmlns:a16="http://schemas.microsoft.com/office/drawing/2014/main" id="{E3C34BC0-0A1D-4A2A-847B-E27ED88A3A5E}"/>
              </a:ext>
            </a:extLst>
          </p:cNvPr>
          <p:cNvSpPr>
            <a:spLocks noGrp="1"/>
          </p:cNvSpPr>
          <p:nvPr>
            <p:ph idx="1"/>
          </p:nvPr>
        </p:nvSpPr>
        <p:spPr>
          <a:xfrm>
            <a:off x="269303" y="1777049"/>
            <a:ext cx="11655078" cy="3303903"/>
          </a:xfrm>
        </p:spPr>
        <p:txBody>
          <a:bodyPr/>
          <a:lstStyle/>
          <a:p>
            <a:pPr marL="0" indent="0" algn="ctr">
              <a:buNone/>
            </a:pPr>
            <a:r>
              <a:rPr lang="en-US" sz="22547" dirty="0">
                <a:solidFill>
                  <a:schemeClr val="bg1"/>
                </a:solidFill>
              </a:rPr>
              <a:t>* as code</a:t>
            </a:r>
          </a:p>
        </p:txBody>
      </p:sp>
    </p:spTree>
    <p:extLst>
      <p:ext uri="{BB962C8B-B14F-4D97-AF65-F5344CB8AC3E}">
        <p14:creationId xmlns:p14="http://schemas.microsoft.com/office/powerpoint/2010/main" val="213810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313" dirty="0"/>
              <a:t> Azure Resource Manager (ARM)</a:t>
            </a:r>
          </a:p>
        </p:txBody>
      </p:sp>
      <p:sp>
        <p:nvSpPr>
          <p:cNvPr id="3" name="Subtitle 2"/>
          <p:cNvSpPr>
            <a:spLocks noGrp="1"/>
          </p:cNvSpPr>
          <p:nvPr>
            <p:ph type="body" sz="quarter" idx="4294967295"/>
          </p:nvPr>
        </p:nvSpPr>
        <p:spPr>
          <a:xfrm>
            <a:off x="6554788" y="2041525"/>
            <a:ext cx="5637212" cy="3732213"/>
          </a:xfrm>
        </p:spPr>
        <p:style>
          <a:lnRef idx="2">
            <a:schemeClr val="accent2">
              <a:shade val="50000"/>
            </a:schemeClr>
          </a:lnRef>
          <a:fillRef idx="1">
            <a:schemeClr val="accent2"/>
          </a:fillRef>
          <a:effectRef idx="0">
            <a:schemeClr val="accent2"/>
          </a:effectRef>
          <a:fontRef idx="minor">
            <a:schemeClr val="lt1"/>
          </a:fontRef>
        </p:style>
        <p:txBody>
          <a:bodyPr vert="horz" wrap="square" lIns="179285" tIns="143428" rIns="179285" bIns="143428" rtlCol="0" anchor="ctr">
            <a:noAutofit/>
          </a:bodyPr>
          <a:lstStyle/>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Enable application management within Azure</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Resource groups are containers that </a:t>
            </a:r>
            <a:br>
              <a:rPr lang="en-US" sz="1961" dirty="0">
                <a:gradFill>
                  <a:gsLst>
                    <a:gs pos="14151">
                      <a:schemeClr val="bg1"/>
                    </a:gs>
                    <a:gs pos="24000">
                      <a:schemeClr val="bg1"/>
                    </a:gs>
                  </a:gsLst>
                  <a:lin ang="5400000" scaled="0"/>
                </a:gradFill>
              </a:rPr>
            </a:br>
            <a:r>
              <a:rPr lang="en-US" sz="1961" dirty="0">
                <a:gradFill>
                  <a:gsLst>
                    <a:gs pos="14151">
                      <a:schemeClr val="bg1"/>
                    </a:gs>
                    <a:gs pos="24000">
                      <a:schemeClr val="bg1"/>
                    </a:gs>
                  </a:gsLst>
                  <a:lin ang="5400000" scaled="0"/>
                </a:gradFill>
              </a:rPr>
              <a:t>can contain multiple IaaS + PaaS resources</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Support lifecycle management with integrated Role Based Access Control (RBAC)</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Templatize application deployment and configuration</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Supports DevOps</a:t>
            </a:r>
          </a:p>
        </p:txBody>
      </p:sp>
      <p:grpSp>
        <p:nvGrpSpPr>
          <p:cNvPr id="5" name="Group 4"/>
          <p:cNvGrpSpPr>
            <a:grpSpLocks noChangeAspect="1"/>
          </p:cNvGrpSpPr>
          <p:nvPr/>
        </p:nvGrpSpPr>
        <p:grpSpPr bwMode="auto">
          <a:xfrm>
            <a:off x="449800" y="1546529"/>
            <a:ext cx="4945949" cy="4723730"/>
            <a:chOff x="406" y="668"/>
            <a:chExt cx="3116" cy="2976"/>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4"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RESOU</a:t>
              </a:r>
              <a:endParaRPr lang="en-US" altLang="en-US" kern="0" dirty="0">
                <a:gradFill>
                  <a:gsLst>
                    <a:gs pos="62264">
                      <a:srgbClr val="505050"/>
                    </a:gs>
                    <a:gs pos="39000">
                      <a:srgbClr val="505050"/>
                    </a:gs>
                  </a:gsLst>
                  <a:lin ang="5400000" scaled="0"/>
                </a:gradFill>
              </a:endParaRPr>
            </a:p>
          </p:txBody>
        </p:sp>
        <p:sp>
          <p:nvSpPr>
            <p:cNvPr id="95"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a:t>
              </a:r>
              <a:endParaRPr lang="en-US" altLang="en-US" kern="0" dirty="0">
                <a:gradFill>
                  <a:gsLst>
                    <a:gs pos="62264">
                      <a:srgbClr val="505050"/>
                    </a:gs>
                    <a:gs pos="39000">
                      <a:srgbClr val="505050"/>
                    </a:gs>
                  </a:gsLst>
                  <a:lin ang="5400000" scaled="0"/>
                </a:gradFill>
              </a:endParaRPr>
            </a:p>
          </p:txBody>
        </p:sp>
        <p:sp>
          <p:nvSpPr>
            <p:cNvPr id="96"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CE G</a:t>
              </a:r>
              <a:endParaRPr lang="en-US" altLang="en-US" kern="0" dirty="0">
                <a:gradFill>
                  <a:gsLst>
                    <a:gs pos="62264">
                      <a:srgbClr val="505050"/>
                    </a:gs>
                    <a:gs pos="39000">
                      <a:srgbClr val="505050"/>
                    </a:gs>
                  </a:gsLst>
                  <a:lin ang="5400000" scaled="0"/>
                </a:gradFill>
              </a:endParaRPr>
            </a:p>
          </p:txBody>
        </p:sp>
        <p:sp>
          <p:nvSpPr>
            <p:cNvPr id="97"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a:t>
              </a:r>
              <a:endParaRPr lang="en-US" altLang="en-US" kern="0" dirty="0">
                <a:gradFill>
                  <a:gsLst>
                    <a:gs pos="62264">
                      <a:srgbClr val="505050"/>
                    </a:gs>
                    <a:gs pos="39000">
                      <a:srgbClr val="505050"/>
                    </a:gs>
                  </a:gsLst>
                  <a:lin ang="5400000" scaled="0"/>
                </a:gradFill>
              </a:endParaRPr>
            </a:p>
          </p:txBody>
        </p:sp>
        <p:sp>
          <p:nvSpPr>
            <p:cNvPr id="98"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OUP</a:t>
              </a:r>
              <a:endParaRPr lang="en-US" altLang="en-US" kern="0" dirty="0">
                <a:gradFill>
                  <a:gsLst>
                    <a:gs pos="62264">
                      <a:srgbClr val="505050"/>
                    </a:gs>
                    <a:gs pos="39000">
                      <a:srgbClr val="505050"/>
                    </a:gs>
                  </a:gsLst>
                  <a:lin ang="5400000" scaled="0"/>
                </a:gra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grpSp>
    </p:spTree>
    <p:extLst>
      <p:ext uri="{BB962C8B-B14F-4D97-AF65-F5344CB8AC3E}">
        <p14:creationId xmlns:p14="http://schemas.microsoft.com/office/powerpoint/2010/main" val="260016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42" presetClass="path" presetSubtype="0" decel="100000" fill="hold" grpId="1" nodeType="withEffect">
                                  <p:stCondLst>
                                    <p:cond delay="0"/>
                                  </p:stCondLst>
                                  <p:childTnLst>
                                    <p:animMotion origin="layout" path="M -0.0245 -4.67544E-6 L -4.90682E-6 -4.67544E-6 " pathEditMode="relative" rAng="0" ptsTypes="AA">
                                      <p:cBhvr>
                                        <p:cTn id="13" dur="1000" fill="hold"/>
                                        <p:tgtEl>
                                          <p:spTgt spid="3"/>
                                        </p:tgtEl>
                                        <p:attrNameLst>
                                          <p:attrName>ppt_x</p:attrName>
                                          <p:attrName>ppt_y</p:attrName>
                                        </p:attrNameLst>
                                      </p:cBhvr>
                                      <p:rCtr x="12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br>
              <a:rPr lang="en-US" dirty="0"/>
            </a:br>
            <a:endParaRPr lang="en-US" dirty="0"/>
          </a:p>
        </p:txBody>
      </p:sp>
      <p:pic>
        <p:nvPicPr>
          <p:cNvPr id="4" name="Picture 3"/>
          <p:cNvPicPr>
            <a:picLocks noChangeAspect="1"/>
          </p:cNvPicPr>
          <p:nvPr/>
        </p:nvPicPr>
        <p:blipFill>
          <a:blip r:embed="rId3"/>
          <a:stretch>
            <a:fillRect/>
          </a:stretch>
        </p:blipFill>
        <p:spPr>
          <a:xfrm>
            <a:off x="1878668" y="1480633"/>
            <a:ext cx="5889699" cy="4963713"/>
          </a:xfrm>
          <a:prstGeom prst="rect">
            <a:avLst/>
          </a:prstGeom>
        </p:spPr>
      </p:pic>
      <p:sp>
        <p:nvSpPr>
          <p:cNvPr id="6" name="Rectangle 5"/>
          <p:cNvSpPr/>
          <p:nvPr/>
        </p:nvSpPr>
        <p:spPr bwMode="auto">
          <a:xfrm>
            <a:off x="8552370" y="216811"/>
            <a:ext cx="2847476" cy="2064095"/>
          </a:xfrm>
          <a:prstGeom prst="rect">
            <a:avLst/>
          </a:prstGeom>
          <a:noFill/>
          <a:ln w="19050" cap="flat" cmpd="sng" algn="ctr">
            <a:solidFill>
              <a:srgbClr val="DCDCDC"/>
            </a:solid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14192">
              <a:lnSpc>
                <a:spcPct val="90000"/>
              </a:lnSpc>
              <a:spcAft>
                <a:spcPts val="588"/>
              </a:spcAft>
            </a:pPr>
            <a:r>
              <a:rPr lang="en-US" sz="3200" kern="0" dirty="0">
                <a:solidFill>
                  <a:srgbClr val="505050"/>
                </a:solidFill>
                <a:latin typeface="Segoe UI Light"/>
              </a:rPr>
              <a:t>Describe</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WHERE</a:t>
            </a:r>
            <a:br>
              <a:rPr lang="en-US" sz="1600" kern="0" dirty="0">
                <a:solidFill>
                  <a:srgbClr val="505050"/>
                </a:solidFill>
                <a:latin typeface="Segoe UI"/>
              </a:rPr>
            </a:br>
            <a:r>
              <a:rPr lang="en-US" sz="1600" kern="0" dirty="0">
                <a:solidFill>
                  <a:srgbClr val="505050"/>
                </a:solidFill>
                <a:latin typeface="Segoe UI"/>
              </a:rPr>
              <a:t>Resource Inventory</a:t>
            </a:r>
          </a:p>
          <a:p>
            <a:pPr defTabSz="672161">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WHAT</a:t>
            </a:r>
            <a:br>
              <a:rPr lang="en-US" sz="1600" kern="0" dirty="0">
                <a:solidFill>
                  <a:srgbClr val="505050"/>
                </a:solidFill>
                <a:latin typeface="Segoe UI"/>
              </a:rPr>
            </a:br>
            <a:r>
              <a:rPr lang="en-US" sz="1600" kern="0" dirty="0">
                <a:solidFill>
                  <a:srgbClr val="505050"/>
                </a:solidFill>
                <a:latin typeface="Segoe UI"/>
              </a:rPr>
              <a:t>Component Relationships</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HOW</a:t>
            </a:r>
            <a:br>
              <a:rPr lang="en-US" sz="1600" kern="0" dirty="0">
                <a:solidFill>
                  <a:srgbClr val="505050"/>
                </a:solidFill>
                <a:latin typeface="Segoe UI"/>
              </a:rPr>
            </a:br>
            <a:r>
              <a:rPr lang="en-US" sz="1600" kern="0" dirty="0">
                <a:solidFill>
                  <a:srgbClr val="505050"/>
                </a:solidFill>
                <a:latin typeface="Segoe UI"/>
              </a:rPr>
              <a:t>Tags + links + groups  </a:t>
            </a:r>
          </a:p>
        </p:txBody>
      </p:sp>
      <p:sp>
        <p:nvSpPr>
          <p:cNvPr id="7" name="Rectangle 6"/>
          <p:cNvSpPr/>
          <p:nvPr/>
        </p:nvSpPr>
        <p:spPr bwMode="auto">
          <a:xfrm>
            <a:off x="8552371" y="4667121"/>
            <a:ext cx="2847476" cy="2048775"/>
          </a:xfrm>
          <a:prstGeom prst="rect">
            <a:avLst/>
          </a:prstGeom>
          <a:noFill/>
          <a:ln w="19050" cap="flat" cmpd="sng" algn="ctr">
            <a:solidFill>
              <a:srgbClr val="DCDCDC"/>
            </a:solid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14192">
              <a:lnSpc>
                <a:spcPct val="90000"/>
              </a:lnSpc>
              <a:spcAft>
                <a:spcPts val="588"/>
              </a:spcAft>
            </a:pPr>
            <a:r>
              <a:rPr lang="en-US" sz="3200" kern="0" dirty="0">
                <a:solidFill>
                  <a:srgbClr val="505050"/>
                </a:solidFill>
                <a:latin typeface="Segoe UI Light"/>
              </a:rPr>
              <a:t>Control</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WHO</a:t>
            </a:r>
            <a:br>
              <a:rPr lang="en-US" sz="1600" kern="0" dirty="0">
                <a:solidFill>
                  <a:srgbClr val="505050"/>
                </a:solidFill>
                <a:latin typeface="Segoe UI"/>
              </a:rPr>
            </a:br>
            <a:r>
              <a:rPr lang="en-US" sz="1600" kern="0" dirty="0">
                <a:solidFill>
                  <a:srgbClr val="505050"/>
                </a:solidFill>
                <a:latin typeface="Segoe UI"/>
              </a:rPr>
              <a:t>Access control</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WHAT</a:t>
            </a:r>
            <a:br>
              <a:rPr lang="en-US" sz="1600" kern="0" dirty="0">
                <a:solidFill>
                  <a:srgbClr val="505050"/>
                </a:solidFill>
                <a:latin typeface="Segoe UI"/>
              </a:rPr>
            </a:br>
            <a:r>
              <a:rPr lang="en-US" sz="1600" kern="0" dirty="0">
                <a:solidFill>
                  <a:srgbClr val="505050"/>
                </a:solidFill>
                <a:latin typeface="Segoe UI"/>
              </a:rPr>
              <a:t>Changes</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HOW</a:t>
            </a:r>
            <a:br>
              <a:rPr lang="en-US" sz="1600" kern="0" dirty="0">
                <a:solidFill>
                  <a:srgbClr val="505050"/>
                </a:solidFill>
                <a:latin typeface="Segoe UI"/>
              </a:rPr>
            </a:br>
            <a:r>
              <a:rPr lang="en-US" sz="1600" kern="0" dirty="0">
                <a:solidFill>
                  <a:srgbClr val="505050"/>
                </a:solidFill>
                <a:latin typeface="Segoe UI"/>
              </a:rPr>
              <a:t>RBAC</a:t>
            </a:r>
          </a:p>
        </p:txBody>
      </p:sp>
      <p:sp>
        <p:nvSpPr>
          <p:cNvPr id="8" name="Rectangle 7"/>
          <p:cNvSpPr/>
          <p:nvPr/>
        </p:nvSpPr>
        <p:spPr bwMode="auto">
          <a:xfrm>
            <a:off x="8552371" y="2381271"/>
            <a:ext cx="2847476" cy="2144629"/>
          </a:xfrm>
          <a:prstGeom prst="rect">
            <a:avLst/>
          </a:prstGeom>
          <a:noFill/>
          <a:ln w="19050" cap="flat" cmpd="sng" algn="ctr">
            <a:solidFill>
              <a:srgbClr val="DCDCDC"/>
            </a:solid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14192">
              <a:lnSpc>
                <a:spcPct val="90000"/>
              </a:lnSpc>
              <a:spcAft>
                <a:spcPts val="588"/>
              </a:spcAft>
            </a:pPr>
            <a:r>
              <a:rPr lang="en-US" sz="3200" kern="0" dirty="0">
                <a:solidFill>
                  <a:srgbClr val="505050"/>
                </a:solidFill>
                <a:latin typeface="Segoe UI Light"/>
              </a:rPr>
              <a:t>Provision</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WHERE</a:t>
            </a:r>
            <a:br>
              <a:rPr lang="en-US" sz="1600" kern="0" dirty="0">
                <a:solidFill>
                  <a:srgbClr val="505050"/>
                </a:solidFill>
                <a:latin typeface="Segoe UI"/>
              </a:rPr>
            </a:br>
            <a:r>
              <a:rPr lang="en-US" sz="1600" kern="0" dirty="0">
                <a:solidFill>
                  <a:srgbClr val="505050"/>
                </a:solidFill>
                <a:latin typeface="Segoe UI"/>
              </a:rPr>
              <a:t>Across Regions</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WHAT</a:t>
            </a:r>
            <a:br>
              <a:rPr lang="en-US" sz="1600" kern="0" dirty="0">
                <a:solidFill>
                  <a:srgbClr val="505050"/>
                </a:solidFill>
                <a:latin typeface="Segoe UI"/>
              </a:rPr>
            </a:br>
            <a:r>
              <a:rPr lang="en-US" sz="1600" kern="0" dirty="0">
                <a:solidFill>
                  <a:srgbClr val="505050"/>
                </a:solidFill>
                <a:latin typeface="Segoe UI"/>
              </a:rPr>
              <a:t>Across Resources </a:t>
            </a:r>
          </a:p>
          <a:p>
            <a:pPr defTabSz="914192">
              <a:lnSpc>
                <a:spcPct val="90000"/>
              </a:lnSpc>
              <a:spcAft>
                <a:spcPts val="588"/>
              </a:spcAft>
            </a:pPr>
            <a:r>
              <a:rPr lang="en-US" sz="1200" kern="0" dirty="0">
                <a:solidFill>
                  <a:srgbClr val="505050"/>
                </a:solidFill>
                <a:latin typeface="Segoe UI Semibold" panose="020B0702040204020203" pitchFamily="34" charset="0"/>
                <a:cs typeface="Segoe UI Semibold" panose="020B0702040204020203" pitchFamily="34" charset="0"/>
              </a:rPr>
              <a:t>HOW</a:t>
            </a:r>
            <a:br>
              <a:rPr lang="en-US" sz="1600" kern="0" dirty="0">
                <a:solidFill>
                  <a:srgbClr val="505050"/>
                </a:solidFill>
                <a:latin typeface="Segoe UI"/>
              </a:rPr>
            </a:br>
            <a:r>
              <a:rPr lang="en-US" sz="1600" kern="0" dirty="0">
                <a:solidFill>
                  <a:srgbClr val="505050"/>
                </a:solidFill>
                <a:latin typeface="Segoe UI"/>
              </a:rPr>
              <a:t>In service and in guest </a:t>
            </a:r>
          </a:p>
        </p:txBody>
      </p:sp>
    </p:spTree>
    <p:extLst>
      <p:ext uri="{BB962C8B-B14F-4D97-AF65-F5344CB8AC3E}">
        <p14:creationId xmlns:p14="http://schemas.microsoft.com/office/powerpoint/2010/main" val="408683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What is ARM?</a:t>
            </a:r>
          </a:p>
        </p:txBody>
      </p:sp>
      <p:sp>
        <p:nvSpPr>
          <p:cNvPr id="3" name="Content Placeholder 2"/>
          <p:cNvSpPr>
            <a:spLocks noGrp="1"/>
          </p:cNvSpPr>
          <p:nvPr>
            <p:ph idx="1"/>
          </p:nvPr>
        </p:nvSpPr>
        <p:spPr>
          <a:xfrm>
            <a:off x="127001" y="1613548"/>
            <a:ext cx="4584699" cy="4368152"/>
          </a:xfrm>
        </p:spPr>
        <p:txBody>
          <a:bodyPr>
            <a:normAutofit/>
          </a:bodyPr>
          <a:lstStyle/>
          <a:p>
            <a:pPr>
              <a:lnSpc>
                <a:spcPct val="150000"/>
              </a:lnSpc>
            </a:pPr>
            <a:r>
              <a:rPr lang="en-US" dirty="0"/>
              <a:t>Resource</a:t>
            </a:r>
          </a:p>
          <a:p>
            <a:pPr>
              <a:lnSpc>
                <a:spcPct val="150000"/>
              </a:lnSpc>
            </a:pPr>
            <a:r>
              <a:rPr lang="en-US" dirty="0"/>
              <a:t>Resource Group</a:t>
            </a:r>
          </a:p>
          <a:p>
            <a:pPr>
              <a:lnSpc>
                <a:spcPct val="150000"/>
              </a:lnSpc>
            </a:pPr>
            <a:r>
              <a:rPr lang="en-US" dirty="0"/>
              <a:t>Resource Provider </a:t>
            </a:r>
          </a:p>
          <a:p>
            <a:pPr>
              <a:lnSpc>
                <a:spcPct val="150000"/>
              </a:lnSpc>
            </a:pPr>
            <a:r>
              <a:rPr lang="en-US" dirty="0"/>
              <a:t>Resource Manager Template</a:t>
            </a:r>
          </a:p>
        </p:txBody>
      </p:sp>
      <p:pic>
        <p:nvPicPr>
          <p:cNvPr id="5122" name="Picture 2" descr="Resource Manager request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937" y="1325562"/>
            <a:ext cx="7241458" cy="438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8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72113181"/>
              </p:ext>
            </p:extLst>
          </p:nvPr>
        </p:nvGraphicFramePr>
        <p:xfrm>
          <a:off x="838199" y="3021978"/>
          <a:ext cx="9724696" cy="3701463"/>
        </p:xfrm>
        <a:graphic>
          <a:graphicData uri="http://schemas.openxmlformats.org/drawingml/2006/table">
            <a:tbl>
              <a:tblPr/>
              <a:tblGrid>
                <a:gridCol w="1585838">
                  <a:extLst>
                    <a:ext uri="{9D8B030D-6E8A-4147-A177-3AD203B41FA5}">
                      <a16:colId xmlns:a16="http://schemas.microsoft.com/office/drawing/2014/main" val="3094396582"/>
                    </a:ext>
                  </a:extLst>
                </a:gridCol>
                <a:gridCol w="1036893">
                  <a:extLst>
                    <a:ext uri="{9D8B030D-6E8A-4147-A177-3AD203B41FA5}">
                      <a16:colId xmlns:a16="http://schemas.microsoft.com/office/drawing/2014/main" val="97210441"/>
                    </a:ext>
                  </a:extLst>
                </a:gridCol>
                <a:gridCol w="7101965">
                  <a:extLst>
                    <a:ext uri="{9D8B030D-6E8A-4147-A177-3AD203B41FA5}">
                      <a16:colId xmlns:a16="http://schemas.microsoft.com/office/drawing/2014/main" val="3384330270"/>
                    </a:ext>
                  </a:extLst>
                </a:gridCol>
              </a:tblGrid>
              <a:tr h="411700">
                <a:tc>
                  <a:txBody>
                    <a:bodyPr/>
                    <a:lstStyle/>
                    <a:p>
                      <a:pPr marL="0" marR="0" fontAlgn="t">
                        <a:spcBef>
                          <a:spcPts val="0"/>
                        </a:spcBef>
                        <a:spcAft>
                          <a:spcPts val="0"/>
                        </a:spcAft>
                      </a:pPr>
                      <a:r>
                        <a:rPr lang="en-US" sz="1400" b="1">
                          <a:solidFill>
                            <a:srgbClr val="D5D5D5"/>
                          </a:solidFill>
                          <a:effectLst/>
                          <a:latin typeface="segoe-ui_semibold"/>
                        </a:rPr>
                        <a:t>Element name</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Required</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Description</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64615006"/>
                  </a:ext>
                </a:extLst>
              </a:tr>
              <a:tr h="668043">
                <a:tc>
                  <a:txBody>
                    <a:bodyPr/>
                    <a:lstStyle/>
                    <a:p>
                      <a:pPr marL="0" marR="0" fontAlgn="t">
                        <a:spcBef>
                          <a:spcPts val="0"/>
                        </a:spcBef>
                        <a:spcAft>
                          <a:spcPts val="0"/>
                        </a:spcAft>
                      </a:pPr>
                      <a:r>
                        <a:rPr lang="en-US" sz="14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58143910"/>
                  </a:ext>
                </a:extLst>
              </a:tr>
              <a:tr h="668043">
                <a:tc>
                  <a:txBody>
                    <a:bodyPr/>
                    <a:lstStyle/>
                    <a:p>
                      <a:pPr marL="0" marR="0" fontAlgn="t">
                        <a:spcBef>
                          <a:spcPts val="0"/>
                        </a:spcBef>
                        <a:spcAft>
                          <a:spcPts val="0"/>
                        </a:spcAft>
                      </a:pPr>
                      <a:r>
                        <a:rPr lang="en-US" sz="14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1806989"/>
                  </a:ext>
                </a:extLst>
              </a:tr>
              <a:tr h="411700">
                <a:tc>
                  <a:txBody>
                    <a:bodyPr/>
                    <a:lstStyle/>
                    <a:p>
                      <a:pPr marL="0" marR="0" fontAlgn="t">
                        <a:spcBef>
                          <a:spcPts val="0"/>
                        </a:spcBef>
                        <a:spcAft>
                          <a:spcPts val="0"/>
                        </a:spcAft>
                      </a:pPr>
                      <a:r>
                        <a:rPr lang="en-US" sz="14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39636010"/>
                  </a:ext>
                </a:extLst>
              </a:tr>
              <a:tr h="411700">
                <a:tc>
                  <a:txBody>
                    <a:bodyPr/>
                    <a:lstStyle/>
                    <a:p>
                      <a:pPr marL="0" marR="0" fontAlgn="t">
                        <a:spcBef>
                          <a:spcPts val="0"/>
                        </a:spcBef>
                        <a:spcAft>
                          <a:spcPts val="0"/>
                        </a:spcAft>
                      </a:pPr>
                      <a:r>
                        <a:rPr lang="en-US" sz="14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8690508"/>
                  </a:ext>
                </a:extLst>
              </a:tr>
              <a:tr h="411700">
                <a:tc>
                  <a:txBody>
                    <a:bodyPr/>
                    <a:lstStyle/>
                    <a:p>
                      <a:pPr marL="0" marR="0" fontAlgn="t">
                        <a:spcBef>
                          <a:spcPts val="0"/>
                        </a:spcBef>
                        <a:spcAft>
                          <a:spcPts val="0"/>
                        </a:spcAft>
                      </a:pPr>
                      <a:r>
                        <a:rPr lang="en-US" sz="14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88129954"/>
                  </a:ext>
                </a:extLst>
              </a:tr>
              <a:tr h="411700">
                <a:tc>
                  <a:txBody>
                    <a:bodyPr/>
                    <a:lstStyle/>
                    <a:p>
                      <a:pPr marL="0" marR="0" fontAlgn="t">
                        <a:spcBef>
                          <a:spcPts val="0"/>
                        </a:spcBef>
                        <a:spcAft>
                          <a:spcPts val="0"/>
                        </a:spcAft>
                      </a:pPr>
                      <a:r>
                        <a:rPr lang="en-US" sz="14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5058963"/>
                  </a:ext>
                </a:extLst>
              </a:tr>
            </a:tbl>
          </a:graphicData>
        </a:graphic>
      </p:graphicFrame>
      <p:pic>
        <p:nvPicPr>
          <p:cNvPr id="8" name="Picture 7"/>
          <p:cNvPicPr>
            <a:picLocks noChangeAspect="1"/>
          </p:cNvPicPr>
          <p:nvPr/>
        </p:nvPicPr>
        <p:blipFill>
          <a:blip r:embed="rId3"/>
          <a:stretch>
            <a:fillRect/>
          </a:stretch>
        </p:blipFill>
        <p:spPr>
          <a:xfrm>
            <a:off x="838199" y="1020405"/>
            <a:ext cx="8589579" cy="1861449"/>
          </a:xfrm>
          <a:prstGeom prst="rect">
            <a:avLst/>
          </a:prstGeom>
        </p:spPr>
      </p:pic>
    </p:spTree>
    <p:extLst>
      <p:ext uri="{BB962C8B-B14F-4D97-AF65-F5344CB8AC3E}">
        <p14:creationId xmlns:p14="http://schemas.microsoft.com/office/powerpoint/2010/main" val="4220664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Deployment Mode</a:t>
            </a:r>
          </a:p>
        </p:txBody>
      </p:sp>
      <p:sp>
        <p:nvSpPr>
          <p:cNvPr id="3" name="Content Placeholder 2"/>
          <p:cNvSpPr>
            <a:spLocks noGrp="1"/>
          </p:cNvSpPr>
          <p:nvPr>
            <p:ph idx="1"/>
          </p:nvPr>
        </p:nvSpPr>
        <p:spPr/>
        <p:txBody>
          <a:bodyPr/>
          <a:lstStyle/>
          <a:p>
            <a:r>
              <a:rPr lang="en-US" dirty="0"/>
              <a:t>Complete: Resource Manager </a:t>
            </a:r>
            <a:r>
              <a:rPr lang="en-US" b="1" dirty="0"/>
              <a:t>deletes</a:t>
            </a:r>
            <a:r>
              <a:rPr lang="en-US" dirty="0"/>
              <a:t> resources that exist in the resource group but are not specified in the template. </a:t>
            </a:r>
          </a:p>
          <a:p>
            <a:endParaRPr lang="en-US" dirty="0"/>
          </a:p>
          <a:p>
            <a:endParaRPr lang="en-US" dirty="0"/>
          </a:p>
          <a:p>
            <a:r>
              <a:rPr lang="en-US" b="1" dirty="0"/>
              <a:t>Incremental</a:t>
            </a:r>
            <a:r>
              <a:rPr lang="en-US" dirty="0"/>
              <a:t>: Resource Manager </a:t>
            </a:r>
            <a:r>
              <a:rPr lang="en-US" b="1" dirty="0"/>
              <a:t>leaves unchanged</a:t>
            </a:r>
            <a:r>
              <a:rPr lang="en-US" dirty="0"/>
              <a:t> resources that exist in the resource group but are not specified in the template.</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9FF3D-31C0-4D0E-8C98-EEF92F9E1E2B}"/>
              </a:ext>
            </a:extLst>
          </p:cNvPr>
          <p:cNvSpPr>
            <a:spLocks noGrp="1"/>
          </p:cNvSpPr>
          <p:nvPr>
            <p:ph idx="1"/>
          </p:nvPr>
        </p:nvSpPr>
        <p:spPr>
          <a:xfrm>
            <a:off x="500269" y="374511"/>
            <a:ext cx="11426688" cy="6225072"/>
          </a:xfrm>
        </p:spPr>
        <p:txBody>
          <a:bodyPr>
            <a:noAutofit/>
          </a:bodyPr>
          <a:lstStyle/>
          <a:p>
            <a:r>
              <a:rPr lang="en-US" sz="3200" b="1" dirty="0"/>
              <a:t>Existing Resource Group 			</a:t>
            </a:r>
          </a:p>
          <a:p>
            <a:pPr marL="0" indent="0">
              <a:buNone/>
            </a:pPr>
            <a:r>
              <a:rPr lang="en-US" sz="3200" b="1" dirty="0"/>
              <a:t>  contains:</a:t>
            </a:r>
          </a:p>
          <a:p>
            <a:r>
              <a:rPr lang="en-US" sz="3200" dirty="0"/>
              <a:t>Resource A</a:t>
            </a:r>
          </a:p>
          <a:p>
            <a:r>
              <a:rPr lang="en-US" sz="3200" dirty="0"/>
              <a:t>Resource B</a:t>
            </a:r>
          </a:p>
          <a:p>
            <a:r>
              <a:rPr lang="en-US" sz="3200" dirty="0"/>
              <a:t>Resource C</a:t>
            </a:r>
          </a:p>
          <a:p>
            <a:endParaRPr lang="en-US" sz="4000" dirty="0"/>
          </a:p>
          <a:p>
            <a:r>
              <a:rPr lang="en-US" sz="4000" dirty="0"/>
              <a:t>Template defines:</a:t>
            </a:r>
          </a:p>
          <a:p>
            <a:r>
              <a:rPr lang="en-US" sz="3200" dirty="0"/>
              <a:t>Resource A</a:t>
            </a:r>
          </a:p>
          <a:p>
            <a:r>
              <a:rPr lang="en-US" sz="3200" dirty="0"/>
              <a:t>Resource B</a:t>
            </a:r>
          </a:p>
          <a:p>
            <a:r>
              <a:rPr lang="en-US" sz="3200" dirty="0"/>
              <a:t>Resource D</a:t>
            </a:r>
          </a:p>
          <a:p>
            <a:endParaRPr lang="en-US" sz="4000" dirty="0"/>
          </a:p>
          <a:p>
            <a:endParaRPr lang="en-US" sz="4000" dirty="0"/>
          </a:p>
          <a:p>
            <a:endParaRPr lang="en-US" sz="4000" dirty="0"/>
          </a:p>
        </p:txBody>
      </p:sp>
      <p:cxnSp>
        <p:nvCxnSpPr>
          <p:cNvPr id="5" name="Straight Connector 4">
            <a:extLst>
              <a:ext uri="{FF2B5EF4-FFF2-40B4-BE49-F238E27FC236}">
                <a16:creationId xmlns:a16="http://schemas.microsoft.com/office/drawing/2014/main" id="{227E7652-4FAA-476F-9AEC-EAC772BCBD18}"/>
              </a:ext>
            </a:extLst>
          </p:cNvPr>
          <p:cNvCxnSpPr>
            <a:endCxn id="3" idx="2"/>
          </p:cNvCxnSpPr>
          <p:nvPr/>
        </p:nvCxnSpPr>
        <p:spPr>
          <a:xfrm>
            <a:off x="6162261" y="477078"/>
            <a:ext cx="51352" cy="6122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721D179-0E93-47D4-AD8F-014668500010}"/>
              </a:ext>
            </a:extLst>
          </p:cNvPr>
          <p:cNvSpPr/>
          <p:nvPr/>
        </p:nvSpPr>
        <p:spPr>
          <a:xfrm>
            <a:off x="6182139" y="2782957"/>
            <a:ext cx="5744818" cy="230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deployed in complete mode, Resource C is deleted. The resource group contains:</a:t>
            </a:r>
          </a:p>
          <a:p>
            <a:pPr algn="ctr"/>
            <a:endParaRPr lang="en-US" dirty="0"/>
          </a:p>
          <a:p>
            <a:pPr algn="ctr"/>
            <a:r>
              <a:rPr lang="en-US" dirty="0"/>
              <a:t>Resource A</a:t>
            </a:r>
          </a:p>
          <a:p>
            <a:pPr algn="ctr"/>
            <a:r>
              <a:rPr lang="en-US" dirty="0"/>
              <a:t>Resource B</a:t>
            </a:r>
          </a:p>
          <a:p>
            <a:pPr algn="ctr"/>
            <a:r>
              <a:rPr lang="en-US" dirty="0"/>
              <a:t>Resource D</a:t>
            </a:r>
          </a:p>
          <a:p>
            <a:pPr algn="ctr"/>
            <a:endParaRPr lang="en-US" dirty="0"/>
          </a:p>
          <a:p>
            <a:pPr algn="ctr"/>
            <a:endParaRPr lang="en-US" dirty="0"/>
          </a:p>
        </p:txBody>
      </p:sp>
      <p:sp>
        <p:nvSpPr>
          <p:cNvPr id="7" name="Rectangle 6">
            <a:extLst>
              <a:ext uri="{FF2B5EF4-FFF2-40B4-BE49-F238E27FC236}">
                <a16:creationId xmlns:a16="http://schemas.microsoft.com/office/drawing/2014/main" id="{398EADDC-B227-48F1-96A6-0B2E71CC912D}"/>
              </a:ext>
            </a:extLst>
          </p:cNvPr>
          <p:cNvSpPr/>
          <p:nvPr/>
        </p:nvSpPr>
        <p:spPr>
          <a:xfrm>
            <a:off x="6182139" y="5474877"/>
            <a:ext cx="5693466" cy="400110"/>
          </a:xfrm>
          <a:prstGeom prst="rect">
            <a:avLst/>
          </a:prstGeom>
        </p:spPr>
        <p:txBody>
          <a:bodyPr wrap="square">
            <a:spAutoFit/>
          </a:bodyPr>
          <a:lstStyle/>
          <a:p>
            <a:r>
              <a:rPr lang="en-US" sz="2000" b="1" dirty="0"/>
              <a:t>To use complete mode, use the Mode parameter</a:t>
            </a:r>
          </a:p>
        </p:txBody>
      </p:sp>
      <p:sp>
        <p:nvSpPr>
          <p:cNvPr id="8" name="Rectangle 7">
            <a:extLst>
              <a:ext uri="{FF2B5EF4-FFF2-40B4-BE49-F238E27FC236}">
                <a16:creationId xmlns:a16="http://schemas.microsoft.com/office/drawing/2014/main" id="{1781C608-F471-4856-89C4-F3107E44F39E}"/>
              </a:ext>
            </a:extLst>
          </p:cNvPr>
          <p:cNvSpPr/>
          <p:nvPr/>
        </p:nvSpPr>
        <p:spPr>
          <a:xfrm>
            <a:off x="6172200" y="425796"/>
            <a:ext cx="5744818" cy="230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When deployed in incremental  mode, Resource C is deleted. The resource group contains:</a:t>
            </a:r>
          </a:p>
          <a:p>
            <a:pPr algn="ctr"/>
            <a:endParaRPr lang="en-US" dirty="0"/>
          </a:p>
          <a:p>
            <a:pPr algn="ctr"/>
            <a:r>
              <a:rPr lang="en-US" dirty="0"/>
              <a:t>Resource A</a:t>
            </a:r>
          </a:p>
          <a:p>
            <a:pPr algn="ctr"/>
            <a:r>
              <a:rPr lang="en-US" dirty="0"/>
              <a:t>Resource B</a:t>
            </a:r>
          </a:p>
          <a:p>
            <a:pPr algn="ctr"/>
            <a:r>
              <a:rPr lang="en-US" dirty="0"/>
              <a:t>Resource C</a:t>
            </a:r>
          </a:p>
          <a:p>
            <a:pPr algn="ctr"/>
            <a:r>
              <a:rPr lang="en-US" dirty="0"/>
              <a:t>Resource D</a:t>
            </a:r>
          </a:p>
          <a:p>
            <a:pPr algn="ctr"/>
            <a:endParaRPr lang="en-US" dirty="0"/>
          </a:p>
          <a:p>
            <a:pPr algn="ctr"/>
            <a:endParaRPr lang="en-US" dirty="0"/>
          </a:p>
        </p:txBody>
      </p:sp>
    </p:spTree>
    <p:extLst>
      <p:ext uri="{BB962C8B-B14F-4D97-AF65-F5344CB8AC3E}">
        <p14:creationId xmlns:p14="http://schemas.microsoft.com/office/powerpoint/2010/main" val="417099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698240"/>
        </p:xfrm>
        <a:graphic>
          <a:graphicData uri="http://schemas.openxmlformats.org/drawingml/2006/table">
            <a:tbl>
              <a:tblPr/>
              <a:tblGrid>
                <a:gridCol w="1158545">
                  <a:extLst>
                    <a:ext uri="{9D8B030D-6E8A-4147-A177-3AD203B41FA5}">
                      <a16:colId xmlns:a16="http://schemas.microsoft.com/office/drawing/2014/main" val="3080702475"/>
                    </a:ext>
                  </a:extLst>
                </a:gridCol>
                <a:gridCol w="705002">
                  <a:extLst>
                    <a:ext uri="{9D8B030D-6E8A-4147-A177-3AD203B41FA5}">
                      <a16:colId xmlns:a16="http://schemas.microsoft.com/office/drawing/2014/main" val="1070355923"/>
                    </a:ext>
                  </a:extLst>
                </a:gridCol>
                <a:gridCol w="4300423">
                  <a:extLst>
                    <a:ext uri="{9D8B030D-6E8A-4147-A177-3AD203B41FA5}">
                      <a16:colId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47044494"/>
                  </a:ext>
                </a:extLst>
              </a:tr>
            </a:tbl>
          </a:graphicData>
        </a:graphic>
      </p:graphicFrame>
      <p:pic>
        <p:nvPicPr>
          <p:cNvPr id="6" name="Picture 5"/>
          <p:cNvPicPr>
            <a:picLocks noChangeAspect="1"/>
          </p:cNvPicPr>
          <p:nvPr/>
        </p:nvPicPr>
        <p:blipFill>
          <a:blip r:embed="rId3"/>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3"/>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922292" y="1347515"/>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a:xfrm>
            <a:off x="627529" y="1690688"/>
            <a:ext cx="10726271" cy="4486275"/>
          </a:xfrm>
        </p:spPr>
        <p:txBody>
          <a:bodyPr numCol="2">
            <a:normAutofit fontScale="85000" lnSpcReduction="20000"/>
          </a:bodyPr>
          <a:lstStyle/>
          <a:p>
            <a:r>
              <a:rPr lang="en-US" dirty="0"/>
              <a:t>What is a VM?</a:t>
            </a:r>
          </a:p>
          <a:p>
            <a:pPr lvl="1"/>
            <a:r>
              <a:rPr lang="en-US" b="1" dirty="0">
                <a:solidFill>
                  <a:schemeClr val="tx1">
                    <a:lumMod val="95000"/>
                    <a:lumOff val="5000"/>
                  </a:schemeClr>
                </a:solidFill>
              </a:rPr>
              <a:t>Cores (CPUs)</a:t>
            </a:r>
          </a:p>
          <a:p>
            <a:pPr lvl="1"/>
            <a:r>
              <a:rPr lang="en-US" b="1" dirty="0">
                <a:solidFill>
                  <a:schemeClr val="tx1">
                    <a:lumMod val="95000"/>
                    <a:lumOff val="5000"/>
                  </a:schemeClr>
                </a:solidFill>
              </a:rPr>
              <a:t>RAM</a:t>
            </a:r>
          </a:p>
          <a:p>
            <a:pPr lvl="1"/>
            <a:r>
              <a:rPr lang="en-US" b="1" dirty="0">
                <a:solidFill>
                  <a:schemeClr val="tx1">
                    <a:lumMod val="95000"/>
                    <a:lumOff val="5000"/>
                  </a:schemeClr>
                </a:solidFill>
              </a:rPr>
              <a:t>Temp Disk</a:t>
            </a:r>
          </a:p>
          <a:p>
            <a:pPr lvl="1"/>
            <a:r>
              <a:rPr lang="en-US" dirty="0"/>
              <a:t>Disks</a:t>
            </a:r>
          </a:p>
          <a:p>
            <a:pPr lvl="1"/>
            <a:r>
              <a:rPr lang="en-US" dirty="0"/>
              <a:t>Network  Interface Cards</a:t>
            </a:r>
          </a:p>
          <a:p>
            <a:r>
              <a:rPr lang="en-US" b="1" dirty="0">
                <a:solidFill>
                  <a:schemeClr val="tx1">
                    <a:lumMod val="95000"/>
                    <a:lumOff val="5000"/>
                  </a:schemeClr>
                </a:solidFill>
              </a:rPr>
              <a:t>Pricing is charged by the hour.</a:t>
            </a:r>
          </a:p>
          <a:p>
            <a:pPr lvl="1"/>
            <a:r>
              <a:rPr lang="en-US" dirty="0"/>
              <a:t>Partial hours are charged by the minute.</a:t>
            </a:r>
          </a:p>
          <a:p>
            <a:pPr lvl="1"/>
            <a:r>
              <a:rPr lang="en-US" dirty="0"/>
              <a:t>Storage is priced and charged separately.</a:t>
            </a:r>
          </a:p>
          <a:p>
            <a:pPr lvl="1"/>
            <a:endParaRPr lang="en-US" dirty="0"/>
          </a:p>
          <a:p>
            <a:r>
              <a:rPr lang="en-US" dirty="0"/>
              <a:t>Limits</a:t>
            </a:r>
          </a:p>
          <a:p>
            <a:pPr lvl="2"/>
            <a:r>
              <a:rPr lang="en-US" sz="2500" dirty="0"/>
              <a:t>Learn about default and Maximum Limits. Eg.20 cores per region. 10,000 Max.</a:t>
            </a:r>
          </a:p>
          <a:p>
            <a:pPr lvl="1"/>
            <a:endParaRPr lang="en-US" dirty="0"/>
          </a:p>
          <a:p>
            <a:pPr lvl="1"/>
            <a:endParaRPr lang="en-US" dirty="0"/>
          </a:p>
          <a:p>
            <a:pPr lvl="1"/>
            <a:endParaRPr lang="en-US" dirty="0"/>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500"/>
                                        <p:tgtEl>
                                          <p:spTgt spid="3">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fade">
                                      <p:cBhvr>
                                        <p:cTn id="54" dur="500"/>
                                        <p:tgtEl>
                                          <p:spTgt spid="3">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fade">
                                      <p:cBhvr>
                                        <p:cTn id="57" dur="500"/>
                                        <p:tgtEl>
                                          <p:spTgt spid="3">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fade">
                                      <p:cBhvr>
                                        <p:cTn id="60" dur="500"/>
                                        <p:tgtEl>
                                          <p:spTgt spid="3">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fade">
                                      <p:cBhvr>
                                        <p:cTn id="63" dur="500"/>
                                        <p:tgtEl>
                                          <p:spTgt spid="3">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0" end="20"/>
                                            </p:txEl>
                                          </p:spTgt>
                                        </p:tgtEl>
                                        <p:attrNameLst>
                                          <p:attrName>style.visibility</p:attrName>
                                        </p:attrNameLst>
                                      </p:cBhvr>
                                      <p:to>
                                        <p:strVal val="visible"/>
                                      </p:to>
                                    </p:set>
                                    <p:animEffect transition="in" filter="fade">
                                      <p:cBhvr>
                                        <p:cTn id="66" dur="500"/>
                                        <p:tgtEl>
                                          <p:spTgt spid="3">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1" end="21"/>
                                            </p:txEl>
                                          </p:spTgt>
                                        </p:tgtEl>
                                        <p:attrNameLst>
                                          <p:attrName>style.visibility</p:attrName>
                                        </p:attrNameLst>
                                      </p:cBhvr>
                                      <p:to>
                                        <p:strVal val="visible"/>
                                      </p:to>
                                    </p:set>
                                    <p:animEffect transition="in" filter="fade">
                                      <p:cBhvr>
                                        <p:cTn id="69" dur="500"/>
                                        <p:tgtEl>
                                          <p:spTgt spid="3">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2" end="22"/>
                                            </p:txEl>
                                          </p:spTgt>
                                        </p:tgtEl>
                                        <p:attrNameLst>
                                          <p:attrName>style.visibility</p:attrName>
                                        </p:attrNameLst>
                                      </p:cBhvr>
                                      <p:to>
                                        <p:strVal val="visible"/>
                                      </p:to>
                                    </p:set>
                                    <p:animEffect transition="in" filter="fade">
                                      <p:cBhvr>
                                        <p:cTn id="72" dur="500"/>
                                        <p:tgtEl>
                                          <p:spTgt spid="3">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23" end="23"/>
                                            </p:txEl>
                                          </p:spTgt>
                                        </p:tgtEl>
                                        <p:attrNameLst>
                                          <p:attrName>style.visibility</p:attrName>
                                        </p:attrNameLst>
                                      </p:cBhvr>
                                      <p:to>
                                        <p:strVal val="visible"/>
                                      </p:to>
                                    </p:set>
                                    <p:animEffect transition="in" filter="fade">
                                      <p:cBhvr>
                                        <p:cTn id="75" dur="500"/>
                                        <p:tgtEl>
                                          <p:spTgt spid="3">
                                            <p:txEl>
                                              <p:pRg st="23" end="2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animEffect transition="in" filter="fade">
                                      <p:cBhvr>
                                        <p:cTn id="78"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3"/>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3"/>
          <a:stretch>
            <a:fillRect/>
          </a:stretch>
        </p:blipFill>
        <p:spPr>
          <a:xfrm>
            <a:off x="7459580" y="1283368"/>
            <a:ext cx="4475746" cy="2766067"/>
          </a:xfrm>
          <a:prstGeom prst="rect">
            <a:avLst/>
          </a:prstGeom>
        </p:spPr>
      </p:pic>
      <p:pic>
        <p:nvPicPr>
          <p:cNvPr id="6" name="Picture 5"/>
          <p:cNvPicPr>
            <a:picLocks noChangeAspect="1"/>
          </p:cNvPicPr>
          <p:nvPr/>
        </p:nvPicPr>
        <p:blipFill>
          <a:blip r:embed="rId4"/>
          <a:stretch>
            <a:fillRect/>
          </a:stretch>
        </p:blipFill>
        <p:spPr>
          <a:xfrm>
            <a:off x="6497292" y="4106780"/>
            <a:ext cx="5694708" cy="2269958"/>
          </a:xfrm>
          <a:prstGeom prst="rect">
            <a:avLst/>
          </a:prstGeom>
        </p:spPr>
      </p:pic>
    </p:spTree>
    <p:extLst>
      <p:ext uri="{BB962C8B-B14F-4D97-AF65-F5344CB8AC3E}">
        <p14:creationId xmlns:p14="http://schemas.microsoft.com/office/powerpoint/2010/main" val="755755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3"/>
              </a:rPr>
              <a:t>https://docs.microsoft.com/en-us/azure/azure-resource-manager/resource-manager-update</a:t>
            </a:r>
            <a:endParaRPr lang="en-US" dirty="0"/>
          </a:p>
          <a:p>
            <a:r>
              <a:rPr lang="en-US" dirty="0"/>
              <a:t>Share state between linked templates: </a:t>
            </a:r>
            <a:r>
              <a:rPr lang="en-US" dirty="0">
                <a:hlinkClick r:id="rId4"/>
              </a:rPr>
              <a:t>https://docs.microsoft.com/en-us/azure/azure-resource-manager/best-practices-resource-manager-state</a:t>
            </a:r>
            <a:endParaRPr lang="en-US" dirty="0"/>
          </a:p>
          <a:p>
            <a:r>
              <a:rPr lang="en-US" dirty="0"/>
              <a:t>Patterns for deploying resources: </a:t>
            </a:r>
            <a:r>
              <a:rPr lang="en-US" dirty="0">
                <a:hlinkClick r:id="rId5"/>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804235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57" y="291995"/>
            <a:ext cx="11540226" cy="899409"/>
          </a:xfrm>
        </p:spPr>
        <p:txBody>
          <a:bodyPr/>
          <a:lstStyle/>
          <a:p>
            <a:pPr defTabSz="913993">
              <a:defRPr/>
            </a:pPr>
            <a:r>
              <a:rPr sz="5292" dirty="0"/>
              <a:t>ARM Role Based Access Control</a:t>
            </a:r>
          </a:p>
        </p:txBody>
      </p:sp>
      <p:pic>
        <p:nvPicPr>
          <p:cNvPr id="9421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772" y="1262949"/>
            <a:ext cx="10080237" cy="526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860277"/>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a:t>
            </a:r>
          </a:p>
        </p:txBody>
      </p:sp>
      <p:sp>
        <p:nvSpPr>
          <p:cNvPr id="3" name="Content Placeholder 2"/>
          <p:cNvSpPr>
            <a:spLocks noGrp="1"/>
          </p:cNvSpPr>
          <p:nvPr>
            <p:ph idx="1"/>
          </p:nvPr>
        </p:nvSpPr>
        <p:spPr/>
        <p:txBody>
          <a:bodyPr/>
          <a:lstStyle/>
          <a:p>
            <a:r>
              <a:rPr lang="en-US" dirty="0">
                <a:hlinkClick r:id="rId3"/>
              </a:rPr>
              <a:t>Create resource group</a:t>
            </a:r>
            <a:endParaRPr lang="en-US" dirty="0"/>
          </a:p>
          <a:p>
            <a:r>
              <a:rPr lang="en-US" dirty="0">
                <a:hlinkClick r:id="rId4"/>
              </a:rPr>
              <a:t>Deploy resources from Marketplace</a:t>
            </a:r>
            <a:endParaRPr lang="en-US" dirty="0"/>
          </a:p>
          <a:p>
            <a:r>
              <a:rPr lang="en-US" dirty="0">
                <a:hlinkClick r:id="rId5"/>
              </a:rPr>
              <a:t>Deploy resources from custom template</a:t>
            </a:r>
            <a:endParaRPr lang="en-US" dirty="0"/>
          </a:p>
          <a:p>
            <a:r>
              <a:rPr lang="en-US" dirty="0">
                <a:hlinkClick r:id="rId6"/>
              </a:rPr>
              <a:t>Deploy resources from a template saved to your account</a:t>
            </a:r>
            <a:endParaRPr lang="en-US" dirty="0"/>
          </a:p>
          <a:p>
            <a:r>
              <a:rPr lang="en-US" dirty="0">
                <a:hlinkClick r:id="rId7"/>
              </a:rPr>
              <a:t>Next Steps</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5B931A3-597B-46B7-9EBF-FDD28BF40D85}"/>
              </a:ext>
            </a:extLst>
          </p:cNvPr>
          <p:cNvSpPr>
            <a:spLocks noGrp="1"/>
          </p:cNvSpPr>
          <p:nvPr>
            <p:ph type="body" sz="quarter" idx="10"/>
          </p:nvPr>
        </p:nvSpPr>
        <p:spPr/>
        <p:txBody>
          <a:bodyPr/>
          <a:lstStyle/>
          <a:p>
            <a:r>
              <a:rPr lang="en-US" dirty="0">
                <a:hlinkClick r:id="rId8"/>
              </a:rPr>
              <a:t>https://docs.microsoft.com/en-us/azure/azure-resource-manager/resource-group-template-deploy-portal</a:t>
            </a:r>
            <a:r>
              <a:rPr lang="en-US" dirty="0"/>
              <a:t> </a:t>
            </a:r>
          </a:p>
        </p:txBody>
      </p:sp>
    </p:spTree>
    <p:extLst>
      <p:ext uri="{BB962C8B-B14F-4D97-AF65-F5344CB8AC3E}">
        <p14:creationId xmlns:p14="http://schemas.microsoft.com/office/powerpoint/2010/main" val="3949952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3"/>
          <a:stretch>
            <a:fillRect/>
          </a:stretch>
        </p:blipFill>
        <p:spPr>
          <a:xfrm>
            <a:off x="529730" y="1791901"/>
            <a:ext cx="10333372" cy="1305818"/>
          </a:xfrm>
          <a:prstGeom prst="rect">
            <a:avLst/>
          </a:prstGeom>
        </p:spPr>
      </p:pic>
      <p:pic>
        <p:nvPicPr>
          <p:cNvPr id="5" name="Picture 4"/>
          <p:cNvPicPr>
            <a:picLocks noChangeAspect="1"/>
          </p:cNvPicPr>
          <p:nvPr/>
        </p:nvPicPr>
        <p:blipFill>
          <a:blip r:embed="rId4"/>
          <a:stretch>
            <a:fillRect/>
          </a:stretch>
        </p:blipFill>
        <p:spPr>
          <a:xfrm>
            <a:off x="529730" y="3639097"/>
            <a:ext cx="11662270" cy="570356"/>
          </a:xfrm>
          <a:prstGeom prst="rect">
            <a:avLst/>
          </a:prstGeom>
        </p:spPr>
      </p:pic>
      <p:pic>
        <p:nvPicPr>
          <p:cNvPr id="6" name="Picture 5"/>
          <p:cNvPicPr>
            <a:picLocks noChangeAspect="1"/>
          </p:cNvPicPr>
          <p:nvPr/>
        </p:nvPicPr>
        <p:blipFill>
          <a:blip r:embed="rId5"/>
          <a:stretch>
            <a:fillRect/>
          </a:stretch>
        </p:blipFill>
        <p:spPr>
          <a:xfrm>
            <a:off x="529730" y="4660365"/>
            <a:ext cx="10972800" cy="771525"/>
          </a:xfrm>
          <a:prstGeom prst="rect">
            <a:avLst/>
          </a:prstGeom>
        </p:spPr>
      </p:pic>
      <p:pic>
        <p:nvPicPr>
          <p:cNvPr id="7" name="Picture 6"/>
          <p:cNvPicPr>
            <a:picLocks noChangeAspect="1"/>
          </p:cNvPicPr>
          <p:nvPr/>
        </p:nvPicPr>
        <p:blipFill>
          <a:blip r:embed="rId6"/>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110184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 – What is the workload</a:t>
            </a:r>
          </a:p>
        </p:txBody>
      </p:sp>
      <p:sp>
        <p:nvSpPr>
          <p:cNvPr id="4" name="Content Placeholder 3"/>
          <p:cNvSpPr>
            <a:spLocks noGrp="1"/>
          </p:cNvSpPr>
          <p:nvPr>
            <p:ph idx="1"/>
          </p:nvPr>
        </p:nvSpPr>
        <p:spPr>
          <a:xfrm>
            <a:off x="838200" y="1825625"/>
            <a:ext cx="3755065" cy="4351338"/>
          </a:xfrm>
        </p:spPr>
        <p:txBody>
          <a:bodyPr>
            <a:normAutofit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fontScale="92500" lnSpcReduction="20000"/>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solidFill>
                <a:schemeClr val="tx1">
                  <a:lumMod val="95000"/>
                  <a:lumOff val="5000"/>
                </a:schemeClr>
              </a:solidFill>
            </a:endParaRPr>
          </a:p>
          <a:p>
            <a:endParaRPr lang="en-US" b="1" dirty="0">
              <a:solidFill>
                <a:schemeClr val="tx1">
                  <a:lumMod val="95000"/>
                  <a:lumOff val="5000"/>
                </a:schemeClr>
              </a:solidFill>
            </a:endParaRPr>
          </a:p>
          <a:p>
            <a:endParaRPr lang="en-US" b="1" dirty="0">
              <a:solidFill>
                <a:schemeClr val="tx1">
                  <a:lumMod val="95000"/>
                  <a:lumOff val="5000"/>
                </a:schemeClr>
              </a:solidFill>
            </a:endParaRPr>
          </a:p>
          <a:p>
            <a:r>
              <a:rPr lang="en-US" b="1" dirty="0">
                <a:solidFill>
                  <a:schemeClr val="tx1">
                    <a:lumMod val="95000"/>
                    <a:lumOff val="5000"/>
                  </a:schemeClr>
                </a:solidFill>
              </a:rPr>
              <a:t>Template Deployments have 2 modes: INCREMENTAL or COMPLETE</a:t>
            </a:r>
          </a:p>
          <a:p>
            <a:pPr lvl="1"/>
            <a:r>
              <a:rPr lang="en-US" b="1" dirty="0">
                <a:solidFill>
                  <a:schemeClr val="tx1">
                    <a:lumMod val="95000"/>
                    <a:lumOff val="5000"/>
                  </a:schemeClr>
                </a:solidFill>
              </a:rPr>
              <a:t>Both modes deploy resources defined in Template.</a:t>
            </a:r>
          </a:p>
          <a:p>
            <a:pPr lvl="1"/>
            <a:r>
              <a:rPr lang="en-US" b="1" dirty="0">
                <a:solidFill>
                  <a:schemeClr val="tx1">
                    <a:lumMod val="95000"/>
                    <a:lumOff val="5000"/>
                  </a:schemeClr>
                </a:solidFill>
              </a:rPr>
              <a:t>Complete Deployment DELETES resources in group not defined in Template</a:t>
            </a:r>
          </a:p>
          <a:p>
            <a:pPr lvl="1"/>
            <a:r>
              <a:rPr lang="en-US" b="1" dirty="0">
                <a:solidFill>
                  <a:schemeClr val="tx1">
                    <a:lumMod val="95000"/>
                    <a:lumOff val="5000"/>
                  </a:schemeClr>
                </a:solidFill>
              </a:rPr>
              <a:t>Incremental does not DELETE resources not defined in Template</a:t>
            </a:r>
          </a:p>
          <a:p>
            <a:pPr lvl="1"/>
            <a:r>
              <a:rPr lang="en-US" b="1" dirty="0">
                <a:solidFill>
                  <a:schemeClr val="tx1">
                    <a:lumMod val="95000"/>
                    <a:lumOff val="5000"/>
                  </a:schemeClr>
                </a:solidFill>
              </a:rPr>
              <a:t>Use “-Mode” argument to set Mode.</a:t>
            </a:r>
          </a:p>
          <a:p>
            <a:endParaRPr lang="en-US" dirty="0"/>
          </a:p>
        </p:txBody>
      </p:sp>
      <p:pic>
        <p:nvPicPr>
          <p:cNvPr id="4" name="Picture 3"/>
          <p:cNvPicPr>
            <a:picLocks noChangeAspect="1"/>
          </p:cNvPicPr>
          <p:nvPr/>
        </p:nvPicPr>
        <p:blipFill>
          <a:blip r:embed="rId3"/>
          <a:stretch>
            <a:fillRect/>
          </a:stretch>
        </p:blipFill>
        <p:spPr>
          <a:xfrm>
            <a:off x="719508" y="2666683"/>
            <a:ext cx="11171514" cy="1631102"/>
          </a:xfrm>
          <a:prstGeom prst="rect">
            <a:avLst/>
          </a:prstGeom>
        </p:spPr>
      </p:pic>
    </p:spTree>
    <p:extLst>
      <p:ext uri="{BB962C8B-B14F-4D97-AF65-F5344CB8AC3E}">
        <p14:creationId xmlns:p14="http://schemas.microsoft.com/office/powerpoint/2010/main" val="982490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3C0D1-186F-4141-A7C6-8E9FD651B781}"/>
              </a:ext>
            </a:extLst>
          </p:cNvPr>
          <p:cNvSpPr>
            <a:spLocks noGrp="1"/>
          </p:cNvSpPr>
          <p:nvPr>
            <p:ph type="title"/>
          </p:nvPr>
        </p:nvSpPr>
        <p:spPr/>
        <p:txBody>
          <a:bodyPr>
            <a:normAutofit fontScale="90000"/>
          </a:bodyPr>
          <a:lstStyle/>
          <a:p>
            <a:r>
              <a:rPr lang="en-US" b="1" dirty="0"/>
              <a:t>Deploy resources with Resource Manager templates and Azure PowerShell</a:t>
            </a:r>
            <a:endParaRPr lang="en-US" dirty="0"/>
          </a:p>
        </p:txBody>
      </p:sp>
      <p:sp>
        <p:nvSpPr>
          <p:cNvPr id="6" name="Content Placeholder 5">
            <a:extLst>
              <a:ext uri="{FF2B5EF4-FFF2-40B4-BE49-F238E27FC236}">
                <a16:creationId xmlns:a16="http://schemas.microsoft.com/office/drawing/2014/main" id="{1AF40C29-2BAB-4F2C-8873-066BCE725627}"/>
              </a:ext>
            </a:extLst>
          </p:cNvPr>
          <p:cNvSpPr>
            <a:spLocks noGrp="1"/>
          </p:cNvSpPr>
          <p:nvPr>
            <p:ph idx="1"/>
          </p:nvPr>
        </p:nvSpPr>
        <p:spPr/>
        <p:txBody>
          <a:bodyPr/>
          <a:lstStyle/>
          <a:p>
            <a:r>
              <a:rPr lang="en-US" dirty="0">
                <a:hlinkClick r:id="rId3"/>
              </a:rPr>
              <a:t>Deploy a template from your local machine</a:t>
            </a:r>
            <a:endParaRPr lang="en-US" dirty="0"/>
          </a:p>
          <a:p>
            <a:r>
              <a:rPr lang="en-US" dirty="0">
                <a:hlinkClick r:id="rId4"/>
              </a:rPr>
              <a:t>Deploy a template from an external source</a:t>
            </a:r>
            <a:endParaRPr lang="en-US" dirty="0"/>
          </a:p>
          <a:p>
            <a:r>
              <a:rPr lang="en-US" dirty="0">
                <a:hlinkClick r:id="rId5"/>
              </a:rPr>
              <a:t>Parameter files</a:t>
            </a:r>
            <a:endParaRPr lang="en-US" dirty="0"/>
          </a:p>
          <a:p>
            <a:r>
              <a:rPr lang="en-US" dirty="0">
                <a:hlinkClick r:id="rId6"/>
              </a:rPr>
              <a:t>Test a template deployment</a:t>
            </a:r>
            <a:endParaRPr lang="en-US" dirty="0"/>
          </a:p>
          <a:p>
            <a:r>
              <a:rPr lang="en-US" dirty="0">
                <a:hlinkClick r:id="rId7"/>
              </a:rPr>
              <a:t>Incremental and complete deployments</a:t>
            </a:r>
            <a:endParaRPr lang="en-US" dirty="0"/>
          </a:p>
          <a:p>
            <a:r>
              <a:rPr lang="en-US" dirty="0">
                <a:hlinkClick r:id="rId8"/>
              </a:rPr>
              <a:t>Sample template</a:t>
            </a:r>
            <a:endParaRPr lang="en-US" dirty="0"/>
          </a:p>
          <a:p>
            <a:r>
              <a:rPr lang="en-US" dirty="0">
                <a:hlinkClick r:id="rId9"/>
              </a:rPr>
              <a:t>Next steps</a:t>
            </a:r>
            <a:endParaRPr lang="en-US" dirty="0"/>
          </a:p>
        </p:txBody>
      </p:sp>
      <p:sp>
        <p:nvSpPr>
          <p:cNvPr id="7" name="Text Placeholder 6">
            <a:extLst>
              <a:ext uri="{FF2B5EF4-FFF2-40B4-BE49-F238E27FC236}">
                <a16:creationId xmlns:a16="http://schemas.microsoft.com/office/drawing/2014/main" id="{8C9D3287-1732-4B42-B0F5-0B65757315A5}"/>
              </a:ext>
            </a:extLst>
          </p:cNvPr>
          <p:cNvSpPr>
            <a:spLocks noGrp="1"/>
          </p:cNvSpPr>
          <p:nvPr>
            <p:ph type="body" sz="quarter" idx="10"/>
          </p:nvPr>
        </p:nvSpPr>
        <p:spPr/>
        <p:txBody>
          <a:bodyPr/>
          <a:lstStyle/>
          <a:p>
            <a:r>
              <a:rPr lang="en-US" dirty="0"/>
              <a:t>https://docs.microsoft.com/en-us/azure/azure-resource-manager/resource-group-template-deploy</a:t>
            </a:r>
          </a:p>
        </p:txBody>
      </p:sp>
    </p:spTree>
    <p:extLst>
      <p:ext uri="{BB962C8B-B14F-4D97-AF65-F5344CB8AC3E}">
        <p14:creationId xmlns:p14="http://schemas.microsoft.com/office/powerpoint/2010/main" val="1413832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504"/>
            <a:ext cx="10515600" cy="1325563"/>
          </a:xfrm>
        </p:spPr>
        <p:txBody>
          <a:bodyPr>
            <a:normAutofit/>
          </a:bodyPr>
          <a:lstStyle/>
          <a:p>
            <a:r>
              <a:rPr lang="en-US" dirty="0"/>
              <a:t> Regions</a:t>
            </a:r>
          </a:p>
        </p:txBody>
      </p:sp>
      <p:sp>
        <p:nvSpPr>
          <p:cNvPr id="3" name="Content Placeholder 2"/>
          <p:cNvSpPr>
            <a:spLocks noGrp="1"/>
          </p:cNvSpPr>
          <p:nvPr>
            <p:ph idx="1"/>
          </p:nvPr>
        </p:nvSpPr>
        <p:spPr>
          <a:xfrm>
            <a:off x="381000" y="1758156"/>
            <a:ext cx="3797807" cy="4351338"/>
          </a:xfrm>
        </p:spPr>
        <p:txBody>
          <a:bodyPr>
            <a:normAutofit/>
          </a:bodyPr>
          <a:lstStyle/>
          <a:p>
            <a:r>
              <a:rPr lang="en-US" sz="2000" dirty="0"/>
              <a:t>An Azure Region is a geographic region that contains a collection of data centers. </a:t>
            </a:r>
          </a:p>
          <a:p>
            <a:pPr lvl="1">
              <a:lnSpc>
                <a:spcPct val="200000"/>
              </a:lnSpc>
            </a:pPr>
            <a:r>
              <a:rPr lang="en-US" sz="2000" dirty="0"/>
              <a:t>It’s more than one building. </a:t>
            </a:r>
          </a:p>
          <a:p>
            <a:pPr lvl="1">
              <a:lnSpc>
                <a:spcPct val="200000"/>
              </a:lnSpc>
            </a:pPr>
            <a:r>
              <a:rPr lang="en-US" sz="2000" dirty="0"/>
              <a:t>Over 40 Azure regions</a:t>
            </a:r>
          </a:p>
          <a:p>
            <a:pPr lvl="1">
              <a:lnSpc>
                <a:spcPct val="200000"/>
              </a:lnSpc>
            </a:pPr>
            <a:r>
              <a:rPr lang="en-US" sz="2000" dirty="0"/>
              <a:t>Special / Sovereign Regions</a:t>
            </a:r>
          </a:p>
          <a:p>
            <a:pPr marL="914400" lvl="2" indent="0">
              <a:buNone/>
            </a:pPr>
            <a:endParaRPr lang="en-US" dirty="0"/>
          </a:p>
          <a:p>
            <a:pPr lvl="1"/>
            <a:endParaRPr lang="en-US" sz="2000" dirty="0"/>
          </a:p>
        </p:txBody>
      </p:sp>
      <p:pic>
        <p:nvPicPr>
          <p:cNvPr id="5" name="Picture 6" descr="Map of available regions">
            <a:extLst>
              <a:ext uri="{FF2B5EF4-FFF2-40B4-BE49-F238E27FC236}">
                <a16:creationId xmlns:a16="http://schemas.microsoft.com/office/drawing/2014/main" id="{861C229C-04E0-449B-AD6A-5C9294D04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807" y="1507067"/>
            <a:ext cx="8083378" cy="4301066"/>
          </a:xfrm>
          <a:prstGeom prst="rect">
            <a:avLst/>
          </a:prstGeom>
          <a:blipFill>
            <a:blip r:embed="rId4"/>
            <a:tile tx="0" ty="0" sx="100000" sy="100000" flip="none" algn="tl"/>
          </a:blipFill>
        </p:spPr>
      </p:pic>
    </p:spTree>
    <p:extLst>
      <p:ext uri="{BB962C8B-B14F-4D97-AF65-F5344CB8AC3E}">
        <p14:creationId xmlns:p14="http://schemas.microsoft.com/office/powerpoint/2010/main" val="3819584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Regional Availability - Regions</a:t>
            </a:r>
          </a:p>
        </p:txBody>
      </p:sp>
      <p:sp>
        <p:nvSpPr>
          <p:cNvPr id="3" name="Content Placeholder 2"/>
          <p:cNvSpPr>
            <a:spLocks noGrp="1"/>
          </p:cNvSpPr>
          <p:nvPr>
            <p:ph idx="1"/>
          </p:nvPr>
        </p:nvSpPr>
        <p:spPr>
          <a:xfrm>
            <a:off x="838200" y="1825625"/>
            <a:ext cx="5015484" cy="4351338"/>
          </a:xfrm>
        </p:spPr>
        <p:txBody>
          <a:bodyPr vert="horz" lIns="91440" tIns="45720" rIns="91440" bIns="45720" rtlCol="0">
            <a:normAutofit/>
          </a:bodyPr>
          <a:lstStyle/>
          <a:p>
            <a:r>
              <a:rPr lang="en-US" sz="2000" dirty="0"/>
              <a:t>Region Pairs</a:t>
            </a:r>
          </a:p>
          <a:p>
            <a:pPr lvl="1"/>
            <a:r>
              <a:rPr lang="en-US" sz="2000" dirty="0"/>
              <a:t>In same geography (such as US, Europe or Asia)</a:t>
            </a:r>
          </a:p>
          <a:p>
            <a:pPr lvl="1"/>
            <a:r>
              <a:rPr lang="en-US" sz="2000" dirty="0"/>
              <a:t>Replicated resources are replicated across pairs</a:t>
            </a:r>
          </a:p>
          <a:p>
            <a:pPr lvl="1"/>
            <a:r>
              <a:rPr lang="en-US" sz="2000" dirty="0"/>
              <a:t>In broad geographic outage, one region in the pair is prioritized</a:t>
            </a:r>
          </a:p>
          <a:p>
            <a:pPr lvl="1"/>
            <a:r>
              <a:rPr lang="en-US" sz="2000" dirty="0"/>
              <a:t>Data resides in the same geography as its pair (except Brazil South)</a:t>
            </a:r>
          </a:p>
          <a:p>
            <a:pPr lvl="1"/>
            <a:r>
              <a:rPr lang="en-US" sz="2000" dirty="0"/>
              <a:t>Azure Storage GRS and RA-GRS replicates data from one region to its pair.</a:t>
            </a:r>
          </a:p>
          <a:p>
            <a:pPr lvl="1"/>
            <a:endParaRPr lang="en-US" sz="2000" dirty="0"/>
          </a:p>
        </p:txBody>
      </p:sp>
      <p:pic>
        <p:nvPicPr>
          <p:cNvPr id="5" name="Picture 4">
            <a:extLst>
              <a:ext uri="{FF2B5EF4-FFF2-40B4-BE49-F238E27FC236}">
                <a16:creationId xmlns:a16="http://schemas.microsoft.com/office/drawing/2014/main" id="{4A91A280-A342-494B-A0F0-3C6AA77A5130}"/>
              </a:ext>
            </a:extLst>
          </p:cNvPr>
          <p:cNvPicPr>
            <a:picLocks noChangeAspect="1"/>
          </p:cNvPicPr>
          <p:nvPr/>
        </p:nvPicPr>
        <p:blipFill>
          <a:blip r:embed="rId3"/>
          <a:stretch>
            <a:fillRect/>
          </a:stretch>
        </p:blipFill>
        <p:spPr>
          <a:xfrm>
            <a:off x="5853684" y="1690688"/>
            <a:ext cx="6838639" cy="3423709"/>
          </a:xfrm>
          <a:prstGeom prst="rect">
            <a:avLst/>
          </a:prstGeom>
        </p:spPr>
      </p:pic>
    </p:spTree>
    <p:extLst>
      <p:ext uri="{BB962C8B-B14F-4D97-AF65-F5344CB8AC3E}">
        <p14:creationId xmlns:p14="http://schemas.microsoft.com/office/powerpoint/2010/main" val="3984285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10000"/>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982290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2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4"/>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4"/>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4193400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dirty="0"/>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3"/>
              </a:rPr>
              <a:t>https://docs.microsoft.com/en-us/azure/architecture/resiliency/high-availability-azure-applications</a:t>
            </a:r>
            <a:endParaRPr lang="en-US" dirty="0"/>
          </a:p>
          <a:p>
            <a:r>
              <a:rPr lang="en-US" dirty="0">
                <a:hlinkClick r:id="rId4"/>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3"/>
              </a:rPr>
              <a:t>https://support.microsoft.com/en-us/help/3206074</a:t>
            </a:r>
            <a:endParaRPr lang="en-US" dirty="0"/>
          </a:p>
          <a:p>
            <a:pPr lvl="1"/>
            <a:r>
              <a:rPr lang="en-US" b="1" dirty="0">
                <a:solidFill>
                  <a:schemeClr val="tx1">
                    <a:lumMod val="95000"/>
                    <a:lumOff val="5000"/>
                  </a:schemeClr>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0433766"/>
              </p:ext>
            </p:extLst>
          </p:nvPr>
        </p:nvGraphicFramePr>
        <p:xfrm>
          <a:off x="4780206" y="2166620"/>
          <a:ext cx="7129788" cy="4577875"/>
        </p:xfrm>
        <a:graphic>
          <a:graphicData uri="http://schemas.openxmlformats.org/drawingml/2006/table">
            <a:tbl>
              <a:tblPr/>
              <a:tblGrid>
                <a:gridCol w="1297923">
                  <a:extLst>
                    <a:ext uri="{9D8B030D-6E8A-4147-A177-3AD203B41FA5}">
                      <a16:colId xmlns:a16="http://schemas.microsoft.com/office/drawing/2014/main" val="3354980451"/>
                    </a:ext>
                  </a:extLst>
                </a:gridCol>
                <a:gridCol w="1646688">
                  <a:extLst>
                    <a:ext uri="{9D8B030D-6E8A-4147-A177-3AD203B41FA5}">
                      <a16:colId xmlns:a16="http://schemas.microsoft.com/office/drawing/2014/main" val="22402737"/>
                    </a:ext>
                  </a:extLst>
                </a:gridCol>
                <a:gridCol w="1319200">
                  <a:extLst>
                    <a:ext uri="{9D8B030D-6E8A-4147-A177-3AD203B41FA5}">
                      <a16:colId xmlns:a16="http://schemas.microsoft.com/office/drawing/2014/main" val="1334607271"/>
                    </a:ext>
                  </a:extLst>
                </a:gridCol>
                <a:gridCol w="2865977">
                  <a:extLst>
                    <a:ext uri="{9D8B030D-6E8A-4147-A177-3AD203B41FA5}">
                      <a16:colId xmlns:a16="http://schemas.microsoft.com/office/drawing/2014/main" val="1855409476"/>
                    </a:ext>
                  </a:extLst>
                </a:gridCol>
              </a:tblGrid>
              <a:tr h="241236">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76834924"/>
                  </a:ext>
                </a:extLst>
              </a:tr>
              <a:tr h="796640">
                <a:tc>
                  <a:txBody>
                    <a:bodyPr/>
                    <a:lstStyle/>
                    <a:p>
                      <a:pPr marL="0" marR="0" fontAlgn="t">
                        <a:spcBef>
                          <a:spcPts val="0"/>
                        </a:spcBef>
                        <a:spcAft>
                          <a:spcPts val="0"/>
                        </a:spcAft>
                      </a:pPr>
                      <a:r>
                        <a:rPr lang="en-US" sz="1100" dirty="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4"/>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5"/>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90905278"/>
                  </a:ext>
                </a:extLst>
              </a:tr>
              <a:tr h="241236">
                <a:tc>
                  <a:txBody>
                    <a:bodyPr/>
                    <a:lstStyle/>
                    <a:p>
                      <a:pPr marL="0" marR="0" fontAlgn="t">
                        <a:spcBef>
                          <a:spcPts val="0"/>
                        </a:spcBef>
                        <a:spcAft>
                          <a:spcPts val="0"/>
                        </a:spcAft>
                      </a:pPr>
                      <a:r>
                        <a:rPr lang="en-US" sz="1100">
                          <a:effectLst/>
                          <a:latin typeface="segoe-ui_normal"/>
                          <a:hlinkClick r:id="rId7"/>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56988583"/>
                  </a:ext>
                </a:extLst>
              </a:tr>
              <a:tr h="426371">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9175396"/>
                  </a:ext>
                </a:extLst>
              </a:tr>
              <a:tr h="426371">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21527871"/>
                  </a:ext>
                </a:extLst>
              </a:tr>
              <a:tr h="426371">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3716526"/>
                  </a:ext>
                </a:extLst>
              </a:tr>
              <a:tr h="981774">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10"/>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53683558"/>
                  </a:ext>
                </a:extLst>
              </a:tr>
              <a:tr h="611505">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10"/>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0528050"/>
                  </a:ext>
                </a:extLst>
              </a:tr>
              <a:tr h="426371">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97819869"/>
                  </a:ext>
                </a:extLst>
              </a:tr>
            </a:tbl>
          </a:graphicData>
        </a:graphic>
      </p:graphicFrame>
      <p:sp>
        <p:nvSpPr>
          <p:cNvPr id="6" name="Rectangle 5"/>
          <p:cNvSpPr/>
          <p:nvPr/>
        </p:nvSpPr>
        <p:spPr>
          <a:xfrm>
            <a:off x="4780206" y="1570018"/>
            <a:ext cx="8305800" cy="461665"/>
          </a:xfrm>
          <a:prstGeom prst="rect">
            <a:avLst/>
          </a:prstGeom>
        </p:spPr>
        <p:txBody>
          <a:bodyPr wrap="square">
            <a:spAutoFit/>
          </a:bodyPr>
          <a:lstStyle/>
          <a:p>
            <a:r>
              <a:rPr lang="en-US" sz="2400" dirty="0"/>
              <a:t>Linux distributions and versions supported on Azure</a:t>
            </a:r>
            <a:endParaRPr lang="x-none" sz="2400" dirty="0"/>
          </a:p>
        </p:txBody>
      </p:sp>
    </p:spTree>
    <p:extLst>
      <p:ext uri="{BB962C8B-B14F-4D97-AF65-F5344CB8AC3E}">
        <p14:creationId xmlns:p14="http://schemas.microsoft.com/office/powerpoint/2010/main" val="31391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0"/>
            <a:ext cx="8100527" cy="754548"/>
          </a:xfrm>
        </p:spPr>
        <p:txBody>
          <a:bodyPr/>
          <a:lstStyle/>
          <a:p>
            <a:r>
              <a:rPr lang="en-US" dirty="0"/>
              <a:t>VM Sizes</a:t>
            </a:r>
          </a:p>
        </p:txBody>
      </p:sp>
      <p:graphicFrame>
        <p:nvGraphicFramePr>
          <p:cNvPr id="4" name="Table 3">
            <a:extLst>
              <a:ext uri="{FF2B5EF4-FFF2-40B4-BE49-F238E27FC236}">
                <a16:creationId xmlns:a16="http://schemas.microsoft.com/office/drawing/2014/main" id="{747EE562-9AD7-487C-BCE7-60F01F833E81}"/>
              </a:ext>
            </a:extLst>
          </p:cNvPr>
          <p:cNvGraphicFramePr>
            <a:graphicFrameLocks noGrp="1"/>
          </p:cNvGraphicFramePr>
          <p:nvPr>
            <p:extLst>
              <p:ext uri="{D42A27DB-BD31-4B8C-83A1-F6EECF244321}">
                <p14:modId xmlns:p14="http://schemas.microsoft.com/office/powerpoint/2010/main" val="2550167698"/>
              </p:ext>
            </p:extLst>
          </p:nvPr>
        </p:nvGraphicFramePr>
        <p:xfrm>
          <a:off x="130629" y="680024"/>
          <a:ext cx="11887200" cy="6177976"/>
        </p:xfrm>
        <a:graphic>
          <a:graphicData uri="http://schemas.openxmlformats.org/drawingml/2006/table">
            <a:tbl>
              <a:tblPr/>
              <a:tblGrid>
                <a:gridCol w="3962400">
                  <a:extLst>
                    <a:ext uri="{9D8B030D-6E8A-4147-A177-3AD203B41FA5}">
                      <a16:colId xmlns:a16="http://schemas.microsoft.com/office/drawing/2014/main" val="858233951"/>
                    </a:ext>
                  </a:extLst>
                </a:gridCol>
                <a:gridCol w="3962400">
                  <a:extLst>
                    <a:ext uri="{9D8B030D-6E8A-4147-A177-3AD203B41FA5}">
                      <a16:colId xmlns:a16="http://schemas.microsoft.com/office/drawing/2014/main" val="342652519"/>
                    </a:ext>
                  </a:extLst>
                </a:gridCol>
                <a:gridCol w="3962400">
                  <a:extLst>
                    <a:ext uri="{9D8B030D-6E8A-4147-A177-3AD203B41FA5}">
                      <a16:colId xmlns:a16="http://schemas.microsoft.com/office/drawing/2014/main" val="1063036495"/>
                    </a:ext>
                  </a:extLst>
                </a:gridCol>
              </a:tblGrid>
              <a:tr h="329900">
                <a:tc>
                  <a:txBody>
                    <a:bodyPr/>
                    <a:lstStyle/>
                    <a:p>
                      <a:pPr algn="l" fontAlgn="b"/>
                      <a:r>
                        <a:rPr lang="en-US" sz="1800" b="0">
                          <a:effectLst/>
                          <a:latin typeface="segoe-ui_semibold"/>
                        </a:rPr>
                        <a:t>Type</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Sizes</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Description</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98278488"/>
                  </a:ext>
                </a:extLst>
              </a:tr>
              <a:tr h="1142933">
                <a:tc>
                  <a:txBody>
                    <a:bodyPr/>
                    <a:lstStyle/>
                    <a:p>
                      <a:pPr fontAlgn="t"/>
                      <a:r>
                        <a:rPr lang="en-US" sz="1800" u="none" strike="noStrike" dirty="0">
                          <a:solidFill>
                            <a:srgbClr val="0078D7"/>
                          </a:solidFill>
                          <a:effectLst/>
                          <a:hlinkClick r:id="rId3"/>
                        </a:rPr>
                        <a:t>General purpose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B (Preview), Dsv3, Dv3, DSv2, Dv2, DS, D, Av2, A0-7</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Balanced CPU-to-memory ratio. Ideal for testing and development, small to medium databases, and low to medium traffic web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35691220"/>
                  </a:ext>
                </a:extLst>
              </a:tr>
              <a:tr h="1142933">
                <a:tc>
                  <a:txBody>
                    <a:bodyPr/>
                    <a:lstStyle/>
                    <a:p>
                      <a:pPr fontAlgn="t"/>
                      <a:r>
                        <a:rPr lang="en-US" sz="1800" u="none" strike="noStrike">
                          <a:solidFill>
                            <a:srgbClr val="0078D7"/>
                          </a:solidFill>
                          <a:effectLst/>
                          <a:hlinkClick r:id="rId4"/>
                        </a:rPr>
                        <a:t>Compute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Fs, F</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CPU-to-memory ratio. Good for medium traffic web servers, network appliances, batch processes, and application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82892451"/>
                  </a:ext>
                </a:extLst>
              </a:tr>
              <a:tr h="871922">
                <a:tc>
                  <a:txBody>
                    <a:bodyPr/>
                    <a:lstStyle/>
                    <a:p>
                      <a:pPr fontAlgn="t"/>
                      <a:r>
                        <a:rPr lang="en-US" sz="1800" u="none" strike="noStrike" dirty="0">
                          <a:solidFill>
                            <a:srgbClr val="0078D7"/>
                          </a:solidFill>
                          <a:effectLst/>
                          <a:hlinkClick r:id="rId5"/>
                        </a:rPr>
                        <a:t>Memory optimized</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Esv3, Ev3, M, GS, G, DSv2, DS, Dv2, D</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memory-to-CPU ratio. Great for relational database servers, medium to large caches, and in-memory analytics.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44092519"/>
                  </a:ext>
                </a:extLst>
              </a:tr>
              <a:tr h="600911">
                <a:tc>
                  <a:txBody>
                    <a:bodyPr/>
                    <a:lstStyle/>
                    <a:p>
                      <a:pPr fontAlgn="t"/>
                      <a:r>
                        <a:rPr lang="en-US" sz="1800" u="none" strike="noStrike">
                          <a:solidFill>
                            <a:srgbClr val="0078D7"/>
                          </a:solidFill>
                          <a:effectLst/>
                          <a:hlinkClick r:id="rId6"/>
                        </a:rPr>
                        <a:t>Storage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Ls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disk throughput and IO. Ideal for Big Data, SQL, and NoSQL databases.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01929339"/>
                  </a:ext>
                </a:extLst>
              </a:tr>
              <a:tr h="1142933">
                <a:tc>
                  <a:txBody>
                    <a:bodyPr/>
                    <a:lstStyle/>
                    <a:p>
                      <a:pPr fontAlgn="t"/>
                      <a:r>
                        <a:rPr lang="en-US" sz="1800" u="none" strike="noStrike">
                          <a:solidFill>
                            <a:srgbClr val="0078D7"/>
                          </a:solidFill>
                          <a:effectLst/>
                          <a:hlinkClick r:id="rId7"/>
                        </a:rPr>
                        <a:t>GPU</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NV, NC</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Specialized virtual machines targeted for heavy graphic rendering and video editing. Available with single or multiple GPUs.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20128798"/>
                  </a:ext>
                </a:extLst>
              </a:tr>
              <a:tr h="871922">
                <a:tc>
                  <a:txBody>
                    <a:bodyPr/>
                    <a:lstStyle/>
                    <a:p>
                      <a:pPr fontAlgn="t"/>
                      <a:r>
                        <a:rPr lang="en-US" sz="1800" u="none" strike="noStrike" dirty="0">
                          <a:solidFill>
                            <a:srgbClr val="0078D7"/>
                          </a:solidFill>
                          <a:effectLst/>
                          <a:hlinkClick r:id="rId8"/>
                        </a:rPr>
                        <a:t>High performance compute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H, A8-11</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Our fastest and most powerful CPU virtual machines with optional high-throughput network interfaces (RDMA).</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78635098"/>
                  </a:ext>
                </a:extLst>
              </a:tr>
            </a:tbl>
          </a:graphicData>
        </a:graphic>
      </p:graphicFrame>
    </p:spTree>
    <p:extLst>
      <p:ext uri="{BB962C8B-B14F-4D97-AF65-F5344CB8AC3E}">
        <p14:creationId xmlns:p14="http://schemas.microsoft.com/office/powerpoint/2010/main" val="198148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53F-E818-4E51-A224-18DFCA89348F}"/>
              </a:ext>
            </a:extLst>
          </p:cNvPr>
          <p:cNvSpPr>
            <a:spLocks noGrp="1"/>
          </p:cNvSpPr>
          <p:nvPr>
            <p:ph type="title"/>
          </p:nvPr>
        </p:nvSpPr>
        <p:spPr/>
        <p:txBody>
          <a:bodyPr/>
          <a:lstStyle/>
          <a:p>
            <a:r>
              <a:rPr lang="en-US" dirty="0"/>
              <a:t>VM Azure Compute Unit (ACU) </a:t>
            </a:r>
          </a:p>
        </p:txBody>
      </p:sp>
      <p:sp>
        <p:nvSpPr>
          <p:cNvPr id="3" name="Content Placeholder 2">
            <a:extLst>
              <a:ext uri="{FF2B5EF4-FFF2-40B4-BE49-F238E27FC236}">
                <a16:creationId xmlns:a16="http://schemas.microsoft.com/office/drawing/2014/main" id="{4B10BDA0-45B2-4562-9ED5-44591285E6B1}"/>
              </a:ext>
            </a:extLst>
          </p:cNvPr>
          <p:cNvSpPr>
            <a:spLocks noGrp="1"/>
          </p:cNvSpPr>
          <p:nvPr>
            <p:ph idx="1"/>
          </p:nvPr>
        </p:nvSpPr>
        <p:spPr>
          <a:xfrm>
            <a:off x="838200" y="1825625"/>
            <a:ext cx="6012873" cy="4351338"/>
          </a:xfrm>
        </p:spPr>
        <p:txBody>
          <a:bodyPr>
            <a:normAutofit/>
          </a:bodyPr>
          <a:lstStyle/>
          <a:p>
            <a:r>
              <a:rPr lang="en-US" dirty="0"/>
              <a:t>Provide a way of comparing compute (CPU) performance across Azure SKUs</a:t>
            </a:r>
          </a:p>
          <a:p>
            <a:endParaRPr lang="en-US" dirty="0"/>
          </a:p>
          <a:p>
            <a:r>
              <a:rPr lang="en-US" dirty="0"/>
              <a:t>Not all Azure Cores are created equal</a:t>
            </a:r>
          </a:p>
          <a:p>
            <a:pPr lvl="1"/>
            <a:r>
              <a:rPr lang="en-US" sz="2800" dirty="0"/>
              <a:t>A1 Core !=  F1 Core</a:t>
            </a:r>
          </a:p>
          <a:p>
            <a:pPr lvl="1"/>
            <a:endParaRPr lang="en-US" sz="2800" dirty="0"/>
          </a:p>
          <a:p>
            <a:r>
              <a:rPr lang="en-US" dirty="0"/>
              <a:t>Compare compute (CPU) performance across SKUs.</a:t>
            </a:r>
          </a:p>
          <a:p>
            <a:endParaRPr lang="en-US" dirty="0"/>
          </a:p>
        </p:txBody>
      </p:sp>
      <p:graphicFrame>
        <p:nvGraphicFramePr>
          <p:cNvPr id="5" name="Table 4">
            <a:extLst>
              <a:ext uri="{FF2B5EF4-FFF2-40B4-BE49-F238E27FC236}">
                <a16:creationId xmlns:a16="http://schemas.microsoft.com/office/drawing/2014/main" id="{FE6736CD-D823-4B97-AA13-97525358B77E}"/>
              </a:ext>
            </a:extLst>
          </p:cNvPr>
          <p:cNvGraphicFramePr>
            <a:graphicFrameLocks noGrp="1"/>
          </p:cNvGraphicFramePr>
          <p:nvPr/>
        </p:nvGraphicFramePr>
        <p:xfrm>
          <a:off x="8161863" y="0"/>
          <a:ext cx="3860802" cy="6847692"/>
        </p:xfrm>
        <a:graphic>
          <a:graphicData uri="http://schemas.openxmlformats.org/drawingml/2006/table">
            <a:tbl>
              <a:tblPr/>
              <a:tblGrid>
                <a:gridCol w="1930401">
                  <a:extLst>
                    <a:ext uri="{9D8B030D-6E8A-4147-A177-3AD203B41FA5}">
                      <a16:colId xmlns:a16="http://schemas.microsoft.com/office/drawing/2014/main" val="3760414888"/>
                    </a:ext>
                  </a:extLst>
                </a:gridCol>
                <a:gridCol w="1930401">
                  <a:extLst>
                    <a:ext uri="{9D8B030D-6E8A-4147-A177-3AD203B41FA5}">
                      <a16:colId xmlns:a16="http://schemas.microsoft.com/office/drawing/2014/main" val="3047188101"/>
                    </a:ext>
                  </a:extLst>
                </a:gridCol>
              </a:tblGrid>
              <a:tr h="310188">
                <a:tc>
                  <a:txBody>
                    <a:bodyPr/>
                    <a:lstStyle/>
                    <a:p>
                      <a:pPr algn="l" fontAlgn="b"/>
                      <a:r>
                        <a:rPr lang="en-US" sz="1400" b="0">
                          <a:effectLst/>
                          <a:latin typeface="segoe-ui_semibold"/>
                        </a:rPr>
                        <a:t>SKU Family</a:t>
                      </a:r>
                    </a:p>
                  </a:txBody>
                  <a:tcPr marL="59936" marR="59936" marT="44952" marB="44952"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ACU \ vCPU</a:t>
                      </a:r>
                    </a:p>
                  </a:txBody>
                  <a:tcPr marL="59936" marR="59936" marT="44952" marB="44952"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929862205"/>
                  </a:ext>
                </a:extLst>
              </a:tr>
              <a:tr h="310188">
                <a:tc>
                  <a:txBody>
                    <a:bodyPr/>
                    <a:lstStyle/>
                    <a:p>
                      <a:pPr fontAlgn="t"/>
                      <a:r>
                        <a:rPr lang="en-US" sz="1200" u="none" strike="noStrike">
                          <a:solidFill>
                            <a:srgbClr val="0078D7"/>
                          </a:solidFill>
                          <a:effectLst/>
                          <a:hlinkClick r:id="rId3"/>
                        </a:rPr>
                        <a:t>A0</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61227235"/>
                  </a:ext>
                </a:extLst>
              </a:tr>
              <a:tr h="310188">
                <a:tc>
                  <a:txBody>
                    <a:bodyPr/>
                    <a:lstStyle/>
                    <a:p>
                      <a:pPr fontAlgn="t"/>
                      <a:r>
                        <a:rPr lang="en-US" sz="1200" u="none" strike="noStrike">
                          <a:solidFill>
                            <a:srgbClr val="0078D7"/>
                          </a:solidFill>
                          <a:effectLst/>
                          <a:hlinkClick r:id="rId3"/>
                        </a:rPr>
                        <a:t>A1-A4</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819591394"/>
                  </a:ext>
                </a:extLst>
              </a:tr>
              <a:tr h="310188">
                <a:tc>
                  <a:txBody>
                    <a:bodyPr/>
                    <a:lstStyle/>
                    <a:p>
                      <a:pPr fontAlgn="t"/>
                      <a:r>
                        <a:rPr lang="en-US" sz="1200" u="none" strike="noStrike">
                          <a:solidFill>
                            <a:srgbClr val="0078D7"/>
                          </a:solidFill>
                          <a:effectLst/>
                          <a:hlinkClick r:id="rId3"/>
                        </a:rPr>
                        <a:t>A5-A7</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18272852"/>
                  </a:ext>
                </a:extLst>
              </a:tr>
              <a:tr h="310188">
                <a:tc>
                  <a:txBody>
                    <a:bodyPr/>
                    <a:lstStyle/>
                    <a:p>
                      <a:pPr fontAlgn="t"/>
                      <a:r>
                        <a:rPr lang="en-US" sz="1200" u="none" strike="noStrike">
                          <a:solidFill>
                            <a:srgbClr val="0078D7"/>
                          </a:solidFill>
                          <a:effectLst/>
                          <a:hlinkClick r:id="rId3"/>
                        </a:rPr>
                        <a:t>A1_v2-A8_v2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157334764"/>
                  </a:ext>
                </a:extLst>
              </a:tr>
              <a:tr h="310188">
                <a:tc>
                  <a:txBody>
                    <a:bodyPr/>
                    <a:lstStyle/>
                    <a:p>
                      <a:pPr fontAlgn="t"/>
                      <a:r>
                        <a:rPr lang="en-US" sz="1200" u="none" strike="noStrike">
                          <a:solidFill>
                            <a:srgbClr val="0078D7"/>
                          </a:solidFill>
                          <a:effectLst/>
                          <a:hlinkClick r:id="rId3"/>
                        </a:rPr>
                        <a:t>A2m_v2-A8m_v2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45811071"/>
                  </a:ext>
                </a:extLst>
              </a:tr>
              <a:tr h="310188">
                <a:tc>
                  <a:txBody>
                    <a:bodyPr/>
                    <a:lstStyle/>
                    <a:p>
                      <a:pPr fontAlgn="t"/>
                      <a:r>
                        <a:rPr lang="en-US" sz="1200" u="none" strike="noStrike">
                          <a:solidFill>
                            <a:srgbClr val="0078D7"/>
                          </a:solidFill>
                          <a:effectLst/>
                          <a:hlinkClick r:id="rId4"/>
                        </a:rPr>
                        <a:t>A8-A11</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225*</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70218846"/>
                  </a:ext>
                </a:extLst>
              </a:tr>
              <a:tr h="310188">
                <a:tc>
                  <a:txBody>
                    <a:bodyPr/>
                    <a:lstStyle/>
                    <a:p>
                      <a:pPr fontAlgn="t"/>
                      <a:r>
                        <a:rPr lang="en-US" sz="1200" u="none" strike="noStrike">
                          <a:solidFill>
                            <a:srgbClr val="0078D7"/>
                          </a:solidFill>
                          <a:effectLst/>
                          <a:hlinkClick r:id="rId3"/>
                        </a:rPr>
                        <a:t>D1-D14</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70848740"/>
                  </a:ext>
                </a:extLst>
              </a:tr>
              <a:tr h="310188">
                <a:tc>
                  <a:txBody>
                    <a:bodyPr/>
                    <a:lstStyle/>
                    <a:p>
                      <a:pPr fontAlgn="t"/>
                      <a:r>
                        <a:rPr lang="en-US" sz="1200" u="none" strike="noStrike">
                          <a:solidFill>
                            <a:srgbClr val="0078D7"/>
                          </a:solidFill>
                          <a:effectLst/>
                          <a:hlinkClick r:id="rId3"/>
                        </a:rPr>
                        <a:t>D1_v2-D15_v2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210 - 250*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42909392"/>
                  </a:ext>
                </a:extLst>
              </a:tr>
              <a:tr h="310188">
                <a:tc>
                  <a:txBody>
                    <a:bodyPr/>
                    <a:lstStyle/>
                    <a:p>
                      <a:pPr fontAlgn="t"/>
                      <a:r>
                        <a:rPr lang="en-US" sz="1200" u="none" strike="noStrike">
                          <a:solidFill>
                            <a:srgbClr val="0078D7"/>
                          </a:solidFill>
                          <a:effectLst/>
                          <a:hlinkClick r:id="rId5"/>
                        </a:rPr>
                        <a:t>DS1-DS14</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85304562"/>
                  </a:ext>
                </a:extLst>
              </a:tr>
              <a:tr h="310188">
                <a:tc>
                  <a:txBody>
                    <a:bodyPr/>
                    <a:lstStyle/>
                    <a:p>
                      <a:pPr fontAlgn="t"/>
                      <a:r>
                        <a:rPr lang="en-US" sz="1200" u="none" strike="noStrike">
                          <a:solidFill>
                            <a:srgbClr val="0078D7"/>
                          </a:solidFill>
                          <a:effectLst/>
                          <a:hlinkClick r:id="rId5"/>
                        </a:rPr>
                        <a:t>DS1_v2-DS15_v2</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210-250*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50443017"/>
                  </a:ext>
                </a:extLst>
              </a:tr>
              <a:tr h="310188">
                <a:tc>
                  <a:txBody>
                    <a:bodyPr/>
                    <a:lstStyle/>
                    <a:p>
                      <a:pPr fontAlgn="t"/>
                      <a:r>
                        <a:rPr lang="en-US" sz="1200" u="none" strike="noStrike">
                          <a:solidFill>
                            <a:srgbClr val="0078D7"/>
                          </a:solidFill>
                          <a:effectLst/>
                          <a:hlinkClick r:id="rId6"/>
                        </a:rPr>
                        <a:t>D_v3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76023990"/>
                  </a:ext>
                </a:extLst>
              </a:tr>
              <a:tr h="310188">
                <a:tc>
                  <a:txBody>
                    <a:bodyPr/>
                    <a:lstStyle/>
                    <a:p>
                      <a:pPr fontAlgn="t"/>
                      <a:r>
                        <a:rPr lang="en-US" sz="1200" u="none" strike="noStrike">
                          <a:solidFill>
                            <a:srgbClr val="0078D7"/>
                          </a:solidFill>
                          <a:effectLst/>
                          <a:hlinkClick r:id="rId6"/>
                        </a:rPr>
                        <a:t>Ds_v3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18823559"/>
                  </a:ext>
                </a:extLst>
              </a:tr>
              <a:tr h="310188">
                <a:tc>
                  <a:txBody>
                    <a:bodyPr/>
                    <a:lstStyle/>
                    <a:p>
                      <a:pPr fontAlgn="t"/>
                      <a:r>
                        <a:rPr lang="en-US" sz="1200" u="none" strike="noStrike">
                          <a:solidFill>
                            <a:srgbClr val="0078D7"/>
                          </a:solidFill>
                          <a:effectLst/>
                          <a:hlinkClick r:id="rId5"/>
                        </a:rPr>
                        <a:t>E_v3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19813855"/>
                  </a:ext>
                </a:extLst>
              </a:tr>
              <a:tr h="310188">
                <a:tc>
                  <a:txBody>
                    <a:bodyPr/>
                    <a:lstStyle/>
                    <a:p>
                      <a:pPr fontAlgn="t"/>
                      <a:r>
                        <a:rPr lang="en-US" sz="1200" u="none" strike="noStrike">
                          <a:solidFill>
                            <a:srgbClr val="0078D7"/>
                          </a:solidFill>
                          <a:effectLst/>
                          <a:hlinkClick r:id="rId5"/>
                        </a:rPr>
                        <a:t>Es_v3</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160-190* **</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2349547"/>
                  </a:ext>
                </a:extLst>
              </a:tr>
              <a:tr h="310188">
                <a:tc>
                  <a:txBody>
                    <a:bodyPr/>
                    <a:lstStyle/>
                    <a:p>
                      <a:pPr fontAlgn="t"/>
                      <a:r>
                        <a:rPr lang="en-US" sz="1200" u="none" strike="noStrike">
                          <a:solidFill>
                            <a:srgbClr val="0078D7"/>
                          </a:solidFill>
                          <a:effectLst/>
                          <a:hlinkClick r:id="rId7"/>
                        </a:rPr>
                        <a:t>F1-F16</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210-250*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49126399"/>
                  </a:ext>
                </a:extLst>
              </a:tr>
              <a:tr h="310188">
                <a:tc>
                  <a:txBody>
                    <a:bodyPr/>
                    <a:lstStyle/>
                    <a:p>
                      <a:pPr fontAlgn="t"/>
                      <a:r>
                        <a:rPr lang="en-US" sz="1200" u="none" strike="noStrike" dirty="0">
                          <a:solidFill>
                            <a:srgbClr val="0078D7"/>
                          </a:solidFill>
                          <a:effectLst/>
                          <a:hlinkClick r:id="rId7"/>
                        </a:rPr>
                        <a:t>F1s-F16s</a:t>
                      </a:r>
                      <a:endParaRPr lang="en-US" sz="1200" dirty="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210-250*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66092191"/>
                  </a:ext>
                </a:extLst>
              </a:tr>
              <a:tr h="310188">
                <a:tc>
                  <a:txBody>
                    <a:bodyPr/>
                    <a:lstStyle/>
                    <a:p>
                      <a:pPr fontAlgn="t"/>
                      <a:r>
                        <a:rPr lang="en-US" sz="1200" u="none" strike="noStrike">
                          <a:solidFill>
                            <a:srgbClr val="0078D7"/>
                          </a:solidFill>
                          <a:effectLst/>
                          <a:hlinkClick r:id="rId5"/>
                        </a:rPr>
                        <a:t>G1-G5</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180 - 240*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66723753"/>
                  </a:ext>
                </a:extLst>
              </a:tr>
              <a:tr h="310188">
                <a:tc>
                  <a:txBody>
                    <a:bodyPr/>
                    <a:lstStyle/>
                    <a:p>
                      <a:pPr fontAlgn="t"/>
                      <a:r>
                        <a:rPr lang="en-US" sz="1200" u="none" strike="noStrike">
                          <a:solidFill>
                            <a:srgbClr val="0078D7"/>
                          </a:solidFill>
                          <a:effectLst/>
                          <a:hlinkClick r:id="rId5"/>
                        </a:rPr>
                        <a:t>GS1-GS5</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180 - 240*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73384167"/>
                  </a:ext>
                </a:extLst>
              </a:tr>
              <a:tr h="310188">
                <a:tc>
                  <a:txBody>
                    <a:bodyPr/>
                    <a:lstStyle/>
                    <a:p>
                      <a:pPr fontAlgn="t"/>
                      <a:r>
                        <a:rPr lang="en-US" sz="1200" u="none" strike="noStrike">
                          <a:solidFill>
                            <a:srgbClr val="0078D7"/>
                          </a:solidFill>
                          <a:effectLst/>
                          <a:hlinkClick r:id="rId4"/>
                        </a:rPr>
                        <a:t>H</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290 - 300*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22549969"/>
                  </a:ext>
                </a:extLst>
              </a:tr>
              <a:tr h="310188">
                <a:tc>
                  <a:txBody>
                    <a:bodyPr/>
                    <a:lstStyle/>
                    <a:p>
                      <a:pPr fontAlgn="t"/>
                      <a:r>
                        <a:rPr lang="en-US" sz="1200" u="none" strike="noStrike">
                          <a:solidFill>
                            <a:srgbClr val="0078D7"/>
                          </a:solidFill>
                          <a:effectLst/>
                          <a:hlinkClick r:id="rId8"/>
                        </a:rPr>
                        <a:t>L4s-L32s</a:t>
                      </a:r>
                      <a:endParaRPr lang="en-US" sz="120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180 - 240*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42390848"/>
                  </a:ext>
                </a:extLst>
              </a:tr>
              <a:tr h="310188">
                <a:tc>
                  <a:txBody>
                    <a:bodyPr/>
                    <a:lstStyle/>
                    <a:p>
                      <a:pPr fontAlgn="t"/>
                      <a:r>
                        <a:rPr lang="en-US" sz="1200" u="none" strike="noStrike" dirty="0">
                          <a:solidFill>
                            <a:srgbClr val="0078D7"/>
                          </a:solidFill>
                          <a:effectLst/>
                          <a:hlinkClick r:id="rId5"/>
                        </a:rPr>
                        <a:t>M</a:t>
                      </a:r>
                      <a:endParaRPr lang="en-US" sz="1200" dirty="0">
                        <a:effectLst/>
                      </a:endParaRP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160-180**</a:t>
                      </a:r>
                    </a:p>
                  </a:txBody>
                  <a:tcPr marL="59936" marR="59936" marT="44952" marB="449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0095606"/>
                  </a:ext>
                </a:extLst>
              </a:tr>
            </a:tbl>
          </a:graphicData>
        </a:graphic>
      </p:graphicFrame>
    </p:spTree>
    <p:extLst>
      <p:ext uri="{BB962C8B-B14F-4D97-AF65-F5344CB8AC3E}">
        <p14:creationId xmlns:p14="http://schemas.microsoft.com/office/powerpoint/2010/main" val="238503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b="1"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a:bodyPr>
          <a:lstStyle/>
          <a:p>
            <a:r>
              <a:rPr lang="en-US" dirty="0"/>
              <a:t>Availability Sets are for Unplanned &amp; Planned Maintenance</a:t>
            </a:r>
          </a:p>
          <a:p>
            <a:pPr lvl="1"/>
            <a:r>
              <a:rPr lang="en-US" dirty="0"/>
              <a:t>Fault Domains (2 default, some regions allow 3)</a:t>
            </a:r>
          </a:p>
          <a:p>
            <a:pPr lvl="1"/>
            <a:r>
              <a:rPr lang="en-US" dirty="0"/>
              <a:t>Upgrade Domains (5 default, 1-20 allowed)</a:t>
            </a:r>
          </a:p>
          <a:p>
            <a:pPr marL="457200" lvl="1" indent="0">
              <a:buNone/>
            </a:pPr>
            <a:endParaRPr lang="en-US" dirty="0"/>
          </a:p>
          <a:p>
            <a:r>
              <a:rPr lang="en-US" dirty="0"/>
              <a:t>Front with Load Balancer, App Gateway</a:t>
            </a:r>
          </a:p>
        </p:txBody>
      </p:sp>
      <p:pic>
        <p:nvPicPr>
          <p:cNvPr id="6" name="Picture 5">
            <a:extLst>
              <a:ext uri="{FF2B5EF4-FFF2-40B4-BE49-F238E27FC236}">
                <a16:creationId xmlns:a16="http://schemas.microsoft.com/office/drawing/2014/main" id="{DE11F4EB-5484-4C07-81D8-97B77A3E023F}"/>
              </a:ext>
            </a:extLst>
          </p:cNvPr>
          <p:cNvPicPr>
            <a:picLocks noChangeAspect="1"/>
          </p:cNvPicPr>
          <p:nvPr/>
        </p:nvPicPr>
        <p:blipFill>
          <a:blip r:embed="rId3"/>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7281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a:bodyPr>
          <a:lstStyle/>
          <a:p>
            <a:r>
              <a:rPr lang="en-US" sz="2400" dirty="0"/>
              <a:t>Do NOT put a single VM in an Availability Set</a:t>
            </a:r>
          </a:p>
          <a:p>
            <a:endParaRPr lang="en-US" sz="2400" dirty="0"/>
          </a:p>
          <a:p>
            <a:r>
              <a:rPr lang="en-US" sz="2400" dirty="0"/>
              <a:t>Example -  for an application,</a:t>
            </a:r>
          </a:p>
          <a:p>
            <a:pPr lvl="1"/>
            <a:r>
              <a:rPr lang="en-US" dirty="0"/>
              <a:t>Place front-end virtual machines in the same availability set</a:t>
            </a:r>
          </a:p>
          <a:p>
            <a:pPr marL="457200" lvl="1" indent="0">
              <a:buNone/>
            </a:pPr>
            <a:endParaRPr lang="en-US" dirty="0"/>
          </a:p>
          <a:p>
            <a:pPr marL="457200" lvl="1" indent="0">
              <a:buNone/>
            </a:pPr>
            <a:r>
              <a:rPr lang="en-US" dirty="0"/>
              <a:t>AND </a:t>
            </a:r>
          </a:p>
          <a:p>
            <a:pPr marL="457200" lvl="1" indent="0">
              <a:buNone/>
            </a:pPr>
            <a:endParaRPr lang="en-US" dirty="0"/>
          </a:p>
          <a:p>
            <a:pPr lvl="1"/>
            <a:r>
              <a:rPr lang="en-US" dirty="0"/>
              <a:t>Data-tier virtual machines in their own availability set</a:t>
            </a:r>
            <a:endParaRPr lang="en-US" b="1" dirty="0">
              <a:solidFill>
                <a:srgbClr val="FF0000"/>
              </a:solidFill>
            </a:endParaRPr>
          </a:p>
          <a:p>
            <a:pPr lvl="1"/>
            <a:endParaRPr lang="en-US" b="1" dirty="0">
              <a:solidFill>
                <a:srgbClr val="FF0000"/>
              </a:solidFill>
            </a:endParaRPr>
          </a:p>
          <a:p>
            <a:pPr lvl="1"/>
            <a:endParaRPr lang="en-US" dirty="0"/>
          </a:p>
        </p:txBody>
      </p:sp>
      <p:pic>
        <p:nvPicPr>
          <p:cNvPr id="7" name="Picture 6">
            <a:extLst>
              <a:ext uri="{FF2B5EF4-FFF2-40B4-BE49-F238E27FC236}">
                <a16:creationId xmlns:a16="http://schemas.microsoft.com/office/drawing/2014/main" id="{46774855-DFEF-41A3-A739-9F25A6B1FDB5}"/>
              </a:ext>
            </a:extLst>
          </p:cNvPr>
          <p:cNvPicPr>
            <a:picLocks noChangeAspect="1"/>
          </p:cNvPicPr>
          <p:nvPr/>
        </p:nvPicPr>
        <p:blipFill>
          <a:blip r:embed="rId3"/>
          <a:stretch>
            <a:fillRect/>
          </a:stretch>
        </p:blipFill>
        <p:spPr>
          <a:xfrm>
            <a:off x="6394004" y="1269999"/>
            <a:ext cx="5471583" cy="4233333"/>
          </a:xfrm>
          <a:prstGeom prst="rect">
            <a:avLst/>
          </a:prstGeom>
        </p:spPr>
      </p:pic>
    </p:spTree>
    <p:extLst>
      <p:ext uri="{BB962C8B-B14F-4D97-AF65-F5344CB8AC3E}">
        <p14:creationId xmlns:p14="http://schemas.microsoft.com/office/powerpoint/2010/main" val="2971978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14077</TotalTime>
  <Words>4909</Words>
  <Application>Microsoft Office PowerPoint</Application>
  <PresentationFormat>Widescreen</PresentationFormat>
  <Paragraphs>782</Paragraphs>
  <Slides>47</Slides>
  <Notes>47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Calibri Light</vt:lpstr>
      <vt:lpstr>Courier New</vt:lpstr>
      <vt:lpstr>Helvetica Neue</vt:lpstr>
      <vt:lpstr>Segoe UI</vt:lpstr>
      <vt:lpstr>Segoe UI Light</vt:lpstr>
      <vt:lpstr>Segoe UI Semibold</vt:lpstr>
      <vt:lpstr>segoe-ui_normal</vt:lpstr>
      <vt:lpstr>segoe-ui_semibold</vt:lpstr>
      <vt:lpstr>Office Theme</vt:lpstr>
      <vt:lpstr>Architect an Azure Compute Infrastructure</vt:lpstr>
      <vt:lpstr>VMs</vt:lpstr>
      <vt:lpstr>VMs</vt:lpstr>
      <vt:lpstr>VMs or Paas? – What is the workload</vt:lpstr>
      <vt:lpstr>VMs – Supported Operating Systems</vt:lpstr>
      <vt:lpstr>VM Sizes</vt:lpstr>
      <vt:lpstr>VM Azure Compute Unit (ACU) </vt:lpstr>
      <vt:lpstr>Availability Sets</vt:lpstr>
      <vt:lpstr>Availability Sets</vt:lpstr>
      <vt:lpstr>VM Scaling</vt:lpstr>
      <vt:lpstr>Virtual Machine Scale Sets</vt:lpstr>
      <vt:lpstr>VM Disks</vt:lpstr>
      <vt:lpstr>VM Disks – SSD </vt:lpstr>
      <vt:lpstr>PowerPoint Presentation</vt:lpstr>
      <vt:lpstr>VM Disks</vt:lpstr>
      <vt:lpstr>VM Disks</vt:lpstr>
      <vt:lpstr>Exam Tip - Increase size of existing Disks</vt:lpstr>
      <vt:lpstr>VM Recommendations</vt:lpstr>
      <vt:lpstr>ARM Templates</vt:lpstr>
      <vt:lpstr>Azure RM</vt:lpstr>
      <vt:lpstr> Azure Resource Manager (ARM)</vt:lpstr>
      <vt:lpstr>Azure Resource Manager </vt:lpstr>
      <vt:lpstr>What is ARM?</vt:lpstr>
      <vt:lpstr>ARM Templates - Structure</vt:lpstr>
      <vt:lpstr>Template Deployment Mode</vt:lpstr>
      <vt:lpstr>PowerPoint Presentation</vt:lpstr>
      <vt:lpstr>ARM Templates - Parameters</vt:lpstr>
      <vt:lpstr>Re-use ARM Templates</vt:lpstr>
      <vt:lpstr>ARM Templates –Variables</vt:lpstr>
      <vt:lpstr>ARM Templates – Functions and Expressions</vt:lpstr>
      <vt:lpstr>ARM Templates - Dependencies</vt:lpstr>
      <vt:lpstr>ARM Templates Advanced Topics</vt:lpstr>
      <vt:lpstr>Deploy Templates</vt:lpstr>
      <vt:lpstr>Deploy Templates – Portal, Custom Template </vt:lpstr>
      <vt:lpstr>Deploy Templates – Portal, Quickstart </vt:lpstr>
      <vt:lpstr>Deploy Templates – Portal, from Account </vt:lpstr>
      <vt:lpstr>ARM Role Based Access Control</vt:lpstr>
      <vt:lpstr>Deploy Templates – Portal</vt:lpstr>
      <vt:lpstr>Deploy Templates - Powershell</vt:lpstr>
      <vt:lpstr>Deploy Templates - PowerShell</vt:lpstr>
      <vt:lpstr>Deploy resources with Resource Manager templates and Azure PowerShell</vt:lpstr>
      <vt:lpstr>Regional Availability</vt:lpstr>
      <vt:lpstr> Regions</vt:lpstr>
      <vt:lpstr>Regional Availability - Regions</vt:lpstr>
      <vt:lpstr>Regional Availability - Design</vt:lpstr>
      <vt:lpstr>Regional Availability - Design</vt:lpstr>
      <vt:lpstr>High Availability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Dan Stolts</cp:lastModifiedBy>
  <cp:revision>183</cp:revision>
  <dcterms:created xsi:type="dcterms:W3CDTF">2017-06-01T19:54:22Z</dcterms:created>
  <dcterms:modified xsi:type="dcterms:W3CDTF">2018-01-08T17:49:57Z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2017-09-27T14:18:41.4161639-04:00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