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9" r:id="rId2"/>
    <p:sldMasterId id="2147483736" r:id="rId3"/>
    <p:sldMasterId id="2147483749" r:id="rId4"/>
  </p:sldMasterIdLst>
  <p:notesMasterIdLst>
    <p:notesMasterId r:id="rId70"/>
  </p:notesMasterIdLst>
  <p:handoutMasterIdLst>
    <p:handoutMasterId r:id="rId71"/>
  </p:handoutMasterIdLst>
  <p:sldIdLst>
    <p:sldId id="544" r:id="rId5"/>
    <p:sldId id="546" r:id="rId6"/>
    <p:sldId id="457" r:id="rId7"/>
    <p:sldId id="458" r:id="rId8"/>
    <p:sldId id="461" r:id="rId9"/>
    <p:sldId id="486" r:id="rId10"/>
    <p:sldId id="508" r:id="rId11"/>
    <p:sldId id="501" r:id="rId12"/>
    <p:sldId id="502" r:id="rId13"/>
    <p:sldId id="462" r:id="rId14"/>
    <p:sldId id="539" r:id="rId15"/>
    <p:sldId id="538" r:id="rId16"/>
    <p:sldId id="464" r:id="rId17"/>
    <p:sldId id="540" r:id="rId18"/>
    <p:sldId id="463" r:id="rId19"/>
    <p:sldId id="469" r:id="rId20"/>
    <p:sldId id="466" r:id="rId21"/>
    <p:sldId id="467" r:id="rId22"/>
    <p:sldId id="470" r:id="rId23"/>
    <p:sldId id="468" r:id="rId24"/>
    <p:sldId id="471" r:id="rId25"/>
    <p:sldId id="473" r:id="rId26"/>
    <p:sldId id="474" r:id="rId27"/>
    <p:sldId id="542" r:id="rId28"/>
    <p:sldId id="475" r:id="rId29"/>
    <p:sldId id="532" r:id="rId30"/>
    <p:sldId id="533" r:id="rId31"/>
    <p:sldId id="472" r:id="rId32"/>
    <p:sldId id="482" r:id="rId33"/>
    <p:sldId id="484" r:id="rId34"/>
    <p:sldId id="485" r:id="rId35"/>
    <p:sldId id="523" r:id="rId36"/>
    <p:sldId id="524" r:id="rId37"/>
    <p:sldId id="525" r:id="rId38"/>
    <p:sldId id="527" r:id="rId39"/>
    <p:sldId id="478" r:id="rId40"/>
    <p:sldId id="477" r:id="rId41"/>
    <p:sldId id="476" r:id="rId42"/>
    <p:sldId id="479" r:id="rId43"/>
    <p:sldId id="541" r:id="rId44"/>
    <p:sldId id="480" r:id="rId45"/>
    <p:sldId id="487" r:id="rId46"/>
    <p:sldId id="488" r:id="rId47"/>
    <p:sldId id="489" r:id="rId48"/>
    <p:sldId id="494" r:id="rId49"/>
    <p:sldId id="537" r:id="rId50"/>
    <p:sldId id="496" r:id="rId51"/>
    <p:sldId id="497" r:id="rId52"/>
    <p:sldId id="498" r:id="rId53"/>
    <p:sldId id="510" r:id="rId54"/>
    <p:sldId id="511" r:id="rId55"/>
    <p:sldId id="543" r:id="rId56"/>
    <p:sldId id="516" r:id="rId57"/>
    <p:sldId id="514" r:id="rId58"/>
    <p:sldId id="515" r:id="rId59"/>
    <p:sldId id="517" r:id="rId60"/>
    <p:sldId id="512" r:id="rId61"/>
    <p:sldId id="518" r:id="rId62"/>
    <p:sldId id="519" r:id="rId63"/>
    <p:sldId id="520" r:id="rId64"/>
    <p:sldId id="521" r:id="rId65"/>
    <p:sldId id="522" r:id="rId66"/>
    <p:sldId id="535" r:id="rId67"/>
    <p:sldId id="536" r:id="rId68"/>
    <p:sldId id="51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544"/>
            <p14:sldId id="546"/>
            <p14:sldId id="457"/>
            <p14:sldId id="458"/>
            <p14:sldId id="461"/>
            <p14:sldId id="486"/>
            <p14:sldId id="508"/>
            <p14:sldId id="501"/>
            <p14:sldId id="502"/>
            <p14:sldId id="462"/>
            <p14:sldId id="539"/>
            <p14:sldId id="538"/>
            <p14:sldId id="464"/>
            <p14:sldId id="540"/>
            <p14:sldId id="463"/>
            <p14:sldId id="469"/>
            <p14:sldId id="466"/>
            <p14:sldId id="467"/>
            <p14:sldId id="470"/>
            <p14:sldId id="468"/>
            <p14:sldId id="471"/>
            <p14:sldId id="473"/>
            <p14:sldId id="474"/>
            <p14:sldId id="542"/>
            <p14:sldId id="475"/>
            <p14:sldId id="532"/>
            <p14:sldId id="533"/>
            <p14:sldId id="472"/>
            <p14:sldId id="482"/>
            <p14:sldId id="484"/>
            <p14:sldId id="485"/>
            <p14:sldId id="523"/>
            <p14:sldId id="524"/>
            <p14:sldId id="525"/>
            <p14:sldId id="527"/>
            <p14:sldId id="478"/>
            <p14:sldId id="477"/>
            <p14:sldId id="476"/>
            <p14:sldId id="479"/>
            <p14:sldId id="541"/>
            <p14:sldId id="480"/>
            <p14:sldId id="487"/>
            <p14:sldId id="488"/>
            <p14:sldId id="489"/>
            <p14:sldId id="494"/>
            <p14:sldId id="537"/>
            <p14:sldId id="496"/>
            <p14:sldId id="497"/>
            <p14:sldId id="498"/>
            <p14:sldId id="510"/>
            <p14:sldId id="511"/>
            <p14:sldId id="543"/>
            <p14:sldId id="516"/>
            <p14:sldId id="514"/>
            <p14:sldId id="515"/>
            <p14:sldId id="517"/>
            <p14:sldId id="512"/>
          </p14:sldIdLst>
        </p14:section>
        <p14:section name="Sample questions" id="{99F8DBD1-0B86-48D0-8B3C-452031D21E4B}">
          <p14:sldIdLst>
            <p14:sldId id="518"/>
            <p14:sldId id="519"/>
            <p14:sldId id="520"/>
            <p14:sldId id="521"/>
            <p14:sldId id="522"/>
          </p14:sldIdLst>
        </p14:section>
        <p14:section name="Outro" id="{A9F6BBE4-CF92-4165-AA36-3569BD015059}">
          <p14:sldIdLst>
            <p14:sldId id="535"/>
            <p14:sldId id="536"/>
            <p14:sldId id="5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1" autoAdjust="0"/>
    <p:restoredTop sz="94474" autoAdjust="0"/>
  </p:normalViewPr>
  <p:slideViewPr>
    <p:cSldViewPr snapToGrid="0">
      <p:cViewPr varScale="1">
        <p:scale>
          <a:sx n="74" d="100"/>
          <a:sy n="74" d="100"/>
        </p:scale>
        <p:origin x="389" y="58"/>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Azure 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CosmosDB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 (Binary JSON)</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77853"/>
          <a:ext cx="1724267" cy="614666"/>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Table Storage</a:t>
          </a:r>
        </a:p>
      </dsp:txBody>
      <dsp:txXfrm>
        <a:off x="3245" y="77853"/>
        <a:ext cx="1724267" cy="614666"/>
      </dsp:txXfrm>
    </dsp:sp>
    <dsp:sp modelId="{040FE5E8-21BE-4132-885B-204B33C36B74}">
      <dsp:nvSpPr>
        <dsp:cNvPr id="0" name=""/>
        <dsp:cNvSpPr/>
      </dsp:nvSpPr>
      <dsp:spPr>
        <a:xfrm>
          <a:off x="3245" y="692520"/>
          <a:ext cx="1724267" cy="20532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u="none" kern="1200" dirty="0"/>
            <a:t>NoSQL</a:t>
          </a:r>
          <a:endParaRPr lang="en-US" sz="1700" kern="1200" dirty="0"/>
        </a:p>
        <a:p>
          <a:pPr marL="171450" lvl="1" indent="-171450" algn="l" defTabSz="755650">
            <a:lnSpc>
              <a:spcPct val="90000"/>
            </a:lnSpc>
            <a:spcBef>
              <a:spcPct val="0"/>
            </a:spcBef>
            <a:spcAft>
              <a:spcPct val="15000"/>
            </a:spcAft>
            <a:buChar char="•"/>
          </a:pPr>
          <a:r>
            <a:rPr lang="en-US" sz="1700" b="0" i="0" u="none" kern="1200" dirty="0"/>
            <a:t>Key/attribute</a:t>
          </a:r>
        </a:p>
        <a:p>
          <a:pPr marL="171450" lvl="1" indent="-171450" algn="l" defTabSz="755650">
            <a:lnSpc>
              <a:spcPct val="90000"/>
            </a:lnSpc>
            <a:spcBef>
              <a:spcPct val="0"/>
            </a:spcBef>
            <a:spcAft>
              <a:spcPct val="15000"/>
            </a:spcAft>
            <a:buChar char="•"/>
          </a:pPr>
          <a:r>
            <a:rPr lang="en-US" sz="1700" b="0" i="0" u="none" kern="1200" dirty="0" err="1"/>
            <a:t>Schemaless</a:t>
          </a:r>
          <a:endParaRPr lang="en-US" sz="1700" b="0" i="0" u="none" kern="1200" dirty="0"/>
        </a:p>
        <a:p>
          <a:pPr marL="171450" lvl="1" indent="-171450" algn="l" defTabSz="755650">
            <a:lnSpc>
              <a:spcPct val="90000"/>
            </a:lnSpc>
            <a:spcBef>
              <a:spcPct val="0"/>
            </a:spcBef>
            <a:spcAft>
              <a:spcPct val="15000"/>
            </a:spcAft>
            <a:buChar char="•"/>
          </a:pPr>
          <a:r>
            <a:rPr lang="en-US" sz="1700" b="1" i="0" u="none" kern="1200" dirty="0"/>
            <a:t>Fast Data Access</a:t>
          </a:r>
        </a:p>
        <a:p>
          <a:pPr marL="171450" lvl="1" indent="-171450" algn="l" defTabSz="755650">
            <a:lnSpc>
              <a:spcPct val="90000"/>
            </a:lnSpc>
            <a:spcBef>
              <a:spcPct val="0"/>
            </a:spcBef>
            <a:spcAft>
              <a:spcPct val="15000"/>
            </a:spcAft>
            <a:buChar char="•"/>
          </a:pPr>
          <a:r>
            <a:rPr lang="en-US" sz="1700" b="0" i="0" u="none" kern="1200" dirty="0"/>
            <a:t>Relatively inexpensive</a:t>
          </a:r>
        </a:p>
      </dsp:txBody>
      <dsp:txXfrm>
        <a:off x="3245" y="692520"/>
        <a:ext cx="1724267" cy="2053260"/>
      </dsp:txXfrm>
    </dsp:sp>
    <dsp:sp modelId="{3C5F2CFC-2598-409B-BBC0-B40F43A33F2F}">
      <dsp:nvSpPr>
        <dsp:cNvPr id="0" name=""/>
        <dsp:cNvSpPr/>
      </dsp:nvSpPr>
      <dsp:spPr>
        <a:xfrm>
          <a:off x="1968909" y="77853"/>
          <a:ext cx="1724267" cy="614666"/>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Azure SQL Database</a:t>
          </a:r>
        </a:p>
      </dsp:txBody>
      <dsp:txXfrm>
        <a:off x="1968909" y="77853"/>
        <a:ext cx="1724267" cy="614666"/>
      </dsp:txXfrm>
    </dsp:sp>
    <dsp:sp modelId="{F18BF194-6534-4BE5-ABB4-6450190E3463}">
      <dsp:nvSpPr>
        <dsp:cNvPr id="0" name=""/>
        <dsp:cNvSpPr/>
      </dsp:nvSpPr>
      <dsp:spPr>
        <a:xfrm>
          <a:off x="1968909" y="692520"/>
          <a:ext cx="1724267" cy="2053260"/>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Tables</a:t>
          </a:r>
        </a:p>
        <a:p>
          <a:pPr marL="171450" lvl="1" indent="-171450" algn="l" defTabSz="755650">
            <a:lnSpc>
              <a:spcPct val="90000"/>
            </a:lnSpc>
            <a:spcBef>
              <a:spcPct val="0"/>
            </a:spcBef>
            <a:spcAft>
              <a:spcPct val="15000"/>
            </a:spcAft>
            <a:buChar char="•"/>
          </a:pPr>
          <a:r>
            <a:rPr lang="en-US" sz="1700" kern="1200" dirty="0"/>
            <a:t>FK, PK, Indexes, etc.</a:t>
          </a:r>
        </a:p>
      </dsp:txBody>
      <dsp:txXfrm>
        <a:off x="1968909" y="692520"/>
        <a:ext cx="1724267" cy="2053260"/>
      </dsp:txXfrm>
    </dsp:sp>
    <dsp:sp modelId="{0AA03E2A-E59A-45BC-B1FB-55B02D07A4BB}">
      <dsp:nvSpPr>
        <dsp:cNvPr id="0" name=""/>
        <dsp:cNvSpPr/>
      </dsp:nvSpPr>
      <dsp:spPr>
        <a:xfrm>
          <a:off x="3934574" y="77853"/>
          <a:ext cx="1724267" cy="614666"/>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MySQL</a:t>
          </a:r>
        </a:p>
      </dsp:txBody>
      <dsp:txXfrm>
        <a:off x="3934574" y="77853"/>
        <a:ext cx="1724267" cy="614666"/>
      </dsp:txXfrm>
    </dsp:sp>
    <dsp:sp modelId="{3C809040-FB23-4F5D-9DEB-9CDBAA2399E1}">
      <dsp:nvSpPr>
        <dsp:cNvPr id="0" name=""/>
        <dsp:cNvSpPr/>
      </dsp:nvSpPr>
      <dsp:spPr>
        <a:xfrm>
          <a:off x="3934574" y="692520"/>
          <a:ext cx="1724267" cy="2053260"/>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Relational</a:t>
          </a:r>
        </a:p>
        <a:p>
          <a:pPr marL="171450" lvl="1" indent="-171450" algn="l" defTabSz="755650">
            <a:lnSpc>
              <a:spcPct val="90000"/>
            </a:lnSpc>
            <a:spcBef>
              <a:spcPct val="0"/>
            </a:spcBef>
            <a:spcAft>
              <a:spcPct val="15000"/>
            </a:spcAft>
            <a:buChar char="•"/>
          </a:pPr>
          <a:r>
            <a:rPr lang="en-US" sz="1700" kern="1200" dirty="0"/>
            <a:t>Fast DB</a:t>
          </a:r>
        </a:p>
        <a:p>
          <a:pPr marL="171450" lvl="1" indent="-171450" algn="l" defTabSz="755650">
            <a:lnSpc>
              <a:spcPct val="90000"/>
            </a:lnSpc>
            <a:spcBef>
              <a:spcPct val="0"/>
            </a:spcBef>
            <a:spcAft>
              <a:spcPct val="15000"/>
            </a:spcAft>
            <a:buChar char="•"/>
          </a:pPr>
          <a:r>
            <a:rPr lang="en-US" sz="1700" kern="1200" dirty="0"/>
            <a:t>Open Source</a:t>
          </a:r>
        </a:p>
      </dsp:txBody>
      <dsp:txXfrm>
        <a:off x="3934574" y="692520"/>
        <a:ext cx="1724267" cy="2053260"/>
      </dsp:txXfrm>
    </dsp:sp>
    <dsp:sp modelId="{36B5B754-AB77-403C-8B28-BDE7593E3AD4}">
      <dsp:nvSpPr>
        <dsp:cNvPr id="0" name=""/>
        <dsp:cNvSpPr/>
      </dsp:nvSpPr>
      <dsp:spPr>
        <a:xfrm>
          <a:off x="5900238" y="77853"/>
          <a:ext cx="1724267" cy="614666"/>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err="1"/>
            <a:t>CosmosDB</a:t>
          </a:r>
          <a:endParaRPr lang="en-US" sz="1700" kern="1200" dirty="0"/>
        </a:p>
      </dsp:txBody>
      <dsp:txXfrm>
        <a:off x="5900238" y="77853"/>
        <a:ext cx="1724267" cy="614666"/>
      </dsp:txXfrm>
    </dsp:sp>
    <dsp:sp modelId="{541AB7EA-231A-4099-9B5A-0D89EE483946}">
      <dsp:nvSpPr>
        <dsp:cNvPr id="0" name=""/>
        <dsp:cNvSpPr/>
      </dsp:nvSpPr>
      <dsp:spPr>
        <a:xfrm>
          <a:off x="5900238" y="692520"/>
          <a:ext cx="1724267" cy="2053260"/>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 / JavaScript</a:t>
          </a:r>
        </a:p>
      </dsp:txBody>
      <dsp:txXfrm>
        <a:off x="5900238" y="692520"/>
        <a:ext cx="1724267" cy="2053260"/>
      </dsp:txXfrm>
    </dsp:sp>
    <dsp:sp modelId="{E361646F-97DD-4112-B45C-11DFD40D96CE}">
      <dsp:nvSpPr>
        <dsp:cNvPr id="0" name=""/>
        <dsp:cNvSpPr/>
      </dsp:nvSpPr>
      <dsp:spPr>
        <a:xfrm>
          <a:off x="7865903" y="77853"/>
          <a:ext cx="1724267" cy="614666"/>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Blob Storage</a:t>
          </a:r>
        </a:p>
      </dsp:txBody>
      <dsp:txXfrm>
        <a:off x="7865903" y="77853"/>
        <a:ext cx="1724267" cy="614666"/>
      </dsp:txXfrm>
    </dsp:sp>
    <dsp:sp modelId="{F60F7332-0CB1-4C0C-8709-E706EBB58A32}">
      <dsp:nvSpPr>
        <dsp:cNvPr id="0" name=""/>
        <dsp:cNvSpPr/>
      </dsp:nvSpPr>
      <dsp:spPr>
        <a:xfrm>
          <a:off x="7865903" y="692520"/>
          <a:ext cx="1724267" cy="2053260"/>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Unstructured data</a:t>
          </a:r>
        </a:p>
        <a:p>
          <a:pPr marL="171450" lvl="1" indent="-171450" algn="l" defTabSz="755650">
            <a:lnSpc>
              <a:spcPct val="90000"/>
            </a:lnSpc>
            <a:spcBef>
              <a:spcPct val="0"/>
            </a:spcBef>
            <a:spcAft>
              <a:spcPct val="15000"/>
            </a:spcAft>
            <a:buChar char="•"/>
          </a:pPr>
          <a:r>
            <a:rPr lang="en-US" sz="1700" kern="1200" dirty="0"/>
            <a:t>Disks, Images, Logs</a:t>
          </a:r>
        </a:p>
      </dsp:txBody>
      <dsp:txXfrm>
        <a:off x="7865903" y="692520"/>
        <a:ext cx="1724267" cy="2053260"/>
      </dsp:txXfrm>
    </dsp:sp>
    <dsp:sp modelId="{5D0F60EE-32CC-416A-B28B-5D9FF6D7D3CC}">
      <dsp:nvSpPr>
        <dsp:cNvPr id="0" name=""/>
        <dsp:cNvSpPr/>
      </dsp:nvSpPr>
      <dsp:spPr>
        <a:xfrm>
          <a:off x="9831567" y="77853"/>
          <a:ext cx="1724267" cy="614666"/>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MongoDB</a:t>
          </a:r>
        </a:p>
      </dsp:txBody>
      <dsp:txXfrm>
        <a:off x="9831567" y="77853"/>
        <a:ext cx="1724267" cy="614666"/>
      </dsp:txXfrm>
    </dsp:sp>
    <dsp:sp modelId="{96D1C69E-300F-4623-9E44-C70B157F197B}">
      <dsp:nvSpPr>
        <dsp:cNvPr id="0" name=""/>
        <dsp:cNvSpPr/>
      </dsp:nvSpPr>
      <dsp:spPr>
        <a:xfrm>
          <a:off x="9831567" y="692520"/>
          <a:ext cx="1724267" cy="205326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NoSQL</a:t>
          </a:r>
        </a:p>
        <a:p>
          <a:pPr marL="171450" lvl="1" indent="-171450" algn="l" defTabSz="755650">
            <a:lnSpc>
              <a:spcPct val="90000"/>
            </a:lnSpc>
            <a:spcBef>
              <a:spcPct val="0"/>
            </a:spcBef>
            <a:spcAft>
              <a:spcPct val="15000"/>
            </a:spcAft>
            <a:buChar char="•"/>
          </a:pPr>
          <a:r>
            <a:rPr lang="en-US" sz="1700" kern="1200" dirty="0"/>
            <a:t>JSON-like</a:t>
          </a:r>
        </a:p>
        <a:p>
          <a:pPr marL="171450" lvl="1" indent="-171450" algn="l" defTabSz="755650">
            <a:lnSpc>
              <a:spcPct val="90000"/>
            </a:lnSpc>
            <a:spcBef>
              <a:spcPct val="0"/>
            </a:spcBef>
            <a:spcAft>
              <a:spcPct val="15000"/>
            </a:spcAft>
            <a:buChar char="•"/>
          </a:pPr>
          <a:r>
            <a:rPr lang="en-US" sz="1700" kern="1200" dirty="0"/>
            <a:t>Dynamic schemas</a:t>
          </a:r>
        </a:p>
        <a:p>
          <a:pPr marL="171450" lvl="1" indent="-171450" algn="l" defTabSz="755650">
            <a:lnSpc>
              <a:spcPct val="90000"/>
            </a:lnSpc>
            <a:spcBef>
              <a:spcPct val="0"/>
            </a:spcBef>
            <a:spcAft>
              <a:spcPct val="15000"/>
            </a:spcAft>
            <a:buChar char="•"/>
          </a:pPr>
          <a:r>
            <a:rPr lang="en-US" sz="1700" kern="1200" dirty="0"/>
            <a:t>High performance</a:t>
          </a:r>
        </a:p>
      </dsp:txBody>
      <dsp:txXfrm>
        <a:off x="9831567" y="692520"/>
        <a:ext cx="1724267" cy="2053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418494"/>
          <a:ext cx="1724267"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Table Storage</a:t>
          </a:r>
        </a:p>
      </dsp:txBody>
      <dsp:txXfrm>
        <a:off x="3245" y="1418494"/>
        <a:ext cx="1724267" cy="547200"/>
      </dsp:txXfrm>
    </dsp:sp>
    <dsp:sp modelId="{040FE5E8-21BE-4132-885B-204B33C36B74}">
      <dsp:nvSpPr>
        <dsp:cNvPr id="0" name=""/>
        <dsp:cNvSpPr/>
      </dsp:nvSpPr>
      <dsp:spPr>
        <a:xfrm>
          <a:off x="3245" y="1965694"/>
          <a:ext cx="1724267" cy="250995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i="0" u="none" kern="1200" dirty="0"/>
            <a:t>NoSQL</a:t>
          </a:r>
          <a:endParaRPr lang="en-US" sz="1900" kern="1200" dirty="0"/>
        </a:p>
        <a:p>
          <a:pPr marL="171450" lvl="1" indent="-171450" algn="l" defTabSz="844550">
            <a:lnSpc>
              <a:spcPct val="90000"/>
            </a:lnSpc>
            <a:spcBef>
              <a:spcPct val="0"/>
            </a:spcBef>
            <a:spcAft>
              <a:spcPct val="15000"/>
            </a:spcAft>
            <a:buChar char="•"/>
          </a:pPr>
          <a:r>
            <a:rPr lang="en-US" sz="1900" b="0" i="0" u="none" kern="1200" dirty="0"/>
            <a:t>Key/attribute</a:t>
          </a:r>
        </a:p>
        <a:p>
          <a:pPr marL="171450" lvl="1" indent="-171450" algn="l" defTabSz="844550">
            <a:lnSpc>
              <a:spcPct val="90000"/>
            </a:lnSpc>
            <a:spcBef>
              <a:spcPct val="0"/>
            </a:spcBef>
            <a:spcAft>
              <a:spcPct val="15000"/>
            </a:spcAft>
            <a:buChar char="•"/>
          </a:pPr>
          <a:r>
            <a:rPr lang="en-US" sz="1900" b="0" i="0" u="none" kern="1200" dirty="0" err="1"/>
            <a:t>Schemaless</a:t>
          </a:r>
          <a:endParaRPr lang="en-US" sz="1900" b="0" i="0" u="none" kern="1200" dirty="0"/>
        </a:p>
        <a:p>
          <a:pPr marL="171450" lvl="1" indent="-171450" algn="l" defTabSz="844550">
            <a:lnSpc>
              <a:spcPct val="90000"/>
            </a:lnSpc>
            <a:spcBef>
              <a:spcPct val="0"/>
            </a:spcBef>
            <a:spcAft>
              <a:spcPct val="15000"/>
            </a:spcAft>
            <a:buChar char="•"/>
          </a:pPr>
          <a:r>
            <a:rPr lang="en-US" sz="1900" b="1" i="0" u="none" kern="1200" dirty="0"/>
            <a:t>Fast Data Access</a:t>
          </a:r>
        </a:p>
        <a:p>
          <a:pPr marL="171450" lvl="1" indent="-171450" algn="l" defTabSz="844550">
            <a:lnSpc>
              <a:spcPct val="90000"/>
            </a:lnSpc>
            <a:spcBef>
              <a:spcPct val="0"/>
            </a:spcBef>
            <a:spcAft>
              <a:spcPct val="15000"/>
            </a:spcAft>
            <a:buChar char="•"/>
          </a:pPr>
          <a:r>
            <a:rPr lang="en-US" sz="1900" b="0" i="0" u="none" kern="1200" dirty="0"/>
            <a:t>Relatively inexpensive</a:t>
          </a:r>
        </a:p>
      </dsp:txBody>
      <dsp:txXfrm>
        <a:off x="3245" y="1965694"/>
        <a:ext cx="1724267" cy="2509959"/>
      </dsp:txXfrm>
    </dsp:sp>
    <dsp:sp modelId="{3C5F2CFC-2598-409B-BBC0-B40F43A33F2F}">
      <dsp:nvSpPr>
        <dsp:cNvPr id="0" name=""/>
        <dsp:cNvSpPr/>
      </dsp:nvSpPr>
      <dsp:spPr>
        <a:xfrm>
          <a:off x="1968909" y="1418494"/>
          <a:ext cx="1724267" cy="5472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SQL Database</a:t>
          </a:r>
        </a:p>
      </dsp:txBody>
      <dsp:txXfrm>
        <a:off x="1968909" y="1418494"/>
        <a:ext cx="1724267" cy="547200"/>
      </dsp:txXfrm>
    </dsp:sp>
    <dsp:sp modelId="{F18BF194-6534-4BE5-ABB4-6450190E3463}">
      <dsp:nvSpPr>
        <dsp:cNvPr id="0" name=""/>
        <dsp:cNvSpPr/>
      </dsp:nvSpPr>
      <dsp:spPr>
        <a:xfrm>
          <a:off x="1968909" y="1965694"/>
          <a:ext cx="1724267" cy="250995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Tables</a:t>
          </a:r>
        </a:p>
        <a:p>
          <a:pPr marL="171450" lvl="1" indent="-171450" algn="l" defTabSz="844550">
            <a:lnSpc>
              <a:spcPct val="90000"/>
            </a:lnSpc>
            <a:spcBef>
              <a:spcPct val="0"/>
            </a:spcBef>
            <a:spcAft>
              <a:spcPct val="15000"/>
            </a:spcAft>
            <a:buChar char="•"/>
          </a:pPr>
          <a:r>
            <a:rPr lang="en-US" sz="1900" kern="1200" dirty="0"/>
            <a:t>FK, PK, Indexes, etc.</a:t>
          </a:r>
        </a:p>
      </dsp:txBody>
      <dsp:txXfrm>
        <a:off x="1968909" y="1965694"/>
        <a:ext cx="1724267" cy="2509959"/>
      </dsp:txXfrm>
    </dsp:sp>
    <dsp:sp modelId="{0AA03E2A-E59A-45BC-B1FB-55B02D07A4BB}">
      <dsp:nvSpPr>
        <dsp:cNvPr id="0" name=""/>
        <dsp:cNvSpPr/>
      </dsp:nvSpPr>
      <dsp:spPr>
        <a:xfrm>
          <a:off x="3934574" y="1418494"/>
          <a:ext cx="1724267" cy="5472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MySQL</a:t>
          </a:r>
        </a:p>
      </dsp:txBody>
      <dsp:txXfrm>
        <a:off x="3934574" y="1418494"/>
        <a:ext cx="1724267" cy="547200"/>
      </dsp:txXfrm>
    </dsp:sp>
    <dsp:sp modelId="{3C809040-FB23-4F5D-9DEB-9CDBAA2399E1}">
      <dsp:nvSpPr>
        <dsp:cNvPr id="0" name=""/>
        <dsp:cNvSpPr/>
      </dsp:nvSpPr>
      <dsp:spPr>
        <a:xfrm>
          <a:off x="3934574" y="1965694"/>
          <a:ext cx="1724267" cy="250995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Fast DB</a:t>
          </a:r>
        </a:p>
        <a:p>
          <a:pPr marL="171450" lvl="1" indent="-171450" algn="l" defTabSz="844550">
            <a:lnSpc>
              <a:spcPct val="90000"/>
            </a:lnSpc>
            <a:spcBef>
              <a:spcPct val="0"/>
            </a:spcBef>
            <a:spcAft>
              <a:spcPct val="15000"/>
            </a:spcAft>
            <a:buChar char="•"/>
          </a:pPr>
          <a:r>
            <a:rPr lang="en-US" sz="1900" kern="1200" dirty="0"/>
            <a:t>Open Source</a:t>
          </a:r>
        </a:p>
      </dsp:txBody>
      <dsp:txXfrm>
        <a:off x="3934574" y="1965694"/>
        <a:ext cx="1724267" cy="2509959"/>
      </dsp:txXfrm>
    </dsp:sp>
    <dsp:sp modelId="{36B5B754-AB77-403C-8B28-BDE7593E3AD4}">
      <dsp:nvSpPr>
        <dsp:cNvPr id="0" name=""/>
        <dsp:cNvSpPr/>
      </dsp:nvSpPr>
      <dsp:spPr>
        <a:xfrm>
          <a:off x="5900238" y="1418494"/>
          <a:ext cx="1724267" cy="5472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DocumentDB</a:t>
          </a:r>
          <a:endParaRPr lang="en-US" sz="1900" kern="1200" dirty="0"/>
        </a:p>
      </dsp:txBody>
      <dsp:txXfrm>
        <a:off x="5900238" y="1418494"/>
        <a:ext cx="1724267" cy="547200"/>
      </dsp:txXfrm>
    </dsp:sp>
    <dsp:sp modelId="{541AB7EA-231A-4099-9B5A-0D89EE483946}">
      <dsp:nvSpPr>
        <dsp:cNvPr id="0" name=""/>
        <dsp:cNvSpPr/>
      </dsp:nvSpPr>
      <dsp:spPr>
        <a:xfrm>
          <a:off x="5900238" y="1965694"/>
          <a:ext cx="1724267" cy="250995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 / JavaScript</a:t>
          </a:r>
        </a:p>
      </dsp:txBody>
      <dsp:txXfrm>
        <a:off x="5900238" y="1965694"/>
        <a:ext cx="1724267" cy="2509959"/>
      </dsp:txXfrm>
    </dsp:sp>
    <dsp:sp modelId="{E361646F-97DD-4112-B45C-11DFD40D96CE}">
      <dsp:nvSpPr>
        <dsp:cNvPr id="0" name=""/>
        <dsp:cNvSpPr/>
      </dsp:nvSpPr>
      <dsp:spPr>
        <a:xfrm>
          <a:off x="7865903" y="1418494"/>
          <a:ext cx="1724267" cy="5472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Blob Storage</a:t>
          </a:r>
        </a:p>
      </dsp:txBody>
      <dsp:txXfrm>
        <a:off x="7865903" y="1418494"/>
        <a:ext cx="1724267" cy="547200"/>
      </dsp:txXfrm>
    </dsp:sp>
    <dsp:sp modelId="{F60F7332-0CB1-4C0C-8709-E706EBB58A32}">
      <dsp:nvSpPr>
        <dsp:cNvPr id="0" name=""/>
        <dsp:cNvSpPr/>
      </dsp:nvSpPr>
      <dsp:spPr>
        <a:xfrm>
          <a:off x="7865903" y="1965694"/>
          <a:ext cx="1724267" cy="250995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Unstructured data</a:t>
          </a:r>
        </a:p>
        <a:p>
          <a:pPr marL="171450" lvl="1" indent="-171450" algn="l" defTabSz="844550">
            <a:lnSpc>
              <a:spcPct val="90000"/>
            </a:lnSpc>
            <a:spcBef>
              <a:spcPct val="0"/>
            </a:spcBef>
            <a:spcAft>
              <a:spcPct val="15000"/>
            </a:spcAft>
            <a:buChar char="•"/>
          </a:pPr>
          <a:r>
            <a:rPr lang="en-US" sz="1900" kern="1200" dirty="0"/>
            <a:t>Disks, Images, Logs</a:t>
          </a:r>
        </a:p>
      </dsp:txBody>
      <dsp:txXfrm>
        <a:off x="7865903" y="1965694"/>
        <a:ext cx="1724267" cy="2509959"/>
      </dsp:txXfrm>
    </dsp:sp>
    <dsp:sp modelId="{5D0F60EE-32CC-416A-B28B-5D9FF6D7D3CC}">
      <dsp:nvSpPr>
        <dsp:cNvPr id="0" name=""/>
        <dsp:cNvSpPr/>
      </dsp:nvSpPr>
      <dsp:spPr>
        <a:xfrm>
          <a:off x="9831567" y="1418494"/>
          <a:ext cx="1724267" cy="5472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MongoDB</a:t>
          </a:r>
        </a:p>
      </dsp:txBody>
      <dsp:txXfrm>
        <a:off x="9831567" y="1418494"/>
        <a:ext cx="1724267" cy="547200"/>
      </dsp:txXfrm>
    </dsp:sp>
    <dsp:sp modelId="{96D1C69E-300F-4623-9E44-C70B157F197B}">
      <dsp:nvSpPr>
        <dsp:cNvPr id="0" name=""/>
        <dsp:cNvSpPr/>
      </dsp:nvSpPr>
      <dsp:spPr>
        <a:xfrm>
          <a:off x="9831567" y="1965694"/>
          <a:ext cx="1724267" cy="250995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JSON-like (Binary JSON)</a:t>
          </a:r>
        </a:p>
        <a:p>
          <a:pPr marL="171450" lvl="1" indent="-171450" algn="l" defTabSz="844550">
            <a:lnSpc>
              <a:spcPct val="90000"/>
            </a:lnSpc>
            <a:spcBef>
              <a:spcPct val="0"/>
            </a:spcBef>
            <a:spcAft>
              <a:spcPct val="15000"/>
            </a:spcAft>
            <a:buChar char="•"/>
          </a:pPr>
          <a:r>
            <a:rPr lang="en-US" sz="1900" kern="1200" dirty="0"/>
            <a:t>Dynamic schemas</a:t>
          </a:r>
        </a:p>
        <a:p>
          <a:pPr marL="171450" lvl="1" indent="-171450" algn="l" defTabSz="844550">
            <a:lnSpc>
              <a:spcPct val="90000"/>
            </a:lnSpc>
            <a:spcBef>
              <a:spcPct val="0"/>
            </a:spcBef>
            <a:spcAft>
              <a:spcPct val="15000"/>
            </a:spcAft>
            <a:buChar char="•"/>
          </a:pPr>
          <a:r>
            <a:rPr lang="en-US" sz="1900" kern="1200" dirty="0"/>
            <a:t>High performance</a:t>
          </a:r>
        </a:p>
      </dsp:txBody>
      <dsp:txXfrm>
        <a:off x="9831567" y="1965694"/>
        <a:ext cx="1724267" cy="25099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B8A19317-8BA5-45C0-846C-9859E81EA94B}" type="datetime1">
              <a:rPr lang="en-US" smtClean="0">
                <a:solidFill>
                  <a:prstClr val="black"/>
                </a:solidFill>
              </a:rPr>
              <a:pPr/>
              <a:t>1/8/2018</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a:solidFill>
                  <a:srgbClr val="000000"/>
                </a:solidFill>
              </a:rPr>
              <a:t>Azure Talk by Niraj kumar, Cloud Architect!</a:t>
            </a:r>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19060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350382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54731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4044900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883886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59826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3896575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89746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1962659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233157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50402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86717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236798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116467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927476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419180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534846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3959690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3667685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047722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3084157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327915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1576362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349204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3137197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3614633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9547059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790371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1209037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2133885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3730516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2667782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293970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187507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463888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788398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3387782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28822605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2418665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1778802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3721310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3025438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517658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403462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0466838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571527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411959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1743588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8700303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10323987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37622015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4050322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3969154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1192738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1/8/2018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107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1/8/2018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557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61</a:t>
            </a:fld>
            <a:endParaRPr lang="en-US"/>
          </a:p>
        </p:txBody>
      </p:sp>
    </p:spTree>
    <p:extLst>
      <p:ext uri="{BB962C8B-B14F-4D97-AF65-F5344CB8AC3E}">
        <p14:creationId xmlns:p14="http://schemas.microsoft.com/office/powerpoint/2010/main" val="15832435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62</a:t>
            </a:fld>
            <a:endParaRPr lang="en-US"/>
          </a:p>
        </p:txBody>
      </p:sp>
    </p:spTree>
    <p:extLst>
      <p:ext uri="{BB962C8B-B14F-4D97-AF65-F5344CB8AC3E}">
        <p14:creationId xmlns:p14="http://schemas.microsoft.com/office/powerpoint/2010/main" val="8313517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63</a:t>
            </a:fld>
            <a:endParaRPr lang="en-US"/>
          </a:p>
        </p:txBody>
      </p:sp>
    </p:spTree>
    <p:extLst>
      <p:ext uri="{BB962C8B-B14F-4D97-AF65-F5344CB8AC3E}">
        <p14:creationId xmlns:p14="http://schemas.microsoft.com/office/powerpoint/2010/main" val="19019406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64</a:t>
            </a:fld>
            <a:endParaRPr lang="en-US"/>
          </a:p>
        </p:txBody>
      </p:sp>
    </p:spTree>
    <p:extLst>
      <p:ext uri="{BB962C8B-B14F-4D97-AF65-F5344CB8AC3E}">
        <p14:creationId xmlns:p14="http://schemas.microsoft.com/office/powerpoint/2010/main" val="38147748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65</a:t>
            </a:fld>
            <a:endParaRPr lang="en-US"/>
          </a:p>
        </p:txBody>
      </p:sp>
    </p:spTree>
    <p:extLst>
      <p:ext uri="{BB962C8B-B14F-4D97-AF65-F5344CB8AC3E}">
        <p14:creationId xmlns:p14="http://schemas.microsoft.com/office/powerpoint/2010/main" val="894890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861895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263003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72748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05688"/>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4601362"/>
            <a:ext cx="9144000" cy="656439"/>
          </a:xfrm>
        </p:spPr>
        <p:txBody>
          <a:bodyPr anchor="ctr"/>
          <a:lstStyle>
            <a:lvl1pPr marL="0" indent="0" algn="ctr">
              <a:buNone/>
              <a:defRPr sz="24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1203491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14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93489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09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67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Not Animate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39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191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Just some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25596336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Just some text (white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54533276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55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34634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4019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878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751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Just word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lvl1pPr algn="ctr">
              <a:defRPr/>
            </a:lvl1pPr>
          </a:lstStyle>
          <a:p>
            <a:r>
              <a:rPr lang="en-US" dirty="0"/>
              <a:t>Click to edit Master title style</a:t>
            </a:r>
          </a:p>
        </p:txBody>
      </p:sp>
      <p:pic>
        <p:nvPicPr>
          <p:cNvPr id="7" name="Picture 12" descr="bdcLogoMark"/>
          <p:cNvPicPr>
            <a:picLocks noChangeAspect="1" noChangeArrowheads="1"/>
          </p:cNvPicPr>
          <p:nvPr userDrawn="1"/>
        </p:nvPicPr>
        <p:blipFill>
          <a:blip r:embed="rId2"/>
          <a:srcRect/>
          <a:stretch>
            <a:fillRect/>
          </a:stretch>
        </p:blipFill>
        <p:spPr bwMode="auto">
          <a:xfrm>
            <a:off x="152400" y="6172201"/>
            <a:ext cx="542925" cy="571500"/>
          </a:xfrm>
          <a:prstGeom prst="rect">
            <a:avLst/>
          </a:prstGeom>
          <a:noFill/>
          <a:ln w="9525">
            <a:noFill/>
            <a:miter lim="800000"/>
            <a:headEnd/>
            <a:tailEnd/>
          </a:ln>
        </p:spPr>
      </p:pic>
    </p:spTree>
    <p:extLst>
      <p:ext uri="{BB962C8B-B14F-4D97-AF65-F5344CB8AC3E}">
        <p14:creationId xmlns:p14="http://schemas.microsoft.com/office/powerpoint/2010/main" val="3546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963952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28255688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012386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3700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12067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499438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054107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6543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14415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2675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33035996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9530898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0712881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40174626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737078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5"/>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2269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3"/>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3"/>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87639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57802"/>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507999" y="2174875"/>
            <a:ext cx="54864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2" y="1757802"/>
            <a:ext cx="548935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49063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772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37211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077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2090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0293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3"/>
            <a:ext cx="11176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extLst>
      <p:ext uri="{BB962C8B-B14F-4D97-AF65-F5344CB8AC3E}">
        <p14:creationId xmlns:p14="http://schemas.microsoft.com/office/powerpoint/2010/main" val="202185681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28792800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3.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6.png"/><Relationship Id="rId2" Type="http://schemas.openxmlformats.org/officeDocument/2006/relationships/slideLayout" Target="../slideLayouts/slideLayout41.xml"/><Relationship Id="rId16" Type="http://schemas.openxmlformats.org/officeDocument/2006/relationships/image" Target="../media/image5.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4.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6.png"/><Relationship Id="rId2" Type="http://schemas.openxmlformats.org/officeDocument/2006/relationships/slideLayout" Target="../slideLayouts/slideLayout53.xml"/><Relationship Id="rId16" Type="http://schemas.openxmlformats.org/officeDocument/2006/relationships/image" Target="../media/image5.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4.png"/><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2" descr="bdcLogoMark"/>
          <p:cNvPicPr>
            <a:picLocks noChangeAspect="1" noChangeArrowheads="1"/>
          </p:cNvPicPr>
          <p:nvPr userDrawn="1"/>
        </p:nvPicPr>
        <p:blipFill>
          <a:blip r:embed="rId17"/>
          <a:srcRect/>
          <a:stretch>
            <a:fillRect/>
          </a:stretch>
        </p:blipFill>
        <p:spPr bwMode="auto">
          <a:xfrm>
            <a:off x="103104" y="6320869"/>
            <a:ext cx="407195" cy="428625"/>
          </a:xfrm>
          <a:prstGeom prst="rect">
            <a:avLst/>
          </a:prstGeom>
          <a:noFill/>
          <a:ln w="9525">
            <a:noFill/>
            <a:miter lim="800000"/>
            <a:headEnd/>
            <a:tailEnd/>
          </a:ln>
        </p:spPr>
      </p:pic>
      <p:sp>
        <p:nvSpPr>
          <p:cNvPr id="8" name="TextBox 7"/>
          <p:cNvSpPr txBox="1"/>
          <p:nvPr userDrawn="1"/>
        </p:nvSpPr>
        <p:spPr>
          <a:xfrm>
            <a:off x="510299" y="6381292"/>
            <a:ext cx="2458494"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rPr>
              <a:t>@benday</a:t>
            </a:r>
            <a:r>
              <a:rPr lang="en-US" sz="1400" dirty="0"/>
              <a:t> | </a:t>
            </a:r>
            <a:r>
              <a:rPr lang="en-US" sz="1400" dirty="0">
                <a:solidFill>
                  <a:schemeClr val="tx1">
                    <a:lumMod val="65000"/>
                    <a:lumOff val="35000"/>
                  </a:schemeClr>
                </a:solidFill>
              </a:rPr>
              <a:t>www.benday.com</a:t>
            </a:r>
          </a:p>
        </p:txBody>
      </p:sp>
    </p:spTree>
    <p:extLst>
      <p:ext uri="{BB962C8B-B14F-4D97-AF65-F5344CB8AC3E}">
        <p14:creationId xmlns:p14="http://schemas.microsoft.com/office/powerpoint/2010/main" val="17786840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377" rtl="0" eaLnBrk="1" latinLnBrk="0" hangingPunct="1">
        <a:lnSpc>
          <a:spcPct val="90000"/>
        </a:lnSpc>
        <a:spcBef>
          <a:spcPts val="1000"/>
        </a:spcBef>
        <a:buFontTx/>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Segoe UI" panose="020B0502040204020203"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4043490326"/>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ransition>
    <p:fade/>
  </p:transition>
  <p:hf hdr="0" ftr="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12192000" cy="1420586"/>
          </a:xfrm>
          <a:prstGeom prst="rect">
            <a:avLst/>
          </a:prstGeom>
        </p:spPr>
      </p:pic>
    </p:spTree>
    <p:extLst>
      <p:ext uri="{BB962C8B-B14F-4D97-AF65-F5344CB8AC3E}">
        <p14:creationId xmlns:p14="http://schemas.microsoft.com/office/powerpoint/2010/main" val="153913492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kloudezy.com/" TargetMode="External"/><Relationship Id="rId3" Type="http://schemas.openxmlformats.org/officeDocument/2006/relationships/hyperlink" Target="http://azuretalk.kloudezy.com/"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hyperlink" Target="http://linkedin.kloudezy.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storage/storage-scalability-targets"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storage/storage-premium-storage#premium-storage-supported-vms" TargetMode="External"/><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hyperlink" Target="https://docs.microsoft.com/en-us/azure/storage/storage-premium-storage#scalability-and-performance-target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hyperlink" Target="http://technet.microsoft.com/library/hh831739.aspx" TargetMode="External"/><Relationship Id="rId2" Type="http://schemas.openxmlformats.org/officeDocument/2006/relationships/notesSlide" Target="../notesSlides/notesSlide34.xml"/><Relationship Id="rId1" Type="http://schemas.openxmlformats.org/officeDocument/2006/relationships/slideLayout" Target="../slideLayouts/slideLayout24.xml"/><Relationship Id="rId6" Type="http://schemas.openxmlformats.org/officeDocument/2006/relationships/hyperlink" Target="https://docs.microsoft.com/en-us/azure/storage/storage-premium-storage#scalability-and-performance-targets" TargetMode="External"/><Relationship Id="rId5" Type="http://schemas.openxmlformats.org/officeDocument/2006/relationships/hyperlink" Target="http://social.technet.microsoft.com/wiki/contents/articles/11382.storage-spaces-frequently-asked-questions-faq.aspx" TargetMode="External"/><Relationship Id="rId4" Type="http://schemas.openxmlformats.org/officeDocument/2006/relationships/hyperlink" Target="http://technet.microsoft.com/library/hh848643.aspx"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hyperlink" Target="https://azure.microsoft.com/en-us/resources/samples/?service=storage"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Azure-Samples/storage-table-dotnet-getting-started"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azure.microsoft.com/en-us/resources/samples/storage-blob-dotnet-getting-started/"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hyperlink" Target="https://github.com/Azure-Samples/storage-blob-dotnet-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resources/samples/storage-dotnet-sas-getting-started/"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www.microsoft.com/en-us/learning/exam-70-534.aspx"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sql-database/sql-database-service-tiers" TargetMode="External"/><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hyperlink" Target="https://azure.microsoft.com/en-us/resources/videos/index/?services=sql-database" TargetMode="External"/><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51.xml"/><Relationship Id="rId1" Type="http://schemas.openxmlformats.org/officeDocument/2006/relationships/slideLayout" Target="../slideLayouts/slideLayout8.xml"/><Relationship Id="rId5" Type="http://schemas.openxmlformats.org/officeDocument/2006/relationships/hyperlink" Target="https://docs.microsoft.com/en-us/azure/cosmos-db/documentdb-get-started" TargetMode="External"/><Relationship Id="rId4" Type="http://schemas.openxmlformats.org/officeDocument/2006/relationships/hyperlink" Target="https://medium.com/@th0maswe1ss/azure-documentdb-vs-mongodb-6d5806c16239"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s://azure.microsoft.com/en-us/services/mysql/" TargetMode="External"/><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azure/mysql/" TargetMode="External"/><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azure/virtual-machines/windows/classic/install-mongodb" TargetMode="External"/><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1.xml"/><Relationship Id="rId5" Type="http://schemas.openxmlformats.org/officeDocument/2006/relationships/hyperlink" Target="https://aka.ms/azure/storage" TargetMode="External"/><Relationship Id="rId10" Type="http://schemas.openxmlformats.org/officeDocument/2006/relationships/diagramQuickStyle" Target="../diagrams/quickStyle1.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s://azure.microsoft.com/en-us/blog/secure-transfer-required-is-available-in-azure-storage-account/" TargetMode="External"/><Relationship Id="rId13" Type="http://schemas.openxmlformats.org/officeDocument/2006/relationships/hyperlink" Target="https://azure.microsoft.com/en-us/blog/" TargetMode="External"/><Relationship Id="rId3" Type="http://schemas.openxmlformats.org/officeDocument/2006/relationships/hyperlink" Target="https://azure.microsoft.com/en-us/updates/public-preview-virtual-network-service-endpoints-for-azure-storage-and-azure-sql/" TargetMode="External"/><Relationship Id="rId7" Type="http://schemas.openxmlformats.org/officeDocument/2006/relationships/hyperlink" Target="https://azure.microsoft.com/en-us/blog/instant-file-recovery-from-azure-vm-backups-is-now-generally-available/" TargetMode="External"/><Relationship Id="rId12" Type="http://schemas.openxmlformats.org/officeDocument/2006/relationships/hyperlink" Target="https://azure.microsoft.com/en-us/blog/announcing-general-availability-of-storage-service-encryption-for-azure-file-storage/" TargetMode="External"/><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hyperlink" Target="https://azure.microsoft.com/en-us/blog/announcing-the-public-preview-of-azure-archive-blob-storage-and-blob-level-tiering/" TargetMode="External"/><Relationship Id="rId11" Type="http://schemas.openxmlformats.org/officeDocument/2006/relationships/hyperlink" Target="https://azure.microsoft.com/en-us/blog/announcing-storage-service-encryption-with-customer-managed-keys-limited-preview-for-azure-blob-storage/" TargetMode="External"/><Relationship Id="rId5" Type="http://schemas.openxmlformats.org/officeDocument/2006/relationships/hyperlink" Target="https://azure.microsoft.com/en-us/blog/announcing-larger-higher-scale-storage-accounts/" TargetMode="External"/><Relationship Id="rId10" Type="http://schemas.openxmlformats.org/officeDocument/2006/relationships/hyperlink" Target="https://azure.microsoft.com/en-us/blog/azure-managed-disks-sse/" TargetMode="External"/><Relationship Id="rId4" Type="http://schemas.openxmlformats.org/officeDocument/2006/relationships/hyperlink" Target="https://azure.microsoft.com/en-us/blog/announcing-preview-of-azure-storage-firewalls-and-virtual-networks/" TargetMode="External"/><Relationship Id="rId9" Type="http://schemas.openxmlformats.org/officeDocument/2006/relationships/hyperlink" Target="https://azure.microsoft.com/en-us/blog/azure-introduces-new-disks-sizes-up-to-4tb/" TargetMode="External"/></Relationships>
</file>

<file path=ppt/slides/_rels/slide64.xml.rels><?xml version="1.0" encoding="UTF-8" standalone="yes"?>
<Relationships xmlns="http://schemas.openxmlformats.org/package/2006/relationships"><Relationship Id="rId8" Type="http://schemas.openxmlformats.org/officeDocument/2006/relationships/hyperlink" Target="https://azure.microsoft.com/en-us/blog/azure-ad-authentication-extensions-for-azure-sql-db-and-sql-dw-tools/" TargetMode="External"/><Relationship Id="rId13" Type="http://schemas.openxmlformats.org/officeDocument/2006/relationships/hyperlink" Target="https://azure.microsoft.com/en-us/blog/azure-sql-database-now-supports-transparent-geographic-failover-of-multiple-databases-featuring-automatic-activation/" TargetMode="External"/><Relationship Id="rId3" Type="http://schemas.openxmlformats.org/officeDocument/2006/relationships/hyperlink" Target="https://azure.microsoft.com/en-us/blog/put-your-databases-on-autopilot-with-a-lift-and-shift-to-azure-sql-database/" TargetMode="External"/><Relationship Id="rId7" Type="http://schemas.openxmlformats.org/officeDocument/2006/relationships/hyperlink" Target="https://azure.microsoft.com/en-us/blog/default-compatibility-level-140-for-azure-sql-databases/" TargetMode="External"/><Relationship Id="rId12" Type="http://schemas.openxmlformats.org/officeDocument/2006/relationships/hyperlink" Target="https://azure.microsoft.com/en-us/blog/dear-documentdb-customers-welcome-to-azure-cosmos-db/" TargetMode="External"/><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hyperlink" Target="https://azure.microsoft.com/en-us/blog/preview-sql-transparent-data-encryption-tde-with-bring-your-own-key-support/" TargetMode="External"/><Relationship Id="rId11" Type="http://schemas.openxmlformats.org/officeDocument/2006/relationships/hyperlink" Target="https://azure.microsoft.com/en-us/blog/in-memory-oltp-blog-update-q1-2017/" TargetMode="External"/><Relationship Id="rId5" Type="http://schemas.openxmlformats.org/officeDocument/2006/relationships/hyperlink" Target="https://azure.microsoft.com/en-us/blog/new-performance-levels-and-storage-add-ons-in-azure-sql-database/" TargetMode="External"/><Relationship Id="rId10" Type="http://schemas.openxmlformats.org/officeDocument/2006/relationships/hyperlink" Target="https://azure.microsoft.com/en-us/blog/resumable-online-index-rebuild-is-in-public-preview-for-azure-sql-db/" TargetMode="External"/><Relationship Id="rId4" Type="http://schemas.openxmlformats.org/officeDocument/2006/relationships/hyperlink" Target="https://azure.microsoft.com/en-us/blog/azure-database-for-mysql-public-preview/" TargetMode="External"/><Relationship Id="rId9" Type="http://schemas.openxmlformats.org/officeDocument/2006/relationships/hyperlink" Target="https://azure.microsoft.com/en-us/blog/database-scoped-global-temporary-tables-in-public-preview-for-azure-sql-db/" TargetMode="External"/><Relationship Id="rId14" Type="http://schemas.openxmlformats.org/officeDocument/2006/relationships/hyperlink" Target="https://azure.microsoft.com/en-us/blog/"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ka.ms/azure/stor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zure.microsoft.com/en-us/documentation/articles/storage-dotnet-shared-access-signature-part-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torageexplorer.com/" TargetMode="External"/><Relationship Id="rId4" Type="http://schemas.openxmlformats.org/officeDocument/2006/relationships/hyperlink" Target="http://msdn.microsoft.com/en-us/library/azure/ee336235.aspx"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699" y="1028573"/>
            <a:ext cx="11576957" cy="876428"/>
          </a:xfrm>
        </p:spPr>
        <p:txBody>
          <a:bodyPr/>
          <a:lstStyle/>
          <a:p>
            <a:r>
              <a:rPr lang="en-US" sz="4400" b="1" dirty="0">
                <a:solidFill>
                  <a:schemeClr val="tx1"/>
                </a:solidFill>
              </a:rPr>
              <a:t>Design Application Storage and Data Access Strategy</a:t>
            </a:r>
          </a:p>
        </p:txBody>
      </p:sp>
      <p:sp>
        <p:nvSpPr>
          <p:cNvPr id="3" name="Subtitle 2"/>
          <p:cNvSpPr>
            <a:spLocks noGrp="1"/>
          </p:cNvSpPr>
          <p:nvPr>
            <p:ph type="subTitle" idx="1"/>
          </p:nvPr>
        </p:nvSpPr>
        <p:spPr>
          <a:xfrm>
            <a:off x="261257" y="1853684"/>
            <a:ext cx="11772899" cy="1839916"/>
          </a:xfrm>
        </p:spPr>
        <p:txBody>
          <a:bodyPr>
            <a:normAutofit/>
          </a:bodyPr>
          <a:lstStyle/>
          <a:p>
            <a:r>
              <a:rPr lang="en-US" dirty="0"/>
              <a:t>Niraj Kumar</a:t>
            </a:r>
          </a:p>
          <a:p>
            <a:r>
              <a:rPr lang="en-US" dirty="0"/>
              <a:t>Lead Azure Architect-EY, MCT(Microsoft Certified Trainer)</a:t>
            </a:r>
          </a:p>
          <a:p>
            <a:r>
              <a:rPr lang="en-US" b="1" dirty="0" err="1">
                <a:solidFill>
                  <a:srgbClr val="FFFF00"/>
                </a:solidFill>
              </a:rPr>
              <a:t>AzureTalk</a:t>
            </a:r>
            <a:r>
              <a:rPr lang="en-US" dirty="0"/>
              <a:t> community group moderator, </a:t>
            </a:r>
            <a:r>
              <a:rPr lang="en-US" dirty="0">
                <a:hlinkClick r:id="rId3"/>
              </a:rPr>
              <a:t>http://azuretalk.kloudezy.com</a:t>
            </a:r>
            <a:r>
              <a:rPr lang="en-US" dirty="0"/>
              <a:t> </a:t>
            </a:r>
          </a:p>
          <a:p>
            <a:endParaRPr lang="en-US" dirty="0"/>
          </a:p>
          <a:p>
            <a:endParaRPr lang="en-US" dirty="0"/>
          </a:p>
        </p:txBody>
      </p:sp>
      <p:pic>
        <p:nvPicPr>
          <p:cNvPr id="1026" name="Picture 2" descr="C:\Users\niraj\AppData\Local\Temp\SNAGHTML3327a3e3.PNG">
            <a:extLst>
              <a:ext uri="{FF2B5EF4-FFF2-40B4-BE49-F238E27FC236}">
                <a16:creationId xmlns:a16="http://schemas.microsoft.com/office/drawing/2014/main" id="{FB3D8ABE-1BAB-46F6-8001-AC1F22219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34" y="3882113"/>
            <a:ext cx="2696066" cy="2325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iraj\AppData\Local\Temp\SNAGHTML33294926.PNG">
            <a:extLst>
              <a:ext uri="{FF2B5EF4-FFF2-40B4-BE49-F238E27FC236}">
                <a16:creationId xmlns:a16="http://schemas.microsoft.com/office/drawing/2014/main" id="{8F7AEE52-7C31-4E39-BA15-91F17F485E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882113"/>
            <a:ext cx="25146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niraj\AppData\Local\Temp\SNAGHTML332c5c90.PNG">
            <a:extLst>
              <a:ext uri="{FF2B5EF4-FFF2-40B4-BE49-F238E27FC236}">
                <a16:creationId xmlns:a16="http://schemas.microsoft.com/office/drawing/2014/main" id="{6FB7378E-01C6-4E61-935B-76345A623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01992"/>
            <a:ext cx="2667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B57846C-58A9-418D-8837-E976BCEF9991}"/>
              </a:ext>
            </a:extLst>
          </p:cNvPr>
          <p:cNvPicPr>
            <a:picLocks noChangeAspect="1"/>
          </p:cNvPicPr>
          <p:nvPr/>
        </p:nvPicPr>
        <p:blipFill>
          <a:blip r:embed="rId7"/>
          <a:stretch>
            <a:fillRect/>
          </a:stretch>
        </p:blipFill>
        <p:spPr>
          <a:xfrm>
            <a:off x="9220200" y="3810000"/>
            <a:ext cx="2273620" cy="2316288"/>
          </a:xfrm>
          <a:prstGeom prst="rect">
            <a:avLst/>
          </a:prstGeom>
        </p:spPr>
      </p:pic>
      <p:sp>
        <p:nvSpPr>
          <p:cNvPr id="5" name="TextBox 4"/>
          <p:cNvSpPr txBox="1"/>
          <p:nvPr/>
        </p:nvSpPr>
        <p:spPr>
          <a:xfrm>
            <a:off x="4772831" y="54954"/>
            <a:ext cx="2975075" cy="646331"/>
          </a:xfrm>
          <a:prstGeom prst="rect">
            <a:avLst/>
          </a:prstGeom>
          <a:noFill/>
        </p:spPr>
        <p:txBody>
          <a:bodyPr wrap="square" rtlCol="0">
            <a:spAutoFit/>
          </a:bodyPr>
          <a:lstStyle/>
          <a:p>
            <a:pPr defTabSz="914400"/>
            <a:r>
              <a:rPr lang="en-US" dirty="0">
                <a:solidFill>
                  <a:srgbClr val="FFFFFF"/>
                </a:solidFill>
                <a:hlinkClick r:id="rId8"/>
              </a:rPr>
              <a:t>https://www.kloudezy.com</a:t>
            </a:r>
            <a:endParaRPr lang="en-US" dirty="0">
              <a:solidFill>
                <a:srgbClr val="FFFFFF"/>
              </a:solidFill>
            </a:endParaRPr>
          </a:p>
          <a:p>
            <a:pPr defTabSz="914400"/>
            <a:endParaRPr lang="en-US" dirty="0">
              <a:solidFill>
                <a:srgbClr val="FFFFFF"/>
              </a:solidFill>
            </a:endParaRPr>
          </a:p>
        </p:txBody>
      </p:sp>
      <p:sp>
        <p:nvSpPr>
          <p:cNvPr id="9" name="TextBox 8"/>
          <p:cNvSpPr txBox="1"/>
          <p:nvPr/>
        </p:nvSpPr>
        <p:spPr>
          <a:xfrm>
            <a:off x="8980397" y="6242688"/>
            <a:ext cx="2975075" cy="369332"/>
          </a:xfrm>
          <a:prstGeom prst="rect">
            <a:avLst/>
          </a:prstGeom>
          <a:noFill/>
        </p:spPr>
        <p:txBody>
          <a:bodyPr wrap="square" rtlCol="0">
            <a:spAutoFit/>
          </a:bodyPr>
          <a:lstStyle/>
          <a:p>
            <a:pPr defTabSz="914400"/>
            <a:r>
              <a:rPr lang="en-US" dirty="0">
                <a:hlinkClick r:id="rId9"/>
              </a:rPr>
              <a:t>http://linkedin.kloudezy.com</a:t>
            </a:r>
            <a:r>
              <a:rPr lang="en-US" dirty="0"/>
              <a:t> </a:t>
            </a:r>
          </a:p>
        </p:txBody>
      </p:sp>
    </p:spTree>
    <p:extLst>
      <p:ext uri="{BB962C8B-B14F-4D97-AF65-F5344CB8AC3E}">
        <p14:creationId xmlns:p14="http://schemas.microsoft.com/office/powerpoint/2010/main" val="3599966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Storage Account</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721" y="219618"/>
            <a:ext cx="10970079" cy="905377"/>
          </a:xfrm>
        </p:spPr>
        <p:txBody>
          <a:bodyPr/>
          <a:lstStyle/>
          <a:p>
            <a:r>
              <a:rPr lang="en-US" dirty="0"/>
              <a:t>Azure Storage Account</a:t>
            </a:r>
          </a:p>
        </p:txBody>
      </p:sp>
      <p:sp>
        <p:nvSpPr>
          <p:cNvPr id="5" name="Content Placeholder 4"/>
          <p:cNvSpPr>
            <a:spLocks noGrp="1"/>
          </p:cNvSpPr>
          <p:nvPr>
            <p:ph sz="half" idx="1"/>
          </p:nvPr>
        </p:nvSpPr>
        <p:spPr>
          <a:xfrm>
            <a:off x="223520" y="1279524"/>
            <a:ext cx="4822009" cy="5407026"/>
          </a:xfrm>
        </p:spPr>
        <p:txBody>
          <a:bodyPr>
            <a:normAutofit fontScale="85000" lnSpcReduction="20000"/>
          </a:bodyPr>
          <a:lstStyle/>
          <a:p>
            <a:pPr marL="0" indent="0">
              <a:buNone/>
            </a:pPr>
            <a:r>
              <a:rPr lang="en-US" sz="3300" b="1" u="sng" dirty="0"/>
              <a:t>Two Kinds of Storage Account</a:t>
            </a:r>
          </a:p>
          <a:p>
            <a:r>
              <a:rPr lang="en-US" dirty="0"/>
              <a:t>General Purpose Storage Account</a:t>
            </a:r>
          </a:p>
          <a:p>
            <a:pPr lvl="1"/>
            <a:r>
              <a:rPr lang="en-US" dirty="0"/>
              <a:t>Blobs</a:t>
            </a:r>
          </a:p>
          <a:p>
            <a:pPr lvl="1"/>
            <a:r>
              <a:rPr lang="en-US" dirty="0"/>
              <a:t>Files</a:t>
            </a:r>
          </a:p>
          <a:p>
            <a:pPr lvl="1"/>
            <a:r>
              <a:rPr lang="en-US" dirty="0"/>
              <a:t>Queues</a:t>
            </a:r>
          </a:p>
          <a:p>
            <a:pPr lvl="1"/>
            <a:r>
              <a:rPr lang="en-US" dirty="0"/>
              <a:t>Tables</a:t>
            </a:r>
          </a:p>
          <a:p>
            <a:pPr lvl="1"/>
            <a:r>
              <a:rPr lang="en-US" dirty="0"/>
              <a:t>VHD Disks(Page Blob)</a:t>
            </a:r>
          </a:p>
          <a:p>
            <a:r>
              <a:rPr lang="en-US" dirty="0"/>
              <a:t>Blob Storage Account</a:t>
            </a:r>
          </a:p>
          <a:p>
            <a:pPr lvl="1"/>
            <a:r>
              <a:rPr lang="en-US" dirty="0"/>
              <a:t>Block Blob</a:t>
            </a:r>
          </a:p>
          <a:p>
            <a:pPr lvl="1"/>
            <a:r>
              <a:rPr lang="en-US" dirty="0"/>
              <a:t>Append Blob</a:t>
            </a:r>
          </a:p>
          <a:p>
            <a:pPr lvl="1"/>
            <a:r>
              <a:rPr lang="en-US" dirty="0"/>
              <a:t>Page Blob</a:t>
            </a:r>
          </a:p>
          <a:p>
            <a:pPr marL="0" indent="0">
              <a:buNone/>
            </a:pPr>
            <a:r>
              <a:rPr lang="en-US" sz="3300" b="1" u="sng" dirty="0"/>
              <a:t>Performance Tier</a:t>
            </a:r>
          </a:p>
          <a:p>
            <a:r>
              <a:rPr lang="en-US" dirty="0"/>
              <a:t>General Purpose: </a:t>
            </a:r>
            <a:r>
              <a:rPr lang="en-US" b="1" dirty="0"/>
              <a:t>Standard</a:t>
            </a:r>
            <a:r>
              <a:rPr lang="en-US" dirty="0"/>
              <a:t>(HDD based), </a:t>
            </a:r>
            <a:r>
              <a:rPr lang="en-US" b="1" dirty="0"/>
              <a:t>Premium</a:t>
            </a:r>
            <a:r>
              <a:rPr lang="en-US" dirty="0"/>
              <a:t>(SSD based) for VM</a:t>
            </a:r>
          </a:p>
          <a:p>
            <a:r>
              <a:rPr lang="en-US" dirty="0"/>
              <a:t>Blob Account: </a:t>
            </a:r>
            <a:r>
              <a:rPr lang="en-US" b="1" dirty="0"/>
              <a:t>Hot</a:t>
            </a:r>
            <a:r>
              <a:rPr lang="en-US" dirty="0"/>
              <a:t>, </a:t>
            </a:r>
            <a:r>
              <a:rPr lang="en-US" b="1" dirty="0"/>
              <a:t>Cool</a:t>
            </a:r>
            <a:r>
              <a:rPr lang="en-US" dirty="0"/>
              <a:t>, </a:t>
            </a:r>
            <a:r>
              <a:rPr lang="en-US" b="1" dirty="0"/>
              <a:t>Archival</a:t>
            </a:r>
            <a:r>
              <a:rPr lang="en-US" dirty="0"/>
              <a:t>( Preview)</a:t>
            </a:r>
          </a:p>
          <a:p>
            <a:endParaRPr lang="en-US" dirty="0"/>
          </a:p>
        </p:txBody>
      </p:sp>
      <p:pic>
        <p:nvPicPr>
          <p:cNvPr id="3" name="Picture 2"/>
          <p:cNvPicPr>
            <a:picLocks noChangeAspect="1"/>
          </p:cNvPicPr>
          <p:nvPr/>
        </p:nvPicPr>
        <p:blipFill rotWithShape="1">
          <a:blip r:embed="rId3"/>
          <a:srcRect t="24366"/>
          <a:stretch/>
        </p:blipFill>
        <p:spPr>
          <a:xfrm>
            <a:off x="6278336" y="555171"/>
            <a:ext cx="5159828" cy="2669721"/>
          </a:xfrm>
          <a:prstGeom prst="rect">
            <a:avLst/>
          </a:prstGeom>
        </p:spPr>
      </p:pic>
      <p:pic>
        <p:nvPicPr>
          <p:cNvPr id="8" name="Picture 7"/>
          <p:cNvPicPr>
            <a:picLocks noChangeAspect="1"/>
          </p:cNvPicPr>
          <p:nvPr/>
        </p:nvPicPr>
        <p:blipFill>
          <a:blip r:embed="rId4"/>
          <a:stretch>
            <a:fillRect/>
          </a:stretch>
        </p:blipFill>
        <p:spPr>
          <a:xfrm>
            <a:off x="6343650" y="3371257"/>
            <a:ext cx="5094514" cy="3241813"/>
          </a:xfrm>
          <a:prstGeom prst="rect">
            <a:avLst/>
          </a:prstGeom>
        </p:spPr>
      </p:pic>
    </p:spTree>
    <p:extLst>
      <p:ext uri="{BB962C8B-B14F-4D97-AF65-F5344CB8AC3E}">
        <p14:creationId xmlns:p14="http://schemas.microsoft.com/office/powerpoint/2010/main" val="175952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Storage Account Schematic</a:t>
            </a:r>
          </a:p>
        </p:txBody>
      </p:sp>
      <p:pic>
        <p:nvPicPr>
          <p:cNvPr id="8" name="Picture 6" descr="Storage Blob Hierarchy">
            <a:extLst>
              <a:ext uri="{FF2B5EF4-FFF2-40B4-BE49-F238E27FC236}">
                <a16:creationId xmlns:a16="http://schemas.microsoft.com/office/drawing/2014/main" id="{7023C43D-D52E-4884-BD14-EE6D4ABFD5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t="9172" r="16667" b="8475"/>
          <a:stretch/>
        </p:blipFill>
        <p:spPr bwMode="auto">
          <a:xfrm>
            <a:off x="304865" y="1124995"/>
            <a:ext cx="5457334" cy="19638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Queue service components">
            <a:extLst>
              <a:ext uri="{FF2B5EF4-FFF2-40B4-BE49-F238E27FC236}">
                <a16:creationId xmlns:a16="http://schemas.microsoft.com/office/drawing/2014/main" id="{53764BD4-A1B6-4812-9B31-B216CFB02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734" y="3696743"/>
            <a:ext cx="5295835" cy="24509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Storage table components">
            <a:extLst>
              <a:ext uri="{FF2B5EF4-FFF2-40B4-BE49-F238E27FC236}">
                <a16:creationId xmlns:a16="http://schemas.microsoft.com/office/drawing/2014/main" id="{BA59FB24-DC78-4C59-A033-B8EB4058BF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53" r="8075"/>
          <a:stretch/>
        </p:blipFill>
        <p:spPr bwMode="auto">
          <a:xfrm>
            <a:off x="6295534" y="1124995"/>
            <a:ext cx="5226035" cy="19638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File Service components">
            <a:extLst>
              <a:ext uri="{FF2B5EF4-FFF2-40B4-BE49-F238E27FC236}">
                <a16:creationId xmlns:a16="http://schemas.microsoft.com/office/drawing/2014/main" id="{EE76A68A-D798-434A-ADC8-C19E312A76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65" y="3696744"/>
            <a:ext cx="5388002" cy="26062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408464" y="3088803"/>
            <a:ext cx="1518557" cy="369332"/>
          </a:xfrm>
          <a:prstGeom prst="rect">
            <a:avLst/>
          </a:prstGeom>
          <a:noFill/>
        </p:spPr>
        <p:txBody>
          <a:bodyPr wrap="square" rtlCol="0">
            <a:spAutoFit/>
          </a:bodyPr>
          <a:lstStyle/>
          <a:p>
            <a:r>
              <a:rPr lang="en-US" b="1" dirty="0"/>
              <a:t>Blob Storage</a:t>
            </a:r>
          </a:p>
        </p:txBody>
      </p:sp>
      <p:sp>
        <p:nvSpPr>
          <p:cNvPr id="13" name="TextBox 12"/>
          <p:cNvSpPr txBox="1"/>
          <p:nvPr/>
        </p:nvSpPr>
        <p:spPr>
          <a:xfrm>
            <a:off x="2054678" y="6356891"/>
            <a:ext cx="1518557" cy="369332"/>
          </a:xfrm>
          <a:prstGeom prst="rect">
            <a:avLst/>
          </a:prstGeom>
          <a:noFill/>
        </p:spPr>
        <p:txBody>
          <a:bodyPr wrap="square" rtlCol="0">
            <a:spAutoFit/>
          </a:bodyPr>
          <a:lstStyle/>
          <a:p>
            <a:r>
              <a:rPr lang="en-US" b="1" dirty="0"/>
              <a:t>File Storage</a:t>
            </a:r>
          </a:p>
        </p:txBody>
      </p:sp>
      <p:sp>
        <p:nvSpPr>
          <p:cNvPr id="14" name="TextBox 13"/>
          <p:cNvSpPr txBox="1"/>
          <p:nvPr/>
        </p:nvSpPr>
        <p:spPr>
          <a:xfrm>
            <a:off x="8052707" y="3131589"/>
            <a:ext cx="1518557" cy="369332"/>
          </a:xfrm>
          <a:prstGeom prst="rect">
            <a:avLst/>
          </a:prstGeom>
          <a:noFill/>
        </p:spPr>
        <p:txBody>
          <a:bodyPr wrap="square" rtlCol="0">
            <a:spAutoFit/>
          </a:bodyPr>
          <a:lstStyle/>
          <a:p>
            <a:r>
              <a:rPr lang="en-US" b="1" dirty="0"/>
              <a:t>Azure Table</a:t>
            </a:r>
          </a:p>
        </p:txBody>
      </p:sp>
      <p:sp>
        <p:nvSpPr>
          <p:cNvPr id="15" name="TextBox 14"/>
          <p:cNvSpPr txBox="1"/>
          <p:nvPr/>
        </p:nvSpPr>
        <p:spPr>
          <a:xfrm>
            <a:off x="7832271" y="6356891"/>
            <a:ext cx="1518557" cy="369332"/>
          </a:xfrm>
          <a:prstGeom prst="rect">
            <a:avLst/>
          </a:prstGeom>
          <a:noFill/>
        </p:spPr>
        <p:txBody>
          <a:bodyPr wrap="square" rtlCol="0">
            <a:spAutoFit/>
          </a:bodyPr>
          <a:lstStyle/>
          <a:p>
            <a:r>
              <a:rPr lang="en-US" b="1" dirty="0"/>
              <a:t>Azure Queue</a:t>
            </a:r>
          </a:p>
        </p:txBody>
      </p:sp>
    </p:spTree>
    <p:extLst>
      <p:ext uri="{BB962C8B-B14F-4D97-AF65-F5344CB8AC3E}">
        <p14:creationId xmlns:p14="http://schemas.microsoft.com/office/powerpoint/2010/main" val="410760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3600" b="1" dirty="0"/>
              <a:t>Azure Table Storage</a:t>
            </a:r>
          </a:p>
        </p:txBody>
      </p:sp>
      <p:sp>
        <p:nvSpPr>
          <p:cNvPr id="5" name="Content Placeholder 4"/>
          <p:cNvSpPr>
            <a:spLocks noGrp="1"/>
          </p:cNvSpPr>
          <p:nvPr>
            <p:ph sz="half" idx="1"/>
          </p:nvPr>
        </p:nvSpPr>
        <p:spPr>
          <a:xfrm>
            <a:off x="223520" y="1279524"/>
            <a:ext cx="5173073" cy="5341711"/>
          </a:xfrm>
        </p:spPr>
        <p:txBody>
          <a:bodyPr>
            <a:noAutofit/>
          </a:bodyPr>
          <a:lstStyle/>
          <a:p>
            <a:r>
              <a:rPr lang="en-US" sz="3200" dirty="0"/>
              <a:t>Stores structure NoSQL</a:t>
            </a:r>
          </a:p>
          <a:p>
            <a:pPr lvl="1"/>
            <a:r>
              <a:rPr lang="en-US" sz="2800" dirty="0"/>
              <a:t>Key-value pair</a:t>
            </a:r>
          </a:p>
          <a:p>
            <a:pPr lvl="1"/>
            <a:r>
              <a:rPr lang="en-US" sz="2800" dirty="0"/>
              <a:t>Structured, non relational</a:t>
            </a:r>
          </a:p>
          <a:p>
            <a:pPr lvl="1"/>
            <a:r>
              <a:rPr lang="en-US" sz="2800" dirty="0" err="1"/>
              <a:t>Schemaless</a:t>
            </a:r>
            <a:endParaRPr lang="en-US" sz="2800" dirty="0"/>
          </a:p>
          <a:p>
            <a:r>
              <a:rPr lang="en-US" sz="3200" dirty="0"/>
              <a:t>Access data using the </a:t>
            </a:r>
            <a:r>
              <a:rPr lang="en-US" sz="3200" dirty="0" err="1"/>
              <a:t>Odata</a:t>
            </a:r>
            <a:r>
              <a:rPr lang="en-US" sz="3200" dirty="0"/>
              <a:t> &amp; LINQ .</a:t>
            </a:r>
          </a:p>
          <a:p>
            <a:r>
              <a:rPr lang="en-US" sz="3200" dirty="0"/>
              <a:t>Quickly query data using a clustered index</a:t>
            </a:r>
          </a:p>
          <a:p>
            <a:r>
              <a:rPr lang="en-US" sz="3200" dirty="0"/>
              <a:t>Data is consistent for other client reads after insert/update</a:t>
            </a:r>
          </a:p>
          <a:p>
            <a:endParaRPr lang="en-US" sz="3200" dirty="0"/>
          </a:p>
        </p:txBody>
      </p:sp>
      <p:sp>
        <p:nvSpPr>
          <p:cNvPr id="7" name="Title 3"/>
          <p:cNvSpPr txBox="1">
            <a:spLocks/>
          </p:cNvSpPr>
          <p:nvPr/>
        </p:nvSpPr>
        <p:spPr>
          <a:xfrm>
            <a:off x="5962651" y="444905"/>
            <a:ext cx="4035878" cy="9053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Azure File Storage</a:t>
            </a:r>
          </a:p>
        </p:txBody>
      </p:sp>
      <p:sp>
        <p:nvSpPr>
          <p:cNvPr id="8" name="Content Placeholder 4"/>
          <p:cNvSpPr>
            <a:spLocks noGrp="1"/>
          </p:cNvSpPr>
          <p:nvPr>
            <p:ph sz="half" idx="1"/>
          </p:nvPr>
        </p:nvSpPr>
        <p:spPr>
          <a:xfrm>
            <a:off x="5903141" y="1350282"/>
            <a:ext cx="5173073" cy="5058682"/>
          </a:xfrm>
        </p:spPr>
        <p:txBody>
          <a:bodyPr>
            <a:normAutofit/>
          </a:bodyPr>
          <a:lstStyle/>
          <a:p>
            <a:r>
              <a:rPr lang="en-US" sz="3200" dirty="0"/>
              <a:t>Fully managed file shares in the cloud</a:t>
            </a:r>
          </a:p>
          <a:p>
            <a:r>
              <a:rPr lang="en-US" sz="3200" dirty="0"/>
              <a:t>Supports SMB /CIFS protocol</a:t>
            </a:r>
          </a:p>
          <a:p>
            <a:r>
              <a:rPr lang="en-US" sz="3200" dirty="0"/>
              <a:t>Can be mounted concurrently</a:t>
            </a:r>
          </a:p>
          <a:p>
            <a:r>
              <a:rPr lang="en-US" sz="3200" dirty="0"/>
              <a:t>Azure File Sync(Preview)</a:t>
            </a:r>
          </a:p>
          <a:p>
            <a:r>
              <a:rPr lang="en-US" sz="3200" dirty="0"/>
              <a:t>Suitable for Lift &amp; Shift </a:t>
            </a:r>
          </a:p>
          <a:p>
            <a:r>
              <a:rPr lang="en-US" sz="3200" dirty="0"/>
              <a:t>LRS, GRS replication</a:t>
            </a:r>
          </a:p>
        </p:txBody>
      </p:sp>
    </p:spTree>
    <p:extLst>
      <p:ext uri="{BB962C8B-B14F-4D97-AF65-F5344CB8AC3E}">
        <p14:creationId xmlns:p14="http://schemas.microsoft.com/office/powerpoint/2010/main" val="402055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0" y="374148"/>
            <a:ext cx="4035878" cy="905377"/>
          </a:xfrm>
        </p:spPr>
        <p:txBody>
          <a:bodyPr>
            <a:normAutofit/>
          </a:bodyPr>
          <a:lstStyle/>
          <a:p>
            <a:r>
              <a:rPr lang="en-US" sz="5400" b="1" dirty="0"/>
              <a:t>Azure Queue</a:t>
            </a:r>
          </a:p>
        </p:txBody>
      </p:sp>
      <p:sp>
        <p:nvSpPr>
          <p:cNvPr id="5" name="Content Placeholder 4"/>
          <p:cNvSpPr>
            <a:spLocks noGrp="1"/>
          </p:cNvSpPr>
          <p:nvPr>
            <p:ph sz="half" idx="1"/>
          </p:nvPr>
        </p:nvSpPr>
        <p:spPr>
          <a:xfrm>
            <a:off x="620486" y="1205138"/>
            <a:ext cx="10001250" cy="5341711"/>
          </a:xfrm>
        </p:spPr>
        <p:txBody>
          <a:bodyPr>
            <a:noAutofit/>
          </a:bodyPr>
          <a:lstStyle/>
          <a:p>
            <a:r>
              <a:rPr lang="en-US" sz="4000" dirty="0"/>
              <a:t>Provides reliable, persistent messaging.</a:t>
            </a:r>
          </a:p>
          <a:p>
            <a:r>
              <a:rPr lang="en-US" sz="4000" dirty="0"/>
              <a:t>REST-based GET/PUT/PEEK</a:t>
            </a:r>
          </a:p>
          <a:p>
            <a:r>
              <a:rPr lang="en-US" sz="4000" dirty="0"/>
              <a:t>Maximum Message Size 64 KB. If larger message size needed use Service Bus</a:t>
            </a:r>
          </a:p>
          <a:p>
            <a:r>
              <a:rPr lang="en-US" sz="4000" dirty="0"/>
              <a:t>Maximum message TTL 7 days</a:t>
            </a:r>
          </a:p>
        </p:txBody>
      </p:sp>
    </p:spTree>
    <p:extLst>
      <p:ext uri="{BB962C8B-B14F-4D97-AF65-F5344CB8AC3E}">
        <p14:creationId xmlns:p14="http://schemas.microsoft.com/office/powerpoint/2010/main" val="52109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Table and Queue Storage via PowerShell</a:t>
            </a:r>
          </a:p>
        </p:txBody>
      </p:sp>
      <p:pic>
        <p:nvPicPr>
          <p:cNvPr id="2" name="Picture 1"/>
          <p:cNvPicPr>
            <a:picLocks noChangeAspect="1"/>
          </p:cNvPicPr>
          <p:nvPr/>
        </p:nvPicPr>
        <p:blipFill>
          <a:blip r:embed="rId3"/>
          <a:stretch>
            <a:fillRect/>
          </a:stretch>
        </p:blipFill>
        <p:spPr>
          <a:xfrm>
            <a:off x="457200" y="1053193"/>
            <a:ext cx="11193236" cy="5396593"/>
          </a:xfrm>
          <a:prstGeom prst="rect">
            <a:avLst/>
          </a:prstGeom>
        </p:spPr>
      </p:pic>
    </p:spTree>
    <p:extLst>
      <p:ext uri="{BB962C8B-B14F-4D97-AF65-F5344CB8AC3E}">
        <p14:creationId xmlns:p14="http://schemas.microsoft.com/office/powerpoint/2010/main" val="25414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marL="914400" lvl="1" indent="-457200">
              <a:buFont typeface="Arial" panose="020B0604020202020204" pitchFamily="34" charset="0"/>
              <a:buChar char="•"/>
            </a:pPr>
            <a:r>
              <a:rPr lang="en-US" dirty="0"/>
              <a:t>Max total request rate of 20k IOPS</a:t>
            </a:r>
          </a:p>
          <a:p>
            <a:pPr marL="914400" lvl="1" indent="-457200">
              <a:buFont typeface="Arial" panose="020B0604020202020204" pitchFamily="34" charset="0"/>
              <a:buChar char="•"/>
            </a:pPr>
            <a:r>
              <a:rPr lang="en-US" dirty="0"/>
              <a:t>Billed for actual usage*</a:t>
            </a:r>
          </a:p>
          <a:p>
            <a:r>
              <a:rPr lang="en-US" dirty="0"/>
              <a:t>Premium</a:t>
            </a:r>
          </a:p>
          <a:p>
            <a:pPr marL="914400" lvl="1" indent="-457200">
              <a:buFont typeface="Arial" panose="020B0604020202020204" pitchFamily="34" charset="0"/>
              <a:buChar char="•"/>
            </a:pPr>
            <a:r>
              <a:rPr lang="en-US" dirty="0"/>
              <a:t>Designed for Azure VMs</a:t>
            </a:r>
          </a:p>
          <a:p>
            <a:pPr marL="914400" lvl="1" indent="-457200">
              <a:buFont typeface="Arial" panose="020B0604020202020204" pitchFamily="34" charset="0"/>
              <a:buChar char="•"/>
            </a:pPr>
            <a:r>
              <a:rPr lang="en-US" dirty="0"/>
              <a:t>High performance</a:t>
            </a:r>
          </a:p>
          <a:p>
            <a:pPr marL="914400" lvl="1" indent="-457200">
              <a:buFont typeface="Arial" panose="020B0604020202020204" pitchFamily="34" charset="0"/>
              <a:buChar char="•"/>
            </a:pPr>
            <a:r>
              <a:rPr lang="en-US" dirty="0"/>
              <a:t>Low latency</a:t>
            </a:r>
          </a:p>
          <a:p>
            <a:pPr marL="914400" lvl="1" indent="-457200">
              <a:buFont typeface="Arial" panose="020B0604020202020204" pitchFamily="34" charset="0"/>
              <a:buChar char="•"/>
            </a:pPr>
            <a:r>
              <a:rPr lang="en-US" dirty="0"/>
              <a:t>Azure VM disks are implemented as “Page Blobs”</a:t>
            </a:r>
          </a:p>
          <a:p>
            <a:pPr marL="914400" lvl="1" indent="-457200">
              <a:buFont typeface="Arial" panose="020B0604020202020204" pitchFamily="34" charset="0"/>
              <a:buChar char="•"/>
            </a:pPr>
            <a:r>
              <a:rPr lang="en-US" dirty="0"/>
              <a:t>Billed for Provisioned space and not for actual usage. </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a:xfrm>
            <a:off x="223519" y="1279524"/>
            <a:ext cx="11475901" cy="5276397"/>
          </a:xfrm>
        </p:spPr>
        <p:txBody>
          <a:bodyPr>
            <a:normAutofit/>
          </a:bodyPr>
          <a:lstStyle/>
          <a:p>
            <a:r>
              <a:rPr lang="en-US" dirty="0"/>
              <a:t>Also called </a:t>
            </a:r>
            <a:r>
              <a:rPr lang="en-US" b="1" dirty="0"/>
              <a:t>Object Storage</a:t>
            </a:r>
            <a:r>
              <a:rPr lang="en-US" dirty="0"/>
              <a:t> </a:t>
            </a:r>
          </a:p>
          <a:p>
            <a:r>
              <a:rPr lang="en-US" dirty="0"/>
              <a:t>Storing large amounts of unstructured object data</a:t>
            </a:r>
          </a:p>
          <a:p>
            <a:r>
              <a:rPr lang="en-US" dirty="0"/>
              <a:t>Can be accessed from anywhere via HTTP or HTTPS</a:t>
            </a:r>
          </a:p>
          <a:p>
            <a:r>
              <a:rPr lang="en-US" dirty="0"/>
              <a:t>Three kinds of Blobs:</a:t>
            </a:r>
          </a:p>
          <a:p>
            <a:pPr lvl="1"/>
            <a:r>
              <a:rPr lang="en-US" dirty="0"/>
              <a:t>Block Blob</a:t>
            </a:r>
          </a:p>
          <a:p>
            <a:pPr lvl="1"/>
            <a:r>
              <a:rPr lang="en-US" dirty="0"/>
              <a:t>Append Blob</a:t>
            </a:r>
          </a:p>
          <a:p>
            <a:pPr lvl="1"/>
            <a:r>
              <a:rPr lang="en-US" dirty="0"/>
              <a:t>Page Blob</a:t>
            </a:r>
          </a:p>
          <a:p>
            <a:r>
              <a:rPr lang="en-US" dirty="0"/>
              <a:t>Common uses of Blob storage include:</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and archiving</a:t>
            </a:r>
          </a:p>
          <a:p>
            <a:endParaRPr lang="en-US" dirty="0"/>
          </a:p>
        </p:txBody>
      </p:sp>
    </p:spTree>
    <p:extLst>
      <p:ext uri="{BB962C8B-B14F-4D97-AF65-F5344CB8AC3E}">
        <p14:creationId xmlns:p14="http://schemas.microsoft.com/office/powerpoint/2010/main" val="144302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pPr marL="571500" indent="-571500">
              <a:buFont typeface="Arial" panose="020B0604020202020204" pitchFamily="34" charset="0"/>
              <a:buChar char="•"/>
            </a:pPr>
            <a:r>
              <a:rPr lang="en-US" dirty="0"/>
              <a:t>Blob is broken into pieces</a:t>
            </a:r>
          </a:p>
          <a:p>
            <a:pPr marL="571500" indent="-571500">
              <a:buFont typeface="Arial" panose="020B0604020202020204" pitchFamily="34" charset="0"/>
              <a:buChar char="•"/>
            </a:pPr>
            <a:r>
              <a:rPr lang="en-US" dirty="0"/>
              <a:t>Block Id for each piece</a:t>
            </a:r>
          </a:p>
          <a:p>
            <a:pPr marL="571500" indent="-571500">
              <a:buFont typeface="Arial" panose="020B0604020202020204" pitchFamily="34" charset="0"/>
              <a:buChar char="•"/>
            </a:pPr>
            <a:r>
              <a:rPr lang="en-US" dirty="0"/>
              <a:t>Max block size = 100MB</a:t>
            </a:r>
          </a:p>
          <a:p>
            <a:pPr marL="571500" indent="-571500">
              <a:buFont typeface="Arial" panose="020B0604020202020204" pitchFamily="34" charset="0"/>
              <a:buChar char="•"/>
            </a:pPr>
            <a:r>
              <a:rPr lang="en-US" dirty="0"/>
              <a:t>Up to 50k blocks per blob</a:t>
            </a:r>
          </a:p>
          <a:p>
            <a:pPr marL="571500" indent="-571500">
              <a:buFont typeface="Arial" panose="020B0604020202020204" pitchFamily="34" charset="0"/>
              <a:buChar char="•"/>
            </a:pPr>
            <a:r>
              <a:rPr lang="en-US" dirty="0"/>
              <a:t>The maximum size of a block blob is ~4.75 TB </a:t>
            </a:r>
          </a:p>
          <a:p>
            <a:pPr marL="571500" indent="-571500">
              <a:buFont typeface="Arial" panose="020B0604020202020204" pitchFamily="34" charset="0"/>
              <a:buChar char="•"/>
            </a:pPr>
            <a:r>
              <a:rPr lang="en-US" dirty="0"/>
              <a:t>Blocks upload can be multithreaded</a:t>
            </a:r>
          </a:p>
          <a:p>
            <a:pPr marL="571500" indent="-571500">
              <a:buFont typeface="Arial" panose="020B0604020202020204" pitchFamily="34" charset="0"/>
              <a:buChar char="•"/>
            </a:pPr>
            <a:r>
              <a:rPr lang="en-US" dirty="0"/>
              <a:t>Streaming , Storing documents, media files, backups</a:t>
            </a:r>
          </a:p>
        </p:txBody>
      </p:sp>
    </p:spTree>
    <p:extLst>
      <p:ext uri="{BB962C8B-B14F-4D97-AF65-F5344CB8AC3E}">
        <p14:creationId xmlns:p14="http://schemas.microsoft.com/office/powerpoint/2010/main" val="2405651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Similar to Block Blobs</a:t>
            </a:r>
          </a:p>
          <a:p>
            <a:pPr marL="571500" indent="-571500">
              <a:buFont typeface="Arial" panose="020B0604020202020204" pitchFamily="34" charset="0"/>
              <a:buChar char="•"/>
            </a:pPr>
            <a:r>
              <a:rPr lang="en-US" dirty="0"/>
              <a:t>Optimized for append operations</a:t>
            </a:r>
          </a:p>
          <a:p>
            <a:pPr marL="571500" indent="-571500">
              <a:buFont typeface="Arial" panose="020B0604020202020204" pitchFamily="34" charset="0"/>
              <a:buChar char="•"/>
            </a:pPr>
            <a:r>
              <a:rPr lang="en-US" dirty="0"/>
              <a:t>Only can add to the end</a:t>
            </a:r>
          </a:p>
          <a:p>
            <a:pPr marL="571500" indent="-571500">
              <a:buFont typeface="Arial" panose="020B0604020202020204" pitchFamily="34" charset="0"/>
              <a:buChar char="•"/>
            </a:pPr>
            <a:r>
              <a:rPr lang="en-US" dirty="0"/>
              <a:t>The maximum size of an append blob is ~195 GB</a:t>
            </a:r>
          </a:p>
          <a:p>
            <a:pPr marL="571500" indent="-571500">
              <a:buFont typeface="Arial" panose="020B0604020202020204" pitchFamily="34" charset="0"/>
              <a:buChar char="•"/>
            </a:pPr>
            <a:r>
              <a:rPr lang="en-US" dirty="0"/>
              <a:t>Updating or deleting of existing blocks is not supported</a:t>
            </a:r>
          </a:p>
          <a:p>
            <a:pPr marL="571500" indent="-571500">
              <a:buFont typeface="Arial" panose="020B0604020202020204" pitchFamily="34" charset="0"/>
              <a:buChar char="•"/>
            </a:pPr>
            <a:r>
              <a:rPr lang="en-US" dirty="0"/>
              <a:t>Unlike a block blob, an append blob does not expose its block IDs.</a:t>
            </a:r>
          </a:p>
        </p:txBody>
      </p:sp>
    </p:spTree>
    <p:extLst>
      <p:ext uri="{BB962C8B-B14F-4D97-AF65-F5344CB8AC3E}">
        <p14:creationId xmlns:p14="http://schemas.microsoft.com/office/powerpoint/2010/main" val="291409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49036" y="365125"/>
            <a:ext cx="11503478" cy="1325563"/>
          </a:xfrm>
        </p:spPr>
        <p:txBody>
          <a:bodyPr>
            <a:noAutofit/>
          </a:bodyPr>
          <a:lstStyle/>
          <a:p>
            <a:r>
              <a:rPr lang="en-US" b="1" dirty="0"/>
              <a:t>Design Application Storage and Data Access Strategy</a:t>
            </a:r>
          </a:p>
        </p:txBody>
      </p:sp>
      <p:sp>
        <p:nvSpPr>
          <p:cNvPr id="6" name="Content Placeholder 2"/>
          <p:cNvSpPr>
            <a:spLocks noGrp="1"/>
          </p:cNvSpPr>
          <p:nvPr>
            <p:ph sz="half" idx="1"/>
          </p:nvPr>
        </p:nvSpPr>
        <p:spPr>
          <a:xfrm>
            <a:off x="449036" y="2209348"/>
            <a:ext cx="10404020" cy="3375024"/>
          </a:xfrm>
        </p:spPr>
        <p:txBody>
          <a:bodyPr>
            <a:normAutofit/>
          </a:bodyPr>
          <a:lstStyle/>
          <a:p>
            <a:pPr marL="457200" indent="-457200">
              <a:buFont typeface="Arial" panose="020B0604020202020204" pitchFamily="34" charset="0"/>
              <a:buChar char="•"/>
            </a:pPr>
            <a:r>
              <a:rPr lang="en-US" sz="3600" dirty="0"/>
              <a:t>Design Data Storage </a:t>
            </a:r>
            <a:r>
              <a:rPr lang="en-US" sz="3600" b="1" dirty="0"/>
              <a:t>Options</a:t>
            </a:r>
          </a:p>
          <a:p>
            <a:pPr marL="457200" indent="-457200">
              <a:buFont typeface="Arial" panose="020B0604020202020204" pitchFamily="34" charset="0"/>
              <a:buChar char="•"/>
            </a:pPr>
            <a:r>
              <a:rPr lang="en-US" sz="3600" dirty="0"/>
              <a:t>Design Data Storage </a:t>
            </a:r>
            <a:r>
              <a:rPr lang="en-US" sz="3600" b="1" dirty="0"/>
              <a:t>Security</a:t>
            </a:r>
          </a:p>
          <a:p>
            <a:pPr marL="457200" indent="-457200">
              <a:buFont typeface="Arial" panose="020B0604020202020204" pitchFamily="34" charset="0"/>
              <a:buChar char="•"/>
            </a:pPr>
            <a:r>
              <a:rPr lang="en-US" sz="3600" dirty="0"/>
              <a:t>Security Options For </a:t>
            </a:r>
            <a:r>
              <a:rPr lang="en-US" sz="3600" b="1" dirty="0"/>
              <a:t>Perf</a:t>
            </a:r>
          </a:p>
          <a:p>
            <a:pPr marL="457200" indent="-457200">
              <a:buFont typeface="Arial" panose="020B0604020202020204" pitchFamily="34" charset="0"/>
              <a:buChar char="•"/>
            </a:pPr>
            <a:r>
              <a:rPr lang="en-US" sz="3600" dirty="0"/>
              <a:t>Storage for </a:t>
            </a:r>
            <a:r>
              <a:rPr lang="en-US" sz="3600" b="1" dirty="0"/>
              <a:t>Cloud &amp; Hybrid</a:t>
            </a:r>
          </a:p>
        </p:txBody>
      </p:sp>
    </p:spTree>
    <p:extLst>
      <p:ext uri="{BB962C8B-B14F-4D97-AF65-F5344CB8AC3E}">
        <p14:creationId xmlns:p14="http://schemas.microsoft.com/office/powerpoint/2010/main" val="397952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a:xfrm>
            <a:off x="201591" y="1231901"/>
            <a:ext cx="10852852" cy="4933487"/>
          </a:xfrm>
        </p:spPr>
        <p:txBody>
          <a:bodyPr/>
          <a:lstStyle/>
          <a:p>
            <a:pPr marL="571500" indent="-571500">
              <a:buFont typeface="Arial" panose="020B0604020202020204" pitchFamily="34" charset="0"/>
              <a:buChar char="•"/>
            </a:pPr>
            <a:r>
              <a:rPr lang="en-US" dirty="0"/>
              <a:t>Optimized for IaaS disks</a:t>
            </a:r>
          </a:p>
          <a:p>
            <a:pPr marL="571500" indent="-571500">
              <a:buFont typeface="Arial" panose="020B0604020202020204" pitchFamily="34" charset="0"/>
              <a:buChar char="•"/>
            </a:pPr>
            <a:r>
              <a:rPr lang="en-US" dirty="0"/>
              <a:t>Supports random read/writes</a:t>
            </a:r>
          </a:p>
          <a:p>
            <a:pPr marL="571500" indent="-571500">
              <a:buFont typeface="Arial" panose="020B0604020202020204" pitchFamily="34" charset="0"/>
              <a:buChar char="•"/>
            </a:pPr>
            <a:r>
              <a:rPr lang="en-US" dirty="0"/>
              <a:t>Collection of 512 byte pages</a:t>
            </a:r>
          </a:p>
          <a:p>
            <a:pPr marL="571500" indent="-571500">
              <a:buFont typeface="Arial" panose="020B0604020202020204" pitchFamily="34" charset="0"/>
              <a:buChar char="•"/>
            </a:pPr>
            <a:r>
              <a:rPr lang="en-US" dirty="0"/>
              <a:t>Max size = 8TB/4TB(VHD)</a:t>
            </a:r>
          </a:p>
          <a:p>
            <a:pPr marL="571500" indent="-571500">
              <a:buFont typeface="Arial" panose="020B0604020202020204" pitchFamily="34" charset="0"/>
              <a:buChar char="•"/>
            </a:pPr>
            <a:r>
              <a:rPr lang="en-US" dirty="0"/>
              <a:t>Storage Options</a:t>
            </a:r>
          </a:p>
          <a:p>
            <a:pPr marL="914400" lvl="1" indent="-457200">
              <a:buFont typeface="Arial" panose="020B0604020202020204" pitchFamily="34" charset="0"/>
              <a:buChar char="•"/>
            </a:pPr>
            <a:r>
              <a:rPr lang="en-US" dirty="0"/>
              <a:t>Premium Storage(SSD based)</a:t>
            </a:r>
          </a:p>
          <a:p>
            <a:pPr marL="914400" lvl="1" indent="-457200">
              <a:buFont typeface="Arial" panose="020B0604020202020204" pitchFamily="34" charset="0"/>
              <a:buChar char="•"/>
            </a:pPr>
            <a:r>
              <a:rPr lang="en-US" dirty="0"/>
              <a:t>Standard Storage(HDD based)</a:t>
            </a:r>
          </a:p>
        </p:txBody>
      </p:sp>
    </p:spTree>
    <p:extLst>
      <p:ext uri="{BB962C8B-B14F-4D97-AF65-F5344CB8AC3E}">
        <p14:creationId xmlns:p14="http://schemas.microsoft.com/office/powerpoint/2010/main" val="12784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0" y="0"/>
            <a:ext cx="11214734" cy="878350"/>
          </a:xfrm>
        </p:spPr>
        <p:txBody>
          <a:bodyPr/>
          <a:lstStyle/>
          <a:p>
            <a:r>
              <a:rPr lang="en-US" dirty="0"/>
              <a:t>Replication for Table &amp; Blob Storage</a:t>
            </a:r>
          </a:p>
        </p:txBody>
      </p:sp>
      <p:graphicFrame>
        <p:nvGraphicFramePr>
          <p:cNvPr id="6" name="Table 5">
            <a:extLst>
              <a:ext uri="{FF2B5EF4-FFF2-40B4-BE49-F238E27FC236}">
                <a16:creationId xmlns:a16="http://schemas.microsoft.com/office/drawing/2014/main" id="{A62D5A0E-3833-4E62-9A00-7FDC02AF830C}"/>
              </a:ext>
            </a:extLst>
          </p:cNvPr>
          <p:cNvGraphicFramePr>
            <a:graphicFrameLocks noGrp="1"/>
          </p:cNvGraphicFramePr>
          <p:nvPr>
            <p:extLst>
              <p:ext uri="{D42A27DB-BD31-4B8C-83A1-F6EECF244321}">
                <p14:modId xmlns:p14="http://schemas.microsoft.com/office/powerpoint/2010/main" val="1936305714"/>
              </p:ext>
            </p:extLst>
          </p:nvPr>
        </p:nvGraphicFramePr>
        <p:xfrm>
          <a:off x="128113" y="1796142"/>
          <a:ext cx="11511642" cy="4923320"/>
        </p:xfrm>
        <a:graphic>
          <a:graphicData uri="http://schemas.openxmlformats.org/drawingml/2006/table">
            <a:tbl>
              <a:tblPr/>
              <a:tblGrid>
                <a:gridCol w="3837214">
                  <a:extLst>
                    <a:ext uri="{9D8B030D-6E8A-4147-A177-3AD203B41FA5}">
                      <a16:colId xmlns:a16="http://schemas.microsoft.com/office/drawing/2014/main" val="430370555"/>
                    </a:ext>
                  </a:extLst>
                </a:gridCol>
                <a:gridCol w="3837214">
                  <a:extLst>
                    <a:ext uri="{9D8B030D-6E8A-4147-A177-3AD203B41FA5}">
                      <a16:colId xmlns:a16="http://schemas.microsoft.com/office/drawing/2014/main" val="3785397083"/>
                    </a:ext>
                  </a:extLst>
                </a:gridCol>
                <a:gridCol w="3837214">
                  <a:extLst>
                    <a:ext uri="{9D8B030D-6E8A-4147-A177-3AD203B41FA5}">
                      <a16:colId xmlns:a16="http://schemas.microsoft.com/office/drawing/2014/main" val="357507075"/>
                    </a:ext>
                  </a:extLst>
                </a:gridCol>
              </a:tblGrid>
              <a:tr h="30997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Replication Option</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Number of copies</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b="1" dirty="0">
                          <a:solidFill>
                            <a:schemeClr val="tx1"/>
                          </a:solidFill>
                          <a:effectLst/>
                        </a:rPr>
                        <a:t>Strategy</a:t>
                      </a:r>
                      <a:endParaRPr lang="en-US" sz="2000" b="1" i="0" dirty="0">
                        <a:solidFill>
                          <a:schemeClr val="tx1"/>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726455631"/>
                  </a:ext>
                </a:extLst>
              </a:tr>
              <a:tr h="59881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Locally redundant storage (LRS)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 within a single facility in a single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3303282879"/>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Zone-redundant storage (ZRS)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three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across two to three facilities, either within a single region or across two regions.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3669115538"/>
                  </a:ext>
                </a:extLst>
              </a:tr>
              <a:tr h="146533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Geo-redundant storage (GRS)</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three times within the primary region, and is also replicated three times in a secondary region hundreds of miles away from the primary region.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193147660"/>
                  </a:ext>
                </a:extLst>
              </a:tr>
              <a:tr h="11764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Read access geo-redundant storage (RA-GRS) (Default)</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a:effectLst/>
                        </a:rPr>
                        <a:t>Maintains six copies of your data.</a:t>
                      </a:r>
                      <a:endParaRPr lang="en-US" sz="200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fontAlgn="t"/>
                      <a:r>
                        <a:rPr lang="en-US" sz="2000" dirty="0">
                          <a:effectLst/>
                        </a:rPr>
                        <a:t>Data is replicated to a secondary geographic location, and also provides read access to your data in the secondary location.</a:t>
                      </a:r>
                      <a:endParaRPr lang="en-US" sz="2000" dirty="0">
                        <a:solidFill>
                          <a:srgbClr val="2E2E2E"/>
                        </a:solidFill>
                        <a:effectLst/>
                        <a:latin typeface="Segoe UI" panose="020B0502040204020203" pitchFamily="34" charset="0"/>
                      </a:endParaRPr>
                    </a:p>
                  </a:txBody>
                  <a:tcPr marL="11153" marR="11153" marT="11153" marB="11153">
                    <a:lnL w="12700" cmpd="sng">
                      <a:solidFill>
                        <a:srgbClr val="3497AE"/>
                      </a:solidFill>
                    </a:lnL>
                    <a:lnR w="12700" cmpd="sng">
                      <a:solidFill>
                        <a:srgbClr val="3497AE"/>
                      </a:solidFill>
                    </a:lnR>
                    <a:lnT w="12700" cmpd="sng">
                      <a:solidFill>
                        <a:srgbClr val="3497AE"/>
                      </a:solidFill>
                    </a:lnT>
                    <a:lnB w="12700" cmpd="sng">
                      <a:solidFill>
                        <a:srgbClr val="3497AE"/>
                      </a:solidFill>
                    </a:lnB>
                    <a:lnTlToBr w="12700" cmpd="sng">
                      <a:noFill/>
                      <a:prstDash val="solid"/>
                    </a:lnTlToBr>
                    <a:lnBlToTr w="12700" cmpd="sng">
                      <a:noFill/>
                      <a:prstDash val="solid"/>
                    </a:lnBlToTr>
                    <a:solidFill>
                      <a:srgbClr val="3497AE">
                        <a:lumMod val="20000"/>
                        <a:lumOff val="80000"/>
                      </a:srgbClr>
                    </a:solidFill>
                  </a:tcPr>
                </a:tc>
                <a:extLst>
                  <a:ext uri="{0D108BD9-81ED-4DB2-BD59-A6C34878D82A}">
                    <a16:rowId xmlns:a16="http://schemas.microsoft.com/office/drawing/2014/main" val="1793920292"/>
                  </a:ext>
                </a:extLst>
              </a:tr>
            </a:tbl>
          </a:graphicData>
        </a:graphic>
      </p:graphicFrame>
      <p:sp>
        <p:nvSpPr>
          <p:cNvPr id="7" name="Rectangle 6"/>
          <p:cNvSpPr/>
          <p:nvPr/>
        </p:nvSpPr>
        <p:spPr>
          <a:xfrm>
            <a:off x="269422" y="793652"/>
            <a:ext cx="10923813" cy="954107"/>
          </a:xfrm>
          <a:prstGeom prst="rect">
            <a:avLst/>
          </a:prstGeom>
        </p:spPr>
        <p:txBody>
          <a:bodyPr wrap="square">
            <a:spAutoFit/>
          </a:bodyPr>
          <a:lstStyle/>
          <a:p>
            <a:pPr marL="285750" indent="-285750">
              <a:buFont typeface="Arial" panose="020B0604020202020204" pitchFamily="34" charset="0"/>
              <a:buChar char="•"/>
            </a:pPr>
            <a:r>
              <a:rPr lang="en-US" sz="2800" dirty="0"/>
              <a:t>You can switch from LRS to GRS or RA-GRS but ZRS can’t be converted.</a:t>
            </a:r>
          </a:p>
          <a:p>
            <a:pPr marL="285750" indent="-285750">
              <a:buFont typeface="Arial" panose="020B0604020202020204" pitchFamily="34" charset="0"/>
              <a:buChar char="•"/>
            </a:pPr>
            <a:r>
              <a:rPr lang="en-US" sz="2800" dirty="0"/>
              <a:t>ZRS is only available for General Purpose Account type</a:t>
            </a:r>
          </a:p>
        </p:txBody>
      </p:sp>
    </p:spTree>
    <p:extLst>
      <p:ext uri="{BB962C8B-B14F-4D97-AF65-F5344CB8AC3E}">
        <p14:creationId xmlns:p14="http://schemas.microsoft.com/office/powerpoint/2010/main" val="2041857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a:xfrm>
            <a:off x="201591" y="1231901"/>
            <a:ext cx="10631509" cy="5340349"/>
          </a:xfrm>
        </p:spPr>
        <p:txBody>
          <a:bodyPr>
            <a:normAutofit/>
          </a:bodyPr>
          <a:lstStyle/>
          <a:p>
            <a:pPr marL="571500" indent="-571500">
              <a:buFont typeface="Arial" panose="020B0604020202020204" pitchFamily="34" charset="0"/>
              <a:buChar char="•"/>
            </a:pPr>
            <a:r>
              <a:rPr lang="en-US" dirty="0"/>
              <a:t>Anonymous Access: Public access for containers or individual blobs</a:t>
            </a:r>
          </a:p>
          <a:p>
            <a:pPr marL="571500" indent="-571500">
              <a:buFont typeface="Arial" panose="020B0604020202020204" pitchFamily="34" charset="0"/>
              <a:buChar char="•"/>
            </a:pPr>
            <a:r>
              <a:rPr lang="en-US" dirty="0"/>
              <a:t>Storage Access Key</a:t>
            </a:r>
          </a:p>
          <a:p>
            <a:pPr marL="571500" indent="-571500">
              <a:buFont typeface="Arial" panose="020B0604020202020204" pitchFamily="34" charset="0"/>
              <a:buChar char="•"/>
            </a:pPr>
            <a:r>
              <a:rPr lang="en-US" dirty="0"/>
              <a:t>Shared Access Signatures (SAS)</a:t>
            </a:r>
          </a:p>
          <a:p>
            <a:pPr marL="914400" lvl="1" indent="-457200">
              <a:buFont typeface="Arial" panose="020B0604020202020204" pitchFamily="34" charset="0"/>
              <a:buChar char="•"/>
            </a:pPr>
            <a:r>
              <a:rPr lang="en-US" dirty="0"/>
              <a:t>Delegated access without sharing account key</a:t>
            </a:r>
          </a:p>
          <a:p>
            <a:pPr marL="914400" lvl="1" indent="-457200">
              <a:buFont typeface="Arial" panose="020B0604020202020204" pitchFamily="34" charset="0"/>
              <a:buChar char="•"/>
            </a:pPr>
            <a:r>
              <a:rPr lang="en-US" dirty="0"/>
              <a:t>Containers &amp; blobs</a:t>
            </a:r>
          </a:p>
          <a:p>
            <a:pPr marL="914400" lvl="1" indent="-457200">
              <a:buFont typeface="Arial" panose="020B0604020202020204" pitchFamily="34" charset="0"/>
              <a:buChar char="•"/>
            </a:pPr>
            <a:r>
              <a:rPr lang="en-US" dirty="0"/>
              <a:t>File shares &amp; files</a:t>
            </a:r>
          </a:p>
          <a:p>
            <a:pPr marL="914400" lvl="1" indent="-457200">
              <a:buFont typeface="Arial" panose="020B0604020202020204" pitchFamily="34" charset="0"/>
              <a:buChar char="•"/>
            </a:pPr>
            <a:r>
              <a:rPr lang="en-US" dirty="0"/>
              <a:t>Queues</a:t>
            </a:r>
          </a:p>
          <a:p>
            <a:pPr marL="914400" lvl="1" indent="-457200">
              <a:buFont typeface="Arial" panose="020B0604020202020204" pitchFamily="34" charset="0"/>
              <a:buChar char="•"/>
            </a:pPr>
            <a:r>
              <a:rPr lang="en-US" dirty="0"/>
              <a:t>Tables &amp; ranges of table entities</a:t>
            </a:r>
          </a:p>
          <a:p>
            <a:pPr lvl="1"/>
            <a:endParaRPr lang="en-US" dirty="0"/>
          </a:p>
        </p:txBody>
      </p:sp>
      <p:pic>
        <p:nvPicPr>
          <p:cNvPr id="5" name="Picture 4"/>
          <p:cNvPicPr>
            <a:picLocks noChangeAspect="1"/>
          </p:cNvPicPr>
          <p:nvPr/>
        </p:nvPicPr>
        <p:blipFill>
          <a:blip r:embed="rId3"/>
          <a:stretch>
            <a:fillRect/>
          </a:stretch>
        </p:blipFill>
        <p:spPr>
          <a:xfrm>
            <a:off x="201591" y="1118507"/>
            <a:ext cx="11578994" cy="54537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027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Signatures (SAS)</a:t>
            </a:r>
          </a:p>
        </p:txBody>
      </p:sp>
      <p:sp>
        <p:nvSpPr>
          <p:cNvPr id="3" name="Content Placeholder 2"/>
          <p:cNvSpPr>
            <a:spLocks noGrp="1"/>
          </p:cNvSpPr>
          <p:nvPr>
            <p:ph idx="1"/>
          </p:nvPr>
        </p:nvSpPr>
        <p:spPr>
          <a:xfrm>
            <a:off x="201592" y="1231901"/>
            <a:ext cx="5137851" cy="5275035"/>
          </a:xfrm>
        </p:spPr>
        <p:txBody>
          <a:bodyPr/>
          <a:lstStyle/>
          <a:p>
            <a:r>
              <a:rPr lang="en-US" dirty="0"/>
              <a:t>Time interval</a:t>
            </a:r>
          </a:p>
          <a:p>
            <a:pPr lvl="1"/>
            <a:r>
              <a:rPr lang="en-US" dirty="0"/>
              <a:t>Start &amp; end time for permissions</a:t>
            </a:r>
          </a:p>
          <a:p>
            <a:r>
              <a:rPr lang="en-US" dirty="0"/>
              <a:t>Permissions</a:t>
            </a:r>
          </a:p>
          <a:p>
            <a:pPr lvl="1"/>
            <a:r>
              <a:rPr lang="en-US" dirty="0"/>
              <a:t>Read, Write, and/or Delete</a:t>
            </a:r>
          </a:p>
          <a:p>
            <a:r>
              <a:rPr lang="en-US" dirty="0"/>
              <a:t>(Optional) IP address or address range</a:t>
            </a:r>
          </a:p>
          <a:p>
            <a:r>
              <a:rPr lang="en-US" dirty="0"/>
              <a:t>Allowed protocols</a:t>
            </a:r>
          </a:p>
          <a:p>
            <a:pPr lvl="1"/>
            <a:r>
              <a:rPr lang="en-US" dirty="0"/>
              <a:t>Example: only https</a:t>
            </a:r>
          </a:p>
          <a:p>
            <a:pPr lvl="1"/>
            <a:endParaRPr lang="en-US" dirty="0"/>
          </a:p>
        </p:txBody>
      </p:sp>
      <p:pic>
        <p:nvPicPr>
          <p:cNvPr id="4" name="Picture 3"/>
          <p:cNvPicPr>
            <a:picLocks noChangeAspect="1"/>
          </p:cNvPicPr>
          <p:nvPr/>
        </p:nvPicPr>
        <p:blipFill>
          <a:blip r:embed="rId3"/>
          <a:stretch>
            <a:fillRect/>
          </a:stretch>
        </p:blipFill>
        <p:spPr>
          <a:xfrm>
            <a:off x="107950" y="1167491"/>
            <a:ext cx="11871845" cy="54374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333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Disk</a:t>
            </a:r>
          </a:p>
        </p:txBody>
      </p:sp>
      <p:sp>
        <p:nvSpPr>
          <p:cNvPr id="5" name="Content Placeholder 4"/>
          <p:cNvSpPr>
            <a:spLocks noGrp="1"/>
          </p:cNvSpPr>
          <p:nvPr>
            <p:ph sz="half" idx="1"/>
          </p:nvPr>
        </p:nvSpPr>
        <p:spPr>
          <a:xfrm>
            <a:off x="223519" y="1124996"/>
            <a:ext cx="11475901" cy="5430926"/>
          </a:xfrm>
        </p:spPr>
        <p:txBody>
          <a:bodyPr>
            <a:normAutofit fontScale="92500" lnSpcReduction="10000"/>
          </a:bodyPr>
          <a:lstStyle/>
          <a:p>
            <a:pPr marL="0" indent="0">
              <a:buNone/>
            </a:pPr>
            <a:r>
              <a:rPr lang="en-US" dirty="0"/>
              <a:t>Two ways to create VM disks</a:t>
            </a:r>
          </a:p>
          <a:p>
            <a:r>
              <a:rPr lang="en-US" dirty="0"/>
              <a:t>Unmanaged Disk</a:t>
            </a:r>
          </a:p>
          <a:p>
            <a:pPr lvl="1"/>
            <a:r>
              <a:rPr lang="en-US" dirty="0"/>
              <a:t> In an unmanaged disk, you manage the storage accounts</a:t>
            </a:r>
          </a:p>
          <a:p>
            <a:pPr lvl="1"/>
            <a:r>
              <a:rPr lang="en-US" dirty="0"/>
              <a:t>VHDs are stored in Page blob</a:t>
            </a:r>
          </a:p>
          <a:p>
            <a:pPr lvl="1"/>
            <a:r>
              <a:rPr lang="en-US" dirty="0"/>
              <a:t>99.99% SLA. </a:t>
            </a:r>
          </a:p>
          <a:p>
            <a:pPr lvl="1"/>
            <a:r>
              <a:rPr lang="en-US" dirty="0"/>
              <a:t>Can be converted to Managed.</a:t>
            </a:r>
          </a:p>
          <a:p>
            <a:r>
              <a:rPr lang="en-US" dirty="0"/>
              <a:t>Managed Disk</a:t>
            </a:r>
          </a:p>
          <a:p>
            <a:pPr lvl="1"/>
            <a:r>
              <a:rPr lang="en-US" dirty="0"/>
              <a:t>Azure manages the storage accounts that you use for your VM disks</a:t>
            </a:r>
          </a:p>
          <a:p>
            <a:pPr lvl="1"/>
            <a:r>
              <a:rPr lang="en-US" dirty="0"/>
              <a:t>Available in Standard &amp; premium tier.</a:t>
            </a:r>
          </a:p>
          <a:p>
            <a:pPr lvl="1"/>
            <a:r>
              <a:rPr lang="en-US" dirty="0"/>
              <a:t>Standard can be converted in to Premium and vice-versa</a:t>
            </a:r>
          </a:p>
          <a:p>
            <a:pPr lvl="1"/>
            <a:r>
              <a:rPr lang="en-US" dirty="0"/>
              <a:t>99.999% SLA</a:t>
            </a:r>
          </a:p>
          <a:p>
            <a:pPr lvl="1"/>
            <a:r>
              <a:rPr lang="en-US" dirty="0"/>
              <a:t>Recommended storage for VMs. </a:t>
            </a:r>
          </a:p>
          <a:p>
            <a:pPr lvl="1"/>
            <a:r>
              <a:rPr lang="en-US" dirty="0"/>
              <a:t>Allow you to create up to 10,000 VM </a:t>
            </a:r>
            <a:r>
              <a:rPr lang="en-US" b="1" dirty="0"/>
              <a:t>disks</a:t>
            </a:r>
            <a:r>
              <a:rPr lang="en-US" dirty="0"/>
              <a:t> in a subscription</a:t>
            </a:r>
          </a:p>
          <a:p>
            <a:pPr lvl="1"/>
            <a:r>
              <a:rPr lang="en-US" dirty="0"/>
              <a:t>Billing for managed disks depends on the provisioned size of the disk. </a:t>
            </a:r>
          </a:p>
          <a:p>
            <a:pPr lvl="1"/>
            <a:r>
              <a:rPr lang="en-US" dirty="0">
                <a:hlinkClick r:id="rId3"/>
              </a:rPr>
              <a:t>Managed disk Overview</a:t>
            </a:r>
            <a:endParaRPr lang="en-US" dirty="0"/>
          </a:p>
          <a:p>
            <a:endParaRPr lang="en-US" dirty="0"/>
          </a:p>
        </p:txBody>
      </p:sp>
    </p:spTree>
    <p:extLst>
      <p:ext uri="{BB962C8B-B14F-4D97-AF65-F5344CB8AC3E}">
        <p14:creationId xmlns:p14="http://schemas.microsoft.com/office/powerpoint/2010/main" val="191031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3"/>
          <a:stretch>
            <a:fillRect/>
          </a:stretch>
        </p:blipFill>
        <p:spPr>
          <a:xfrm>
            <a:off x="268080" y="3093720"/>
            <a:ext cx="11655840" cy="1516063"/>
          </a:xfrm>
        </p:spPr>
      </p:pic>
      <p:sp>
        <p:nvSpPr>
          <p:cNvPr id="3" name="Rectangle 2"/>
          <p:cNvSpPr/>
          <p:nvPr/>
        </p:nvSpPr>
        <p:spPr>
          <a:xfrm>
            <a:off x="316961" y="5611614"/>
            <a:ext cx="3699474" cy="769441"/>
          </a:xfrm>
          <a:prstGeom prst="rect">
            <a:avLst/>
          </a:prstGeom>
        </p:spPr>
        <p:txBody>
          <a:bodyPr wrap="none">
            <a:spAutoFit/>
          </a:bodyPr>
          <a:lstStyle/>
          <a:p>
            <a:r>
              <a:rPr lang="en-US" sz="4400" dirty="0"/>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The storage account name should always in lowercase and unique within *.core.windows.net namespace.</a:t>
            </a:r>
          </a:p>
        </p:txBody>
      </p:sp>
      <p:sp>
        <p:nvSpPr>
          <p:cNvPr id="3" name="Rectangle 2"/>
          <p:cNvSpPr/>
          <p:nvPr/>
        </p:nvSpPr>
        <p:spPr>
          <a:xfrm>
            <a:off x="316961" y="5611614"/>
            <a:ext cx="3699474" cy="769441"/>
          </a:xfrm>
          <a:prstGeom prst="rect">
            <a:avLst/>
          </a:prstGeom>
        </p:spPr>
        <p:txBody>
          <a:bodyPr wrap="none">
            <a:spAutoFit/>
          </a:bodyPr>
          <a:lstStyle/>
          <a:p>
            <a:r>
              <a:rPr lang="en-US" sz="4400" dirty="0"/>
              <a:t>3.1.4 Exam Tip!</a:t>
            </a:r>
          </a:p>
        </p:txBody>
      </p:sp>
      <p:pic>
        <p:nvPicPr>
          <p:cNvPr id="4" name="Picture 3"/>
          <p:cNvPicPr>
            <a:picLocks noChangeAspect="1"/>
          </p:cNvPicPr>
          <p:nvPr/>
        </p:nvPicPr>
        <p:blipFill>
          <a:blip r:embed="rId3"/>
          <a:stretch>
            <a:fillRect/>
          </a:stretch>
        </p:blipFill>
        <p:spPr>
          <a:xfrm>
            <a:off x="615319" y="2800350"/>
            <a:ext cx="9924774" cy="2735036"/>
          </a:xfrm>
          <a:prstGeom prst="rect">
            <a:avLst/>
          </a:prstGeom>
        </p:spPr>
      </p:pic>
    </p:spTree>
    <p:extLst>
      <p:ext uri="{BB962C8B-B14F-4D97-AF65-F5344CB8AC3E}">
        <p14:creationId xmlns:p14="http://schemas.microsoft.com/office/powerpoint/2010/main" val="2402843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68080" y="1271204"/>
            <a:ext cx="11655840" cy="1529146"/>
          </a:xfrm>
        </p:spPr>
        <p:txBody>
          <a:bodyPr/>
          <a:lstStyle/>
          <a:p>
            <a:r>
              <a:rPr lang="en-US" dirty="0"/>
              <a:t>Choose appropriate blob type for uploading VHD. If VHD files are uploaded in block blob you can’t use those. </a:t>
            </a:r>
          </a:p>
        </p:txBody>
      </p:sp>
      <p:sp>
        <p:nvSpPr>
          <p:cNvPr id="3" name="Rectangle 2"/>
          <p:cNvSpPr/>
          <p:nvPr/>
        </p:nvSpPr>
        <p:spPr>
          <a:xfrm>
            <a:off x="316961" y="5611614"/>
            <a:ext cx="3699474" cy="769441"/>
          </a:xfrm>
          <a:prstGeom prst="rect">
            <a:avLst/>
          </a:prstGeom>
        </p:spPr>
        <p:txBody>
          <a:bodyPr wrap="none">
            <a:spAutoFit/>
          </a:bodyPr>
          <a:lstStyle/>
          <a:p>
            <a:r>
              <a:rPr lang="en-US" sz="4400" dirty="0"/>
              <a:t>3.1.5 Exam Tip!</a:t>
            </a:r>
          </a:p>
        </p:txBody>
      </p:sp>
      <p:pic>
        <p:nvPicPr>
          <p:cNvPr id="2" name="Picture 1"/>
          <p:cNvPicPr>
            <a:picLocks noChangeAspect="1"/>
          </p:cNvPicPr>
          <p:nvPr/>
        </p:nvPicPr>
        <p:blipFill>
          <a:blip r:embed="rId3"/>
          <a:stretch>
            <a:fillRect/>
          </a:stretch>
        </p:blipFill>
        <p:spPr>
          <a:xfrm>
            <a:off x="4604657" y="2589910"/>
            <a:ext cx="6906986" cy="4137461"/>
          </a:xfrm>
          <a:prstGeom prst="rect">
            <a:avLst/>
          </a:prstGeom>
        </p:spPr>
      </p:pic>
    </p:spTree>
    <p:extLst>
      <p:ext uri="{BB962C8B-B14F-4D97-AF65-F5344CB8AC3E}">
        <p14:creationId xmlns:p14="http://schemas.microsoft.com/office/powerpoint/2010/main" val="13380915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Blob Encryption/Security</a:t>
            </a:r>
          </a:p>
        </p:txBody>
      </p:sp>
      <p:sp>
        <p:nvSpPr>
          <p:cNvPr id="3" name="Content Placeholder 2"/>
          <p:cNvSpPr>
            <a:spLocks noGrp="1"/>
          </p:cNvSpPr>
          <p:nvPr>
            <p:ph idx="1"/>
          </p:nvPr>
        </p:nvSpPr>
        <p:spPr>
          <a:xfrm>
            <a:off x="201591" y="1231901"/>
            <a:ext cx="5380059" cy="4933487"/>
          </a:xfrm>
        </p:spPr>
        <p:txBody>
          <a:bodyPr/>
          <a:lstStyle/>
          <a:p>
            <a:pPr marL="571500" indent="-571500">
              <a:buFont typeface="Arial" panose="020B0604020202020204" pitchFamily="34" charset="0"/>
              <a:buChar char="•"/>
            </a:pPr>
            <a:r>
              <a:rPr lang="en-US" dirty="0"/>
              <a:t>Client-side</a:t>
            </a:r>
          </a:p>
          <a:p>
            <a:pPr marL="1028700" lvl="1" indent="-571500">
              <a:buFont typeface="Arial" panose="020B0604020202020204" pitchFamily="34" charset="0"/>
              <a:buChar char="•"/>
            </a:pPr>
            <a:r>
              <a:rPr lang="en-US" dirty="0"/>
              <a:t>Storage Client Library for .NET</a:t>
            </a:r>
          </a:p>
          <a:p>
            <a:pPr marL="571500" indent="-571500">
              <a:buFont typeface="Arial" panose="020B0604020202020204" pitchFamily="34" charset="0"/>
              <a:buChar char="•"/>
            </a:pPr>
            <a:r>
              <a:rPr lang="en-US" dirty="0"/>
              <a:t>Server-side</a:t>
            </a:r>
          </a:p>
          <a:p>
            <a:pPr marL="1028700" lvl="1" indent="-571500">
              <a:buFont typeface="Arial" panose="020B0604020202020204" pitchFamily="34" charset="0"/>
              <a:buChar char="•"/>
            </a:pPr>
            <a:r>
              <a:rPr lang="en-US" dirty="0"/>
              <a:t>“Data at Rest”</a:t>
            </a:r>
          </a:p>
          <a:p>
            <a:pPr marL="1028700" lvl="1" indent="-571500">
              <a:buFont typeface="Arial" panose="020B0604020202020204" pitchFamily="34" charset="0"/>
              <a:buChar char="•"/>
            </a:pPr>
            <a:r>
              <a:rPr lang="en-US" dirty="0"/>
              <a:t>“Data in Transit”. Can be enforced. </a:t>
            </a:r>
          </a:p>
          <a:p>
            <a:pPr marL="571500" indent="-571500">
              <a:buFont typeface="Arial" panose="020B0604020202020204" pitchFamily="34" charset="0"/>
              <a:buChar char="•"/>
            </a:pPr>
            <a:r>
              <a:rPr lang="en-US" dirty="0">
                <a:solidFill>
                  <a:srgbClr val="00B050"/>
                </a:solidFill>
              </a:rPr>
              <a:t>Service Endpoints</a:t>
            </a:r>
          </a:p>
          <a:p>
            <a:pPr marL="571500" indent="-571500">
              <a:buFont typeface="Arial" panose="020B0604020202020204" pitchFamily="34" charset="0"/>
              <a:buChar char="•"/>
            </a:pPr>
            <a:r>
              <a:rPr lang="en-US" dirty="0">
                <a:solidFill>
                  <a:srgbClr val="00B050"/>
                </a:solidFill>
              </a:rPr>
              <a:t>Storage Firewall</a:t>
            </a:r>
          </a:p>
        </p:txBody>
      </p:sp>
      <p:pic>
        <p:nvPicPr>
          <p:cNvPr id="1028" name="Picture 4" descr="C:\Users\kumarni\AppData\Local\Temp\SNAGHTML70798f3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3548"/>
            <a:ext cx="11490325" cy="6231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umarni\AppData\Local\Temp\SNAGHTML707bc9a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53548"/>
            <a:ext cx="11490325" cy="623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34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 calcmode="lin" valueType="num">
                                      <p:cBhvr additive="base">
                                        <p:cTn id="13" dur="500" fill="hold"/>
                                        <p:tgtEl>
                                          <p:spTgt spid="1030"/>
                                        </p:tgtEl>
                                        <p:attrNameLst>
                                          <p:attrName>ppt_x</p:attrName>
                                        </p:attrNameLst>
                                      </p:cBhvr>
                                      <p:tavLst>
                                        <p:tav tm="0">
                                          <p:val>
                                            <p:strVal val="#ppt_x"/>
                                          </p:val>
                                        </p:tav>
                                        <p:tav tm="100000">
                                          <p:val>
                                            <p:strVal val="#ppt_x"/>
                                          </p:val>
                                        </p:tav>
                                      </p:tavLst>
                                    </p:anim>
                                    <p:anim calcmode="lin" valueType="num">
                                      <p:cBhvr additive="base">
                                        <p:cTn id="1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3"/>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0242" y="2555422"/>
            <a:ext cx="11176907" cy="2735036"/>
          </a:xfrm>
        </p:spPr>
        <p:txBody>
          <a:bodyPr>
            <a:normAutofit/>
          </a:bodyPr>
          <a:lstStyle/>
          <a:p>
            <a:r>
              <a:rPr lang="en-US" sz="13800" dirty="0"/>
              <a:t>Let’s Play</a:t>
            </a:r>
          </a:p>
        </p:txBody>
      </p:sp>
      <p:sp>
        <p:nvSpPr>
          <p:cNvPr id="3" name="Title 3"/>
          <p:cNvSpPr txBox="1">
            <a:spLocks/>
          </p:cNvSpPr>
          <p:nvPr/>
        </p:nvSpPr>
        <p:spPr>
          <a:xfrm>
            <a:off x="212271" y="673554"/>
            <a:ext cx="11176907" cy="2735036"/>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400" b="1" kern="1200">
                <a:solidFill>
                  <a:schemeClr val="tx1"/>
                </a:solidFill>
                <a:latin typeface="+mj-lt"/>
                <a:ea typeface="+mj-ea"/>
                <a:cs typeface="+mj-cs"/>
              </a:defRPr>
            </a:lvl1pPr>
          </a:lstStyle>
          <a:p>
            <a:r>
              <a:rPr lang="en-US" sz="13800" dirty="0">
                <a:sym typeface="Wingdings" panose="05000000000000000000" pitchFamily="2" charset="2"/>
              </a:rPr>
              <a:t>Game Time</a:t>
            </a:r>
            <a:endParaRPr lang="en-US" sz="13800" dirty="0"/>
          </a:p>
        </p:txBody>
      </p:sp>
    </p:spTree>
    <p:extLst>
      <p:ext uri="{BB962C8B-B14F-4D97-AF65-F5344CB8AC3E}">
        <p14:creationId xmlns:p14="http://schemas.microsoft.com/office/powerpoint/2010/main" val="398105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560392"/>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val="670167828"/>
                    </a:ext>
                  </a:extLst>
                </a:gridCol>
                <a:gridCol w="5386387">
                  <a:extLst>
                    <a:ext uri="{9D8B030D-6E8A-4147-A177-3AD203B41FA5}">
                      <a16:colId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96565753"/>
                  </a:ext>
                </a:extLst>
              </a:tr>
              <a:tr h="621855">
                <a:tc>
                  <a:txBody>
                    <a:bodyPr/>
                    <a:lstStyle/>
                    <a:p>
                      <a:pPr algn="l" fontAlgn="ctr"/>
                      <a:r>
                        <a:rPr lang="en-US" sz="2000" u="none" strike="noStrike" dirty="0">
                          <a:effectLst/>
                        </a:rPr>
                        <a:t>Max number of blocks in a block blob or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4 TB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679469"/>
              </p:ext>
            </p:extLst>
          </p:nvPr>
        </p:nvGraphicFramePr>
        <p:xfrm>
          <a:off x="650417" y="97765"/>
          <a:ext cx="10714008" cy="6715898"/>
        </p:xfrm>
        <a:graphic>
          <a:graphicData uri="http://schemas.openxmlformats.org/drawingml/2006/table">
            <a:tbl>
              <a:tblPr>
                <a:tableStyleId>{5C22544A-7EE6-4342-B048-85BDC9FD1C3A}</a:tableStyleId>
              </a:tblPr>
              <a:tblGrid>
                <a:gridCol w="5357004">
                  <a:extLst>
                    <a:ext uri="{9D8B030D-6E8A-4147-A177-3AD203B41FA5}">
                      <a16:colId xmlns:a16="http://schemas.microsoft.com/office/drawing/2014/main" val="3299865070"/>
                    </a:ext>
                  </a:extLst>
                </a:gridCol>
                <a:gridCol w="5357004">
                  <a:extLst>
                    <a:ext uri="{9D8B030D-6E8A-4147-A177-3AD203B41FA5}">
                      <a16:colId xmlns:a16="http://schemas.microsoft.com/office/drawing/2014/main" val="2808274160"/>
                    </a:ext>
                  </a:extLst>
                </a:gridCol>
              </a:tblGrid>
              <a:tr h="410833">
                <a:tc>
                  <a:txBody>
                    <a:bodyPr/>
                    <a:lstStyle/>
                    <a:p>
                      <a:pPr algn="ctr" rtl="0" fontAlgn="ctr"/>
                      <a:r>
                        <a:rPr lang="en-US" sz="1800" b="1" u="none" strike="noStrike" dirty="0">
                          <a:effectLst/>
                        </a:rPr>
                        <a:t>Resource</a:t>
                      </a:r>
                      <a:endParaRPr lang="en-US" sz="18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b="1" u="none" strike="noStrike" dirty="0">
                          <a:effectLst/>
                        </a:rPr>
                        <a:t>Default Limit</a:t>
                      </a:r>
                      <a:endParaRPr lang="en-US" sz="18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976533390"/>
                  </a:ext>
                </a:extLst>
              </a:tr>
              <a:tr h="821666">
                <a:tc rowSpan="4">
                  <a:txBody>
                    <a:bodyPr/>
                    <a:lstStyle/>
                    <a:p>
                      <a:pPr algn="l" rtl="0" fontAlgn="ctr"/>
                      <a:r>
                        <a:rPr lang="en-US" sz="1800" u="none" strike="noStrike" dirty="0">
                          <a:effectLst/>
                        </a:rPr>
                        <a:t>Maximum Request Rate per storage account</a:t>
                      </a:r>
                      <a:endParaRPr lang="en-US" sz="18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Blobs: 20,000 requests per second for blobs of any valid size (capped only by the account's ingress/egress limits)</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164508245"/>
                  </a:ext>
                </a:extLst>
              </a:tr>
              <a:tr h="410833">
                <a:tc vMerge="1">
                  <a:txBody>
                    <a:bodyPr/>
                    <a:lstStyle/>
                    <a:p>
                      <a:endParaRPr lang="en-US"/>
                    </a:p>
                  </a:txBody>
                  <a:tcPr/>
                </a:tc>
                <a:tc>
                  <a:txBody>
                    <a:bodyPr/>
                    <a:lstStyle/>
                    <a:p>
                      <a:pPr algn="l" rtl="0" fontAlgn="ctr"/>
                      <a:r>
                        <a:rPr lang="en-US" sz="1800" u="none" strike="noStrike" dirty="0">
                          <a:effectLst/>
                          <a:highlight>
                            <a:srgbClr val="FFFF00"/>
                          </a:highlight>
                        </a:rPr>
                        <a:t>Files: 1000 IOPS (8 KB in size) per file share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173386604"/>
                  </a:ext>
                </a:extLst>
              </a:tr>
              <a:tr h="821666">
                <a:tc vMerge="1">
                  <a:txBody>
                    <a:bodyPr/>
                    <a:lstStyle/>
                    <a:p>
                      <a:endParaRPr lang="en-US"/>
                    </a:p>
                  </a:txBody>
                  <a:tcPr/>
                </a:tc>
                <a:tc>
                  <a:txBody>
                    <a:bodyPr/>
                    <a:lstStyle/>
                    <a:p>
                      <a:pPr algn="l" rtl="0" fontAlgn="ctr"/>
                      <a:r>
                        <a:rPr lang="en-US" sz="1800" u="none" strike="noStrike" dirty="0">
                          <a:effectLst/>
                          <a:highlight>
                            <a:srgbClr val="FFFF00"/>
                          </a:highlight>
                        </a:rPr>
                        <a:t>Queues: 20,000 messages per second (assuming 1 KB message size)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498582586"/>
                  </a:ext>
                </a:extLst>
              </a:tr>
              <a:tr h="821666">
                <a:tc vMerge="1">
                  <a:txBody>
                    <a:bodyPr/>
                    <a:lstStyle/>
                    <a:p>
                      <a:endParaRPr lang="en-US"/>
                    </a:p>
                  </a:txBody>
                  <a:tcPr/>
                </a:tc>
                <a:tc>
                  <a:txBody>
                    <a:bodyPr/>
                    <a:lstStyle/>
                    <a:p>
                      <a:pPr algn="l" rtl="0" fontAlgn="ctr"/>
                      <a:r>
                        <a:rPr lang="en-US" sz="1800" u="none" strike="noStrike">
                          <a:effectLst/>
                        </a:rPr>
                        <a:t>Tables: 20,000 transactions per second (assuming 1 KB entity size)</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66537401"/>
                  </a:ext>
                </a:extLst>
              </a:tr>
              <a:tr h="410833">
                <a:tc>
                  <a:txBody>
                    <a:bodyPr/>
                    <a:lstStyle/>
                    <a:p>
                      <a:pPr algn="l" rtl="0" fontAlgn="ctr"/>
                      <a:r>
                        <a:rPr lang="en-US" sz="1800" u="none" strike="noStrike">
                          <a:effectLst/>
                        </a:rPr>
                        <a:t>Target throughput for single blob</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60 MB per second, or up to 500 requests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96536854"/>
                  </a:ext>
                </a:extLst>
              </a:tr>
              <a:tr h="410833">
                <a:tc>
                  <a:txBody>
                    <a:bodyPr/>
                    <a:lstStyle/>
                    <a:p>
                      <a:pPr algn="l" rtl="0" fontAlgn="ctr"/>
                      <a:r>
                        <a:rPr lang="en-US" sz="1800" u="none" strike="noStrike">
                          <a:effectLst/>
                        </a:rPr>
                        <a:t>Target throughput for single queue (1 KB messages)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2000 messages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3448655647"/>
                  </a:ext>
                </a:extLst>
              </a:tr>
              <a:tr h="410833">
                <a:tc>
                  <a:txBody>
                    <a:bodyPr/>
                    <a:lstStyle/>
                    <a:p>
                      <a:pPr algn="l" rtl="0" fontAlgn="ctr"/>
                      <a:r>
                        <a:rPr lang="en-US" sz="1800" u="none" strike="noStrike">
                          <a:effectLst/>
                        </a:rPr>
                        <a:t>Target throughput for single table partition (1 KB entities)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2000 entities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031346222"/>
                  </a:ext>
                </a:extLst>
              </a:tr>
              <a:tr h="410833">
                <a:tc>
                  <a:txBody>
                    <a:bodyPr/>
                    <a:lstStyle/>
                    <a:p>
                      <a:pPr algn="l" rtl="0" fontAlgn="ctr"/>
                      <a:r>
                        <a:rPr lang="en-US" sz="1800" u="none" strike="noStrike">
                          <a:effectLst/>
                        </a:rPr>
                        <a:t>Target throughput for single file share</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60 MB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55389218"/>
                  </a:ext>
                </a:extLst>
              </a:tr>
              <a:tr h="410833">
                <a:tc>
                  <a:txBody>
                    <a:bodyPr/>
                    <a:lstStyle/>
                    <a:p>
                      <a:pPr algn="l" rtl="0" fontAlgn="ctr"/>
                      <a:r>
                        <a:rPr lang="en-US" sz="1800" u="none" strike="noStrike">
                          <a:effectLst/>
                        </a:rPr>
                        <a:t>Max ingress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10 Gbps if GRS/ZRS enabled, 20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29125489"/>
                  </a:ext>
                </a:extLst>
              </a:tr>
              <a:tr h="410833">
                <a:tc>
                  <a:txBody>
                    <a:bodyPr/>
                    <a:lstStyle/>
                    <a:p>
                      <a:pPr algn="l" rtl="0" fontAlgn="ctr"/>
                      <a:r>
                        <a:rPr lang="en-US" sz="1800" u="none" strike="noStrike">
                          <a:effectLst/>
                        </a:rPr>
                        <a:t>Max egress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20 Gbps if RA-GRS/GRS/ZRS enabled, 30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960913170"/>
                  </a:ext>
                </a:extLst>
              </a:tr>
              <a:tr h="410833">
                <a:tc>
                  <a:txBody>
                    <a:bodyPr/>
                    <a:lstStyle/>
                    <a:p>
                      <a:pPr algn="l" rtl="0" fontAlgn="ctr"/>
                      <a:r>
                        <a:rPr lang="en-US" sz="1800" u="none" strike="noStrike">
                          <a:effectLst/>
                        </a:rPr>
                        <a:t>Max ingress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5 Gbps if GRS/ZRS enabled, 10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20139080"/>
                  </a:ext>
                </a:extLst>
              </a:tr>
              <a:tr h="410833">
                <a:tc>
                  <a:txBody>
                    <a:bodyPr/>
                    <a:lstStyle/>
                    <a:p>
                      <a:pPr algn="l" rtl="0" fontAlgn="ctr"/>
                      <a:r>
                        <a:rPr lang="en-US" sz="1800" u="none" strike="noStrike">
                          <a:effectLst/>
                        </a:rPr>
                        <a:t>Max egress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10 </a:t>
                      </a:r>
                      <a:r>
                        <a:rPr lang="en-US" sz="1800" u="none" strike="noStrike" dirty="0" err="1">
                          <a:effectLst/>
                        </a:rPr>
                        <a:t>Gbps</a:t>
                      </a:r>
                      <a:r>
                        <a:rPr lang="en-US" sz="1800" u="none" strike="noStrike" dirty="0">
                          <a:effectLst/>
                        </a:rPr>
                        <a:t> if RA-GRS/GRS/ZRS enabled, 15 </a:t>
                      </a:r>
                      <a:r>
                        <a:rPr lang="en-US" sz="1800" u="none" strike="noStrike" dirty="0" err="1">
                          <a:effectLst/>
                        </a:rPr>
                        <a:t>Gbps</a:t>
                      </a:r>
                      <a:r>
                        <a:rPr lang="en-US" sz="1800" u="none" strike="noStrike" dirty="0">
                          <a:effectLst/>
                        </a:rPr>
                        <a:t> for LRS </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164804745"/>
                  </a:ext>
                </a:extLst>
              </a:tr>
            </a:tbl>
          </a:graphicData>
        </a:graphic>
      </p:graphicFrame>
    </p:spTree>
    <p:extLst>
      <p:ext uri="{BB962C8B-B14F-4D97-AF65-F5344CB8AC3E}">
        <p14:creationId xmlns:p14="http://schemas.microsoft.com/office/powerpoint/2010/main" val="4056004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3"/>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p:txBody>
          <a:bodyPr/>
          <a:lstStyle/>
          <a:p>
            <a:r>
              <a:rPr lang="en-US" dirty="0">
                <a:hlinkClick r:id="rId4"/>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00"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00"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nvGraphicFramePr>
        <p:xfrm>
          <a:off x="392723" y="2548984"/>
          <a:ext cx="10892692" cy="2086356"/>
        </p:xfrm>
        <a:graphic>
          <a:graphicData uri="http://schemas.openxmlformats.org/drawingml/2006/table">
            <a:tbl>
              <a:tblPr firstRow="1" firstCol="1" bandRow="1"/>
              <a:tblGrid>
                <a:gridCol w="4053894">
                  <a:extLst>
                    <a:ext uri="{9D8B030D-6E8A-4147-A177-3AD203B41FA5}">
                      <a16:colId xmlns:a16="http://schemas.microsoft.com/office/drawing/2014/main" val="933939241"/>
                    </a:ext>
                  </a:extLst>
                </a:gridCol>
                <a:gridCol w="6838798">
                  <a:extLst>
                    <a:ext uri="{9D8B030D-6E8A-4147-A177-3AD203B41FA5}">
                      <a16:colId xmlns:a16="http://schemas.microsoft.com/office/drawing/2014/main" val="271346414"/>
                    </a:ext>
                  </a:extLst>
                </a:gridCol>
              </a:tblGrid>
              <a:tr h="0">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 </a:t>
                      </a:r>
                      <a:r>
                        <a:rPr lang="en-US" sz="1800" b="1" dirty="0">
                          <a:solidFill>
                            <a:srgbClr val="222222"/>
                          </a:solidFill>
                          <a:effectLst/>
                          <a:latin typeface="segoe-ui_normal"/>
                          <a:ea typeface="Times New Roman" panose="02020603050405020304" pitchFamily="18" charset="0"/>
                        </a:rPr>
                        <a:t>Locally redundant storage account</a:t>
                      </a:r>
                      <a:endParaRPr lang="en-US" sz="18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466142781"/>
                  </a:ext>
                </a:extLst>
              </a:tr>
              <a:tr h="0">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6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525" marR="9525" marT="9525" marB="952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25519" y="347874"/>
            <a:ext cx="8275711" cy="923330"/>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00" dirty="0"/>
              <a:t>If you stripe premium storage data disks by using </a:t>
            </a:r>
            <a:r>
              <a:rPr lang="en-US" sz="2800" dirty="0">
                <a:hlinkClick r:id="rId3"/>
              </a:rPr>
              <a:t>Storage Spaces</a:t>
            </a:r>
            <a:r>
              <a:rPr lang="en-US" sz="2800"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00" dirty="0">
                <a:hlinkClick r:id="rId4"/>
              </a:rPr>
              <a:t>New-</a:t>
            </a:r>
            <a:r>
              <a:rPr lang="en-US" sz="2800" dirty="0" err="1">
                <a:hlinkClick r:id="rId4"/>
              </a:rPr>
              <a:t>VirtualDisk</a:t>
            </a:r>
            <a:r>
              <a:rPr lang="en-US" sz="2800" dirty="0"/>
              <a:t> PowerShell cmdlet, use the </a:t>
            </a:r>
            <a:r>
              <a:rPr lang="en-US" sz="2800" i="1" dirty="0" err="1"/>
              <a:t>NumberOfColumns</a:t>
            </a:r>
            <a:r>
              <a:rPr lang="en-US" sz="2800" dirty="0"/>
              <a:t> parameter. For more information, see </a:t>
            </a:r>
            <a:r>
              <a:rPr lang="en-US" sz="2800" dirty="0">
                <a:hlinkClick r:id="rId3"/>
              </a:rPr>
              <a:t>Storage Spaces Overview</a:t>
            </a:r>
            <a:r>
              <a:rPr lang="en-US" sz="2800" dirty="0"/>
              <a:t> and </a:t>
            </a:r>
            <a:r>
              <a:rPr lang="en-US" sz="2800" dirty="0">
                <a:hlinkClick r:id="rId5"/>
              </a:rPr>
              <a:t>Storage Spaces FAQs</a:t>
            </a:r>
            <a:r>
              <a:rPr lang="en-US" sz="2800" dirty="0"/>
              <a:t>.</a:t>
            </a:r>
          </a:p>
          <a:p>
            <a:endParaRPr lang="en-US" sz="2800"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6"/>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Samples</a:t>
            </a:r>
          </a:p>
        </p:txBody>
      </p:sp>
      <p:sp>
        <p:nvSpPr>
          <p:cNvPr id="3" name="Content Placeholder 2"/>
          <p:cNvSpPr>
            <a:spLocks noGrp="1"/>
          </p:cNvSpPr>
          <p:nvPr>
            <p:ph type="body" idx="1"/>
          </p:nvPr>
        </p:nvSpPr>
        <p:spPr/>
        <p:txBody>
          <a:bodyPr/>
          <a:lstStyle/>
          <a:p>
            <a:r>
              <a:rPr lang="en-US" dirty="0">
                <a:hlinkClick r:id="rId3"/>
              </a:rPr>
              <a:t>https://azure.microsoft.com/en-us/resources/samples/?service=storage</a:t>
            </a:r>
            <a:r>
              <a:rPr lang="en-US" dirty="0"/>
              <a:t> </a:t>
            </a:r>
          </a:p>
        </p:txBody>
      </p:sp>
    </p:spTree>
    <p:extLst>
      <p:ext uri="{BB962C8B-B14F-4D97-AF65-F5344CB8AC3E}">
        <p14:creationId xmlns:p14="http://schemas.microsoft.com/office/powerpoint/2010/main" val="2571205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Labs for .NET</a:t>
            </a:r>
          </a:p>
        </p:txBody>
      </p:sp>
      <p:sp>
        <p:nvSpPr>
          <p:cNvPr id="3" name="Content Placeholder 2"/>
          <p:cNvSpPr>
            <a:spLocks noGrp="1"/>
          </p:cNvSpPr>
          <p:nvPr>
            <p:ph type="body" idx="1"/>
          </p:nvPr>
        </p:nvSpPr>
        <p:spPr/>
        <p:txBody>
          <a:bodyPr>
            <a:normAutofit/>
          </a:bodyPr>
          <a:lstStyle/>
          <a:p>
            <a:r>
              <a:rPr lang="en-US" sz="2800" dirty="0">
                <a:hlinkClick r:id="rId3"/>
              </a:rPr>
              <a:t>https://github.com/Azure-Samples/storage-table-dotnet-getting-started</a:t>
            </a:r>
            <a:r>
              <a:rPr lang="en-US" sz="2800" dirty="0"/>
              <a:t> </a:t>
            </a:r>
          </a:p>
        </p:txBody>
      </p:sp>
    </p:spTree>
    <p:extLst>
      <p:ext uri="{BB962C8B-B14F-4D97-AF65-F5344CB8AC3E}">
        <p14:creationId xmlns:p14="http://schemas.microsoft.com/office/powerpoint/2010/main" val="1771558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Labs for .NET</a:t>
            </a:r>
          </a:p>
        </p:txBody>
      </p:sp>
      <p:sp>
        <p:nvSpPr>
          <p:cNvPr id="3" name="Content Placeholder 2"/>
          <p:cNvSpPr>
            <a:spLocks noGrp="1"/>
          </p:cNvSpPr>
          <p:nvPr>
            <p:ph type="body" idx="1"/>
          </p:nvPr>
        </p:nvSpPr>
        <p:spPr/>
        <p:txBody>
          <a:bodyPr>
            <a:normAutofit/>
          </a:bodyPr>
          <a:lstStyle/>
          <a:p>
            <a:r>
              <a:rPr lang="en-US" sz="2000" dirty="0">
                <a:hlinkClick r:id="rId3"/>
              </a:rPr>
              <a:t>https://azure.microsoft.com/en-us/resources/samples/storage-blob-dotnet-getting-started/</a:t>
            </a:r>
            <a:endParaRPr lang="en-US" sz="2000" dirty="0"/>
          </a:p>
          <a:p>
            <a:endParaRPr lang="en-US" sz="2000" dirty="0"/>
          </a:p>
          <a:p>
            <a:r>
              <a:rPr lang="en-US" sz="2000" dirty="0">
                <a:hlinkClick r:id="rId4"/>
              </a:rPr>
              <a:t>https://github.com/Azure-Samples/storage-blob-dotnet-getting-started</a:t>
            </a:r>
            <a:endParaRPr lang="en-US" sz="2000" dirty="0"/>
          </a:p>
        </p:txBody>
      </p:sp>
    </p:spTree>
    <p:extLst>
      <p:ext uri="{BB962C8B-B14F-4D97-AF65-F5344CB8AC3E}">
        <p14:creationId xmlns:p14="http://schemas.microsoft.com/office/powerpoint/2010/main" val="1375674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Labs</a:t>
            </a:r>
          </a:p>
        </p:txBody>
      </p:sp>
      <p:sp>
        <p:nvSpPr>
          <p:cNvPr id="3" name="Content Placeholder 2"/>
          <p:cNvSpPr>
            <a:spLocks noGrp="1"/>
          </p:cNvSpPr>
          <p:nvPr>
            <p:ph type="body" idx="1"/>
          </p:nvPr>
        </p:nvSpPr>
        <p:spPr/>
        <p:txBody>
          <a:bodyPr/>
          <a:lstStyle/>
          <a:p>
            <a:r>
              <a:rPr lang="en-US" dirty="0">
                <a:hlinkClick r:id="rId3"/>
              </a:rPr>
              <a:t>https://azure.microsoft.com/en-us/resources/samples/storage-dotnet-sas-getting-started/</a:t>
            </a:r>
            <a:r>
              <a:rPr lang="en-US" dirty="0"/>
              <a:t> </a:t>
            </a:r>
          </a:p>
          <a:p>
            <a:endParaRPr lang="en-US" dirty="0"/>
          </a:p>
        </p:txBody>
      </p:sp>
    </p:spTree>
    <p:extLst>
      <p:ext uri="{BB962C8B-B14F-4D97-AF65-F5344CB8AC3E}">
        <p14:creationId xmlns:p14="http://schemas.microsoft.com/office/powerpoint/2010/main" val="2883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70-535</a:t>
            </a:r>
          </a:p>
        </p:txBody>
      </p:sp>
      <p:pic>
        <p:nvPicPr>
          <p:cNvPr id="1026" name="Picture 2" descr="C:\Users\benda\AppData\Local\Temp\SNAGHTML64037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4"/>
              </a:rPr>
              <a:t>https://www.microsoft.com/en-us/learning/exam-70-535.aspx</a:t>
            </a:r>
            <a:endParaRPr lang="en-US" dirty="0"/>
          </a:p>
        </p:txBody>
      </p:sp>
    </p:spTree>
    <p:extLst>
      <p:ext uri="{BB962C8B-B14F-4D97-AF65-F5344CB8AC3E}">
        <p14:creationId xmlns:p14="http://schemas.microsoft.com/office/powerpoint/2010/main" val="2414891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a:t>
            </a:r>
            <a:r>
              <a:rPr lang="en-US" dirty="0" err="1"/>
              <a:t>KeyWords</a:t>
            </a:r>
            <a:endParaRPr lang="en-US" dirty="0"/>
          </a:p>
        </p:txBody>
      </p:sp>
      <p:sp>
        <p:nvSpPr>
          <p:cNvPr id="3" name="Content Placeholder 2"/>
          <p:cNvSpPr>
            <a:spLocks noGrp="1"/>
          </p:cNvSpPr>
          <p:nvPr>
            <p:ph idx="1"/>
          </p:nvPr>
        </p:nvSpPr>
        <p:spPr>
          <a:xfrm>
            <a:off x="201591" y="1231902"/>
            <a:ext cx="5415438" cy="5296976"/>
          </a:xfrm>
        </p:spPr>
        <p:txBody>
          <a:bodyPr>
            <a:normAutofit fontScale="92500" lnSpcReduction="10000"/>
          </a:bodyPr>
          <a:lstStyle/>
          <a:p>
            <a:pPr marL="571500" indent="-571500">
              <a:buFont typeface="Arial" panose="020B0604020202020204" pitchFamily="34" charset="0"/>
              <a:buChar char="•"/>
            </a:pPr>
            <a:r>
              <a:rPr lang="en-US" dirty="0"/>
              <a:t>General Purpose account</a:t>
            </a:r>
          </a:p>
          <a:p>
            <a:pPr marL="571500" indent="-571500">
              <a:buFont typeface="Arial" panose="020B0604020202020204" pitchFamily="34" charset="0"/>
              <a:buChar char="•"/>
            </a:pPr>
            <a:r>
              <a:rPr lang="en-US" dirty="0"/>
              <a:t>Blob Account</a:t>
            </a:r>
          </a:p>
          <a:p>
            <a:pPr marL="571500" indent="-571500">
              <a:buFont typeface="Arial" panose="020B0604020202020204" pitchFamily="34" charset="0"/>
              <a:buChar char="•"/>
            </a:pPr>
            <a:r>
              <a:rPr lang="en-US" dirty="0"/>
              <a:t>Premium</a:t>
            </a:r>
          </a:p>
          <a:p>
            <a:pPr marL="571500" indent="-571500">
              <a:buFont typeface="Arial" panose="020B0604020202020204" pitchFamily="34" charset="0"/>
              <a:buChar char="•"/>
            </a:pPr>
            <a:r>
              <a:rPr lang="en-US" dirty="0"/>
              <a:t>Standard</a:t>
            </a:r>
          </a:p>
          <a:p>
            <a:pPr marL="571500" indent="-571500">
              <a:buFont typeface="Arial" panose="020B0604020202020204" pitchFamily="34" charset="0"/>
              <a:buChar char="•"/>
            </a:pPr>
            <a:r>
              <a:rPr lang="en-US" dirty="0"/>
              <a:t>SSE ( Server Side Encryption)</a:t>
            </a:r>
          </a:p>
          <a:p>
            <a:pPr marL="571500" indent="-571500">
              <a:buFont typeface="Arial" panose="020B0604020202020204" pitchFamily="34" charset="0"/>
              <a:buChar char="•"/>
            </a:pPr>
            <a:r>
              <a:rPr lang="en-US" dirty="0"/>
              <a:t>Hot, Cool, Archive</a:t>
            </a:r>
          </a:p>
          <a:p>
            <a:pPr marL="571500" indent="-571500">
              <a:buFont typeface="Arial" panose="020B0604020202020204" pitchFamily="34" charset="0"/>
              <a:buChar char="•"/>
            </a:pPr>
            <a:r>
              <a:rPr lang="en-US" dirty="0"/>
              <a:t>Block, Append, Page blob</a:t>
            </a:r>
          </a:p>
          <a:p>
            <a:pPr marL="571500" indent="-571500">
              <a:buFont typeface="Arial" panose="020B0604020202020204" pitchFamily="34" charset="0"/>
              <a:buChar char="•"/>
            </a:pPr>
            <a:r>
              <a:rPr lang="en-US" dirty="0"/>
              <a:t>Azure File, Queue, Table, blob</a:t>
            </a:r>
          </a:p>
        </p:txBody>
      </p:sp>
      <p:sp>
        <p:nvSpPr>
          <p:cNvPr id="4" name="Content Placeholder 2"/>
          <p:cNvSpPr txBox="1">
            <a:spLocks/>
          </p:cNvSpPr>
          <p:nvPr/>
        </p:nvSpPr>
        <p:spPr>
          <a:xfrm>
            <a:off x="5617029" y="1231901"/>
            <a:ext cx="5415438" cy="4956627"/>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SAS(Shared Access Signature)</a:t>
            </a:r>
          </a:p>
          <a:p>
            <a:pPr marL="571500" indent="-571500">
              <a:buFont typeface="Arial" panose="020B0604020202020204" pitchFamily="34" charset="0"/>
              <a:buChar char="•"/>
            </a:pPr>
            <a:r>
              <a:rPr lang="en-US" dirty="0"/>
              <a:t>Storage Key</a:t>
            </a:r>
          </a:p>
          <a:p>
            <a:pPr marL="571500" indent="-571500">
              <a:buFont typeface="Arial" panose="020B0604020202020204" pitchFamily="34" charset="0"/>
              <a:buChar char="•"/>
            </a:pPr>
            <a:r>
              <a:rPr lang="en-US" dirty="0"/>
              <a:t>Containers</a:t>
            </a:r>
          </a:p>
          <a:p>
            <a:pPr marL="571500" indent="-571500">
              <a:buFont typeface="Arial" panose="020B0604020202020204" pitchFamily="34" charset="0"/>
              <a:buChar char="•"/>
            </a:pPr>
            <a:r>
              <a:rPr lang="en-US" dirty="0"/>
              <a:t>Entity</a:t>
            </a:r>
          </a:p>
          <a:p>
            <a:pPr marL="571500" indent="-571500">
              <a:buFont typeface="Arial" panose="020B0604020202020204" pitchFamily="34" charset="0"/>
              <a:buChar char="•"/>
            </a:pPr>
            <a:r>
              <a:rPr lang="en-US" dirty="0"/>
              <a:t>Message</a:t>
            </a:r>
          </a:p>
          <a:p>
            <a:pPr marL="571500" indent="-571500">
              <a:buFont typeface="Arial" panose="020B0604020202020204" pitchFamily="34" charset="0"/>
              <a:buChar char="•"/>
            </a:pPr>
            <a:r>
              <a:rPr lang="en-US" dirty="0"/>
              <a:t>Managed Disk</a:t>
            </a:r>
          </a:p>
          <a:p>
            <a:pPr marL="571500" indent="-571500">
              <a:buFont typeface="Arial" panose="020B0604020202020204" pitchFamily="34" charset="0"/>
              <a:buChar char="•"/>
            </a:pPr>
            <a:r>
              <a:rPr lang="en-US" dirty="0"/>
              <a:t>IOPs</a:t>
            </a:r>
          </a:p>
          <a:p>
            <a:pPr marL="571500" indent="-571500">
              <a:buFont typeface="Arial" panose="020B0604020202020204" pitchFamily="34" charset="0"/>
              <a:buChar char="•"/>
            </a:pPr>
            <a:r>
              <a:rPr lang="en-US" dirty="0"/>
              <a:t>LRS, ZRS, GRS, RA-GRS</a:t>
            </a:r>
          </a:p>
          <a:p>
            <a:pPr marL="571500" indent="-571500">
              <a:buFont typeface="Arial" panose="020B0604020202020204" pitchFamily="34" charset="0"/>
              <a:buChar char="•"/>
            </a:pPr>
            <a:r>
              <a:rPr lang="en-US" dirty="0"/>
              <a:t>Storage Explorer</a:t>
            </a:r>
          </a:p>
          <a:p>
            <a:pPr marL="571500" indent="-571500">
              <a:buFont typeface="Arial" panose="020B0604020202020204" pitchFamily="34" charset="0"/>
              <a:buChar char="•"/>
            </a:pPr>
            <a:r>
              <a:rPr lang="en-US" dirty="0" err="1"/>
              <a:t>Azcopy</a:t>
            </a: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22775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a:xfrm>
            <a:off x="201592" y="1231901"/>
            <a:ext cx="5375680" cy="5197297"/>
          </a:xfrm>
        </p:spPr>
        <p:txBody>
          <a:bodyPr>
            <a:normAutofit fontScale="92500" lnSpcReduction="10000"/>
          </a:bodyPr>
          <a:lstStyle/>
          <a:p>
            <a:pPr marL="571500" indent="-571500">
              <a:buFont typeface="Arial" panose="020B0604020202020204" pitchFamily="34" charset="0"/>
              <a:buChar char="•"/>
            </a:pPr>
            <a:r>
              <a:rPr lang="en-US" dirty="0"/>
              <a:t>PaaS Offering. Database-as-a-Service</a:t>
            </a:r>
          </a:p>
          <a:p>
            <a:pPr marL="571500" indent="-571500">
              <a:buFont typeface="Arial" panose="020B0604020202020204" pitchFamily="34" charset="0"/>
              <a:buChar char="•"/>
            </a:pPr>
            <a:r>
              <a:rPr lang="en-US" dirty="0"/>
              <a:t>Relational database. </a:t>
            </a:r>
          </a:p>
          <a:p>
            <a:pPr marL="571500" indent="-571500">
              <a:buFont typeface="Arial" panose="020B0604020202020204" pitchFamily="34" charset="0"/>
              <a:buChar char="•"/>
            </a:pPr>
            <a:r>
              <a:rPr lang="en-US" dirty="0"/>
              <a:t>Service tiers:</a:t>
            </a:r>
          </a:p>
          <a:p>
            <a:pPr marL="914400" lvl="1" indent="-457200">
              <a:buFont typeface="Arial" panose="020B0604020202020204" pitchFamily="34" charset="0"/>
              <a:buChar char="•"/>
            </a:pPr>
            <a:r>
              <a:rPr lang="en-US" dirty="0"/>
              <a:t>Basic</a:t>
            </a:r>
          </a:p>
          <a:p>
            <a:pPr marL="914400" lvl="1" indent="-457200">
              <a:buFont typeface="Arial" panose="020B0604020202020204" pitchFamily="34" charset="0"/>
              <a:buChar char="•"/>
            </a:pPr>
            <a:r>
              <a:rPr lang="en-US" dirty="0"/>
              <a:t>Standard</a:t>
            </a:r>
          </a:p>
          <a:p>
            <a:pPr marL="914400" lvl="1" indent="-457200">
              <a:buFont typeface="Arial" panose="020B0604020202020204" pitchFamily="34" charset="0"/>
              <a:buChar char="•"/>
            </a:pPr>
            <a:r>
              <a:rPr lang="en-US" dirty="0"/>
              <a:t>Premium</a:t>
            </a:r>
          </a:p>
          <a:p>
            <a:pPr marL="914400" lvl="1" indent="-457200">
              <a:buFont typeface="Arial" panose="020B0604020202020204" pitchFamily="34" charset="0"/>
              <a:buChar char="•"/>
            </a:pPr>
            <a:r>
              <a:rPr lang="en-US" dirty="0"/>
              <a:t>Premium RS</a:t>
            </a:r>
          </a:p>
          <a:p>
            <a:pPr marL="457200" indent="-457200">
              <a:buFont typeface="Arial" panose="020B0604020202020204" pitchFamily="34" charset="0"/>
              <a:buChar char="•"/>
            </a:pPr>
            <a:r>
              <a:rPr lang="en-US" dirty="0"/>
              <a:t>Elastic Pools. Pooled databases delivers performance</a:t>
            </a:r>
          </a:p>
          <a:p>
            <a:endParaRPr lang="en-US" dirty="0"/>
          </a:p>
        </p:txBody>
      </p:sp>
      <p:pic>
        <p:nvPicPr>
          <p:cNvPr id="6" name="Picture 4" descr="sc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811" y="639366"/>
            <a:ext cx="5923722" cy="2667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7" name="Picture 6" descr="elastic po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811" y="3546376"/>
            <a:ext cx="5850449" cy="296275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249593" y="6566856"/>
            <a:ext cx="2246130" cy="307777"/>
          </a:xfrm>
          <a:prstGeom prst="rect">
            <a:avLst/>
          </a:prstGeom>
        </p:spPr>
        <p:txBody>
          <a:bodyPr wrap="square">
            <a:spAutoFit/>
          </a:bodyPr>
          <a:lstStyle/>
          <a:p>
            <a:r>
              <a:rPr lang="en-US" sz="1400" dirty="0"/>
              <a:t>Source: Microsoft</a:t>
            </a:r>
          </a:p>
        </p:txBody>
      </p:sp>
    </p:spTree>
    <p:extLst>
      <p:ext uri="{BB962C8B-B14F-4D97-AF65-F5344CB8AC3E}">
        <p14:creationId xmlns:p14="http://schemas.microsoft.com/office/powerpoint/2010/main" val="27259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69301101"/>
              </p:ext>
            </p:extLst>
          </p:nvPr>
        </p:nvGraphicFramePr>
        <p:xfrm>
          <a:off x="469237" y="1160237"/>
          <a:ext cx="10470905" cy="5259329"/>
        </p:xfrm>
        <a:graphic>
          <a:graphicData uri="http://schemas.openxmlformats.org/drawingml/2006/table">
            <a:tbl>
              <a:tblPr/>
              <a:tblGrid>
                <a:gridCol w="2902613">
                  <a:extLst>
                    <a:ext uri="{9D8B030D-6E8A-4147-A177-3AD203B41FA5}">
                      <a16:colId xmlns:a16="http://schemas.microsoft.com/office/drawing/2014/main" val="1773273044"/>
                    </a:ext>
                  </a:extLst>
                </a:gridCol>
                <a:gridCol w="1285749">
                  <a:extLst>
                    <a:ext uri="{9D8B030D-6E8A-4147-A177-3AD203B41FA5}">
                      <a16:colId xmlns:a16="http://schemas.microsoft.com/office/drawing/2014/main" val="451249271"/>
                    </a:ext>
                  </a:extLst>
                </a:gridCol>
                <a:gridCol w="2094181">
                  <a:extLst>
                    <a:ext uri="{9D8B030D-6E8A-4147-A177-3AD203B41FA5}">
                      <a16:colId xmlns:a16="http://schemas.microsoft.com/office/drawing/2014/main" val="1598709277"/>
                    </a:ext>
                  </a:extLst>
                </a:gridCol>
                <a:gridCol w="2094181">
                  <a:extLst>
                    <a:ext uri="{9D8B030D-6E8A-4147-A177-3AD203B41FA5}">
                      <a16:colId xmlns:a16="http://schemas.microsoft.com/office/drawing/2014/main" val="3035889657"/>
                    </a:ext>
                  </a:extLst>
                </a:gridCol>
                <a:gridCol w="2094181">
                  <a:extLst>
                    <a:ext uri="{9D8B030D-6E8A-4147-A177-3AD203B41FA5}">
                      <a16:colId xmlns:a16="http://schemas.microsoft.com/office/drawing/2014/main" val="2962121328"/>
                    </a:ext>
                  </a:extLst>
                </a:gridCol>
              </a:tblGrid>
              <a:tr h="314344">
                <a:tc>
                  <a:txBody>
                    <a:bodyPr/>
                    <a:lstStyle/>
                    <a:p>
                      <a:pPr algn="l" rtl="0"/>
                      <a:r>
                        <a:rPr lang="en-US" sz="1600" b="1" dirty="0">
                          <a:effectLst/>
                        </a:rPr>
                        <a:t>Service tier features</a:t>
                      </a:r>
                      <a:endParaRPr lang="en-US" sz="1600" dirty="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1434106839"/>
                  </a:ext>
                </a:extLst>
              </a:tr>
              <a:tr h="550103">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807097564"/>
                  </a:ext>
                </a:extLst>
              </a:tr>
              <a:tr h="550103">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dirty="0">
                          <a:effectLst/>
                        </a:rPr>
                        <a:t>4</a:t>
                      </a:r>
                      <a:r>
                        <a:rPr lang="en-US" sz="1600" baseline="0" dirty="0">
                          <a:effectLst/>
                        </a:rPr>
                        <a:t> </a:t>
                      </a:r>
                      <a:r>
                        <a:rPr lang="en-US" sz="1600" dirty="0">
                          <a:effectLst/>
                        </a:rPr>
                        <a:t>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dirty="0">
                          <a:effectLst/>
                        </a:rPr>
                        <a:t>1</a:t>
                      </a:r>
                      <a:r>
                        <a:rPr lang="en-US" sz="1600" baseline="0" dirty="0">
                          <a:effectLst/>
                        </a:rPr>
                        <a:t> TB</a:t>
                      </a:r>
                      <a:endParaRPr lang="en-US" sz="1600" dirty="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340866845"/>
                  </a:ext>
                </a:extLst>
              </a:tr>
              <a:tr h="550103">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1203225735"/>
                  </a:ext>
                </a:extLst>
              </a:tr>
              <a:tr h="785862">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val="2898354803"/>
                  </a:ext>
                </a:extLst>
              </a:tr>
              <a:tr h="550103">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237750747"/>
                  </a:ext>
                </a:extLst>
              </a:tr>
              <a:tr h="785862">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dirty="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88765514"/>
                  </a:ext>
                </a:extLst>
              </a:tr>
              <a:tr h="550103">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val="937902585"/>
                  </a:ext>
                </a:extLst>
              </a:tr>
              <a:tr h="550103">
                <a:tc>
                  <a:txBody>
                    <a:bodyPr/>
                    <a:lstStyle/>
                    <a:p>
                      <a:pPr algn="l" rtl="0"/>
                      <a:r>
                        <a:rPr lang="en-US" sz="1600" dirty="0">
                          <a:effectLst/>
                        </a:rPr>
                        <a:t>SKUs</a:t>
                      </a:r>
                    </a:p>
                  </a:txBody>
                  <a:tcPr marL="82604" marR="82604" marT="41302" marB="41302" anchor="ctr">
                    <a:lnL>
                      <a:noFill/>
                    </a:lnL>
                    <a:lnR>
                      <a:noFill/>
                    </a:lnR>
                    <a:lnT>
                      <a:noFill/>
                    </a:lnT>
                    <a:lnB>
                      <a:noFill/>
                    </a:lnB>
                  </a:tcPr>
                </a:tc>
                <a:tc>
                  <a:txBody>
                    <a:bodyPr/>
                    <a:lstStyle/>
                    <a:p>
                      <a:pPr algn="r" rtl="0"/>
                      <a:r>
                        <a:rPr lang="en-US" sz="1600" dirty="0">
                          <a:effectLst/>
                        </a:rPr>
                        <a:t>Basic</a:t>
                      </a:r>
                    </a:p>
                  </a:txBody>
                  <a:tcPr marL="82604" marR="82604" marT="41302" marB="41302" anchor="ctr">
                    <a:lnL>
                      <a:noFill/>
                    </a:lnL>
                    <a:lnR>
                      <a:noFill/>
                    </a:lnR>
                    <a:lnT>
                      <a:noFill/>
                    </a:lnT>
                    <a:lnB>
                      <a:noFill/>
                    </a:lnB>
                  </a:tcPr>
                </a:tc>
                <a:tc>
                  <a:txBody>
                    <a:bodyPr/>
                    <a:lstStyle/>
                    <a:p>
                      <a:pPr algn="r" rtl="0"/>
                      <a:r>
                        <a:rPr lang="en-US" sz="1600" dirty="0">
                          <a:effectLst/>
                        </a:rPr>
                        <a:t>S0-S12</a:t>
                      </a:r>
                    </a:p>
                  </a:txBody>
                  <a:tcPr marL="82604" marR="82604" marT="41302" marB="41302" anchor="ctr">
                    <a:lnL>
                      <a:noFill/>
                    </a:lnL>
                    <a:lnR>
                      <a:noFill/>
                    </a:lnR>
                    <a:lnT>
                      <a:noFill/>
                    </a:lnT>
                    <a:lnB>
                      <a:noFill/>
                    </a:lnB>
                  </a:tcPr>
                </a:tc>
                <a:tc>
                  <a:txBody>
                    <a:bodyPr/>
                    <a:lstStyle/>
                    <a:p>
                      <a:pPr algn="r" rtl="0"/>
                      <a:r>
                        <a:rPr lang="en-US" sz="1600" dirty="0">
                          <a:effectLst/>
                        </a:rPr>
                        <a:t>P1-P6, P11, P15</a:t>
                      </a:r>
                    </a:p>
                  </a:txBody>
                  <a:tcPr marL="82604" marR="82604" marT="41302" marB="41302" anchor="ctr">
                    <a:lnL>
                      <a:noFill/>
                    </a:lnL>
                    <a:lnR>
                      <a:noFill/>
                    </a:lnR>
                    <a:lnT>
                      <a:noFill/>
                    </a:lnT>
                    <a:lnB>
                      <a:noFill/>
                    </a:lnB>
                  </a:tcPr>
                </a:tc>
                <a:tc>
                  <a:txBody>
                    <a:bodyPr/>
                    <a:lstStyle/>
                    <a:p>
                      <a:pPr algn="r" rtl="0"/>
                      <a:r>
                        <a:rPr lang="en-US" sz="1600" dirty="0">
                          <a:effectLst/>
                        </a:rPr>
                        <a:t>PRS1, PRS2, PRS4, PRS6</a:t>
                      </a:r>
                    </a:p>
                  </a:txBody>
                  <a:tcPr marL="82604" marR="82604" marT="41302" marB="41302"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8" name="Rectangle 7"/>
          <p:cNvSpPr/>
          <p:nvPr/>
        </p:nvSpPr>
        <p:spPr>
          <a:xfrm>
            <a:off x="650417" y="6346924"/>
            <a:ext cx="11082068" cy="369332"/>
          </a:xfrm>
          <a:prstGeom prst="rect">
            <a:avLst/>
          </a:prstGeom>
        </p:spPr>
        <p:txBody>
          <a:bodyPr wrap="square">
            <a:spAutoFit/>
          </a:bodyPr>
          <a:lstStyle/>
          <a:p>
            <a:r>
              <a:rPr lang="en-US" dirty="0">
                <a:hlinkClick r:id="rId3"/>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Security</a:t>
            </a:r>
          </a:p>
        </p:txBody>
      </p:sp>
      <p:sp>
        <p:nvSpPr>
          <p:cNvPr id="3" name="Content Placeholder 2"/>
          <p:cNvSpPr>
            <a:spLocks noGrp="1"/>
          </p:cNvSpPr>
          <p:nvPr>
            <p:ph idx="1"/>
          </p:nvPr>
        </p:nvSpPr>
        <p:spPr>
          <a:xfrm>
            <a:off x="201591" y="1231902"/>
            <a:ext cx="10958632" cy="5296976"/>
          </a:xfrm>
        </p:spPr>
        <p:txBody>
          <a:bodyPr>
            <a:normAutofit fontScale="77500" lnSpcReduction="20000"/>
          </a:bodyPr>
          <a:lstStyle/>
          <a:p>
            <a:pPr marL="571500" indent="-571500">
              <a:buFont typeface="Arial" panose="020B0604020202020204" pitchFamily="34" charset="0"/>
              <a:buChar char="•"/>
            </a:pPr>
            <a:r>
              <a:rPr lang="en-US" dirty="0"/>
              <a:t>Firewall &amp; Firewall Rules</a:t>
            </a:r>
          </a:p>
          <a:p>
            <a:pPr marL="571500" indent="-571500">
              <a:buFont typeface="Arial" panose="020B0604020202020204" pitchFamily="34" charset="0"/>
              <a:buChar char="•"/>
            </a:pPr>
            <a:r>
              <a:rPr lang="en-US" b="1" dirty="0">
                <a:solidFill>
                  <a:srgbClr val="00B050"/>
                </a:solidFill>
              </a:rPr>
              <a:t>Service Endpoints</a:t>
            </a:r>
          </a:p>
          <a:p>
            <a:pPr marL="571500" lvl="1" indent="-571500">
              <a:spcBef>
                <a:spcPts val="1000"/>
              </a:spcBef>
              <a:buFont typeface="Arial" panose="020B0604020202020204" pitchFamily="34" charset="0"/>
              <a:buChar char="•"/>
            </a:pPr>
            <a:r>
              <a:rPr lang="en-US" dirty="0"/>
              <a:t>Auditing for compliance and security</a:t>
            </a:r>
          </a:p>
          <a:p>
            <a:pPr marL="571500" indent="-571500">
              <a:buFont typeface="Arial" panose="020B0604020202020204" pitchFamily="34" charset="0"/>
              <a:buChar char="•"/>
            </a:pPr>
            <a:r>
              <a:rPr lang="en-US" dirty="0"/>
              <a:t>Encryption</a:t>
            </a:r>
          </a:p>
          <a:p>
            <a:pPr marL="1028700" lvl="1" indent="-571500">
              <a:buFont typeface="Arial" panose="020B0604020202020204" pitchFamily="34" charset="0"/>
              <a:buChar char="•"/>
            </a:pPr>
            <a:r>
              <a:rPr lang="en-US" dirty="0"/>
              <a:t>TDE( Now supports BYOK, in public Preview)</a:t>
            </a:r>
          </a:p>
          <a:p>
            <a:pPr marL="1028700" lvl="1" indent="-571500">
              <a:buFont typeface="Arial" panose="020B0604020202020204" pitchFamily="34" charset="0"/>
              <a:buChar char="•"/>
            </a:pPr>
            <a:r>
              <a:rPr lang="en-US" dirty="0"/>
              <a:t>Always Encrypt</a:t>
            </a:r>
          </a:p>
          <a:p>
            <a:pPr marL="571500" indent="-571500">
              <a:buFont typeface="Arial" panose="020B0604020202020204" pitchFamily="34" charset="0"/>
              <a:buChar char="•"/>
            </a:pPr>
            <a:r>
              <a:rPr lang="en-US" dirty="0"/>
              <a:t>Authentication: “Who are you?”</a:t>
            </a:r>
          </a:p>
          <a:p>
            <a:pPr marL="1028700" lvl="1" indent="-571500">
              <a:buFont typeface="Arial" panose="020B0604020202020204" pitchFamily="34" charset="0"/>
              <a:buChar char="•"/>
            </a:pPr>
            <a:r>
              <a:rPr lang="en-US" dirty="0"/>
              <a:t>SQL Authentication</a:t>
            </a:r>
          </a:p>
          <a:p>
            <a:pPr marL="1028700" lvl="1" indent="-571500">
              <a:buFont typeface="Arial" panose="020B0604020202020204" pitchFamily="34" charset="0"/>
              <a:buChar char="•"/>
            </a:pPr>
            <a:r>
              <a:rPr lang="en-US" dirty="0"/>
              <a:t>Azure Active Directory (AAD) Authentication (supports Federated identities and MFA)</a:t>
            </a:r>
          </a:p>
          <a:p>
            <a:pPr marL="571500" indent="-571500">
              <a:buFont typeface="Arial" panose="020B0604020202020204" pitchFamily="34" charset="0"/>
              <a:buChar char="•"/>
            </a:pPr>
            <a:r>
              <a:rPr lang="en-US" dirty="0"/>
              <a:t>Authorization</a:t>
            </a:r>
          </a:p>
          <a:p>
            <a:pPr marL="1028700" lvl="1" indent="-571500">
              <a:buFont typeface="Arial" panose="020B0604020202020204" pitchFamily="34" charset="0"/>
              <a:buChar char="•"/>
            </a:pPr>
            <a:r>
              <a:rPr lang="en-US" dirty="0"/>
              <a:t>“What can you do?”</a:t>
            </a:r>
          </a:p>
          <a:p>
            <a:pPr marL="914400" lvl="1" indent="-457200">
              <a:buFont typeface="Arial" panose="020B0604020202020204" pitchFamily="34" charset="0"/>
              <a:buChar char="•"/>
            </a:pPr>
            <a:r>
              <a:rPr lang="en-US" dirty="0"/>
              <a:t>Dynamic data masking: Hide sensitive data from non-privileged users</a:t>
            </a:r>
          </a:p>
          <a:p>
            <a:pPr marL="914400" lvl="1" indent="-457200">
              <a:buFont typeface="Arial" panose="020B0604020202020204" pitchFamily="34" charset="0"/>
              <a:buChar char="•"/>
            </a:pPr>
            <a:r>
              <a:rPr lang="en-US" dirty="0"/>
              <a:t>Row-level security</a:t>
            </a:r>
          </a:p>
          <a:p>
            <a:pPr marL="1028700" lvl="1" indent="-571500">
              <a:buFont typeface="Arial" panose="020B0604020202020204" pitchFamily="34" charset="0"/>
              <a:buChar char="•"/>
            </a:pPr>
            <a:endParaRPr lang="en-US" dirty="0"/>
          </a:p>
          <a:p>
            <a:pPr lvl="1"/>
            <a:endParaRPr lang="en-US" dirty="0"/>
          </a:p>
        </p:txBody>
      </p:sp>
      <p:pic>
        <p:nvPicPr>
          <p:cNvPr id="2050" name="Picture 2" descr="C:\Users\kumarni\AppData\Local\Temp\SNAGHTML708d4b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3550"/>
            <a:ext cx="11824221" cy="629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1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a:t>
            </a:r>
            <a:r>
              <a:rPr lang="en-US" dirty="0" err="1"/>
              <a:t>KeyWords</a:t>
            </a:r>
            <a:endParaRPr lang="en-US" dirty="0"/>
          </a:p>
        </p:txBody>
      </p:sp>
      <p:sp>
        <p:nvSpPr>
          <p:cNvPr id="3" name="Content Placeholder 2"/>
          <p:cNvSpPr>
            <a:spLocks noGrp="1"/>
          </p:cNvSpPr>
          <p:nvPr>
            <p:ph idx="1"/>
          </p:nvPr>
        </p:nvSpPr>
        <p:spPr>
          <a:xfrm>
            <a:off x="201591" y="1231902"/>
            <a:ext cx="5415438" cy="5296976"/>
          </a:xfrm>
        </p:spPr>
        <p:txBody>
          <a:bodyPr>
            <a:normAutofit fontScale="85000" lnSpcReduction="10000"/>
          </a:bodyPr>
          <a:lstStyle/>
          <a:p>
            <a:pPr marL="571500" indent="-571500">
              <a:buFont typeface="Arial" panose="020B0604020202020204" pitchFamily="34" charset="0"/>
              <a:buChar char="•"/>
            </a:pPr>
            <a:r>
              <a:rPr lang="en-US" dirty="0"/>
              <a:t>TDE</a:t>
            </a:r>
          </a:p>
          <a:p>
            <a:pPr marL="571500" indent="-571500">
              <a:buFont typeface="Arial" panose="020B0604020202020204" pitchFamily="34" charset="0"/>
              <a:buChar char="•"/>
            </a:pPr>
            <a:r>
              <a:rPr lang="en-US" dirty="0"/>
              <a:t>SQL Firewall</a:t>
            </a:r>
          </a:p>
          <a:p>
            <a:pPr marL="571500" indent="-571500">
              <a:buFont typeface="Arial" panose="020B0604020202020204" pitchFamily="34" charset="0"/>
              <a:buChar char="•"/>
            </a:pPr>
            <a:r>
              <a:rPr lang="en-US" dirty="0"/>
              <a:t>DTU(Database Transaction Unit)</a:t>
            </a:r>
          </a:p>
          <a:p>
            <a:pPr marL="571500" indent="-571500">
              <a:buFont typeface="Arial" panose="020B0604020202020204" pitchFamily="34" charset="0"/>
              <a:buChar char="•"/>
            </a:pPr>
            <a:r>
              <a:rPr lang="en-US" dirty="0" err="1"/>
              <a:t>eDTU</a:t>
            </a:r>
            <a:r>
              <a:rPr lang="en-US" dirty="0"/>
              <a:t>(Elastic DTU)</a:t>
            </a:r>
          </a:p>
          <a:p>
            <a:pPr marL="571500" indent="-571500">
              <a:buFont typeface="Arial" panose="020B0604020202020204" pitchFamily="34" charset="0"/>
              <a:buChar char="•"/>
            </a:pPr>
            <a:r>
              <a:rPr lang="en-US" dirty="0"/>
              <a:t>Always Encrypt</a:t>
            </a:r>
          </a:p>
          <a:p>
            <a:pPr marL="571500" indent="-571500">
              <a:buFont typeface="Arial" panose="020B0604020202020204" pitchFamily="34" charset="0"/>
              <a:buChar char="•"/>
            </a:pPr>
            <a:r>
              <a:rPr lang="en-US" dirty="0"/>
              <a:t>Azure AD integrated Authentication</a:t>
            </a:r>
          </a:p>
          <a:p>
            <a:pPr marL="571500" indent="-571500">
              <a:buFont typeface="Arial" panose="020B0604020202020204" pitchFamily="34" charset="0"/>
              <a:buChar char="•"/>
            </a:pPr>
            <a:r>
              <a:rPr lang="en-US" dirty="0"/>
              <a:t>Dynamic data masking</a:t>
            </a:r>
          </a:p>
          <a:p>
            <a:pPr marL="571500" indent="-571500">
              <a:buFont typeface="Arial" panose="020B0604020202020204" pitchFamily="34" charset="0"/>
              <a:buChar char="•"/>
            </a:pPr>
            <a:r>
              <a:rPr lang="en-US" dirty="0"/>
              <a:t>Long term backup retention</a:t>
            </a:r>
          </a:p>
          <a:p>
            <a:pPr marL="571500" indent="-571500">
              <a:buFont typeface="Arial" panose="020B0604020202020204" pitchFamily="34" charset="0"/>
              <a:buChar char="•"/>
            </a:pPr>
            <a:r>
              <a:rPr lang="en-US" dirty="0"/>
              <a:t>Row Level Security</a:t>
            </a:r>
          </a:p>
          <a:p>
            <a:pPr lvl="1"/>
            <a:endParaRPr lang="en-US" dirty="0"/>
          </a:p>
        </p:txBody>
      </p:sp>
      <p:sp>
        <p:nvSpPr>
          <p:cNvPr id="4" name="Content Placeholder 2"/>
          <p:cNvSpPr txBox="1">
            <a:spLocks/>
          </p:cNvSpPr>
          <p:nvPr/>
        </p:nvSpPr>
        <p:spPr>
          <a:xfrm>
            <a:off x="5617029" y="1231902"/>
            <a:ext cx="5415438" cy="394425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dirty="0"/>
              <a:t>Failover Groups</a:t>
            </a:r>
          </a:p>
          <a:p>
            <a:pPr marL="571500" indent="-571500">
              <a:buFont typeface="Arial" panose="020B0604020202020204" pitchFamily="34" charset="0"/>
              <a:buChar char="•"/>
            </a:pPr>
            <a:r>
              <a:rPr lang="en-US" dirty="0"/>
              <a:t>Audit and threat detection</a:t>
            </a:r>
          </a:p>
          <a:p>
            <a:pPr marL="571500" indent="-571500">
              <a:buFont typeface="Arial" panose="020B0604020202020204" pitchFamily="34" charset="0"/>
              <a:buChar char="•"/>
            </a:pPr>
            <a:r>
              <a:rPr lang="en-US" dirty="0"/>
              <a:t>Active directory admin</a:t>
            </a:r>
          </a:p>
          <a:p>
            <a:pPr marL="571500" indent="-571500">
              <a:buFont typeface="Arial" panose="020B0604020202020204" pitchFamily="34" charset="0"/>
              <a:buChar char="•"/>
            </a:pPr>
            <a:r>
              <a:rPr lang="en-US" dirty="0"/>
              <a:t>Elastic pool</a:t>
            </a:r>
          </a:p>
          <a:p>
            <a:pPr marL="571500" indent="-571500">
              <a:buFont typeface="Arial" panose="020B0604020202020204" pitchFamily="34" charset="0"/>
              <a:buChar char="•"/>
            </a:pPr>
            <a:r>
              <a:rPr lang="en-US" dirty="0"/>
              <a:t>Geo Replication</a:t>
            </a:r>
          </a:p>
          <a:p>
            <a:pPr marL="571500" indent="-571500">
              <a:buFont typeface="Arial" panose="020B0604020202020204" pitchFamily="34" charset="0"/>
              <a:buChar char="•"/>
            </a:pPr>
            <a:r>
              <a:rPr lang="en-US" dirty="0"/>
              <a:t>Vulnerability Assessment</a:t>
            </a:r>
          </a:p>
          <a:p>
            <a:pPr marL="571500" indent="-571500">
              <a:buFont typeface="Arial" panose="020B0604020202020204" pitchFamily="34" charset="0"/>
              <a:buChar char="•"/>
            </a:pPr>
            <a:r>
              <a:rPr lang="en-US" dirty="0"/>
              <a:t>Data Sync</a:t>
            </a:r>
          </a:p>
          <a:p>
            <a:pPr lvl="1"/>
            <a:endParaRPr lang="en-US" dirty="0"/>
          </a:p>
        </p:txBody>
      </p:sp>
    </p:spTree>
    <p:extLst>
      <p:ext uri="{BB962C8B-B14F-4D97-AF65-F5344CB8AC3E}">
        <p14:creationId xmlns:p14="http://schemas.microsoft.com/office/powerpoint/2010/main" val="741423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Videos</a:t>
            </a:r>
          </a:p>
        </p:txBody>
      </p:sp>
      <p:sp>
        <p:nvSpPr>
          <p:cNvPr id="3" name="Content Placeholder 2"/>
          <p:cNvSpPr>
            <a:spLocks noGrp="1"/>
          </p:cNvSpPr>
          <p:nvPr>
            <p:ph type="body" idx="1"/>
          </p:nvPr>
        </p:nvSpPr>
        <p:spPr/>
        <p:txBody>
          <a:bodyPr/>
          <a:lstStyle/>
          <a:p>
            <a:r>
              <a:rPr lang="en-US" sz="2400" dirty="0">
                <a:hlinkClick r:id="rId3"/>
              </a:rPr>
              <a:t>https://azure.microsoft.com/en-us/resources/videos/index/?services=sql-database</a:t>
            </a:r>
            <a:endParaRPr lang="en-US" sz="2400" dirty="0"/>
          </a:p>
          <a:p>
            <a:endParaRPr lang="en-US" dirty="0"/>
          </a:p>
        </p:txBody>
      </p:sp>
    </p:spTree>
    <p:extLst>
      <p:ext uri="{BB962C8B-B14F-4D97-AF65-F5344CB8AC3E}">
        <p14:creationId xmlns:p14="http://schemas.microsoft.com/office/powerpoint/2010/main" val="347927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CosmosDB</a:t>
            </a:r>
            <a:endParaRPr lang="en-US" dirty="0"/>
          </a:p>
        </p:txBody>
      </p:sp>
      <p:sp>
        <p:nvSpPr>
          <p:cNvPr id="2" name="Text Placeholder 1">
            <a:extLst>
              <a:ext uri="{FF2B5EF4-FFF2-40B4-BE49-F238E27FC236}">
                <a16:creationId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Cosmos DB</a:t>
            </a:r>
          </a:p>
        </p:txBody>
      </p:sp>
      <p:sp>
        <p:nvSpPr>
          <p:cNvPr id="5" name="Content Placeholder 4"/>
          <p:cNvSpPr>
            <a:spLocks noGrp="1"/>
          </p:cNvSpPr>
          <p:nvPr>
            <p:ph idx="1"/>
          </p:nvPr>
        </p:nvSpPr>
        <p:spPr/>
        <p:txBody>
          <a:bodyPr>
            <a:normAutofit fontScale="92500" lnSpcReduction="20000"/>
          </a:bodyPr>
          <a:lstStyle/>
          <a:p>
            <a:pPr marL="571500" indent="-571500">
              <a:buFont typeface="Arial" panose="020B0604020202020204" pitchFamily="34" charset="0"/>
              <a:buChar char="•"/>
            </a:pPr>
            <a:r>
              <a:rPr lang="en-US" dirty="0"/>
              <a:t>Azure Cosmos DB is a globally distributed database service</a:t>
            </a:r>
          </a:p>
          <a:p>
            <a:pPr marL="457200" indent="-457200">
              <a:buFont typeface="Arial" panose="020B0604020202020204" pitchFamily="34" charset="0"/>
              <a:buChar char="•"/>
            </a:pPr>
            <a:r>
              <a:rPr lang="en-US" dirty="0"/>
              <a:t>“one of the supported APIs and data models”</a:t>
            </a:r>
          </a:p>
          <a:p>
            <a:pPr marL="571500" indent="-571500">
              <a:buFont typeface="Arial" panose="020B0604020202020204" pitchFamily="34" charset="0"/>
              <a:buChar char="•"/>
            </a:pPr>
            <a:r>
              <a:rPr lang="en-US" dirty="0"/>
              <a:t>Document != *.</a:t>
            </a:r>
            <a:r>
              <a:rPr lang="en-US" dirty="0" err="1"/>
              <a:t>docx</a:t>
            </a:r>
            <a:endParaRPr lang="en-US" dirty="0"/>
          </a:p>
          <a:p>
            <a:pPr marL="571500" indent="-571500">
              <a:buFont typeface="Arial" panose="020B0604020202020204" pitchFamily="34" charset="0"/>
              <a:buChar char="•"/>
            </a:pPr>
            <a:r>
              <a:rPr lang="en-US" dirty="0"/>
              <a:t>Document == JSON</a:t>
            </a:r>
          </a:p>
          <a:p>
            <a:pPr marL="571500" indent="-571500">
              <a:buFont typeface="Arial" panose="020B0604020202020204" pitchFamily="34" charset="0"/>
              <a:buChar char="•"/>
            </a:pPr>
            <a:r>
              <a:rPr lang="en-US" dirty="0"/>
              <a:t>NoSQL, Schema free database</a:t>
            </a:r>
          </a:p>
          <a:p>
            <a:pPr marL="571500" indent="-571500">
              <a:buFont typeface="Arial" panose="020B0604020202020204" pitchFamily="34" charset="0"/>
              <a:buChar char="•"/>
            </a:pPr>
            <a:r>
              <a:rPr lang="en-US" dirty="0"/>
              <a:t>99.99% availability within a single region.</a:t>
            </a:r>
          </a:p>
          <a:p>
            <a:pPr marL="571500" indent="-571500">
              <a:buFont typeface="Arial" panose="020B0604020202020204" pitchFamily="34" charset="0"/>
              <a:buChar char="•"/>
            </a:pPr>
            <a:r>
              <a:rPr lang="en-US" dirty="0"/>
              <a:t>It is a good choice for new web, mobile, gaming, and </a:t>
            </a:r>
            <a:r>
              <a:rPr lang="en-US" dirty="0" err="1"/>
              <a:t>IoT</a:t>
            </a:r>
            <a:r>
              <a:rPr lang="en-US" dirty="0"/>
              <a:t> applications</a:t>
            </a:r>
          </a:p>
          <a:p>
            <a:pPr marL="571500" indent="-571500">
              <a:buFont typeface="Arial" panose="020B0604020202020204" pitchFamily="34" charset="0"/>
              <a:buChar char="•"/>
            </a:pPr>
            <a:r>
              <a:rPr lang="en-US" b="1" dirty="0"/>
              <a:t>HIPAA-compliant</a:t>
            </a:r>
          </a:p>
          <a:p>
            <a:pPr marL="571500" indent="-571500">
              <a:buFont typeface="Arial" panose="020B0604020202020204" pitchFamily="34" charset="0"/>
              <a:buChar char="•"/>
            </a:pPr>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in 70-534(Azure)</a:t>
            </a:r>
          </a:p>
        </p:txBody>
      </p:sp>
      <p:sp>
        <p:nvSpPr>
          <p:cNvPr id="4" name="Content Placeholder 3"/>
          <p:cNvSpPr>
            <a:spLocks noGrp="1"/>
          </p:cNvSpPr>
          <p:nvPr>
            <p:ph sz="half" idx="1"/>
          </p:nvPr>
        </p:nvSpPr>
        <p:spPr>
          <a:xfrm>
            <a:off x="223519" y="1279524"/>
            <a:ext cx="6121401" cy="4968875"/>
          </a:xfrm>
        </p:spPr>
        <p:txBody>
          <a:bodyPr/>
          <a:lstStyle/>
          <a:p>
            <a:r>
              <a:rPr lang="en-US" sz="3200" dirty="0"/>
              <a:t>Products</a:t>
            </a:r>
          </a:p>
          <a:p>
            <a:pPr lvl="1"/>
            <a:r>
              <a:rPr lang="en-US" sz="2800" dirty="0"/>
              <a:t>Table Storage</a:t>
            </a:r>
          </a:p>
          <a:p>
            <a:pPr lvl="1"/>
            <a:r>
              <a:rPr lang="en-US" sz="2800" dirty="0"/>
              <a:t>Blob Storage</a:t>
            </a:r>
          </a:p>
          <a:p>
            <a:pPr lvl="1"/>
            <a:r>
              <a:rPr lang="en-US" sz="2800" dirty="0"/>
              <a:t>SQL Database</a:t>
            </a:r>
          </a:p>
          <a:p>
            <a:pPr lvl="1"/>
            <a:r>
              <a:rPr lang="en-US" sz="2800" dirty="0" err="1"/>
              <a:t>CosmosDB</a:t>
            </a:r>
            <a:r>
              <a:rPr lang="en-US" sz="2800" dirty="0"/>
              <a:t> (old name </a:t>
            </a:r>
            <a:r>
              <a:rPr lang="en-US" sz="2800" dirty="0" err="1"/>
              <a:t>DocumentDB</a:t>
            </a:r>
            <a:r>
              <a:rPr lang="en-US" sz="2800" dirty="0"/>
              <a:t>)</a:t>
            </a:r>
          </a:p>
          <a:p>
            <a:pPr lvl="1"/>
            <a:r>
              <a:rPr lang="en-US" sz="2800" dirty="0"/>
              <a:t>MongoDB</a:t>
            </a:r>
          </a:p>
          <a:p>
            <a:pPr lvl="1"/>
            <a:r>
              <a:rPr lang="en-US" sz="2800" dirty="0"/>
              <a:t>MySQL</a:t>
            </a:r>
          </a:p>
        </p:txBody>
      </p:sp>
      <p:sp>
        <p:nvSpPr>
          <p:cNvPr id="2" name="Content Placeholder 1"/>
          <p:cNvSpPr>
            <a:spLocks noGrp="1"/>
          </p:cNvSpPr>
          <p:nvPr>
            <p:ph sz="half" idx="2"/>
          </p:nvPr>
        </p:nvSpPr>
        <p:spPr/>
        <p:txBody>
          <a:bodyPr>
            <a:normAutofit/>
          </a:bodyPr>
          <a:lstStyle/>
          <a:p>
            <a:r>
              <a:rPr lang="en-US" sz="3200" dirty="0">
                <a:solidFill>
                  <a:schemeClr val="tx1"/>
                </a:solidFill>
              </a:rPr>
              <a:t>Security Options</a:t>
            </a:r>
          </a:p>
          <a:p>
            <a:pPr lvl="1"/>
            <a:r>
              <a:rPr lang="en-US" sz="2800" dirty="0">
                <a:solidFill>
                  <a:schemeClr val="tx1"/>
                </a:solidFill>
              </a:rPr>
              <a:t>SQL Database</a:t>
            </a:r>
          </a:p>
          <a:p>
            <a:pPr lvl="1"/>
            <a:r>
              <a:rPr lang="en-US" sz="2800" dirty="0">
                <a:solidFill>
                  <a:schemeClr val="tx1"/>
                </a:solidFill>
              </a:rPr>
              <a:t>Azure Storage</a:t>
            </a:r>
          </a:p>
          <a:p>
            <a:r>
              <a:rPr lang="en-US" sz="3200" dirty="0">
                <a:solidFill>
                  <a:schemeClr val="tx1"/>
                </a:solidFill>
              </a:rPr>
              <a:t>Performance</a:t>
            </a:r>
          </a:p>
          <a:p>
            <a:r>
              <a:rPr lang="en-US" sz="3200" dirty="0">
                <a:solidFill>
                  <a:schemeClr val="tx1"/>
                </a:solidFill>
              </a:rPr>
              <a:t>Hybrid scenarios</a:t>
            </a:r>
          </a:p>
        </p:txBody>
      </p:sp>
    </p:spTree>
    <p:extLst>
      <p:ext uri="{BB962C8B-B14F-4D97-AF65-F5344CB8AC3E}">
        <p14:creationId xmlns:p14="http://schemas.microsoft.com/office/powerpoint/2010/main" val="69709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r>
              <a:rPr lang="en-US" dirty="0"/>
              <a:t> Programming Options</a:t>
            </a:r>
          </a:p>
        </p:txBody>
      </p:sp>
      <p:sp>
        <p:nvSpPr>
          <p:cNvPr id="5" name="Content Placeholder 4"/>
          <p:cNvSpPr>
            <a:spLocks noGrp="1"/>
          </p:cNvSpPr>
          <p:nvPr>
            <p:ph idx="1"/>
          </p:nvPr>
        </p:nvSpPr>
        <p:spPr/>
        <p:txBody>
          <a:bodyPr/>
          <a:lstStyle/>
          <a:p>
            <a:r>
              <a:rPr lang="en-US" dirty="0"/>
              <a:t>Server-side programming options</a:t>
            </a:r>
          </a:p>
          <a:p>
            <a:r>
              <a:rPr lang="en-US" dirty="0"/>
              <a:t>Stored procs, triggers, &amp; user-defined functions </a:t>
            </a:r>
          </a:p>
          <a:p>
            <a:r>
              <a:rPr lang="en-US" dirty="0"/>
              <a:t>Written in JavaScript</a:t>
            </a:r>
          </a:p>
          <a:p>
            <a:r>
              <a:rPr lang="en-US" sz="2800" dirty="0">
                <a:hlinkClick r:id="rId3"/>
              </a:rPr>
              <a:t>https://docs.microsoft.com/en-us/azure/cosmos-db/programming</a:t>
            </a:r>
            <a:r>
              <a:rPr lang="en-US" sz="2800" dirty="0"/>
              <a:t>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5051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DocumentDB</a:t>
            </a:r>
            <a:r>
              <a:rPr lang="en-US" dirty="0"/>
              <a:t> Resources</a:t>
            </a:r>
          </a:p>
        </p:txBody>
      </p:sp>
      <p:sp>
        <p:nvSpPr>
          <p:cNvPr id="3" name="Content Placeholder 2"/>
          <p:cNvSpPr>
            <a:spLocks noGrp="1"/>
          </p:cNvSpPr>
          <p:nvPr>
            <p:ph idx="1"/>
          </p:nvPr>
        </p:nvSpPr>
        <p:spPr/>
        <p:txBody>
          <a:bodyPr/>
          <a:lstStyle/>
          <a:p>
            <a:r>
              <a:rPr lang="en-US" dirty="0"/>
              <a:t>Stored Proc Programming Video</a:t>
            </a:r>
          </a:p>
          <a:p>
            <a:pPr lvl="1"/>
            <a:r>
              <a:rPr lang="en-US" sz="2800" dirty="0">
                <a:hlinkClick r:id="rId3"/>
              </a:rPr>
              <a:t>https://docs.microsoft.com/en-us/azure/cosmos-db/programming</a:t>
            </a:r>
            <a:r>
              <a:rPr lang="en-US" sz="2800" dirty="0"/>
              <a:t> </a:t>
            </a:r>
            <a:endParaRPr lang="en-US" dirty="0"/>
          </a:p>
          <a:p>
            <a:r>
              <a:rPr lang="en-US" dirty="0" err="1"/>
              <a:t>DocumentDB</a:t>
            </a:r>
            <a:r>
              <a:rPr lang="en-US" dirty="0"/>
              <a:t> vs MongoDB</a:t>
            </a:r>
          </a:p>
          <a:p>
            <a:pPr lvl="1"/>
            <a:r>
              <a:rPr lang="en-US" sz="2000" dirty="0">
                <a:hlinkClick r:id="rId4"/>
              </a:rPr>
              <a:t>https://medium.com/@th0maswe1ss/azure-documentdb-vs-mongodb-6d5806c16239</a:t>
            </a:r>
            <a:r>
              <a:rPr lang="en-US" sz="2000" dirty="0"/>
              <a:t> </a:t>
            </a:r>
            <a:endParaRPr lang="en-US" dirty="0"/>
          </a:p>
          <a:p>
            <a:r>
              <a:rPr lang="en-US" dirty="0"/>
              <a:t>Getting Started</a:t>
            </a:r>
          </a:p>
          <a:p>
            <a:r>
              <a:rPr lang="en-US" sz="2400" dirty="0">
                <a:hlinkClick r:id="rId5"/>
              </a:rPr>
              <a:t>https://docs.microsoft.com/en-us/azure/cosmos-db/documentdb-get-started</a:t>
            </a:r>
            <a:endParaRPr lang="en-US" sz="2400" dirty="0"/>
          </a:p>
          <a:p>
            <a:endParaRPr lang="en-US" sz="2400" dirty="0"/>
          </a:p>
        </p:txBody>
      </p:sp>
    </p:spTree>
    <p:extLst>
      <p:ext uri="{BB962C8B-B14F-4D97-AF65-F5344CB8AC3E}">
        <p14:creationId xmlns:p14="http://schemas.microsoft.com/office/powerpoint/2010/main" val="3029933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CosmosDb</a:t>
            </a:r>
            <a:r>
              <a:rPr lang="en-US" dirty="0"/>
              <a:t> </a:t>
            </a:r>
            <a:r>
              <a:rPr lang="en-US" dirty="0" err="1"/>
              <a:t>KeyWords</a:t>
            </a:r>
            <a:endParaRPr lang="en-US" dirty="0"/>
          </a:p>
        </p:txBody>
      </p:sp>
      <p:sp>
        <p:nvSpPr>
          <p:cNvPr id="3" name="Content Placeholder 2"/>
          <p:cNvSpPr>
            <a:spLocks noGrp="1"/>
          </p:cNvSpPr>
          <p:nvPr>
            <p:ph idx="1"/>
          </p:nvPr>
        </p:nvSpPr>
        <p:spPr>
          <a:xfrm>
            <a:off x="5867606" y="1384302"/>
            <a:ext cx="5415438" cy="5296976"/>
          </a:xfrm>
        </p:spPr>
        <p:txBody>
          <a:bodyPr>
            <a:normAutofit/>
          </a:bodyPr>
          <a:lstStyle/>
          <a:p>
            <a:pPr marL="571500" indent="-571500">
              <a:buFont typeface="Arial" panose="020B0604020202020204" pitchFamily="34" charset="0"/>
              <a:buChar char="•"/>
            </a:pPr>
            <a:r>
              <a:rPr lang="en-US" dirty="0"/>
              <a:t>Indexing Policy</a:t>
            </a:r>
          </a:p>
          <a:p>
            <a:pPr marL="571500" indent="-571500">
              <a:buFont typeface="Arial" panose="020B0604020202020204" pitchFamily="34" charset="0"/>
              <a:buChar char="•"/>
            </a:pPr>
            <a:r>
              <a:rPr lang="en-US" dirty="0"/>
              <a:t>Partition Key</a:t>
            </a:r>
          </a:p>
          <a:p>
            <a:pPr marL="571500" indent="-571500">
              <a:buFont typeface="Arial" panose="020B0604020202020204" pitchFamily="34" charset="0"/>
              <a:buChar char="•"/>
            </a:pPr>
            <a:r>
              <a:rPr lang="en-US" dirty="0"/>
              <a:t>Row Key</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a:p>
            <a:pPr lvl="1"/>
            <a:endParaRPr lang="en-US" dirty="0"/>
          </a:p>
        </p:txBody>
      </p:sp>
      <p:sp>
        <p:nvSpPr>
          <p:cNvPr id="5" name="Content Placeholder 2"/>
          <p:cNvSpPr txBox="1">
            <a:spLocks/>
          </p:cNvSpPr>
          <p:nvPr/>
        </p:nvSpPr>
        <p:spPr>
          <a:xfrm>
            <a:off x="353991" y="1384302"/>
            <a:ext cx="5415438" cy="529697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Tx/>
              <a:buNone/>
              <a:defRPr sz="3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a:t>Request Unit(RU)</a:t>
            </a:r>
          </a:p>
          <a:p>
            <a:pPr marL="571500" indent="-571500">
              <a:buFont typeface="Arial" panose="020B0604020202020204" pitchFamily="34" charset="0"/>
              <a:buChar char="•"/>
            </a:pPr>
            <a:r>
              <a:rPr lang="en-US"/>
              <a:t>Key-Value Pair</a:t>
            </a:r>
          </a:p>
          <a:p>
            <a:pPr marL="571500" indent="-571500">
              <a:buFont typeface="Arial" panose="020B0604020202020204" pitchFamily="34" charset="0"/>
              <a:buChar char="•"/>
            </a:pPr>
            <a:r>
              <a:rPr lang="en-US"/>
              <a:t>No SQL</a:t>
            </a:r>
          </a:p>
          <a:p>
            <a:pPr marL="571500" indent="-571500">
              <a:buFont typeface="Arial" panose="020B0604020202020204" pitchFamily="34" charset="0"/>
              <a:buChar char="•"/>
            </a:pPr>
            <a:r>
              <a:rPr lang="en-US"/>
              <a:t>Schema less</a:t>
            </a:r>
          </a:p>
          <a:p>
            <a:pPr marL="571500" indent="-571500">
              <a:buFont typeface="Arial" panose="020B0604020202020204" pitchFamily="34" charset="0"/>
              <a:buChar char="•"/>
            </a:pPr>
            <a:r>
              <a:rPr lang="en-US"/>
              <a:t>ARS (atoms, records and sequences) </a:t>
            </a:r>
          </a:p>
          <a:p>
            <a:pPr marL="571500" indent="-571500">
              <a:buFont typeface="Arial" panose="020B0604020202020204" pitchFamily="34" charset="0"/>
              <a:buChar char="•"/>
            </a:pPr>
            <a:r>
              <a:rPr lang="en-US"/>
              <a:t>Master Key</a:t>
            </a:r>
          </a:p>
          <a:p>
            <a:pPr marL="571500" indent="-571500">
              <a:buFont typeface="Arial" panose="020B0604020202020204" pitchFamily="34" charset="0"/>
              <a:buChar char="•"/>
            </a:pPr>
            <a:r>
              <a:rPr lang="en-US"/>
              <a:t>PreferredLocations</a:t>
            </a:r>
          </a:p>
          <a:p>
            <a:pPr marL="571500" indent="-571500">
              <a:buFont typeface="Arial" panose="020B0604020202020204" pitchFamily="34" charset="0"/>
              <a:buChar char="•"/>
            </a:pPr>
            <a:r>
              <a:rPr lang="en-US"/>
              <a:t>Collection</a:t>
            </a:r>
          </a:p>
          <a:p>
            <a:pPr marL="571500" indent="-571500">
              <a:buFont typeface="Arial" panose="020B0604020202020204" pitchFamily="34" charset="0"/>
              <a:buChar char="•"/>
            </a:pPr>
            <a:r>
              <a:rPr lang="en-US"/>
              <a:t>Connection String</a:t>
            </a:r>
          </a:p>
          <a:p>
            <a:pPr marL="571500" indent="-571500">
              <a:buFont typeface="Arial" panose="020B0604020202020204" pitchFamily="34" charset="0"/>
              <a:buChar char="•"/>
            </a:pPr>
            <a:endParaRPr lang="en-US"/>
          </a:p>
          <a:p>
            <a:pPr lvl="1"/>
            <a:endParaRPr lang="en-US" dirty="0"/>
          </a:p>
        </p:txBody>
      </p:sp>
    </p:spTree>
    <p:extLst>
      <p:ext uri="{BB962C8B-B14F-4D97-AF65-F5344CB8AC3E}">
        <p14:creationId xmlns:p14="http://schemas.microsoft.com/office/powerpoint/2010/main" val="2846648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a:xfrm>
            <a:off x="201592" y="1231901"/>
            <a:ext cx="4947384" cy="5177063"/>
          </a:xfrm>
        </p:spPr>
        <p:txBody>
          <a:bodyPr>
            <a:normAutofit fontScale="92500" lnSpcReduction="10000"/>
          </a:bodyPr>
          <a:lstStyle/>
          <a:p>
            <a:pPr marL="571500" indent="-571500">
              <a:buFont typeface="Arial" panose="020B0604020202020204" pitchFamily="34" charset="0"/>
              <a:buChar char="•"/>
            </a:pPr>
            <a:r>
              <a:rPr lang="en-US" dirty="0"/>
              <a:t>Relational database</a:t>
            </a:r>
          </a:p>
          <a:p>
            <a:pPr marL="571500" indent="-571500">
              <a:buFont typeface="Arial" panose="020B0604020202020204" pitchFamily="34" charset="0"/>
              <a:buChar char="•"/>
            </a:pPr>
            <a:r>
              <a:rPr lang="en-US" dirty="0"/>
              <a:t>~3 Azure Options</a:t>
            </a:r>
          </a:p>
          <a:p>
            <a:pPr marL="1028700" lvl="1" indent="-571500">
              <a:buFont typeface="Arial" panose="020B0604020202020204" pitchFamily="34" charset="0"/>
              <a:buChar char="•"/>
            </a:pPr>
            <a:r>
              <a:rPr lang="en-US" dirty="0"/>
              <a:t>Run it in a IaaS VM</a:t>
            </a:r>
          </a:p>
          <a:p>
            <a:pPr marL="1028700" lvl="1" indent="-571500">
              <a:buFont typeface="Arial" panose="020B0604020202020204" pitchFamily="34" charset="0"/>
              <a:buChar char="•"/>
            </a:pPr>
            <a:r>
              <a:rPr lang="en-US" dirty="0"/>
              <a:t>Hosted by </a:t>
            </a:r>
            <a:r>
              <a:rPr lang="en-US" dirty="0" err="1"/>
              <a:t>ClearDb</a:t>
            </a:r>
            <a:endParaRPr lang="en-US" dirty="0"/>
          </a:p>
          <a:p>
            <a:pPr marL="1028700" lvl="1" indent="-571500">
              <a:buFont typeface="Arial" panose="020B0604020202020204" pitchFamily="34" charset="0"/>
              <a:buChar char="•"/>
            </a:pPr>
            <a:r>
              <a:rPr lang="en-US" dirty="0"/>
              <a:t>Azure Database for MySQL </a:t>
            </a:r>
          </a:p>
          <a:p>
            <a:pPr marL="1485900" lvl="2" indent="-571500">
              <a:buFont typeface="Arial" panose="020B0604020202020204" pitchFamily="34" charset="0"/>
              <a:buChar char="•"/>
            </a:pPr>
            <a:r>
              <a:rPr lang="en-US" dirty="0"/>
              <a:t>Based on the MySQL Community Edition database engine</a:t>
            </a:r>
          </a:p>
          <a:p>
            <a:pPr marL="1485900" lvl="2" indent="-571500">
              <a:buFont typeface="Arial" panose="020B0604020202020204" pitchFamily="34" charset="0"/>
              <a:buChar char="•"/>
            </a:pPr>
            <a:r>
              <a:rPr lang="en-US" dirty="0"/>
              <a:t>Dynamic scalability with no application downtime.</a:t>
            </a:r>
          </a:p>
          <a:p>
            <a:pPr marL="1485900" lvl="2" indent="-571500">
              <a:buFont typeface="Arial" panose="020B0604020202020204" pitchFamily="34" charset="0"/>
              <a:buChar char="•"/>
            </a:pPr>
            <a:r>
              <a:rPr lang="en-US" dirty="0"/>
              <a:t>Built-in high availability.</a:t>
            </a:r>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pPr marL="1485900" lvl="2" indent="-571500">
              <a:buFont typeface="Arial" panose="020B0604020202020204" pitchFamily="34" charset="0"/>
              <a:buChar char="•"/>
            </a:pPr>
            <a:endParaRPr lang="en-US" dirty="0"/>
          </a:p>
          <a:p>
            <a:endParaRPr lang="en-US" dirty="0"/>
          </a:p>
        </p:txBody>
      </p:sp>
      <p:sp>
        <p:nvSpPr>
          <p:cNvPr id="4" name="Rectangle 3"/>
          <p:cNvSpPr/>
          <p:nvPr/>
        </p:nvSpPr>
        <p:spPr>
          <a:xfrm>
            <a:off x="201591" y="6346758"/>
            <a:ext cx="5045227" cy="369332"/>
          </a:xfrm>
          <a:prstGeom prst="rect">
            <a:avLst/>
          </a:prstGeom>
        </p:spPr>
        <p:txBody>
          <a:bodyPr wrap="none">
            <a:spAutoFit/>
          </a:bodyPr>
          <a:lstStyle/>
          <a:p>
            <a:r>
              <a:rPr lang="en-US" dirty="0">
                <a:hlinkClick r:id="rId3"/>
              </a:rPr>
              <a:t>https://azure.microsoft.com/en-us/services/mysql/</a:t>
            </a:r>
            <a:r>
              <a:rPr lang="en-US" dirty="0"/>
              <a:t> </a:t>
            </a:r>
          </a:p>
        </p:txBody>
      </p:sp>
      <p:pic>
        <p:nvPicPr>
          <p:cNvPr id="1028" name="Picture 4" descr="Azure Database for MySQL conceptua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180" y="1148215"/>
            <a:ext cx="6830820" cy="4901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60129" y="6232462"/>
            <a:ext cx="2310492" cy="369332"/>
          </a:xfrm>
          <a:prstGeom prst="rect">
            <a:avLst/>
          </a:prstGeom>
          <a:noFill/>
        </p:spPr>
        <p:txBody>
          <a:bodyPr wrap="square" rtlCol="0">
            <a:spAutoFit/>
          </a:bodyPr>
          <a:lstStyle/>
          <a:p>
            <a:r>
              <a:rPr lang="en-US" dirty="0"/>
              <a:t>Source: Microsoft</a:t>
            </a:r>
          </a:p>
        </p:txBody>
      </p:sp>
    </p:spTree>
    <p:extLst>
      <p:ext uri="{BB962C8B-B14F-4D97-AF65-F5344CB8AC3E}">
        <p14:creationId xmlns:p14="http://schemas.microsoft.com/office/powerpoint/2010/main" val="4200551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Resources</a:t>
            </a:r>
          </a:p>
        </p:txBody>
      </p:sp>
      <p:sp>
        <p:nvSpPr>
          <p:cNvPr id="3" name="Content Placeholder 2"/>
          <p:cNvSpPr>
            <a:spLocks noGrp="1"/>
          </p:cNvSpPr>
          <p:nvPr>
            <p:ph type="body" idx="1"/>
          </p:nvPr>
        </p:nvSpPr>
        <p:spPr/>
        <p:txBody>
          <a:bodyPr/>
          <a:lstStyle/>
          <a:p>
            <a:r>
              <a:rPr lang="en-US" dirty="0">
                <a:hlinkClick r:id="rId3"/>
              </a:rPr>
              <a:t>https://docs.microsoft.com/en-us/azure/mysql/</a:t>
            </a:r>
            <a:endParaRPr lang="en-US" dirty="0"/>
          </a:p>
          <a:p>
            <a:endParaRPr lang="en-US" dirty="0"/>
          </a:p>
        </p:txBody>
      </p:sp>
    </p:spTree>
    <p:extLst>
      <p:ext uri="{BB962C8B-B14F-4D97-AF65-F5344CB8AC3E}">
        <p14:creationId xmlns:p14="http://schemas.microsoft.com/office/powerpoint/2010/main" val="1380673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pPr marL="571500" indent="-571500">
              <a:buFont typeface="Arial" panose="020B0604020202020204" pitchFamily="34" charset="0"/>
              <a:buChar char="•"/>
            </a:pPr>
            <a:r>
              <a:rPr lang="en-US" dirty="0"/>
              <a:t>“hu</a:t>
            </a:r>
            <a:r>
              <a:rPr lang="en-US" b="1" i="1" u="sng" dirty="0"/>
              <a:t>mongo</a:t>
            </a:r>
            <a:r>
              <a:rPr lang="en-US" dirty="0"/>
              <a:t>us"</a:t>
            </a:r>
          </a:p>
          <a:p>
            <a:pPr marL="571500" indent="-571500">
              <a:buFont typeface="Arial" panose="020B0604020202020204" pitchFamily="34" charset="0"/>
              <a:buChar char="•"/>
            </a:pPr>
            <a:r>
              <a:rPr lang="en-US" dirty="0"/>
              <a:t>NoSQL</a:t>
            </a:r>
          </a:p>
          <a:p>
            <a:pPr marL="571500" indent="-571500">
              <a:buFont typeface="Arial" panose="020B0604020202020204" pitchFamily="34" charset="0"/>
              <a:buChar char="•"/>
            </a:pPr>
            <a:r>
              <a:rPr lang="en-US" dirty="0"/>
              <a:t>JSON-like(Binary JSON) documents with schemas</a:t>
            </a:r>
          </a:p>
          <a:p>
            <a:pPr marL="571500" indent="-571500">
              <a:buFont typeface="Arial" panose="020B0604020202020204" pitchFamily="34" charset="0"/>
              <a:buChar char="•"/>
            </a:pPr>
            <a:r>
              <a:rPr lang="en-US" dirty="0"/>
              <a:t>Two options:</a:t>
            </a:r>
          </a:p>
          <a:p>
            <a:pPr marL="914400" lvl="1" indent="-457200">
              <a:buFont typeface="Arial" panose="020B0604020202020204" pitchFamily="34" charset="0"/>
              <a:buChar char="•"/>
            </a:pPr>
            <a:r>
              <a:rPr lang="en-US" dirty="0"/>
              <a:t>One of the offerings under Cosmos DB</a:t>
            </a:r>
          </a:p>
          <a:p>
            <a:pPr marL="914400" lvl="1" indent="-457200">
              <a:buFont typeface="Arial" panose="020B0604020202020204" pitchFamily="34" charset="0"/>
              <a:buChar char="•"/>
            </a:pPr>
            <a:r>
              <a:rPr lang="en-US" dirty="0"/>
              <a:t>Install on VM</a:t>
            </a:r>
          </a:p>
          <a:p>
            <a:pPr marL="1371600" lvl="2" indent="-457200">
              <a:buFont typeface="Arial" panose="020B0604020202020204" pitchFamily="34" charset="0"/>
              <a:buChar char="•"/>
            </a:pPr>
            <a:r>
              <a:rPr lang="en-US" dirty="0"/>
              <a:t>MongoDB’s support </a:t>
            </a:r>
            <a:r>
              <a:rPr lang="en-US" dirty="0" err="1"/>
              <a:t>upto</a:t>
            </a:r>
            <a:r>
              <a:rPr lang="en-US" dirty="0"/>
              <a:t> 16MB.</a:t>
            </a:r>
          </a:p>
          <a:p>
            <a:pPr marL="1371600" lvl="2" indent="-457200">
              <a:buFont typeface="Arial" panose="020B0604020202020204" pitchFamily="34" charset="0"/>
              <a:buChar char="•"/>
            </a:pPr>
            <a:r>
              <a:rPr lang="en-US" dirty="0"/>
              <a:t>MongoDB is free to use from a software licensing perspective</a:t>
            </a:r>
          </a:p>
          <a:p>
            <a:r>
              <a:rPr lang="en-US" sz="2400" dirty="0">
                <a:hlinkClick r:id="rId3"/>
              </a:rPr>
              <a:t>https://docs.microsoft.com/en-us/azure/virtual-machines/windows/classic/install-mongodb</a:t>
            </a:r>
            <a:r>
              <a:rPr lang="en-US" sz="24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 Exam Tip!</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dirty="0"/>
              <a:t>3.1.1: A title company needs to provide access to storage for people to upload scans of documents that they signed. There are time limits to when the documents are needed.</a:t>
            </a:r>
            <a:br>
              <a:rPr lang="en-US" sz="3200" dirty="0"/>
            </a:br>
            <a:r>
              <a:rPr lang="en-US" sz="3200" dirty="0"/>
              <a:t>Which approach should be used to provide access?</a:t>
            </a:r>
          </a:p>
        </p:txBody>
      </p:sp>
      <p:sp>
        <p:nvSpPr>
          <p:cNvPr id="2" name="Content Placeholder 1"/>
          <p:cNvSpPr>
            <a:spLocks noGrp="1"/>
          </p:cNvSpPr>
          <p:nvPr>
            <p:ph idx="1"/>
          </p:nvPr>
        </p:nvSpPr>
        <p:spPr>
          <a:xfrm>
            <a:off x="201590" y="1529255"/>
            <a:ext cx="11799795" cy="5123793"/>
          </a:xfrm>
        </p:spPr>
        <p:txBody>
          <a:bodyPr>
            <a:normAutofit/>
          </a:bodyPr>
          <a:lstStyle/>
          <a:p>
            <a:r>
              <a:rPr lang="en-US" sz="3200" dirty="0"/>
              <a:t>Create a service and set up the valid dates in a database that will be read</a:t>
            </a:r>
          </a:p>
          <a:p>
            <a:r>
              <a:rPr lang="en-US" sz="3200" dirty="0"/>
              <a:t>Use an SAS and set the expiration time and date for the user.</a:t>
            </a:r>
          </a:p>
          <a:p>
            <a:r>
              <a:rPr lang="en-US" sz="3200" dirty="0"/>
              <a:t>Set up Azure AD with permissions for the user that limit the time in which she can upload documents.</a:t>
            </a:r>
          </a:p>
          <a:p>
            <a:r>
              <a:rPr lang="en-US" sz="3200" dirty="0"/>
              <a:t>Open up the Blob storage container to public access so that the user can add the document even if she is late.</a:t>
            </a:r>
          </a:p>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3665764"/>
            <a:ext cx="11655840" cy="3110593"/>
          </a:xfrm>
          <a:prstGeom prst="rect">
            <a:avLst/>
          </a:prstGeom>
        </p:spPr>
        <p:txBody>
          <a:bodyPr>
            <a:normAutofit fontScale="85000" lnSpcReduction="20000"/>
          </a:bodyPr>
          <a:lstStyle/>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Azure 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id="{76A60626-29BE-4755-9D5D-F8D34311B828}"/>
              </a:ext>
            </a:extLst>
          </p:cNvPr>
          <p:cNvGraphicFramePr/>
          <p:nvPr>
            <p:extLst>
              <p:ext uri="{D42A27DB-BD31-4B8C-83A1-F6EECF244321}">
                <p14:modId xmlns:p14="http://schemas.microsoft.com/office/powerpoint/2010/main" val="2569773738"/>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3.1.3: A company is looking to move its existing system from on-premises to Azure and it is using MySQL. </a:t>
            </a:r>
            <a:br>
              <a:rPr lang="en-US" dirty="0"/>
            </a:br>
            <a:r>
              <a:rPr lang="en-US" dirty="0"/>
              <a:t>Which of the following are valid statements?</a:t>
            </a:r>
            <a:endParaRPr lang="en-US" sz="3200" dirty="0"/>
          </a:p>
        </p:txBody>
      </p:sp>
      <p:sp>
        <p:nvSpPr>
          <p:cNvPr id="2" name="Content Placeholder 1"/>
          <p:cNvSpPr>
            <a:spLocks noGrp="1"/>
          </p:cNvSpPr>
          <p:nvPr>
            <p:ph idx="1"/>
          </p:nvPr>
        </p:nvSpPr>
        <p:spPr/>
        <p:txBody>
          <a:bodyPr>
            <a:normAutofit/>
          </a:bodyPr>
          <a:lstStyle/>
          <a:p>
            <a:r>
              <a:rPr lang="en-US" dirty="0"/>
              <a:t>MySQL is not a Microsoft product, so it cannot be used in Azure.</a:t>
            </a:r>
            <a:endParaRPr lang="en-US" sz="3500" dirty="0"/>
          </a:p>
          <a:p>
            <a:r>
              <a:rPr lang="en-US" dirty="0"/>
              <a:t>MySQL can be set up in its own VM</a:t>
            </a:r>
            <a:r>
              <a:rPr lang="en-US" sz="3500" dirty="0"/>
              <a:t>.</a:t>
            </a:r>
          </a:p>
          <a:p>
            <a:r>
              <a:rPr lang="en-US" dirty="0"/>
              <a:t>Convert all of the data to SQL Azure to save time and money</a:t>
            </a:r>
            <a:r>
              <a:rPr lang="en-US" sz="3500" dirty="0"/>
              <a:t>.</a:t>
            </a:r>
          </a:p>
          <a:p>
            <a:r>
              <a:rPr lang="en-US" dirty="0"/>
              <a:t>There is a MySQL option in the Azure Marketplace</a:t>
            </a:r>
            <a:r>
              <a:rPr lang="en-US" sz="3500" dirty="0"/>
              <a:t>.</a:t>
            </a:r>
          </a:p>
          <a:p>
            <a:endParaRPr lang="en-US" dirty="0"/>
          </a:p>
        </p:txBody>
      </p:sp>
    </p:spTree>
    <p:extLst>
      <p:ext uri="{BB962C8B-B14F-4D97-AF65-F5344CB8AC3E}">
        <p14:creationId xmlns:p14="http://schemas.microsoft.com/office/powerpoint/2010/main" val="2909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accent1"/>
                                      </p:to>
                                    </p:animClr>
                                    <p:animClr clrSpc="rgb" dir="cw">
                                      <p:cBhvr>
                                        <p:cTn id="22" dur="500" fill="hold"/>
                                        <p:tgtEl>
                                          <p:spTgt spid="2">
                                            <p:txEl>
                                              <p:pRg st="3" end="3"/>
                                            </p:txEl>
                                          </p:spTgt>
                                        </p:tgtEl>
                                        <p:attrNameLst>
                                          <p:attrName>fillcolor</p:attrName>
                                        </p:attrNameLst>
                                      </p:cBhvr>
                                      <p:to>
                                        <a:schemeClr val="accent1"/>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Azure Service updates (Storage)</a:t>
            </a:r>
          </a:p>
        </p:txBody>
      </p:sp>
      <p:sp>
        <p:nvSpPr>
          <p:cNvPr id="5" name="Content Placeholder 4"/>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dirty="0">
                <a:hlinkClick r:id="rId3"/>
              </a:rPr>
              <a:t>Public preview: Virtual network service endpoints for Azure Storage and SQL Database</a:t>
            </a:r>
            <a:endParaRPr lang="en-US" dirty="0"/>
          </a:p>
          <a:p>
            <a:pPr marL="571500" indent="-571500">
              <a:buFont typeface="Arial" panose="020B0604020202020204" pitchFamily="34" charset="0"/>
              <a:buChar char="•"/>
            </a:pPr>
            <a:r>
              <a:rPr lang="en-US" dirty="0">
                <a:hlinkClick r:id="rId4"/>
              </a:rPr>
              <a:t>Announcing Preview of Azure Storage Firewalls and Virtual Networks</a:t>
            </a:r>
            <a:endParaRPr lang="en-US" dirty="0"/>
          </a:p>
          <a:p>
            <a:pPr marL="571500" indent="-571500">
              <a:buFont typeface="Arial" panose="020B0604020202020204" pitchFamily="34" charset="0"/>
              <a:buChar char="•"/>
            </a:pPr>
            <a:r>
              <a:rPr lang="en-US" dirty="0">
                <a:hlinkClick r:id="rId5"/>
              </a:rPr>
              <a:t>Announcing larger, higher scale storage accounts</a:t>
            </a:r>
            <a:endParaRPr lang="en-US" dirty="0"/>
          </a:p>
          <a:p>
            <a:pPr marL="571500" indent="-571500">
              <a:buFont typeface="Arial" panose="020B0604020202020204" pitchFamily="34" charset="0"/>
              <a:buChar char="•"/>
            </a:pPr>
            <a:r>
              <a:rPr lang="en-US" dirty="0">
                <a:hlinkClick r:id="rId6"/>
              </a:rPr>
              <a:t>Announcing the public preview of Azure Archive Blob Storage and Blob-Level </a:t>
            </a:r>
            <a:r>
              <a:rPr lang="en-US" dirty="0" err="1">
                <a:hlinkClick r:id="rId6"/>
              </a:rPr>
              <a:t>Tiering</a:t>
            </a:r>
            <a:endParaRPr lang="en-US" dirty="0"/>
          </a:p>
          <a:p>
            <a:pPr marL="571500" indent="-571500">
              <a:buFont typeface="Arial" panose="020B0604020202020204" pitchFamily="34" charset="0"/>
              <a:buChar char="•"/>
            </a:pPr>
            <a:r>
              <a:rPr lang="en-US" dirty="0">
                <a:hlinkClick r:id="rId7"/>
              </a:rPr>
              <a:t>Instant File Recovery from Azure VM backups is now generally available</a:t>
            </a:r>
            <a:endParaRPr lang="en-US" dirty="0"/>
          </a:p>
          <a:p>
            <a:pPr marL="571500" indent="-571500">
              <a:buFont typeface="Arial" panose="020B0604020202020204" pitchFamily="34" charset="0"/>
              <a:buChar char="•"/>
            </a:pPr>
            <a:r>
              <a:rPr lang="en-US" dirty="0">
                <a:hlinkClick r:id="rId8" tooltip="&quot;Secure transfer required&quot; is available in Azure Storage account"/>
              </a:rPr>
              <a:t>"Secure transfer required" is available in Azure Storage account</a:t>
            </a:r>
            <a:endParaRPr lang="en-US" dirty="0"/>
          </a:p>
          <a:p>
            <a:pPr marL="571500" indent="-571500">
              <a:buFont typeface="Arial" panose="020B0604020202020204" pitchFamily="34" charset="0"/>
              <a:buChar char="•"/>
            </a:pPr>
            <a:r>
              <a:rPr lang="en-US" dirty="0">
                <a:hlinkClick r:id="rId9" tooltip="Announcing large disk sizes of up to 4 TB for Azure IaaS VMs"/>
              </a:rPr>
              <a:t>Announcing large disk sizes of up to 4 TB for Azure IaaS VMs</a:t>
            </a:r>
            <a:endParaRPr lang="en-US" dirty="0"/>
          </a:p>
          <a:p>
            <a:pPr marL="571500" indent="-571500">
              <a:buFont typeface="Arial" panose="020B0604020202020204" pitchFamily="34" charset="0"/>
              <a:buChar char="•"/>
            </a:pPr>
            <a:r>
              <a:rPr lang="en-US" dirty="0">
                <a:hlinkClick r:id="rId10" tooltip="Announcing Storage Service Encryption for Azure Managed Disks"/>
              </a:rPr>
              <a:t>Announcing Storage Service Encryption for Azure Managed Disks</a:t>
            </a:r>
            <a:endParaRPr lang="en-US" dirty="0"/>
          </a:p>
          <a:p>
            <a:pPr marL="571500" indent="-571500">
              <a:buFont typeface="Arial" panose="020B0604020202020204" pitchFamily="34" charset="0"/>
              <a:buChar char="•"/>
            </a:pPr>
            <a:r>
              <a:rPr lang="en-US" dirty="0">
                <a:hlinkClick r:id="rId11" tooltip="Announcing Storage Service Encryption with Customer Managed Keys limited preview"/>
              </a:rPr>
              <a:t>Announcing Storage Service Encryption with Customer Managed Keys limited preview</a:t>
            </a:r>
            <a:endParaRPr lang="en-US" dirty="0"/>
          </a:p>
          <a:p>
            <a:pPr marL="571500" indent="-571500">
              <a:buFont typeface="Arial" panose="020B0604020202020204" pitchFamily="34" charset="0"/>
              <a:buChar char="•"/>
            </a:pPr>
            <a:r>
              <a:rPr lang="en-US" dirty="0">
                <a:hlinkClick r:id="rId12" tooltip="Announcing general availability of Storage Service Encryption for Azure File Storage"/>
              </a:rPr>
              <a:t>Announcing general availability of Storage Service Encryption for Azure File Storage</a:t>
            </a:r>
            <a:endParaRPr lang="en-US" dirty="0"/>
          </a:p>
        </p:txBody>
      </p:sp>
      <p:sp>
        <p:nvSpPr>
          <p:cNvPr id="2" name="Rectangle 1"/>
          <p:cNvSpPr/>
          <p:nvPr/>
        </p:nvSpPr>
        <p:spPr>
          <a:xfrm>
            <a:off x="2751913" y="6232463"/>
            <a:ext cx="4887235" cy="369332"/>
          </a:xfrm>
          <a:prstGeom prst="rect">
            <a:avLst/>
          </a:prstGeom>
        </p:spPr>
        <p:txBody>
          <a:bodyPr wrap="none">
            <a:spAutoFit/>
          </a:bodyPr>
          <a:lstStyle/>
          <a:p>
            <a:r>
              <a:rPr lang="en-US" dirty="0"/>
              <a:t>Source: </a:t>
            </a:r>
            <a:r>
              <a:rPr lang="en-US" dirty="0">
                <a:hlinkClick r:id="rId13"/>
              </a:rPr>
              <a:t>https://azure.microsoft.com/en-us/blog/</a:t>
            </a:r>
            <a:r>
              <a:rPr lang="en-US" dirty="0"/>
              <a:t>  </a:t>
            </a:r>
          </a:p>
        </p:txBody>
      </p:sp>
    </p:spTree>
    <p:extLst>
      <p:ext uri="{BB962C8B-B14F-4D97-AF65-F5344CB8AC3E}">
        <p14:creationId xmlns:p14="http://schemas.microsoft.com/office/powerpoint/2010/main" val="35247962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Azure Service updates (Database)</a:t>
            </a:r>
          </a:p>
        </p:txBody>
      </p:sp>
      <p:sp>
        <p:nvSpPr>
          <p:cNvPr id="5" name="Content Placeholder 4"/>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dirty="0">
                <a:hlinkClick r:id="rId3"/>
              </a:rPr>
              <a:t>Put your databases on autopilot with a lift and shift to Azure SQL Database</a:t>
            </a:r>
            <a:endParaRPr lang="en-US" dirty="0"/>
          </a:p>
          <a:p>
            <a:pPr marL="571500" indent="-571500">
              <a:buFont typeface="Arial" panose="020B0604020202020204" pitchFamily="34" charset="0"/>
              <a:buChar char="•"/>
            </a:pPr>
            <a:r>
              <a:rPr lang="en-US" dirty="0">
                <a:hlinkClick r:id="rId4"/>
              </a:rPr>
              <a:t>Announcing Azure Database for MySQL Public Preview</a:t>
            </a:r>
            <a:endParaRPr lang="en-US" dirty="0"/>
          </a:p>
          <a:p>
            <a:pPr marL="571500" indent="-571500">
              <a:buFont typeface="Arial" panose="020B0604020202020204" pitchFamily="34" charset="0"/>
              <a:buChar char="•"/>
            </a:pPr>
            <a:r>
              <a:rPr lang="en-US" dirty="0">
                <a:hlinkClick r:id="rId5"/>
              </a:rPr>
              <a:t>New performance levels and storage add-ons in Azure SQL Database</a:t>
            </a:r>
            <a:endParaRPr lang="en-US" dirty="0"/>
          </a:p>
          <a:p>
            <a:pPr marL="571500" indent="-571500">
              <a:buFont typeface="Arial" panose="020B0604020202020204" pitchFamily="34" charset="0"/>
              <a:buChar char="•"/>
            </a:pPr>
            <a:r>
              <a:rPr lang="en-US" dirty="0">
                <a:hlinkClick r:id="rId6"/>
              </a:rPr>
              <a:t>Preview: SQL Transparent Data Encryption (TDE) with Bring Your Own Key support</a:t>
            </a:r>
            <a:endParaRPr lang="en-US" dirty="0"/>
          </a:p>
          <a:p>
            <a:pPr marL="571500" indent="-571500">
              <a:buFont typeface="Arial" panose="020B0604020202020204" pitchFamily="34" charset="0"/>
              <a:buChar char="•"/>
            </a:pPr>
            <a:r>
              <a:rPr lang="en-US" dirty="0">
                <a:hlinkClick r:id="rId7"/>
              </a:rPr>
              <a:t>Default compatibility level 140 for Azure SQL databases</a:t>
            </a:r>
            <a:endParaRPr lang="en-US" dirty="0"/>
          </a:p>
          <a:p>
            <a:pPr marL="571500" indent="-571500">
              <a:buFont typeface="Arial" panose="020B0604020202020204" pitchFamily="34" charset="0"/>
              <a:buChar char="•"/>
            </a:pPr>
            <a:r>
              <a:rPr lang="en-US" dirty="0">
                <a:hlinkClick r:id="rId8"/>
              </a:rPr>
              <a:t>Azure AD authentication extensions for Azure SQL DB and SQL DW tools</a:t>
            </a:r>
            <a:endParaRPr lang="en-US" dirty="0"/>
          </a:p>
          <a:p>
            <a:pPr marL="571500" indent="-571500">
              <a:buFont typeface="Arial" panose="020B0604020202020204" pitchFamily="34" charset="0"/>
              <a:buChar char="•"/>
            </a:pPr>
            <a:r>
              <a:rPr lang="en-US" dirty="0">
                <a:hlinkClick r:id="rId9" tooltip="Database Scoped Global Temporary Tables in public preview for Azure SQL DB"/>
              </a:rPr>
              <a:t>Database Scoped Global Temporary Tables in public preview for Azure SQL DB</a:t>
            </a:r>
            <a:endParaRPr lang="en-US" dirty="0"/>
          </a:p>
          <a:p>
            <a:pPr marL="571500" indent="-571500">
              <a:buFont typeface="Arial" panose="020B0604020202020204" pitchFamily="34" charset="0"/>
              <a:buChar char="•"/>
            </a:pPr>
            <a:r>
              <a:rPr lang="en-US" dirty="0" err="1">
                <a:hlinkClick r:id="rId10" tooltip="Resumable Online Index Rebuild is in public preview for Azure SQL DB"/>
              </a:rPr>
              <a:t>Resumable</a:t>
            </a:r>
            <a:r>
              <a:rPr lang="en-US" dirty="0">
                <a:hlinkClick r:id="rId10" tooltip="Resumable Online Index Rebuild is in public preview for Azure SQL DB"/>
              </a:rPr>
              <a:t> Online Index Rebuild is in public preview for Azure SQL DB</a:t>
            </a:r>
            <a:endParaRPr lang="en-US" dirty="0"/>
          </a:p>
          <a:p>
            <a:pPr marL="571500" indent="-571500">
              <a:buFont typeface="Arial" panose="020B0604020202020204" pitchFamily="34" charset="0"/>
              <a:buChar char="•"/>
            </a:pPr>
            <a:r>
              <a:rPr lang="en-US" dirty="0">
                <a:hlinkClick r:id="rId11" tooltip="In-Memory OLTP Update"/>
              </a:rPr>
              <a:t>In-Memory OLTP Update</a:t>
            </a:r>
            <a:endParaRPr lang="en-US" dirty="0"/>
          </a:p>
          <a:p>
            <a:pPr marL="571500" indent="-571500">
              <a:buFont typeface="Arial" panose="020B0604020202020204" pitchFamily="34" charset="0"/>
              <a:buChar char="•"/>
            </a:pPr>
            <a:r>
              <a:rPr lang="en-US" dirty="0">
                <a:hlinkClick r:id="rId12" tooltip="Dear DocumentDB customers, welcome to Azure Cosmos DB!"/>
              </a:rPr>
              <a:t>Dear </a:t>
            </a:r>
            <a:r>
              <a:rPr lang="en-US" dirty="0" err="1">
                <a:hlinkClick r:id="rId12" tooltip="Dear DocumentDB customers, welcome to Azure Cosmos DB!"/>
              </a:rPr>
              <a:t>DocumentDB</a:t>
            </a:r>
            <a:r>
              <a:rPr lang="en-US" dirty="0">
                <a:hlinkClick r:id="rId12" tooltip="Dear DocumentDB customers, welcome to Azure Cosmos DB!"/>
              </a:rPr>
              <a:t> customers, welcome to Azure Cosmos DB!</a:t>
            </a:r>
            <a:endParaRPr lang="en-US" dirty="0"/>
          </a:p>
          <a:p>
            <a:pPr marL="571500" indent="-571500">
              <a:buFont typeface="Arial" panose="020B0604020202020204" pitchFamily="34" charset="0"/>
              <a:buChar char="•"/>
            </a:pPr>
            <a:r>
              <a:rPr lang="en-US" dirty="0">
                <a:hlinkClick r:id="rId13" tooltip="Azure SQL Database now supports transparent geographic failover of database groups"/>
              </a:rPr>
              <a:t>Azure SQL Database now supports transparent geographic failover of database groups</a:t>
            </a:r>
            <a:endParaRPr lang="en-US" dirty="0"/>
          </a:p>
          <a:p>
            <a:pPr marL="571500" indent="-571500">
              <a:buFont typeface="Arial" panose="020B0604020202020204" pitchFamily="34" charset="0"/>
              <a:buChar char="•"/>
            </a:pPr>
            <a:endParaRPr lang="en-US" dirty="0"/>
          </a:p>
        </p:txBody>
      </p:sp>
      <p:sp>
        <p:nvSpPr>
          <p:cNvPr id="2" name="Rectangle 1"/>
          <p:cNvSpPr/>
          <p:nvPr/>
        </p:nvSpPr>
        <p:spPr>
          <a:xfrm>
            <a:off x="2751913" y="6232463"/>
            <a:ext cx="4887235" cy="369332"/>
          </a:xfrm>
          <a:prstGeom prst="rect">
            <a:avLst/>
          </a:prstGeom>
        </p:spPr>
        <p:txBody>
          <a:bodyPr wrap="none">
            <a:spAutoFit/>
          </a:bodyPr>
          <a:lstStyle/>
          <a:p>
            <a:r>
              <a:rPr lang="en-US" dirty="0"/>
              <a:t>Source: </a:t>
            </a:r>
            <a:r>
              <a:rPr lang="en-US" dirty="0">
                <a:hlinkClick r:id="rId14"/>
              </a:rPr>
              <a:t>https://azure.microsoft.com/en-us/blog/</a:t>
            </a:r>
            <a:r>
              <a:rPr lang="en-US" dirty="0"/>
              <a:t>  </a:t>
            </a:r>
          </a:p>
        </p:txBody>
      </p:sp>
    </p:spTree>
    <p:extLst>
      <p:ext uri="{BB962C8B-B14F-4D97-AF65-F5344CB8AC3E}">
        <p14:creationId xmlns:p14="http://schemas.microsoft.com/office/powerpoint/2010/main" val="1270035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marL="285750" indent="-285750">
              <a:lnSpc>
                <a:spcPct val="100000"/>
              </a:lnSpc>
              <a:buFont typeface="Wingdings" panose="05000000000000000000" pitchFamily="2" charset="2"/>
              <a:buChar char="§"/>
            </a:pPr>
            <a:r>
              <a:rPr lang="en-US" sz="2800" dirty="0"/>
              <a:t>Table storage supports structured data that uses a partition key and a row key for searches.</a:t>
            </a:r>
          </a:p>
          <a:p>
            <a:pPr marL="285750" indent="-285750">
              <a:lnSpc>
                <a:spcPct val="100000"/>
              </a:lnSpc>
              <a:buFont typeface="Wingdings" panose="05000000000000000000" pitchFamily="2" charset="2"/>
              <a:buChar char="§"/>
            </a:pPr>
            <a:r>
              <a:rPr lang="en-US" sz="2800" dirty="0"/>
              <a:t>Blob storage supports unstructured data files such as text or binary data (document files, pictures, whatever).</a:t>
            </a:r>
          </a:p>
          <a:p>
            <a:pPr marL="285750" indent="-285750">
              <a:lnSpc>
                <a:spcPct val="100000"/>
              </a:lnSpc>
              <a:buFont typeface="Wingdings" panose="05000000000000000000" pitchFamily="2" charset="2"/>
              <a:buChar char="§"/>
            </a:pPr>
            <a:r>
              <a:rPr lang="en-US" sz="2800" dirty="0" err="1"/>
              <a:t>DocumentDB</a:t>
            </a:r>
            <a:r>
              <a:rPr lang="en-US" sz="2800" dirty="0"/>
              <a:t> is a NoSQL, JSON document–based storage system that by default has every field indexed.</a:t>
            </a:r>
          </a:p>
          <a:p>
            <a:pPr marL="285750" indent="-285750">
              <a:lnSpc>
                <a:spcPct val="100000"/>
              </a:lnSpc>
              <a:buFont typeface="Wingdings" panose="05000000000000000000" pitchFamily="2" charset="2"/>
              <a:buChar char="§"/>
            </a:pPr>
            <a:r>
              <a:rPr lang="en-US" sz="2800" dirty="0"/>
              <a:t>MongoDB and MySQL databases are supported through the Azure Marketplace.</a:t>
            </a:r>
          </a:p>
        </p:txBody>
      </p:sp>
      <p:sp>
        <p:nvSpPr>
          <p:cNvPr id="4" name="TextBox 7"/>
          <p:cNvSpPr txBox="1"/>
          <p:nvPr/>
        </p:nvSpPr>
        <p:spPr bwMode="white">
          <a:xfrm>
            <a:off x="201590" y="6662171"/>
            <a:ext cx="11778205" cy="158377"/>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Copyright MICROSOFT Not for public disclosure</a:t>
            </a:r>
          </a:p>
        </p:txBody>
      </p:sp>
    </p:spTree>
    <p:extLst>
      <p:ext uri="{BB962C8B-B14F-4D97-AF65-F5344CB8AC3E}">
        <p14:creationId xmlns:p14="http://schemas.microsoft.com/office/powerpoint/2010/main" val="35165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Data Storage Options</a:t>
            </a:r>
          </a:p>
        </p:txBody>
      </p:sp>
      <p:sp>
        <p:nvSpPr>
          <p:cNvPr id="3" name="Text Placeholder 2"/>
          <p:cNvSpPr>
            <a:spLocks noGrp="1"/>
          </p:cNvSpPr>
          <p:nvPr>
            <p:ph type="body" sz="quarter" idx="10"/>
          </p:nvPr>
        </p:nvSpPr>
        <p:spPr/>
        <p:txBody>
          <a:bodyPr/>
          <a:lstStyle/>
          <a:p>
            <a:endParaRPr lang="en-US" dirty="0"/>
          </a:p>
        </p:txBody>
      </p:sp>
      <p:graphicFrame>
        <p:nvGraphicFramePr>
          <p:cNvPr id="5" name="Diagram 4">
            <a:extLst>
              <a:ext uri="{FF2B5EF4-FFF2-40B4-BE49-F238E27FC236}">
                <a16:creationId xmlns:a16="http://schemas.microsoft.com/office/drawing/2014/main" id="{DAD2CEAD-0BD2-4716-895C-C35992355D5D}"/>
              </a:ext>
            </a:extLst>
          </p:cNvPr>
          <p:cNvGraphicFramePr/>
          <p:nvPr>
            <p:extLst>
              <p:ext uri="{D42A27DB-BD31-4B8C-83A1-F6EECF244321}">
                <p14:modId xmlns:p14="http://schemas.microsoft.com/office/powerpoint/2010/main" val="911842773"/>
              </p:ext>
            </p:extLst>
          </p:nvPr>
        </p:nvGraphicFramePr>
        <p:xfrm>
          <a:off x="363682" y="719666"/>
          <a:ext cx="11559080" cy="5894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67904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3"/>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a:xfrm>
            <a:off x="269240" y="1673436"/>
            <a:ext cx="11655840" cy="4798484"/>
          </a:xfrm>
        </p:spPr>
        <p:txBody>
          <a:bodyPr/>
          <a:lstStyle/>
          <a:p>
            <a:r>
              <a:rPr lang="en-GB" sz="4400" b="1" dirty="0"/>
              <a:t>Read</a:t>
            </a:r>
          </a:p>
          <a:p>
            <a:pPr marL="336145" lvl="1"/>
            <a:r>
              <a:rPr lang="en-US" sz="2800" dirty="0"/>
              <a:t>Azure Storage | </a:t>
            </a:r>
            <a:r>
              <a:rPr lang="en-US" sz="2800" dirty="0">
                <a:solidFill>
                  <a:srgbClr val="00BCF2"/>
                </a:solidFill>
              </a:rPr>
              <a:t>Share Access Signature </a:t>
            </a:r>
            <a:r>
              <a:rPr lang="en-US" sz="2800" dirty="0"/>
              <a:t>- </a:t>
            </a:r>
            <a:r>
              <a:rPr lang="en-US" sz="2800" dirty="0">
                <a:hlinkClick r:id="rId3"/>
              </a:rPr>
              <a:t>SAS</a:t>
            </a:r>
            <a:endParaRPr lang="en-US" sz="2800" dirty="0"/>
          </a:p>
          <a:p>
            <a:pPr marL="336145" lvl="1"/>
            <a:r>
              <a:rPr lang="en-US" sz="2800" dirty="0"/>
              <a:t>SQL Database – </a:t>
            </a:r>
            <a:r>
              <a:rPr lang="en-US" sz="2800" dirty="0">
                <a:hlinkClick r:id="rId4"/>
              </a:rPr>
              <a:t>same model </a:t>
            </a:r>
            <a:r>
              <a:rPr lang="en-US" sz="2800" dirty="0"/>
              <a:t>as on-premises</a:t>
            </a:r>
          </a:p>
          <a:p>
            <a:pPr marL="57581" lvl="1"/>
            <a:endParaRPr lang="en-US" sz="3200" dirty="0"/>
          </a:p>
          <a:p>
            <a:pPr marL="57581" lvl="1"/>
            <a:r>
              <a:rPr lang="en-US" sz="4400" b="1" dirty="0"/>
              <a:t>Download and Use: </a:t>
            </a:r>
          </a:p>
          <a:p>
            <a:pPr marL="57581" lvl="1"/>
            <a:r>
              <a:rPr lang="en-US" sz="2800" dirty="0"/>
              <a:t>Microsoft Azure Storage Explorer (Preview) is a standalone app from Microsoft that allows you to easily work with Azure Storage data on Windows, </a:t>
            </a:r>
            <a:r>
              <a:rPr lang="en-US" sz="2800" dirty="0" err="1"/>
              <a:t>macOS</a:t>
            </a:r>
            <a:r>
              <a:rPr lang="en-US" sz="2800" dirty="0"/>
              <a:t> and Linux. </a:t>
            </a:r>
            <a:r>
              <a:rPr lang="en-US" sz="2800" dirty="0">
                <a:hlinkClick r:id="rId5"/>
              </a:rPr>
              <a:t>http://storageexplorer.com/</a:t>
            </a:r>
            <a:r>
              <a:rPr lang="en-US" sz="2800" dirty="0"/>
              <a:t> </a:t>
            </a:r>
          </a:p>
          <a:p>
            <a:r>
              <a:rPr lang="en-GB" sz="5400" dirty="0"/>
              <a:t> </a:t>
            </a:r>
          </a:p>
          <a:p>
            <a:endParaRPr lang="en-GB" sz="5400" dirty="0"/>
          </a:p>
        </p:txBody>
      </p:sp>
    </p:spTree>
    <p:extLst>
      <p:ext uri="{BB962C8B-B14F-4D97-AF65-F5344CB8AC3E}">
        <p14:creationId xmlns:p14="http://schemas.microsoft.com/office/powerpoint/2010/main" val="1553765743"/>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1_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8298</TotalTime>
  <Words>3996</Words>
  <Application>Microsoft Office PowerPoint</Application>
  <PresentationFormat>Widescreen</PresentationFormat>
  <Paragraphs>685</Paragraphs>
  <Slides>65</Slides>
  <Notes>65</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65</vt:i4>
      </vt:variant>
    </vt:vector>
  </HeadingPairs>
  <TitlesOfParts>
    <vt:vector size="79" baseType="lpstr">
      <vt:lpstr>Arial</vt:lpstr>
      <vt:lpstr>Calibri</vt:lpstr>
      <vt:lpstr>Calibri Light</vt:lpstr>
      <vt:lpstr>Courier New</vt:lpstr>
      <vt:lpstr>Segoe Semibold</vt:lpstr>
      <vt:lpstr>Segoe UI</vt:lpstr>
      <vt:lpstr>Segoe UI Semilight</vt:lpstr>
      <vt:lpstr>segoe-ui_normal</vt:lpstr>
      <vt:lpstr>Times New Roman</vt:lpstr>
      <vt:lpstr>Wingdings</vt:lpstr>
      <vt:lpstr>Office Theme</vt:lpstr>
      <vt:lpstr>1_Office Theme</vt:lpstr>
      <vt:lpstr>7-00134_MS_Qwest_template_Segoe</vt:lpstr>
      <vt:lpstr>1_7-00134_MS_Qwest_template_Segoe</vt:lpstr>
      <vt:lpstr>Design Application Storage and Data Access Strategy</vt:lpstr>
      <vt:lpstr>Design Application Storage and Data Access Strategy</vt:lpstr>
      <vt:lpstr>Let’s Play</vt:lpstr>
      <vt:lpstr>Storage in 70-535</vt:lpstr>
      <vt:lpstr>Storage in 70-534(Azure)</vt:lpstr>
      <vt:lpstr>Design Data Storage Options</vt:lpstr>
      <vt:lpstr>Design Data Storage Options</vt:lpstr>
      <vt:lpstr>3.1.1</vt:lpstr>
      <vt:lpstr>3.1.2</vt:lpstr>
      <vt:lpstr>Azure Storage Account</vt:lpstr>
      <vt:lpstr>Azure Storage Account</vt:lpstr>
      <vt:lpstr>Azure Storage Account Schematic</vt:lpstr>
      <vt:lpstr>Azure Table Storage</vt:lpstr>
      <vt:lpstr>Azure Queue</vt:lpstr>
      <vt:lpstr>Table and Queue Storage via PowerShell</vt:lpstr>
      <vt:lpstr>Storage Options</vt:lpstr>
      <vt:lpstr>Azure Blob Storage</vt:lpstr>
      <vt:lpstr>Block Blobs</vt:lpstr>
      <vt:lpstr>Append Blobs</vt:lpstr>
      <vt:lpstr>Page Blob</vt:lpstr>
      <vt:lpstr>Replication for Table &amp; Blob Storage</vt:lpstr>
      <vt:lpstr>Blob Access</vt:lpstr>
      <vt:lpstr>Shared Access Signatures (SAS)</vt:lpstr>
      <vt:lpstr>Azure Disk</vt:lpstr>
      <vt:lpstr>Example of SAS token</vt:lpstr>
      <vt:lpstr>PowerPoint Presentation</vt:lpstr>
      <vt:lpstr>PowerPoint Presentation</vt:lpstr>
      <vt:lpstr>Blob Encryption/Security</vt:lpstr>
      <vt:lpstr>Table &amp; Blob:  Performance, Storage Limits, etc.</vt:lpstr>
      <vt:lpstr>PowerPoint Presentation</vt:lpstr>
      <vt:lpstr>PowerPoint Presentation</vt:lpstr>
      <vt:lpstr>Sufficient bandwidth on VM</vt:lpstr>
      <vt:lpstr>Premium storage accounts Scalability</vt:lpstr>
      <vt:lpstr>If Using Storage Spaces Striping</vt:lpstr>
      <vt:lpstr>Pay Attention to I/O vs IOPs</vt:lpstr>
      <vt:lpstr>Azure Storage Samples</vt:lpstr>
      <vt:lpstr>Table Labs for .NET</vt:lpstr>
      <vt:lpstr>Blob Labs for .NET</vt:lpstr>
      <vt:lpstr>SAS Labs</vt:lpstr>
      <vt:lpstr>Azure Storage KeyWords</vt:lpstr>
      <vt:lpstr>SQL Database</vt:lpstr>
      <vt:lpstr>Azure SQL Database</vt:lpstr>
      <vt:lpstr>Service Tiers</vt:lpstr>
      <vt:lpstr>Service Tier Attributes</vt:lpstr>
      <vt:lpstr>SQL Database Security</vt:lpstr>
      <vt:lpstr>Azure SQL KeyWords</vt:lpstr>
      <vt:lpstr>SQL Database Videos</vt:lpstr>
      <vt:lpstr>CosmosDB</vt:lpstr>
      <vt:lpstr>Cosmos DB</vt:lpstr>
      <vt:lpstr>DocumentDB Programming Options</vt:lpstr>
      <vt:lpstr>DocumentDB Resources</vt:lpstr>
      <vt:lpstr>Azure CosmosDb KeyWords</vt:lpstr>
      <vt:lpstr>MySQL</vt:lpstr>
      <vt:lpstr>MySQL</vt:lpstr>
      <vt:lpstr>MySQL Resources</vt:lpstr>
      <vt:lpstr>MongoDB</vt:lpstr>
      <vt:lpstr>MongoDB</vt:lpstr>
      <vt:lpstr>3.1.1 Exam Tip!</vt:lpstr>
      <vt:lpstr>3.1.1: A title company needs to provide access to storage for people to upload scans of documents that they signed. There are time limits to when the documents are needed. Which approach should be used to provide access?</vt:lpstr>
      <vt:lpstr>3.1.3: A company is looking to move its existing system from on-premises to Azure and it is using MySQL.  Which of the following are valid statements?</vt:lpstr>
      <vt:lpstr>3.1.2</vt:lpstr>
      <vt:lpstr>3.1.3</vt:lpstr>
      <vt:lpstr>New Azure Service updates (Storage)</vt:lpstr>
      <vt:lpstr>New Azure Service updates (Database)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Niraj Kumar;kloudezy.com</dc:creator>
  <cp:lastModifiedBy>Dan Stolts</cp:lastModifiedBy>
  <cp:revision>272</cp:revision>
  <dcterms:created xsi:type="dcterms:W3CDTF">2015-09-15T13:10:44Z</dcterms:created>
  <dcterms:modified xsi:type="dcterms:W3CDTF">2018-01-08T17:52:02Z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jserra@microsoft.com</vt:lpwstr>
  </property>
  <property fmtid="{D5CDD505-2E9C-101B-9397-08002B2CF9AE}" pid="6" name="MSIP_Label_f42aa342-8706-4288-bd11-ebb85995028c_SetDate">
    <vt:lpwstr>2017-10-19T09:34:10.9842741-04:00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