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7"/>
  </p:notesMasterIdLst>
  <p:sldIdLst>
    <p:sldId id="258" r:id="rId3"/>
    <p:sldId id="290" r:id="rId4"/>
    <p:sldId id="264" r:id="rId5"/>
    <p:sldId id="289" r:id="rId6"/>
    <p:sldId id="288" r:id="rId7"/>
    <p:sldId id="291" r:id="rId8"/>
    <p:sldId id="270" r:id="rId9"/>
    <p:sldId id="271" r:id="rId10"/>
    <p:sldId id="265" r:id="rId11"/>
    <p:sldId id="273" r:id="rId12"/>
    <p:sldId id="283" r:id="rId13"/>
    <p:sldId id="268" r:id="rId14"/>
    <p:sldId id="272" r:id="rId15"/>
    <p:sldId id="257" r:id="rId16"/>
    <p:sldId id="274" r:id="rId17"/>
    <p:sldId id="276" r:id="rId18"/>
    <p:sldId id="277" r:id="rId19"/>
    <p:sldId id="278" r:id="rId20"/>
    <p:sldId id="279" r:id="rId21"/>
    <p:sldId id="284" r:id="rId22"/>
    <p:sldId id="285" r:id="rId23"/>
    <p:sldId id="281" r:id="rId24"/>
    <p:sldId id="286" r:id="rId25"/>
    <p:sldId id="287"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9A0C0D3-0A88-4576-A09D-9C67084D6A69}">
          <p14:sldIdLst>
            <p14:sldId id="258"/>
            <p14:sldId id="290"/>
            <p14:sldId id="264"/>
            <p14:sldId id="289"/>
            <p14:sldId id="288"/>
            <p14:sldId id="291"/>
          </p14:sldIdLst>
        </p14:section>
        <p14:section name="Morning Day 1" id="{E4A1E616-D1F0-48C9-9950-B62DA64EE0EC}">
          <p14:sldIdLst>
            <p14:sldId id="270"/>
            <p14:sldId id="271"/>
            <p14:sldId id="265"/>
            <p14:sldId id="273"/>
            <p14:sldId id="283"/>
            <p14:sldId id="268"/>
            <p14:sldId id="272"/>
            <p14:sldId id="257"/>
          </p14:sldIdLst>
        </p14:section>
        <p14:section name="Afternoon Day 2" id="{0E2309C6-6256-4D80-AA15-8A0E78514538}">
          <p14:sldIdLst>
            <p14:sldId id="274"/>
            <p14:sldId id="276"/>
            <p14:sldId id="277"/>
            <p14:sldId id="278"/>
            <p14:sldId id="279"/>
            <p14:sldId id="284"/>
            <p14:sldId id="285"/>
            <p14:sldId id="281"/>
            <p14:sldId id="286"/>
            <p14:sldId id="28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362" autoAdjust="0"/>
    <p:restoredTop sz="77463" autoAdjust="0"/>
  </p:normalViewPr>
  <p:slideViewPr>
    <p:cSldViewPr snapToGrid="0">
      <p:cViewPr varScale="1">
        <p:scale>
          <a:sx n="94" d="100"/>
          <a:sy n="94" d="100"/>
        </p:scale>
        <p:origin x="75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microsoft.com/office/2015/10/relationships/revisionInfo" Target="revisionInfo.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A87663-80B2-406A-AEA6-02F380A944CC}" type="datetimeFigureOut">
              <a:rPr lang="en-US" smtClean="0"/>
              <a:t>1/15/2018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D91679-3A69-4641-964F-5E8374DF41E6}" type="slidenum">
              <a:rPr lang="en-US" smtClean="0"/>
              <a:t>‹#›</a:t>
            </a:fld>
            <a:endParaRPr lang="en-US"/>
          </a:p>
        </p:txBody>
      </p:sp>
    </p:spTree>
    <p:extLst>
      <p:ext uri="{BB962C8B-B14F-4D97-AF65-F5344CB8AC3E}">
        <p14:creationId xmlns:p14="http://schemas.microsoft.com/office/powerpoint/2010/main" val="30661522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Greetings all and Welcome To New York City, </a:t>
            </a:r>
          </a:p>
          <a:p>
            <a:r>
              <a:rPr lang="en-US" dirty="0"/>
              <a:t>I am Dan Stolts, I will be your MC for the day.  We have two rooms here in NYC so speakers are splitting their time between the two</a:t>
            </a:r>
          </a:p>
          <a:p>
            <a:r>
              <a:rPr lang="en-US" dirty="0"/>
              <a:t>We are thrilled to have you join us for this important topic.  We hope to be able to do more of these shows in the future.  I would like to encourage you to go back to your organizations and teach others some of what you learned.  If others in your organization would like a similar event, please have them contact your Microsoft Account Team.  </a:t>
            </a:r>
          </a:p>
          <a:p>
            <a:endParaRPr lang="en-US" dirty="0"/>
          </a:p>
          <a:p>
            <a:r>
              <a:rPr lang="en-US" dirty="0"/>
              <a:t>Let’s start things off with a </a:t>
            </a:r>
          </a:p>
        </p:txBody>
      </p:sp>
      <p:sp>
        <p:nvSpPr>
          <p:cNvPr id="4" name="Slide Number Placeholder 3"/>
          <p:cNvSpPr>
            <a:spLocks noGrp="1"/>
          </p:cNvSpPr>
          <p:nvPr>
            <p:ph type="sldNum" sz="quarter" idx="10"/>
          </p:nvPr>
        </p:nvSpPr>
        <p:spPr/>
        <p:txBody>
          <a:bodyPr/>
          <a:lstStyle/>
          <a:p>
            <a:fld id="{F0D91679-3A69-4641-964F-5E8374DF41E6}" type="slidenum">
              <a:rPr lang="en-US" smtClean="0"/>
              <a:t>1</a:t>
            </a:fld>
            <a:endParaRPr lang="en-US"/>
          </a:p>
        </p:txBody>
      </p:sp>
    </p:spTree>
    <p:extLst>
      <p:ext uri="{BB962C8B-B14F-4D97-AF65-F5344CB8AC3E}">
        <p14:creationId xmlns:p14="http://schemas.microsoft.com/office/powerpoint/2010/main" val="11144320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0D91679-3A69-4641-964F-5E8374DF41E6}" type="slidenum">
              <a:rPr lang="en-US" smtClean="0"/>
              <a:t>10</a:t>
            </a:fld>
            <a:endParaRPr lang="en-US"/>
          </a:p>
        </p:txBody>
      </p:sp>
    </p:spTree>
    <p:extLst>
      <p:ext uri="{BB962C8B-B14F-4D97-AF65-F5344CB8AC3E}">
        <p14:creationId xmlns:p14="http://schemas.microsoft.com/office/powerpoint/2010/main" val="41367896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0D91679-3A69-4641-964F-5E8374DF41E6}" type="slidenum">
              <a:rPr lang="en-US" smtClean="0"/>
              <a:t>11</a:t>
            </a:fld>
            <a:endParaRPr lang="en-US"/>
          </a:p>
        </p:txBody>
      </p:sp>
    </p:spTree>
    <p:extLst>
      <p:ext uri="{BB962C8B-B14F-4D97-AF65-F5344CB8AC3E}">
        <p14:creationId xmlns:p14="http://schemas.microsoft.com/office/powerpoint/2010/main" val="33999697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0D91679-3A69-4641-964F-5E8374DF41E6}" type="slidenum">
              <a:rPr lang="en-US" smtClean="0"/>
              <a:t>12</a:t>
            </a:fld>
            <a:endParaRPr lang="en-US"/>
          </a:p>
        </p:txBody>
      </p:sp>
    </p:spTree>
    <p:extLst>
      <p:ext uri="{BB962C8B-B14F-4D97-AF65-F5344CB8AC3E}">
        <p14:creationId xmlns:p14="http://schemas.microsoft.com/office/powerpoint/2010/main" val="40471130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0D91679-3A69-4641-964F-5E8374DF41E6}" type="slidenum">
              <a:rPr lang="en-US" smtClean="0"/>
              <a:t>13</a:t>
            </a:fld>
            <a:endParaRPr lang="en-US"/>
          </a:p>
        </p:txBody>
      </p:sp>
    </p:spTree>
    <p:extLst>
      <p:ext uri="{BB962C8B-B14F-4D97-AF65-F5344CB8AC3E}">
        <p14:creationId xmlns:p14="http://schemas.microsoft.com/office/powerpoint/2010/main" val="18651783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dirty="0">
                <a:effectLst/>
              </a:rPr>
              <a:t>Objective: Learn what you need to know to become a certified Azure Solutions Architect. We will go through the lessons found in the book 70-534 Architecting Microsoft Azure Solutions. </a:t>
            </a:r>
          </a:p>
          <a:p>
            <a:pPr rtl="0"/>
            <a:r>
              <a:rPr lang="en-US" dirty="0">
                <a:effectLst/>
              </a:rPr>
              <a:t>The Topics, though they are numbered in the book, will not be presented in that order.   Also, the current book has been retired; the new book is in the works so it will likely be out in a few months.</a:t>
            </a:r>
          </a:p>
          <a:p>
            <a:endParaRPr lang="en-US" dirty="0"/>
          </a:p>
          <a:p>
            <a:r>
              <a:rPr lang="en-US" dirty="0"/>
              <a:t>If you are with us Live in NYC you should have been given a schedule and there is a schedule posted on the wall outside the rooms.</a:t>
            </a:r>
          </a:p>
        </p:txBody>
      </p:sp>
      <p:sp>
        <p:nvSpPr>
          <p:cNvPr id="4" name="Slide Number Placeholder 3"/>
          <p:cNvSpPr>
            <a:spLocks noGrp="1"/>
          </p:cNvSpPr>
          <p:nvPr>
            <p:ph type="sldNum" sz="quarter" idx="10"/>
          </p:nvPr>
        </p:nvSpPr>
        <p:spPr/>
        <p:txBody>
          <a:bodyPr/>
          <a:lstStyle/>
          <a:p>
            <a:fld id="{C4CA44E0-6ABB-4CBD-8351-69864DC90CE7}" type="slidenum">
              <a:rPr lang="en-US" smtClean="0"/>
              <a:t>14</a:t>
            </a:fld>
            <a:endParaRPr lang="en-US"/>
          </a:p>
        </p:txBody>
      </p:sp>
    </p:spTree>
    <p:extLst>
      <p:ext uri="{BB962C8B-B14F-4D97-AF65-F5344CB8AC3E}">
        <p14:creationId xmlns:p14="http://schemas.microsoft.com/office/powerpoint/2010/main" val="37770345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0D91679-3A69-4641-964F-5E8374DF41E6}" type="slidenum">
              <a:rPr lang="en-US" smtClean="0"/>
              <a:t>15</a:t>
            </a:fld>
            <a:endParaRPr lang="en-US"/>
          </a:p>
        </p:txBody>
      </p:sp>
    </p:spTree>
    <p:extLst>
      <p:ext uri="{BB962C8B-B14F-4D97-AF65-F5344CB8AC3E}">
        <p14:creationId xmlns:p14="http://schemas.microsoft.com/office/powerpoint/2010/main" val="8113317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D91679-3A69-4641-964F-5E8374DF41E6}" type="slidenum">
              <a:rPr lang="en-US" smtClean="0"/>
              <a:t>16</a:t>
            </a:fld>
            <a:endParaRPr lang="en-US"/>
          </a:p>
        </p:txBody>
      </p:sp>
    </p:spTree>
    <p:extLst>
      <p:ext uri="{BB962C8B-B14F-4D97-AF65-F5344CB8AC3E}">
        <p14:creationId xmlns:p14="http://schemas.microsoft.com/office/powerpoint/2010/main" val="33216067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D91679-3A69-4641-964F-5E8374DF41E6}" type="slidenum">
              <a:rPr lang="en-US" smtClean="0"/>
              <a:t>17</a:t>
            </a:fld>
            <a:endParaRPr lang="en-US"/>
          </a:p>
        </p:txBody>
      </p:sp>
    </p:spTree>
    <p:extLst>
      <p:ext uri="{BB962C8B-B14F-4D97-AF65-F5344CB8AC3E}">
        <p14:creationId xmlns:p14="http://schemas.microsoft.com/office/powerpoint/2010/main" val="25266101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D91679-3A69-4641-964F-5E8374DF41E6}" type="slidenum">
              <a:rPr lang="en-US" smtClean="0"/>
              <a:t>18</a:t>
            </a:fld>
            <a:endParaRPr lang="en-US"/>
          </a:p>
        </p:txBody>
      </p:sp>
    </p:spTree>
    <p:extLst>
      <p:ext uri="{BB962C8B-B14F-4D97-AF65-F5344CB8AC3E}">
        <p14:creationId xmlns:p14="http://schemas.microsoft.com/office/powerpoint/2010/main" val="41956169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0D91679-3A69-4641-964F-5E8374DF41E6}" type="slidenum">
              <a:rPr lang="en-US" smtClean="0"/>
              <a:t>19</a:t>
            </a:fld>
            <a:endParaRPr lang="en-US"/>
          </a:p>
        </p:txBody>
      </p:sp>
    </p:spTree>
    <p:extLst>
      <p:ext uri="{BB962C8B-B14F-4D97-AF65-F5344CB8AC3E}">
        <p14:creationId xmlns:p14="http://schemas.microsoft.com/office/powerpoint/2010/main" val="30615901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0D91679-3A69-4641-964F-5E8374DF41E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616670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0D91679-3A69-4641-964F-5E8374DF41E6}" type="slidenum">
              <a:rPr lang="en-US" smtClean="0"/>
              <a:t>20</a:t>
            </a:fld>
            <a:endParaRPr lang="en-US"/>
          </a:p>
        </p:txBody>
      </p:sp>
    </p:spTree>
    <p:extLst>
      <p:ext uri="{BB962C8B-B14F-4D97-AF65-F5344CB8AC3E}">
        <p14:creationId xmlns:p14="http://schemas.microsoft.com/office/powerpoint/2010/main" val="36315125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0D91679-3A69-4641-964F-5E8374DF41E6}" type="slidenum">
              <a:rPr lang="en-US" smtClean="0"/>
              <a:t>21</a:t>
            </a:fld>
            <a:endParaRPr lang="en-US"/>
          </a:p>
        </p:txBody>
      </p:sp>
    </p:spTree>
    <p:extLst>
      <p:ext uri="{BB962C8B-B14F-4D97-AF65-F5344CB8AC3E}">
        <p14:creationId xmlns:p14="http://schemas.microsoft.com/office/powerpoint/2010/main" val="324543782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0D91679-3A69-4641-964F-5E8374DF41E6}" type="slidenum">
              <a:rPr lang="en-US" smtClean="0"/>
              <a:t>22</a:t>
            </a:fld>
            <a:endParaRPr lang="en-US"/>
          </a:p>
        </p:txBody>
      </p:sp>
    </p:spTree>
    <p:extLst>
      <p:ext uri="{BB962C8B-B14F-4D97-AF65-F5344CB8AC3E}">
        <p14:creationId xmlns:p14="http://schemas.microsoft.com/office/powerpoint/2010/main" val="332149678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0D91679-3A69-4641-964F-5E8374DF41E6}" type="slidenum">
              <a:rPr lang="en-US" smtClean="0"/>
              <a:t>23</a:t>
            </a:fld>
            <a:endParaRPr lang="en-US"/>
          </a:p>
        </p:txBody>
      </p:sp>
    </p:spTree>
    <p:extLst>
      <p:ext uri="{BB962C8B-B14F-4D97-AF65-F5344CB8AC3E}">
        <p14:creationId xmlns:p14="http://schemas.microsoft.com/office/powerpoint/2010/main" val="29386954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0D91679-3A69-4641-964F-5E8374DF41E6}" type="slidenum">
              <a:rPr lang="en-US" smtClean="0"/>
              <a:t>24</a:t>
            </a:fld>
            <a:endParaRPr lang="en-US"/>
          </a:p>
        </p:txBody>
      </p:sp>
    </p:spTree>
    <p:extLst>
      <p:ext uri="{BB962C8B-B14F-4D97-AF65-F5344CB8AC3E}">
        <p14:creationId xmlns:p14="http://schemas.microsoft.com/office/powerpoint/2010/main" val="9230067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0D91679-3A69-4641-964F-5E8374DF41E6}" type="slidenum">
              <a:rPr lang="en-US" smtClean="0"/>
              <a:t>3</a:t>
            </a:fld>
            <a:endParaRPr lang="en-US"/>
          </a:p>
        </p:txBody>
      </p:sp>
    </p:spTree>
    <p:extLst>
      <p:ext uri="{BB962C8B-B14F-4D97-AF65-F5344CB8AC3E}">
        <p14:creationId xmlns:p14="http://schemas.microsoft.com/office/powerpoint/2010/main" val="14066588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0D91679-3A69-4641-964F-5E8374DF41E6}" type="slidenum">
              <a:rPr lang="en-US" smtClean="0"/>
              <a:t>4</a:t>
            </a:fld>
            <a:endParaRPr lang="en-US"/>
          </a:p>
        </p:txBody>
      </p:sp>
    </p:spTree>
    <p:extLst>
      <p:ext uri="{BB962C8B-B14F-4D97-AF65-F5344CB8AC3E}">
        <p14:creationId xmlns:p14="http://schemas.microsoft.com/office/powerpoint/2010/main" val="26267104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D91679-3A69-4641-964F-5E8374DF41E6}" type="slidenum">
              <a:rPr lang="en-US" smtClean="0"/>
              <a:t>5</a:t>
            </a:fld>
            <a:endParaRPr lang="en-US"/>
          </a:p>
        </p:txBody>
      </p:sp>
    </p:spTree>
    <p:extLst>
      <p:ext uri="{BB962C8B-B14F-4D97-AF65-F5344CB8AC3E}">
        <p14:creationId xmlns:p14="http://schemas.microsoft.com/office/powerpoint/2010/main" val="18586183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 tips are slides to pay close attention to.  You will very likely see many questions that are related to the various Exam Tips.  </a:t>
            </a:r>
          </a:p>
          <a:p>
            <a:r>
              <a:rPr lang="en-US" dirty="0"/>
              <a:t>This Yammer Group will NOT be on the exam.  We just wanted to highlight it is very important so you know where to turn after the event is finished. </a:t>
            </a:r>
          </a:p>
          <a:p>
            <a:endParaRPr lang="en-US" dirty="0"/>
          </a:p>
          <a:p>
            <a:endParaRPr lang="en-US" dirty="0"/>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9AB204-7D86-4363-947A-E892579E27F0}" type="datetime1">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1/15/2018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 name="Footer Placeholder 9"/>
          <p:cNvSpPr>
            <a:spLocks noGrp="1"/>
          </p:cNvSpPr>
          <p:nvPr>
            <p:ph type="ftr" sz="quarter" idx="1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393969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D91679-3A69-4641-964F-5E8374DF41E6}" type="slidenum">
              <a:rPr lang="en-US" smtClean="0"/>
              <a:t>7</a:t>
            </a:fld>
            <a:endParaRPr lang="en-US"/>
          </a:p>
        </p:txBody>
      </p:sp>
    </p:spTree>
    <p:extLst>
      <p:ext uri="{BB962C8B-B14F-4D97-AF65-F5344CB8AC3E}">
        <p14:creationId xmlns:p14="http://schemas.microsoft.com/office/powerpoint/2010/main" val="41011239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D91679-3A69-4641-964F-5E8374DF41E6}" type="slidenum">
              <a:rPr lang="en-US" smtClean="0"/>
              <a:t>8</a:t>
            </a:fld>
            <a:endParaRPr lang="en-US"/>
          </a:p>
        </p:txBody>
      </p:sp>
    </p:spTree>
    <p:extLst>
      <p:ext uri="{BB962C8B-B14F-4D97-AF65-F5344CB8AC3E}">
        <p14:creationId xmlns:p14="http://schemas.microsoft.com/office/powerpoint/2010/main" val="16074433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D91679-3A69-4641-964F-5E8374DF41E6}" type="slidenum">
              <a:rPr lang="en-US" smtClean="0"/>
              <a:t>9</a:t>
            </a:fld>
            <a:endParaRPr lang="en-US"/>
          </a:p>
        </p:txBody>
      </p:sp>
    </p:spTree>
    <p:extLst>
      <p:ext uri="{BB962C8B-B14F-4D97-AF65-F5344CB8AC3E}">
        <p14:creationId xmlns:p14="http://schemas.microsoft.com/office/powerpoint/2010/main" val="16830379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093B9F9-3668-4248-BC3B-A7F41B8EEB64}" type="datetimeFigureOut">
              <a:rPr lang="en-US" smtClean="0"/>
              <a:t>1/15/2018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1023B7-EB55-4B02-925F-1C95A172EA17}" type="slidenum">
              <a:rPr lang="en-US" smtClean="0"/>
              <a:t>‹#›</a:t>
            </a:fld>
            <a:endParaRPr lang="en-US"/>
          </a:p>
        </p:txBody>
      </p:sp>
    </p:spTree>
    <p:extLst>
      <p:ext uri="{BB962C8B-B14F-4D97-AF65-F5344CB8AC3E}">
        <p14:creationId xmlns:p14="http://schemas.microsoft.com/office/powerpoint/2010/main" val="12392223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093B9F9-3668-4248-BC3B-A7F41B8EEB64}" type="datetimeFigureOut">
              <a:rPr lang="en-US" smtClean="0"/>
              <a:t>1/15/2018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1023B7-EB55-4B02-925F-1C95A172EA17}" type="slidenum">
              <a:rPr lang="en-US" smtClean="0"/>
              <a:t>‹#›</a:t>
            </a:fld>
            <a:endParaRPr lang="en-US"/>
          </a:p>
        </p:txBody>
      </p:sp>
    </p:spTree>
    <p:extLst>
      <p:ext uri="{BB962C8B-B14F-4D97-AF65-F5344CB8AC3E}">
        <p14:creationId xmlns:p14="http://schemas.microsoft.com/office/powerpoint/2010/main" val="2432922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093B9F9-3668-4248-BC3B-A7F41B8EEB64}" type="datetimeFigureOut">
              <a:rPr lang="en-US" smtClean="0"/>
              <a:t>1/15/2018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1023B7-EB55-4B02-925F-1C95A172EA17}" type="slidenum">
              <a:rPr lang="en-US" smtClean="0"/>
              <a:t>‹#›</a:t>
            </a:fld>
            <a:endParaRPr lang="en-US"/>
          </a:p>
        </p:txBody>
      </p:sp>
    </p:spTree>
    <p:extLst>
      <p:ext uri="{BB962C8B-B14F-4D97-AF65-F5344CB8AC3E}">
        <p14:creationId xmlns:p14="http://schemas.microsoft.com/office/powerpoint/2010/main" val="10092714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amp; Non-bulleted text">
    <p:bg>
      <p:bgPr>
        <a:solidFill>
          <a:srgbClr val="92D05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545840" y="347873"/>
            <a:ext cx="8117840" cy="800207"/>
          </a:xfrm>
        </p:spPr>
        <p:txBody>
          <a:bodyPr>
            <a:normAutofit/>
          </a:bodyPr>
          <a:lstStyle>
            <a:lvl1pPr algn="l" defTabSz="914400" rtl="0" eaLnBrk="1" latinLnBrk="0" hangingPunct="1">
              <a:lnSpc>
                <a:spcPct val="90000"/>
              </a:lnSpc>
              <a:spcBef>
                <a:spcPct val="0"/>
              </a:spcBef>
              <a:buNone/>
              <a:defRPr lang="en-US" sz="5400" b="1" i="1" u="none" kern="1200" baseline="0" dirty="0">
                <a:solidFill>
                  <a:schemeClr val="tx1"/>
                </a:solidFill>
                <a:latin typeface="+mj-lt"/>
                <a:ea typeface="+mj-ea"/>
                <a:cs typeface="+mj-cs"/>
              </a:defRPr>
            </a:lvl1pPr>
          </a:lstStyle>
          <a:p>
            <a:endParaRPr lang="en-US" dirty="0"/>
          </a:p>
        </p:txBody>
      </p:sp>
      <p:sp>
        <p:nvSpPr>
          <p:cNvPr id="4" name="Text Placeholder 3"/>
          <p:cNvSpPr>
            <a:spLocks noGrp="1"/>
          </p:cNvSpPr>
          <p:nvPr>
            <p:ph type="body" sz="quarter" idx="11"/>
          </p:nvPr>
        </p:nvSpPr>
        <p:spPr>
          <a:xfrm>
            <a:off x="268080" y="1361440"/>
            <a:ext cx="11655840" cy="4704080"/>
          </a:xfrm>
        </p:spPr>
        <p:txBody>
          <a:bodyPr>
            <a:noAutofit/>
          </a:bodyPr>
          <a:lstStyle>
            <a:lvl1pPr marL="0" indent="0">
              <a:buNone/>
              <a:defRPr sz="4000"/>
            </a:lvl1pPr>
            <a:lvl2pPr marL="28012" indent="0">
              <a:buNone/>
              <a:defRPr sz="1961"/>
            </a:lvl2pPr>
            <a:lvl3pPr marL="219428" indent="0">
              <a:buNone/>
              <a:defRPr sz="1961"/>
            </a:lvl3pPr>
            <a:lvl4pPr marL="466868" indent="0">
              <a:buNone/>
              <a:defRPr sz="1765"/>
            </a:lvl4pPr>
            <a:lvl5pPr marL="725201" indent="0">
              <a:buNone/>
              <a:defRPr sz="1765"/>
            </a:lvl5pPr>
          </a:lstStyle>
          <a:p>
            <a:pPr lvl="0"/>
            <a:endParaRPr lang="en-US" dirty="0"/>
          </a:p>
        </p:txBody>
      </p:sp>
      <p:sp>
        <p:nvSpPr>
          <p:cNvPr id="3" name="Rectangle 2"/>
          <p:cNvSpPr/>
          <p:nvPr userDrawn="1"/>
        </p:nvSpPr>
        <p:spPr>
          <a:xfrm>
            <a:off x="268080" y="286311"/>
            <a:ext cx="3127779" cy="923330"/>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5400" b="0" i="0" u="none" strike="noStrike" kern="1200" cap="none" spc="0" normalizeH="0" baseline="0" noProof="0" dirty="0">
                <a:ln>
                  <a:noFill/>
                </a:ln>
                <a:solidFill>
                  <a:prstClr val="black"/>
                </a:solidFill>
                <a:effectLst/>
                <a:uLnTx/>
                <a:uFillTx/>
                <a:latin typeface="Calibri" panose="020F0502020204030204"/>
                <a:ea typeface="+mn-ea"/>
                <a:cs typeface="+mn-cs"/>
              </a:rPr>
              <a:t>EXAM TIP!</a:t>
            </a:r>
          </a:p>
        </p:txBody>
      </p:sp>
    </p:spTree>
    <p:extLst>
      <p:ext uri="{BB962C8B-B14F-4D97-AF65-F5344CB8AC3E}">
        <p14:creationId xmlns:p14="http://schemas.microsoft.com/office/powerpoint/2010/main" val="1919751068"/>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Question &amp; Answ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590" y="220717"/>
            <a:ext cx="11778205" cy="1308538"/>
          </a:xfrm>
          <a:solidFill>
            <a:schemeClr val="accent4">
              <a:lumMod val="40000"/>
              <a:lumOff val="60000"/>
            </a:schemeClr>
          </a:solidFill>
        </p:spPr>
        <p:txBody>
          <a:bodyPr>
            <a:normAutofit/>
          </a:bodyPr>
          <a:lstStyle>
            <a:lvl1pPr>
              <a:defRPr sz="3600"/>
            </a:lvl1pPr>
          </a:lstStyle>
          <a:p>
            <a:r>
              <a:rPr lang="en-US" dirty="0"/>
              <a:t>Click to edit Question style</a:t>
            </a:r>
          </a:p>
        </p:txBody>
      </p:sp>
      <p:sp>
        <p:nvSpPr>
          <p:cNvPr id="3" name="Content Placeholder 2"/>
          <p:cNvSpPr>
            <a:spLocks noGrp="1"/>
          </p:cNvSpPr>
          <p:nvPr>
            <p:ph idx="1" hasCustomPrompt="1"/>
          </p:nvPr>
        </p:nvSpPr>
        <p:spPr>
          <a:xfrm>
            <a:off x="201591" y="1529255"/>
            <a:ext cx="11778205" cy="5123793"/>
          </a:xfrm>
        </p:spPr>
        <p:txBody>
          <a:bodyPr>
            <a:normAutofit/>
          </a:bodyPr>
          <a:lstStyle>
            <a:lvl1pPr marL="742950" indent="-742950">
              <a:buFont typeface="+mj-lt"/>
              <a:buAutoNum type="arabicParenR"/>
              <a:defRPr sz="3600"/>
            </a:lvl1pPr>
            <a:lvl2pPr marL="971550" indent="-514350">
              <a:buFont typeface="+mj-lt"/>
              <a:buAutoNum type="alphaUcPeriod"/>
              <a:defRPr sz="3200"/>
            </a:lvl2pPr>
            <a:lvl3pPr marL="1485900" indent="-571500">
              <a:buFont typeface="+mj-lt"/>
              <a:buAutoNum type="romanLcPeriod"/>
              <a:defRPr sz="2800"/>
            </a:lvl3pPr>
            <a:lvl4pPr marL="1828800" indent="-457200">
              <a:buFont typeface="+mj-lt"/>
              <a:buAutoNum type="alphaLcPeriod"/>
              <a:defRPr sz="2400"/>
            </a:lvl4pPr>
            <a:lvl5pPr marL="2286000" indent="-457200">
              <a:buFont typeface="+mj-lt"/>
              <a:buAutoNum type="arabicPeriod"/>
              <a:defRPr sz="2400"/>
            </a:lvl5pPr>
          </a:lstStyle>
          <a:p>
            <a:pPr lvl="0"/>
            <a:r>
              <a:rPr lang="en-US" dirty="0"/>
              <a:t>Click to edit Question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0" hasCustomPrompt="1"/>
          </p:nvPr>
        </p:nvSpPr>
        <p:spPr>
          <a:xfrm>
            <a:off x="467502" y="1843935"/>
            <a:ext cx="11778205" cy="5123793"/>
          </a:xfrm>
        </p:spPr>
        <p:txBody>
          <a:bodyPr>
            <a:normAutofit/>
          </a:bodyPr>
          <a:lstStyle>
            <a:lvl1pPr marL="742950" indent="-742950">
              <a:buFont typeface="+mj-lt"/>
              <a:buAutoNum type="arabicParenR"/>
              <a:defRPr sz="3600"/>
            </a:lvl1pPr>
            <a:lvl2pPr marL="971550" indent="-514350">
              <a:buFont typeface="+mj-lt"/>
              <a:buAutoNum type="alphaUcPeriod"/>
              <a:defRPr sz="3200"/>
            </a:lvl2pPr>
            <a:lvl3pPr marL="1485900" indent="-571500">
              <a:buFont typeface="+mj-lt"/>
              <a:buAutoNum type="romanLcPeriod"/>
              <a:defRPr sz="2800"/>
            </a:lvl3pPr>
            <a:lvl4pPr marL="1828800" indent="-457200">
              <a:buFont typeface="+mj-lt"/>
              <a:buAutoNum type="alphaLcPeriod"/>
              <a:defRPr sz="2400"/>
            </a:lvl4pPr>
            <a:lvl5pPr marL="2286000" indent="-457200">
              <a:buFont typeface="+mj-lt"/>
              <a:buAutoNum type="arabicPeriod"/>
              <a:defRPr sz="2400"/>
            </a:lvl5pPr>
          </a:lstStyle>
          <a:p>
            <a:pPr lvl="0"/>
            <a:r>
              <a:rPr lang="en-US" dirty="0"/>
              <a:t>Click to edit Answer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04068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hidden"/>
                                      </p:to>
                                    </p:set>
                                  </p:childTnLst>
                                </p:cTn>
                              </p:par>
                            </p:childTnLst>
                          </p:cTn>
                        </p:par>
                        <p:par>
                          <p:cTn id="7" fill="hold">
                            <p:stCondLst>
                              <p:cond delay="0"/>
                            </p:stCondLst>
                            <p:childTnLst>
                              <p:par>
                                <p:cTn id="8" presetID="14" presetClass="entr" presetSubtype="10" fill="hold" grpId="0" nodeType="after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randombar(horizontal)">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tmplLst>
          <p:tmpl>
            <p:tnLst>
              <p:par>
                <p:cTn presetID="1" presetClass="exit" presetSubtype="0" fill="hold" nodeType="clickEffect">
                  <p:stCondLst>
                    <p:cond delay="0"/>
                  </p:stCondLst>
                  <p:childTnLst>
                    <p:set>
                      <p:cBhvr>
                        <p:cTn dur="1" fill="hold">
                          <p:stCondLst>
                            <p:cond delay="0"/>
                          </p:stCondLst>
                        </p:cTn>
                        <p:tgtEl>
                          <p:spTgt spid="3"/>
                        </p:tgtEl>
                        <p:attrNameLst>
                          <p:attrName>style.visibility</p:attrName>
                        </p:attrNameLst>
                      </p:cBhvr>
                      <p:to>
                        <p:strVal val="hidden"/>
                      </p:to>
                    </p:set>
                  </p:childTnLst>
                </p:cTn>
              </p:par>
            </p:tnLst>
          </p:tmpl>
        </p:tmplLst>
      </p:bldP>
      <p:bldP spid="7" grpId="0">
        <p:tmplLst>
          <p:tmpl>
            <p:tnLst>
              <p:par>
                <p:cTn presetID="14" presetClass="entr" presetSubtype="1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randombar(horizontal)">
                      <p:cBhvr>
                        <p:cTn dur="500"/>
                        <p:tgtEl>
                          <p:spTgt spid="7"/>
                        </p:tgtEl>
                      </p:cBhvr>
                    </p:animEffect>
                  </p:childTnLst>
                </p:cTn>
              </p:par>
            </p:tnLst>
          </p:tmpl>
        </p:tmplLst>
      </p:bldP>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 ANIMATED">
    <p:bg bwMode="auto">
      <p:bgPr>
        <a:solidFill>
          <a:schemeClr val="accent2"/>
        </a:solidFill>
        <a:effectLst/>
      </p:bgPr>
    </p:bg>
    <p:spTree>
      <p:nvGrpSpPr>
        <p:cNvPr id="1" name=""/>
        <p:cNvGrpSpPr/>
        <p:nvPr/>
      </p:nvGrpSpPr>
      <p:grpSpPr>
        <a:xfrm>
          <a:off x="0" y="0"/>
          <a:ext cx="0" cy="0"/>
          <a:chOff x="0" y="0"/>
          <a:chExt cx="0" cy="0"/>
        </a:xfrm>
      </p:grpSpPr>
      <p:sp>
        <p:nvSpPr>
          <p:cNvPr id="12" name="Rectangle 5"/>
          <p:cNvSpPr>
            <a:spLocks noChangeArrowheads="1"/>
          </p:cNvSpPr>
          <p:nvPr userDrawn="1"/>
        </p:nvSpPr>
        <p:spPr bwMode="auto">
          <a:xfrm>
            <a:off x="3113" y="4309988"/>
            <a:ext cx="12188887" cy="2551127"/>
          </a:xfrm>
          <a:prstGeom prst="rect">
            <a:avLst/>
          </a:prstGeom>
          <a:solidFill>
            <a:srgbClr val="4DA0E2"/>
          </a:solidFill>
          <a:ln>
            <a:noFill/>
          </a:ln>
        </p:spPr>
        <p:txBody>
          <a:bodyPr vert="horz" wrap="square" lIns="89642" tIns="44821" rIns="89642" bIns="44821"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 name="Rectangle 7"/>
          <p:cNvSpPr>
            <a:spLocks noChangeArrowheads="1"/>
          </p:cNvSpPr>
          <p:nvPr userDrawn="1"/>
        </p:nvSpPr>
        <p:spPr bwMode="auto">
          <a:xfrm>
            <a:off x="1" y="5729528"/>
            <a:ext cx="12188888" cy="1131586"/>
          </a:xfrm>
          <a:prstGeom prst="rect">
            <a:avLst/>
          </a:prstGeom>
          <a:solidFill>
            <a:srgbClr val="00188F"/>
          </a:solidFill>
          <a:ln>
            <a:noFill/>
          </a:ln>
          <a:extLst/>
        </p:spPr>
        <p:txBody>
          <a:bodyPr vert="horz" wrap="square" lIns="89642" tIns="44821" rIns="89642" bIns="44821"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Rectangle 8"/>
          <p:cNvSpPr>
            <a:spLocks noChangeArrowheads="1"/>
          </p:cNvSpPr>
          <p:nvPr userDrawn="1"/>
        </p:nvSpPr>
        <p:spPr bwMode="auto">
          <a:xfrm>
            <a:off x="3113" y="3343392"/>
            <a:ext cx="12185777" cy="277059"/>
          </a:xfrm>
          <a:prstGeom prst="rect">
            <a:avLst/>
          </a:prstGeom>
          <a:solidFill>
            <a:srgbClr val="25B9E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 name="Rectangle 12"/>
          <p:cNvSpPr/>
          <p:nvPr userDrawn="1"/>
        </p:nvSpPr>
        <p:spPr bwMode="white">
          <a:xfrm>
            <a:off x="0" y="-312"/>
            <a:ext cx="12191377" cy="685862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err="1">
              <a:ln>
                <a:noFill/>
              </a:ln>
              <a:gradFill>
                <a:gsLst>
                  <a:gs pos="0">
                    <a:srgbClr val="FFFFFF"/>
                  </a:gs>
                  <a:gs pos="100000">
                    <a:srgbClr val="FFFFFF"/>
                  </a:gs>
                </a:gsLst>
                <a:lin ang="5400000" scaled="0"/>
              </a:gradFill>
              <a:effectLst/>
              <a:uLnTx/>
              <a:uFillTx/>
              <a:latin typeface="Calibri" panose="020F0502020204030204"/>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1104" y="3877271"/>
            <a:ext cx="6273418" cy="1794661"/>
          </a:xfrm>
          <a:noFill/>
        </p:spPr>
        <p:txBody>
          <a:bodyPr lIns="146304" tIns="109728" rIns="146304" bIns="109728">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69303" y="2075840"/>
            <a:ext cx="9860610" cy="1801436"/>
          </a:xfrm>
          <a:noFill/>
        </p:spPr>
        <p:txBody>
          <a:bodyPr lIns="146304" tIns="91440" rIns="146304" bIns="91440" anchor="t" anchorCtr="0"/>
          <a:lstStyle>
            <a:lvl1pPr>
              <a:defRPr sz="5882" spc="-98" baseline="0">
                <a:gradFill>
                  <a:gsLst>
                    <a:gs pos="3333">
                      <a:schemeClr val="tx1"/>
                    </a:gs>
                    <a:gs pos="39000">
                      <a:schemeClr val="tx1"/>
                    </a:gs>
                  </a:gsLst>
                  <a:lin ang="5400000" scaled="0"/>
                </a:gradFill>
              </a:defRPr>
            </a:lvl1pPr>
          </a:lstStyle>
          <a:p>
            <a:r>
              <a:rPr lang="en-US" dirty="0"/>
              <a:t>Presentation title</a:t>
            </a:r>
          </a:p>
        </p:txBody>
      </p:sp>
      <p:pic>
        <p:nvPicPr>
          <p:cNvPr id="6" name="Picture 5"/>
          <p:cNvPicPr>
            <a:picLocks noChangeAspect="1"/>
          </p:cNvPicPr>
          <p:nvPr userDrawn="1"/>
        </p:nvPicPr>
        <p:blipFill>
          <a:blip r:embed="rId2" cstate="print">
            <a:extLst>
              <a:ext uri="{BEBA8EAE-BF5A-486C-A8C5-ECC9F3942E4B}">
                <a14:imgProps xmlns:a14="http://schemas.microsoft.com/office/drawing/2010/main">
                  <a14:imgLayer r:embed="rId3">
                    <a14:imgEffect>
                      <a14:brightnessContrast bright="-1000"/>
                    </a14:imgEffect>
                  </a14:imgLayer>
                </a14:imgProps>
              </a:ext>
              <a:ext uri="{28A0092B-C50C-407E-A947-70E740481C1C}">
                <a14:useLocalDpi xmlns:a14="http://schemas.microsoft.com/office/drawing/2010/main" val="0"/>
              </a:ext>
            </a:extLst>
          </a:blip>
          <a:stretch>
            <a:fillRect/>
          </a:stretch>
        </p:blipFill>
        <p:spPr bwMode="black">
          <a:xfrm>
            <a:off x="449322" y="6061766"/>
            <a:ext cx="1522404" cy="326167"/>
          </a:xfrm>
          <a:prstGeom prst="rect">
            <a:avLst/>
          </a:prstGeom>
        </p:spPr>
      </p:pic>
      <p:sp>
        <p:nvSpPr>
          <p:cNvPr id="8" name="Rectangle 6"/>
          <p:cNvSpPr>
            <a:spLocks noChangeArrowheads="1"/>
          </p:cNvSpPr>
          <p:nvPr userDrawn="1"/>
        </p:nvSpPr>
        <p:spPr bwMode="auto">
          <a:xfrm>
            <a:off x="3113" y="4309988"/>
            <a:ext cx="12188887" cy="2551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5168907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24000" decel="76000" fill="hold" grpId="0" nodeType="withEffect">
                                  <p:stCondLst>
                                    <p:cond delay="0"/>
                                  </p:stCondLst>
                                  <p:childTnLst>
                                    <p:animMotion origin="layout" path="M 0 3.25011E-6 L 1.00728 3.25011E-6 " pathEditMode="relative" rAng="0" ptsTypes="AA">
                                      <p:cBhvr>
                                        <p:cTn id="6" dur="750" fill="hold"/>
                                        <p:tgtEl>
                                          <p:spTgt spid="11"/>
                                        </p:tgtEl>
                                        <p:attrNameLst>
                                          <p:attrName>ppt_x</p:attrName>
                                          <p:attrName>ppt_y</p:attrName>
                                        </p:attrNameLst>
                                      </p:cBhvr>
                                      <p:rCtr x="50357" y="0"/>
                                    </p:animMotion>
                                  </p:childTnLst>
                                </p:cTn>
                              </p:par>
                              <p:par>
                                <p:cTn id="7" presetID="63" presetClass="path" presetSubtype="0" accel="24000" decel="76000" fill="hold" grpId="0" nodeType="withEffect">
                                  <p:stCondLst>
                                    <p:cond delay="250"/>
                                  </p:stCondLst>
                                  <p:childTnLst>
                                    <p:animMotion origin="layout" path="M 0 3.25011E-6 L 1.00728 3.25011E-6 " pathEditMode="relative" rAng="0" ptsTypes="AA">
                                      <p:cBhvr>
                                        <p:cTn id="8" dur="750" fill="hold"/>
                                        <p:tgtEl>
                                          <p:spTgt spid="12"/>
                                        </p:tgtEl>
                                        <p:attrNameLst>
                                          <p:attrName>ppt_x</p:attrName>
                                          <p:attrName>ppt_y</p:attrName>
                                        </p:attrNameLst>
                                      </p:cBhvr>
                                      <p:rCtr x="50357" y="0"/>
                                    </p:animMotion>
                                  </p:childTnLst>
                                </p:cTn>
                              </p:par>
                              <p:par>
                                <p:cTn id="9" presetID="63" presetClass="path" presetSubtype="0" accel="24000" decel="76000" fill="hold" grpId="0" nodeType="withEffect">
                                  <p:stCondLst>
                                    <p:cond delay="150"/>
                                  </p:stCondLst>
                                  <p:childTnLst>
                                    <p:animMotion origin="layout" path="M 0 3.25011E-6 L 1.00728 3.25011E-6 " pathEditMode="relative" rAng="0" ptsTypes="AA">
                                      <p:cBhvr>
                                        <p:cTn id="10" dur="750" fill="hold"/>
                                        <p:tgtEl>
                                          <p:spTgt spid="10"/>
                                        </p:tgtEl>
                                        <p:attrNameLst>
                                          <p:attrName>ppt_x</p:attrName>
                                          <p:attrName>ppt_y</p:attrName>
                                        </p:attrNameLst>
                                      </p:cBhvr>
                                      <p:rCtr x="50357" y="0"/>
                                    </p:animMotion>
                                  </p:childTnLst>
                                </p:cTn>
                              </p:par>
                              <p:par>
                                <p:cTn id="11" presetID="1" presetClass="entr" presetSubtype="0" fill="hold" grpId="0" nodeType="withEffect">
                                  <p:stCondLst>
                                    <p:cond delay="1000"/>
                                  </p:stCondLst>
                                  <p:childTnLst>
                                    <p:set>
                                      <p:cBhvr>
                                        <p:cTn id="12" dur="1" fill="hold">
                                          <p:stCondLst>
                                            <p:cond delay="0"/>
                                          </p:stCondLst>
                                        </p:cTn>
                                        <p:tgtEl>
                                          <p:spTgt spid="13"/>
                                        </p:tgtEl>
                                        <p:attrNameLst>
                                          <p:attrName>style.visibility</p:attrName>
                                        </p:attrNameLst>
                                      </p:cBhvr>
                                      <p:to>
                                        <p:strVal val="visible"/>
                                      </p:to>
                                    </p:set>
                                  </p:childTnLst>
                                </p:cTn>
                              </p:par>
                              <p:par>
                                <p:cTn id="13" presetID="10" presetClass="entr" presetSubtype="0" fill="hold" grpId="0" nodeType="withEffect">
                                  <p:stCondLst>
                                    <p:cond delay="75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950"/>
                                        <p:tgtEl>
                                          <p:spTgt spid="9"/>
                                        </p:tgtEl>
                                      </p:cBhvr>
                                    </p:animEffect>
                                  </p:childTnLst>
                                </p:cTn>
                              </p:par>
                              <p:par>
                                <p:cTn id="16" presetID="63" presetClass="path" presetSubtype="0" decel="100000" fill="hold" grpId="1" nodeType="withEffect">
                                  <p:stCondLst>
                                    <p:cond delay="750"/>
                                  </p:stCondLst>
                                  <p:childTnLst>
                                    <p:animMotion origin="layout" path="M -0.01455 -1.34362E-6 L -3.90605E-7 -1.34362E-6 " pathEditMode="relative" rAng="0" ptsTypes="AA">
                                      <p:cBhvr>
                                        <p:cTn id="17" dur="950" fill="hold"/>
                                        <p:tgtEl>
                                          <p:spTgt spid="9"/>
                                        </p:tgtEl>
                                        <p:attrNameLst>
                                          <p:attrName>ppt_x</p:attrName>
                                          <p:attrName>ppt_y</p:attrName>
                                        </p:attrNameLst>
                                      </p:cBhvr>
                                      <p:rCtr x="728" y="0"/>
                                    </p:animMotion>
                                  </p:childTnLst>
                                </p:cTn>
                              </p:par>
                              <p:par>
                                <p:cTn id="18" presetID="6" presetClass="emph" presetSubtype="0" accel="100000" autoRev="1" fill="hold" grpId="2" nodeType="withEffect">
                                  <p:stCondLst>
                                    <p:cond delay="50"/>
                                  </p:stCondLst>
                                  <p:childTnLst>
                                    <p:animScale>
                                      <p:cBhvr>
                                        <p:cTn id="19" dur="500" fill="hold"/>
                                        <p:tgtEl>
                                          <p:spTgt spid="9"/>
                                        </p:tgtEl>
                                      </p:cBhvr>
                                      <p:by x="95000" y="95000"/>
                                    </p:animScale>
                                  </p:childTnLst>
                                </p:cTn>
                              </p:par>
                              <p:par>
                                <p:cTn id="20" presetID="10" presetClass="entr" presetSubtype="0" fill="hold" grpId="0" nodeType="withEffect">
                                  <p:stCondLst>
                                    <p:cond delay="80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950"/>
                                        <p:tgtEl>
                                          <p:spTgt spid="5"/>
                                        </p:tgtEl>
                                      </p:cBhvr>
                                    </p:animEffect>
                                  </p:childTnLst>
                                </p:cTn>
                              </p:par>
                              <p:par>
                                <p:cTn id="23" presetID="63" presetClass="path" presetSubtype="0" decel="100000" fill="hold" grpId="1" nodeType="withEffect">
                                  <p:stCondLst>
                                    <p:cond delay="800"/>
                                  </p:stCondLst>
                                  <p:childTnLst>
                                    <p:animMotion origin="layout" path="M -0.01455 -1.34362E-6 L -3.90605E-7 -1.34362E-6 " pathEditMode="relative" rAng="0" ptsTypes="AA">
                                      <p:cBhvr>
                                        <p:cTn id="24" dur="950" fill="hold"/>
                                        <p:tgtEl>
                                          <p:spTgt spid="5"/>
                                        </p:tgtEl>
                                        <p:attrNameLst>
                                          <p:attrName>ppt_x</p:attrName>
                                          <p:attrName>ppt_y</p:attrName>
                                        </p:attrNameLst>
                                      </p:cBhvr>
                                      <p:rCtr x="728" y="0"/>
                                    </p:animMotion>
                                  </p:childTnLst>
                                </p:cTn>
                              </p:par>
                              <p:par>
                                <p:cTn id="25" presetID="6" presetClass="emph" presetSubtype="0" accel="100000" autoRev="1" fill="hold" grpId="2" nodeType="withEffect">
                                  <p:stCondLst>
                                    <p:cond delay="100"/>
                                  </p:stCondLst>
                                  <p:childTnLst>
                                    <p:animScale>
                                      <p:cBhvr>
                                        <p:cTn id="26" dur="500" fill="hold"/>
                                        <p:tgtEl>
                                          <p:spTgt spid="5"/>
                                        </p:tgtEl>
                                      </p:cBhvr>
                                      <p:by x="95000" y="95000"/>
                                    </p:animScale>
                                  </p:childTnLst>
                                </p:cTn>
                              </p:par>
                              <p:par>
                                <p:cTn id="27" presetID="10" presetClass="entr" presetSubtype="0" fill="hold" nodeType="withEffect">
                                  <p:stCondLst>
                                    <p:cond delay="90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950"/>
                                        <p:tgtEl>
                                          <p:spTgt spid="6"/>
                                        </p:tgtEl>
                                      </p:cBhvr>
                                    </p:animEffect>
                                  </p:childTnLst>
                                </p:cTn>
                              </p:par>
                              <p:par>
                                <p:cTn id="30" presetID="63" presetClass="path" presetSubtype="0" decel="100000" fill="hold" nodeType="withEffect">
                                  <p:stCondLst>
                                    <p:cond delay="900"/>
                                  </p:stCondLst>
                                  <p:childTnLst>
                                    <p:animMotion origin="layout" path="M -0.01455 -1.34362E-6 L -3.90605E-7 -1.34362E-6 " pathEditMode="relative" rAng="0" ptsTypes="AA">
                                      <p:cBhvr>
                                        <p:cTn id="31" dur="950" fill="hold"/>
                                        <p:tgtEl>
                                          <p:spTgt spid="6"/>
                                        </p:tgtEl>
                                        <p:attrNameLst>
                                          <p:attrName>ppt_x</p:attrName>
                                          <p:attrName>ppt_y</p:attrName>
                                        </p:attrNameLst>
                                      </p:cBhvr>
                                      <p:rCtr x="728" y="0"/>
                                    </p:animMotion>
                                  </p:childTnLst>
                                </p:cTn>
                              </p:par>
                              <p:par>
                                <p:cTn id="32" presetID="6" presetClass="emph" presetSubtype="0" accel="100000" autoRev="1" fill="hold" nodeType="withEffect">
                                  <p:stCondLst>
                                    <p:cond delay="200"/>
                                  </p:stCondLst>
                                  <p:childTnLst>
                                    <p:animScale>
                                      <p:cBhvr>
                                        <p:cTn id="33" dur="500" fill="hold"/>
                                        <p:tgtEl>
                                          <p:spTgt spid="6"/>
                                        </p:tgtEl>
                                      </p:cBhvr>
                                      <p:by x="95000" y="9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2" grpId="1" animBg="1"/>
      <p:bldP spid="12" grpId="2" animBg="1"/>
      <p:bldP spid="12" grpId="3" animBg="1"/>
      <p:bldP spid="12" grpId="4" animBg="1"/>
      <p:bldP spid="12" grpId="5" animBg="1"/>
      <p:bldP spid="12" grpId="6" animBg="1"/>
      <p:bldP spid="12" grpId="7" animBg="1"/>
      <p:bldP spid="10" grpId="0" animBg="1"/>
      <p:bldP spid="10" grpId="1" animBg="1"/>
      <p:bldP spid="10" grpId="2" animBg="1"/>
      <p:bldP spid="10" grpId="3" animBg="1"/>
      <p:bldP spid="10" grpId="4" animBg="1"/>
      <p:bldP spid="10" grpId="5" animBg="1"/>
      <p:bldP spid="10" grpId="6" animBg="1"/>
      <p:bldP spid="10" grpId="7" animBg="1"/>
      <p:bldP spid="11" grpId="0" animBg="1"/>
      <p:bldP spid="11" grpId="1" animBg="1"/>
      <p:bldP spid="11" grpId="2" animBg="1"/>
      <p:bldP spid="11" grpId="3" animBg="1"/>
      <p:bldP spid="11" grpId="4" animBg="1"/>
      <p:bldP spid="11" grpId="5" animBg="1"/>
      <p:bldP spid="11" grpId="6" animBg="1"/>
      <p:bldP spid="11" grpId="7" animBg="1"/>
      <p:bldP spid="13" grpId="0" animBg="1"/>
      <p:bldP spid="13" grpId="1" animBg="1"/>
      <p:bldP spid="13" grpId="2" animBg="1"/>
      <p:bldP spid="13" grpId="3" animBg="1"/>
      <p:bldP spid="13" grpId="4" animBg="1"/>
      <p:bldP spid="13" grpId="5" animBg="1"/>
      <p:bldP spid="13" grpId="6" animBg="1"/>
      <p:bldP spid="13" grpId="7" animBg="1"/>
      <p:bldP spid="5" grpId="0">
        <p:tmplLst>
          <p:tmpl>
            <p:tnLst>
              <p:par>
                <p:cTn presetID="10" presetClass="entr" presetSubtype="0" fill="hold" nodeType="withEffect">
                  <p:stCondLst>
                    <p:cond delay="800"/>
                  </p:stCondLst>
                  <p:childTnLst>
                    <p:set>
                      <p:cBhvr>
                        <p:cTn dur="1" fill="hold">
                          <p:stCondLst>
                            <p:cond delay="0"/>
                          </p:stCondLst>
                        </p:cTn>
                        <p:tgtEl>
                          <p:spTgt spid="5"/>
                        </p:tgtEl>
                        <p:attrNameLst>
                          <p:attrName>style.visibility</p:attrName>
                        </p:attrNameLst>
                      </p:cBhvr>
                      <p:to>
                        <p:strVal val="visible"/>
                      </p:to>
                    </p:set>
                    <p:animEffect transition="in" filter="fade">
                      <p:cBhvr>
                        <p:cTn dur="950"/>
                        <p:tgtEl>
                          <p:spTgt spid="5"/>
                        </p:tgtEl>
                      </p:cBhvr>
                    </p:animEffect>
                  </p:childTnLst>
                </p:cTn>
              </p:par>
            </p:tnLst>
          </p:tmpl>
        </p:tmplLst>
      </p:bldP>
      <p:bldP spid="5" grpId="1">
        <p:tmplLst>
          <p:tmpl>
            <p:tnLst>
              <p:par>
                <p:cTn presetID="63" presetClass="path" presetSubtype="0" decel="100000" fill="hold" nodeType="withEffect">
                  <p:stCondLst>
                    <p:cond delay="800"/>
                  </p:stCondLst>
                  <p:childTnLst>
                    <p:animMotion origin="layout" path="M -0.01455 -1.34362E-6 L -3.90605E-7 -1.34362E-6 " pathEditMode="relative" rAng="0" ptsTypes="AA">
                      <p:cBhvr>
                        <p:cTn dur="950" fill="hold"/>
                        <p:tgtEl>
                          <p:spTgt spid="5"/>
                        </p:tgtEl>
                        <p:attrNameLst>
                          <p:attrName>ppt_x</p:attrName>
                          <p:attrName>ppt_y</p:attrName>
                        </p:attrNameLst>
                      </p:cBhvr>
                      <p:rCtr x="728" y="0"/>
                    </p:animMotion>
                  </p:childTnLst>
                </p:cTn>
              </p:par>
            </p:tnLst>
          </p:tmpl>
        </p:tmplLst>
      </p:bldP>
      <p:bldP spid="5" grpId="2">
        <p:tmplLst>
          <p:tmpl>
            <p:tnLst>
              <p:par>
                <p:cTn presetID="6" presetClass="emph" presetSubtype="0" accel="100000" autoRev="1" fill="hold" nodeType="withEffect">
                  <p:stCondLst>
                    <p:cond delay="100"/>
                  </p:stCondLst>
                  <p:childTnLst>
                    <p:animScale>
                      <p:cBhvr>
                        <p:cTn dur="500" fill="hold"/>
                        <p:tgtEl>
                          <p:spTgt spid="5"/>
                        </p:tgtEl>
                      </p:cBhvr>
                      <p:by x="95000" y="95000"/>
                    </p:animScale>
                  </p:childTnLst>
                </p:cTn>
              </p:par>
            </p:tnLst>
          </p:tmpl>
        </p:tmplLst>
      </p:bldP>
      <p:bldP spid="9" grpId="0"/>
      <p:bldP spid="9" grpId="1"/>
      <p:bldP spid="9" grpId="2"/>
    </p:bld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75912">
                      <a:schemeClr val="tx1"/>
                    </a:gs>
                    <a:gs pos="34307">
                      <a:schemeClr val="tx1"/>
                    </a:gs>
                    <a:gs pos="43000">
                      <a:schemeClr val="tx1"/>
                    </a:gs>
                  </a:gsLst>
                  <a:lin ang="5400000" scaled="0"/>
                </a:gradFill>
              </a:defRPr>
            </a:lvl1pPr>
          </a:lstStyle>
          <a:p>
            <a:r>
              <a:rPr lang="en-US" dirty="0"/>
              <a:t>Section title</a:t>
            </a:r>
          </a:p>
        </p:txBody>
      </p:sp>
      <p:sp>
        <p:nvSpPr>
          <p:cNvPr id="3" name="TextBox 7"/>
          <p:cNvSpPr txBox="1"/>
          <p:nvPr userDrawn="1"/>
        </p:nvSpPr>
        <p:spPr bwMode="white">
          <a:xfrm>
            <a:off x="4503513" y="6566924"/>
            <a:ext cx="3184975" cy="158377"/>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ctr" defTabSz="896350" rtl="0" eaLnBrk="1" fontAlgn="auto" latinLnBrk="0" hangingPunct="1">
              <a:lnSpc>
                <a:spcPct val="100000"/>
              </a:lnSpc>
              <a:spcBef>
                <a:spcPts val="0"/>
              </a:spcBef>
              <a:spcAft>
                <a:spcPts val="0"/>
              </a:spcAft>
              <a:buClrTx/>
              <a:buSzTx/>
              <a:buFontTx/>
              <a:buNone/>
              <a:tabLst/>
              <a:defRPr/>
            </a:pPr>
            <a:r>
              <a:rPr kumimoji="0" lang="en-US" sz="1029" b="0" i="0" u="none" strike="noStrike" kern="1200" cap="none" spc="147" normalizeH="0" baseline="0" noProof="0" dirty="0">
                <a:ln>
                  <a:noFill/>
                </a:ln>
                <a:gradFill>
                  <a:gsLst>
                    <a:gs pos="0">
                      <a:prstClr val="black">
                        <a:alpha val="50000"/>
                      </a:prstClr>
                    </a:gs>
                    <a:gs pos="86000">
                      <a:prstClr val="black">
                        <a:alpha val="50000"/>
                      </a:prstClr>
                    </a:gs>
                  </a:gsLst>
                  <a:lin ang="5400000" scaled="0"/>
                </a:gradFill>
                <a:effectLst/>
                <a:uLnTx/>
                <a:uFillTx/>
                <a:latin typeface="Calibri" panose="020F0502020204030204"/>
                <a:ea typeface="+mn-ea"/>
                <a:cs typeface="+mn-cs"/>
              </a:rPr>
              <a:t>MICROSOFT CONFIDENTIAL – INTERNAL ONLY</a:t>
            </a:r>
          </a:p>
        </p:txBody>
      </p:sp>
    </p:spTree>
    <p:extLst>
      <p:ext uri="{BB962C8B-B14F-4D97-AF65-F5344CB8AC3E}">
        <p14:creationId xmlns:p14="http://schemas.microsoft.com/office/powerpoint/2010/main" val="2386005308"/>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dirty="0"/>
              <a:t>Section title</a:t>
            </a:r>
          </a:p>
        </p:txBody>
      </p:sp>
      <p:sp>
        <p:nvSpPr>
          <p:cNvPr id="3" name="TextBox 7"/>
          <p:cNvSpPr txBox="1"/>
          <p:nvPr userDrawn="1"/>
        </p:nvSpPr>
        <p:spPr bwMode="white">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ctr" defTabSz="914363" rtl="0" eaLnBrk="1" fontAlgn="auto" latinLnBrk="0" hangingPunct="1">
              <a:lnSpc>
                <a:spcPct val="100000"/>
              </a:lnSpc>
              <a:spcBef>
                <a:spcPts val="0"/>
              </a:spcBef>
              <a:spcAft>
                <a:spcPts val="0"/>
              </a:spcAft>
              <a:buClrTx/>
              <a:buSzTx/>
              <a:buFontTx/>
              <a:buNone/>
              <a:tabLst/>
              <a:defRPr/>
            </a:pPr>
            <a:r>
              <a:rPr kumimoji="0" lang="en-US" sz="1029" b="0" i="0" u="none" strike="noStrike" kern="1200" cap="none" spc="147" normalizeH="0" baseline="0" noProof="0" dirty="0">
                <a:ln>
                  <a:noFill/>
                </a:ln>
                <a:gradFill>
                  <a:gsLst>
                    <a:gs pos="0">
                      <a:srgbClr val="FFFFFF">
                        <a:alpha val="50000"/>
                      </a:srgbClr>
                    </a:gs>
                    <a:gs pos="86000">
                      <a:srgbClr val="FFFFFF">
                        <a:alpha val="50000"/>
                      </a:srgbClr>
                    </a:gs>
                  </a:gsLst>
                  <a:lin ang="5400000" scaled="0"/>
                </a:gradFill>
                <a:effectLst/>
                <a:uLnTx/>
                <a:uFillTx/>
                <a:latin typeface="Segoe Semibold" pitchFamily="34" charset="0"/>
                <a:ea typeface="+mn-ea"/>
                <a:cs typeface="+mn-cs"/>
              </a:rPr>
              <a:t>MICROSOFT CONFIDENTIAL – INTERNAL ONLY</a:t>
            </a:r>
          </a:p>
        </p:txBody>
      </p:sp>
    </p:spTree>
    <p:extLst>
      <p:ext uri="{BB962C8B-B14F-4D97-AF65-F5344CB8AC3E}">
        <p14:creationId xmlns:p14="http://schemas.microsoft.com/office/powerpoint/2010/main" val="1981386439"/>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093B9F9-3668-4248-BC3B-A7F41B8EEB64}" type="datetimeFigureOut">
              <a:rPr lang="en-US" smtClean="0"/>
              <a:t>1/15/2018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1023B7-EB55-4B02-925F-1C95A172EA17}" type="slidenum">
              <a:rPr lang="en-US" smtClean="0"/>
              <a:t>‹#›</a:t>
            </a:fld>
            <a:endParaRPr lang="en-US"/>
          </a:p>
        </p:txBody>
      </p:sp>
    </p:spTree>
    <p:extLst>
      <p:ext uri="{BB962C8B-B14F-4D97-AF65-F5344CB8AC3E}">
        <p14:creationId xmlns:p14="http://schemas.microsoft.com/office/powerpoint/2010/main" val="27836837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093B9F9-3668-4248-BC3B-A7F41B8EEB64}" type="datetimeFigureOut">
              <a:rPr lang="en-US" smtClean="0"/>
              <a:t>1/15/2018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1023B7-EB55-4B02-925F-1C95A172EA17}" type="slidenum">
              <a:rPr lang="en-US" smtClean="0"/>
              <a:t>‹#›</a:t>
            </a:fld>
            <a:endParaRPr lang="en-US"/>
          </a:p>
        </p:txBody>
      </p:sp>
    </p:spTree>
    <p:extLst>
      <p:ext uri="{BB962C8B-B14F-4D97-AF65-F5344CB8AC3E}">
        <p14:creationId xmlns:p14="http://schemas.microsoft.com/office/powerpoint/2010/main" val="39363534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93B9F9-3668-4248-BC3B-A7F41B8EEB64}" type="datetimeFigureOut">
              <a:rPr lang="en-US" smtClean="0"/>
              <a:t>1/15/2018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1023B7-EB55-4B02-925F-1C95A172EA17}" type="slidenum">
              <a:rPr lang="en-US" smtClean="0"/>
              <a:t>‹#›</a:t>
            </a:fld>
            <a:endParaRPr lang="en-US"/>
          </a:p>
        </p:txBody>
      </p:sp>
    </p:spTree>
    <p:extLst>
      <p:ext uri="{BB962C8B-B14F-4D97-AF65-F5344CB8AC3E}">
        <p14:creationId xmlns:p14="http://schemas.microsoft.com/office/powerpoint/2010/main" val="33725674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093B9F9-3668-4248-BC3B-A7F41B8EEB64}" type="datetimeFigureOut">
              <a:rPr lang="en-US" smtClean="0"/>
              <a:t>1/15/2018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1023B7-EB55-4B02-925F-1C95A172EA17}" type="slidenum">
              <a:rPr lang="en-US" smtClean="0"/>
              <a:t>‹#›</a:t>
            </a:fld>
            <a:endParaRPr lang="en-US"/>
          </a:p>
        </p:txBody>
      </p:sp>
    </p:spTree>
    <p:extLst>
      <p:ext uri="{BB962C8B-B14F-4D97-AF65-F5344CB8AC3E}">
        <p14:creationId xmlns:p14="http://schemas.microsoft.com/office/powerpoint/2010/main" val="22029020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093B9F9-3668-4248-BC3B-A7F41B8EEB64}" type="datetimeFigureOut">
              <a:rPr lang="en-US" smtClean="0"/>
              <a:t>1/15/2018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81023B7-EB55-4B02-925F-1C95A172EA17}" type="slidenum">
              <a:rPr lang="en-US" smtClean="0"/>
              <a:t>‹#›</a:t>
            </a:fld>
            <a:endParaRPr lang="en-US"/>
          </a:p>
        </p:txBody>
      </p:sp>
    </p:spTree>
    <p:extLst>
      <p:ext uri="{BB962C8B-B14F-4D97-AF65-F5344CB8AC3E}">
        <p14:creationId xmlns:p14="http://schemas.microsoft.com/office/powerpoint/2010/main" val="19664747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093B9F9-3668-4248-BC3B-A7F41B8EEB64}" type="datetimeFigureOut">
              <a:rPr lang="en-US" smtClean="0"/>
              <a:t>1/15/2018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81023B7-EB55-4B02-925F-1C95A172EA17}" type="slidenum">
              <a:rPr lang="en-US" smtClean="0"/>
              <a:t>‹#›</a:t>
            </a:fld>
            <a:endParaRPr lang="en-US"/>
          </a:p>
        </p:txBody>
      </p:sp>
    </p:spTree>
    <p:extLst>
      <p:ext uri="{BB962C8B-B14F-4D97-AF65-F5344CB8AC3E}">
        <p14:creationId xmlns:p14="http://schemas.microsoft.com/office/powerpoint/2010/main" val="14513364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93B9F9-3668-4248-BC3B-A7F41B8EEB64}" type="datetimeFigureOut">
              <a:rPr lang="en-US" smtClean="0"/>
              <a:t>1/15/2018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81023B7-EB55-4B02-925F-1C95A172EA17}" type="slidenum">
              <a:rPr lang="en-US" smtClean="0"/>
              <a:t>‹#›</a:t>
            </a:fld>
            <a:endParaRPr lang="en-US"/>
          </a:p>
        </p:txBody>
      </p:sp>
    </p:spTree>
    <p:extLst>
      <p:ext uri="{BB962C8B-B14F-4D97-AF65-F5344CB8AC3E}">
        <p14:creationId xmlns:p14="http://schemas.microsoft.com/office/powerpoint/2010/main" val="10402461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093B9F9-3668-4248-BC3B-A7F41B8EEB64}" type="datetimeFigureOut">
              <a:rPr lang="en-US" smtClean="0"/>
              <a:t>1/15/2018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1023B7-EB55-4B02-925F-1C95A172EA17}" type="slidenum">
              <a:rPr lang="en-US" smtClean="0"/>
              <a:t>‹#›</a:t>
            </a:fld>
            <a:endParaRPr lang="en-US"/>
          </a:p>
        </p:txBody>
      </p:sp>
    </p:spTree>
    <p:extLst>
      <p:ext uri="{BB962C8B-B14F-4D97-AF65-F5344CB8AC3E}">
        <p14:creationId xmlns:p14="http://schemas.microsoft.com/office/powerpoint/2010/main" val="7552620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093B9F9-3668-4248-BC3B-A7F41B8EEB64}" type="datetimeFigureOut">
              <a:rPr lang="en-US" smtClean="0"/>
              <a:t>1/15/2018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1023B7-EB55-4B02-925F-1C95A172EA17}" type="slidenum">
              <a:rPr lang="en-US" smtClean="0"/>
              <a:t>‹#›</a:t>
            </a:fld>
            <a:endParaRPr lang="en-US"/>
          </a:p>
        </p:txBody>
      </p:sp>
    </p:spTree>
    <p:extLst>
      <p:ext uri="{BB962C8B-B14F-4D97-AF65-F5344CB8AC3E}">
        <p14:creationId xmlns:p14="http://schemas.microsoft.com/office/powerpoint/2010/main" val="1923294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7"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93B9F9-3668-4248-BC3B-A7F41B8EEB64}" type="datetimeFigureOut">
              <a:rPr lang="en-US" smtClean="0"/>
              <a:t>1/15/2018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1023B7-EB55-4B02-925F-1C95A172EA17}" type="slidenum">
              <a:rPr lang="en-US" smtClean="0"/>
              <a:t>‹#›</a:t>
            </a:fld>
            <a:endParaRPr lang="en-US"/>
          </a:p>
        </p:txBody>
      </p:sp>
    </p:spTree>
    <p:extLst>
      <p:ext uri="{BB962C8B-B14F-4D97-AF65-F5344CB8AC3E}">
        <p14:creationId xmlns:p14="http://schemas.microsoft.com/office/powerpoint/2010/main" val="16008445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fld id="{C764DE79-268F-4C1A-8933-263129D2AF90}" type="datetimeFigureOut">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1/15/2018</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fld id="{48F63A3B-78C7-47BE-AE5E-E10140E04643}" type="slidenum">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9913034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http://aka.ms/534prep" TargetMode="External"/><Relationship Id="rId5" Type="http://schemas.openxmlformats.org/officeDocument/2006/relationships/hyperlink" Target="http://aka.ms/534Labs" TargetMode="External"/><Relationship Id="rId4" Type="http://schemas.openxmlformats.org/officeDocument/2006/relationships/hyperlink" Target="https://github.com/guruskill/70-534/tree/master/Presentations/NYC%20Oct"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8" Type="http://schemas.openxmlformats.org/officeDocument/2006/relationships/hyperlink" Target="https://www.microsoft.com/en-us/learning/exam-70-534.aspx#syllabus-3" TargetMode="External"/><Relationship Id="rId13" Type="http://schemas.openxmlformats.org/officeDocument/2006/relationships/hyperlink" Target="https://www.microsoft.com/en-us/learning/exam-70-534.aspx#syllabus-4" TargetMode="External"/><Relationship Id="rId3" Type="http://schemas.openxmlformats.org/officeDocument/2006/relationships/hyperlink" Target="http://aka.ms/70-5" TargetMode="External"/><Relationship Id="rId7" Type="http://schemas.openxmlformats.org/officeDocument/2006/relationships/hyperlink" Target="https://aka.ms/nyc102017" TargetMode="External"/><Relationship Id="rId12" Type="http://schemas.openxmlformats.org/officeDocument/2006/relationships/hyperlink" Target="https://www.microsoft.com/en-us/learning/exam-70-534.aspx#syllabus-5"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4.jpeg"/><Relationship Id="rId11" Type="http://schemas.openxmlformats.org/officeDocument/2006/relationships/hyperlink" Target="https://www.microsoft.com/en-us/learning/exam-70-534.aspx#syllabus-7" TargetMode="External"/><Relationship Id="rId5" Type="http://schemas.openxmlformats.org/officeDocument/2006/relationships/image" Target="../media/image3.png"/><Relationship Id="rId10" Type="http://schemas.openxmlformats.org/officeDocument/2006/relationships/hyperlink" Target="https://www.microsoft.com/en-us/learning/exam-70-534.aspx#syllabus-1" TargetMode="External"/><Relationship Id="rId4" Type="http://schemas.openxmlformats.org/officeDocument/2006/relationships/hyperlink" Target="http://aka.ms/70-534" TargetMode="External"/><Relationship Id="rId9" Type="http://schemas.openxmlformats.org/officeDocument/2006/relationships/hyperlink" Target="https://www.microsoft.com/en-us/learning/exam-70-534.aspx#syllabus-2" TargetMode="External"/><Relationship Id="rId14" Type="http://schemas.openxmlformats.org/officeDocument/2006/relationships/hyperlink" Target="https://www.microsoft.com/en-us/learning/exam-70-534.aspx#syllabus-6"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3" Type="http://schemas.openxmlformats.org/officeDocument/2006/relationships/hyperlink" Target="https://aka.ms/nyc102017" TargetMode="External"/><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hyperlink" Target="http://aka.ms/AzureExamPrep" TargetMode="External"/><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pic>
        <p:nvPicPr>
          <p:cNvPr id="5" name="Content Placeholder 4">
            <a:extLst>
              <a:ext uri="{FF2B5EF4-FFF2-40B4-BE49-F238E27FC236}">
                <a16:creationId xmlns:a16="http://schemas.microsoft.com/office/drawing/2014/main" id="{7207115A-8CBB-4CE8-ABD0-863C05BE0F1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6775" y="-601785"/>
            <a:ext cx="12449393" cy="8496712"/>
          </a:xfrm>
          <a:prstGeom prst="rect">
            <a:avLst/>
          </a:prstGeom>
        </p:spPr>
      </p:pic>
      <p:sp>
        <p:nvSpPr>
          <p:cNvPr id="12" name="Flowchart: Document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5D67B4-AE45-4F9E-80C6-FD0504D51B7B}"/>
              </a:ext>
            </a:extLst>
          </p:cNvPr>
          <p:cNvSpPr>
            <a:spLocks noGrp="1"/>
          </p:cNvSpPr>
          <p:nvPr>
            <p:ph type="title"/>
          </p:nvPr>
        </p:nvSpPr>
        <p:spPr>
          <a:xfrm>
            <a:off x="933551" y="228612"/>
            <a:ext cx="2657272" cy="2232160"/>
          </a:xfrm>
        </p:spPr>
        <p:txBody>
          <a:bodyPr vert="horz" lIns="91440" tIns="45720" rIns="91440" bIns="45720" rtlCol="0" anchor="ctr">
            <a:normAutofit/>
          </a:bodyPr>
          <a:lstStyle/>
          <a:p>
            <a:r>
              <a:rPr lang="en-US" sz="4000" dirty="0">
                <a:solidFill>
                  <a:srgbClr val="FFFFFF"/>
                </a:solidFill>
              </a:rPr>
              <a:t>Welcome to New York</a:t>
            </a:r>
          </a:p>
        </p:txBody>
      </p:sp>
      <p:sp>
        <p:nvSpPr>
          <p:cNvPr id="6" name="Rectangle 5">
            <a:extLst>
              <a:ext uri="{FF2B5EF4-FFF2-40B4-BE49-F238E27FC236}">
                <a16:creationId xmlns:a16="http://schemas.microsoft.com/office/drawing/2014/main" id="{CC3A4F2E-93C6-43CD-B178-3C7D1AC8351E}"/>
              </a:ext>
            </a:extLst>
          </p:cNvPr>
          <p:cNvSpPr/>
          <p:nvPr/>
        </p:nvSpPr>
        <p:spPr>
          <a:xfrm>
            <a:off x="6241472" y="365125"/>
            <a:ext cx="5950527" cy="1015663"/>
          </a:xfrm>
          <a:prstGeom prst="rect">
            <a:avLst/>
          </a:prstGeom>
        </p:spPr>
        <p:txBody>
          <a:bodyPr wrap="square">
            <a:spAutoFit/>
          </a:bodyPr>
          <a:lstStyle/>
          <a:p>
            <a:r>
              <a:rPr lang="en-US" sz="3600" dirty="0"/>
              <a:t>Azure Certification Jump Start</a:t>
            </a:r>
            <a:br>
              <a:rPr lang="en-US" sz="3600" dirty="0"/>
            </a:br>
            <a:r>
              <a:rPr lang="en-US" sz="2400" dirty="0"/>
              <a:t>70-535 Architecting Microsoft Azure Solutions</a:t>
            </a:r>
            <a:endParaRPr lang="en-US" sz="4000" dirty="0"/>
          </a:p>
        </p:txBody>
      </p:sp>
      <p:sp>
        <p:nvSpPr>
          <p:cNvPr id="3" name="TextBox 2">
            <a:extLst>
              <a:ext uri="{FF2B5EF4-FFF2-40B4-BE49-F238E27FC236}">
                <a16:creationId xmlns:a16="http://schemas.microsoft.com/office/drawing/2014/main" id="{4181D786-F41B-4C95-88DD-726F73821671}"/>
              </a:ext>
            </a:extLst>
          </p:cNvPr>
          <p:cNvSpPr txBox="1"/>
          <p:nvPr/>
        </p:nvSpPr>
        <p:spPr>
          <a:xfrm>
            <a:off x="342329" y="5852603"/>
            <a:ext cx="7894900" cy="861774"/>
          </a:xfrm>
          <a:prstGeom prst="rect">
            <a:avLst/>
          </a:prstGeom>
          <a:solidFill>
            <a:schemeClr val="bg1"/>
          </a:solidFill>
        </p:spPr>
        <p:txBody>
          <a:bodyPr wrap="square" rtlCol="0">
            <a:spAutoFit/>
          </a:bodyPr>
          <a:lstStyle/>
          <a:p>
            <a:r>
              <a:rPr lang="en-US" sz="1600" dirty="0"/>
              <a:t>Content Location: </a:t>
            </a:r>
            <a:r>
              <a:rPr lang="en-US" sz="1600" dirty="0">
                <a:hlinkClick r:id="rId4"/>
              </a:rPr>
              <a:t>https://github.com/guruskill/70-534/tree/master/Presentations/NYC Oct</a:t>
            </a:r>
            <a:r>
              <a:rPr lang="en-US" sz="1600" dirty="0"/>
              <a:t> </a:t>
            </a:r>
            <a:br>
              <a:rPr lang="en-US" sz="1600" dirty="0"/>
            </a:br>
            <a:r>
              <a:rPr lang="en-US" sz="1600" dirty="0"/>
              <a:t>Lab Guides: </a:t>
            </a:r>
            <a:r>
              <a:rPr lang="en-US" sz="1600" dirty="0">
                <a:hlinkClick r:id="rId5"/>
              </a:rPr>
              <a:t>http://aka.ms/534Labs</a:t>
            </a:r>
            <a:r>
              <a:rPr lang="en-US" sz="1600" dirty="0"/>
              <a:t> </a:t>
            </a:r>
            <a:br>
              <a:rPr lang="en-US" sz="1600" dirty="0"/>
            </a:br>
            <a:r>
              <a:rPr lang="en-US" dirty="0"/>
              <a:t>Case Study: </a:t>
            </a:r>
            <a:r>
              <a:rPr lang="en-US" u="sng" dirty="0">
                <a:hlinkClick r:id="rId6"/>
              </a:rPr>
              <a:t>http://aka.ms/534prep</a:t>
            </a:r>
            <a:endParaRPr lang="en-US" dirty="0"/>
          </a:p>
        </p:txBody>
      </p:sp>
      <p:graphicFrame>
        <p:nvGraphicFramePr>
          <p:cNvPr id="4" name="Table 3">
            <a:extLst>
              <a:ext uri="{FF2B5EF4-FFF2-40B4-BE49-F238E27FC236}">
                <a16:creationId xmlns:a16="http://schemas.microsoft.com/office/drawing/2014/main" id="{E7182CDF-FF6E-4683-9420-C190AD813BF6}"/>
              </a:ext>
            </a:extLst>
          </p:cNvPr>
          <p:cNvGraphicFramePr>
            <a:graphicFrameLocks noGrp="1"/>
          </p:cNvGraphicFramePr>
          <p:nvPr>
            <p:extLst>
              <p:ext uri="{D42A27DB-BD31-4B8C-83A1-F6EECF244321}">
                <p14:modId xmlns:p14="http://schemas.microsoft.com/office/powerpoint/2010/main" val="718256415"/>
              </p:ext>
            </p:extLst>
          </p:nvPr>
        </p:nvGraphicFramePr>
        <p:xfrm>
          <a:off x="342329" y="3351476"/>
          <a:ext cx="7894900" cy="2486383"/>
        </p:xfrm>
        <a:graphic>
          <a:graphicData uri="http://schemas.openxmlformats.org/drawingml/2006/table">
            <a:tbl>
              <a:tblPr firstRow="1" firstCol="1" bandRow="1">
                <a:tableStyleId>{5C22544A-7EE6-4342-B048-85BDC9FD1C3A}</a:tableStyleId>
              </a:tblPr>
              <a:tblGrid>
                <a:gridCol w="1973303">
                  <a:extLst>
                    <a:ext uri="{9D8B030D-6E8A-4147-A177-3AD203B41FA5}">
                      <a16:colId xmlns:a16="http://schemas.microsoft.com/office/drawing/2014/main" val="278623061"/>
                    </a:ext>
                  </a:extLst>
                </a:gridCol>
                <a:gridCol w="1973303">
                  <a:extLst>
                    <a:ext uri="{9D8B030D-6E8A-4147-A177-3AD203B41FA5}">
                      <a16:colId xmlns:a16="http://schemas.microsoft.com/office/drawing/2014/main" val="3624123099"/>
                    </a:ext>
                  </a:extLst>
                </a:gridCol>
                <a:gridCol w="2495414">
                  <a:extLst>
                    <a:ext uri="{9D8B030D-6E8A-4147-A177-3AD203B41FA5}">
                      <a16:colId xmlns:a16="http://schemas.microsoft.com/office/drawing/2014/main" val="2015134214"/>
                    </a:ext>
                  </a:extLst>
                </a:gridCol>
                <a:gridCol w="1452880">
                  <a:extLst>
                    <a:ext uri="{9D8B030D-6E8A-4147-A177-3AD203B41FA5}">
                      <a16:colId xmlns:a16="http://schemas.microsoft.com/office/drawing/2014/main" val="29536522"/>
                    </a:ext>
                  </a:extLst>
                </a:gridCol>
              </a:tblGrid>
              <a:tr h="213452">
                <a:tc>
                  <a:txBody>
                    <a:bodyPr/>
                    <a:lstStyle/>
                    <a:p>
                      <a:pPr marL="0" marR="0">
                        <a:lnSpc>
                          <a:spcPct val="107000"/>
                        </a:lnSpc>
                        <a:spcBef>
                          <a:spcPts val="0"/>
                        </a:spcBef>
                        <a:spcAft>
                          <a:spcPts val="0"/>
                        </a:spcAft>
                      </a:pPr>
                      <a:r>
                        <a:rPr lang="en-US" sz="1400">
                          <a:effectLst/>
                        </a:rPr>
                        <a:t>Time</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dirty="0">
                          <a:effectLst/>
                        </a:rPr>
                        <a:t>Length</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Topic</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dirty="0">
                          <a:effectLst/>
                        </a:rPr>
                        <a:t>Presenter</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41340833"/>
                  </a:ext>
                </a:extLst>
              </a:tr>
              <a:tr h="213452">
                <a:tc>
                  <a:txBody>
                    <a:bodyPr/>
                    <a:lstStyle/>
                    <a:p>
                      <a:pPr marL="0" marR="0">
                        <a:lnSpc>
                          <a:spcPct val="107000"/>
                        </a:lnSpc>
                        <a:spcBef>
                          <a:spcPts val="0"/>
                        </a:spcBef>
                        <a:spcAft>
                          <a:spcPts val="0"/>
                        </a:spcAft>
                      </a:pPr>
                      <a:r>
                        <a:rPr lang="en-US" sz="1400" dirty="0">
                          <a:effectLst/>
                        </a:rPr>
                        <a:t>8:45 AM</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dirty="0">
                          <a:effectLst/>
                        </a:rPr>
                        <a:t>15 min</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dirty="0">
                          <a:effectLst/>
                        </a:rPr>
                        <a:t>Executive Welcome &amp; Kickoff</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Laura Clayton McDonnell</a:t>
                      </a:r>
                    </a:p>
                  </a:txBody>
                  <a:tcPr marL="68580" marR="68580" marT="0" marB="0"/>
                </a:tc>
                <a:extLst>
                  <a:ext uri="{0D108BD9-81ED-4DB2-BD59-A6C34878D82A}">
                    <a16:rowId xmlns:a16="http://schemas.microsoft.com/office/drawing/2014/main" val="4093396931"/>
                  </a:ext>
                </a:extLst>
              </a:tr>
              <a:tr h="436788">
                <a:tc>
                  <a:txBody>
                    <a:bodyPr/>
                    <a:lstStyle/>
                    <a:p>
                      <a:pPr marL="0" marR="0">
                        <a:lnSpc>
                          <a:spcPct val="107000"/>
                        </a:lnSpc>
                        <a:spcBef>
                          <a:spcPts val="0"/>
                        </a:spcBef>
                        <a:spcAft>
                          <a:spcPts val="0"/>
                        </a:spcAft>
                      </a:pPr>
                      <a:r>
                        <a:rPr lang="en-US" sz="1400" dirty="0">
                          <a:effectLst/>
                        </a:rPr>
                        <a:t>9:00 AM</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dirty="0">
                          <a:effectLst/>
                        </a:rPr>
                        <a:t>20 min</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What to expect: Q&amp;A, Labs, Simulcast</a:t>
                      </a:r>
                    </a:p>
                  </a:txBody>
                  <a:tcPr marL="68580" marR="68580" marT="0" marB="0"/>
                </a:tc>
                <a:tc>
                  <a:txBody>
                    <a:bodyPr/>
                    <a:lstStyle/>
                    <a:p>
                      <a:pPr marL="0" marR="0">
                        <a:lnSpc>
                          <a:spcPct val="107000"/>
                        </a:lnSpc>
                        <a:spcBef>
                          <a:spcPts val="0"/>
                        </a:spcBef>
                        <a:spcAft>
                          <a:spcPts val="0"/>
                        </a:spcAft>
                      </a:pPr>
                      <a:r>
                        <a:rPr lang="en-US" sz="1400" dirty="0">
                          <a:effectLst/>
                        </a:rPr>
                        <a:t>James Serra/Laura Weng</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54564996"/>
                  </a:ext>
                </a:extLst>
              </a:tr>
              <a:tr h="213452">
                <a:tc>
                  <a:txBody>
                    <a:bodyPr/>
                    <a:lstStyle/>
                    <a:p>
                      <a:pPr marL="0" marR="0">
                        <a:lnSpc>
                          <a:spcPct val="107000"/>
                        </a:lnSpc>
                        <a:spcBef>
                          <a:spcPts val="0"/>
                        </a:spcBef>
                        <a:spcAft>
                          <a:spcPts val="0"/>
                        </a:spcAft>
                      </a:pPr>
                      <a:r>
                        <a:rPr lang="en-US" sz="1400" dirty="0">
                          <a:effectLst/>
                        </a:rPr>
                        <a:t>9:20 AM</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dirty="0">
                          <a:effectLst/>
                        </a:rPr>
                        <a:t>60 min</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Design an application storage and data access strategy</a:t>
                      </a:r>
                    </a:p>
                  </a:txBody>
                  <a:tcPr marL="68580" marR="68580" marT="0" marB="0"/>
                </a:tc>
                <a:tc>
                  <a:txBody>
                    <a:bodyPr/>
                    <a:lstStyle/>
                    <a:p>
                      <a:pPr marL="0" marR="0">
                        <a:lnSpc>
                          <a:spcPct val="107000"/>
                        </a:lnSpc>
                        <a:spcBef>
                          <a:spcPts val="0"/>
                        </a:spcBef>
                        <a:spcAft>
                          <a:spcPts val="0"/>
                        </a:spcAft>
                      </a:pPr>
                      <a:r>
                        <a:rPr lang="en-US" sz="1400" dirty="0">
                          <a:effectLst/>
                        </a:rPr>
                        <a:t>Niraj Kumar</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21930278"/>
                  </a:ext>
                </a:extLst>
              </a:tr>
              <a:tr h="213452">
                <a:tc>
                  <a:txBody>
                    <a:bodyPr/>
                    <a:lstStyle/>
                    <a:p>
                      <a:pPr marL="0" marR="0">
                        <a:lnSpc>
                          <a:spcPct val="107000"/>
                        </a:lnSpc>
                        <a:spcBef>
                          <a:spcPts val="0"/>
                        </a:spcBef>
                        <a:spcAft>
                          <a:spcPts val="0"/>
                        </a:spcAft>
                      </a:pPr>
                      <a:r>
                        <a:rPr lang="en-US" sz="1400" dirty="0">
                          <a:effectLst/>
                        </a:rPr>
                        <a:t>10:20 AM</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15 min</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 Break *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All</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86780501"/>
                  </a:ext>
                </a:extLst>
              </a:tr>
              <a:tr h="660122">
                <a:tc>
                  <a:txBody>
                    <a:bodyPr/>
                    <a:lstStyle/>
                    <a:p>
                      <a:pPr marL="0" marR="0">
                        <a:lnSpc>
                          <a:spcPct val="107000"/>
                        </a:lnSpc>
                        <a:spcBef>
                          <a:spcPts val="0"/>
                        </a:spcBef>
                        <a:spcAft>
                          <a:spcPts val="0"/>
                        </a:spcAft>
                      </a:pPr>
                      <a:r>
                        <a:rPr lang="en-US" sz="1400" dirty="0">
                          <a:effectLst/>
                        </a:rPr>
                        <a:t>10:35 AM</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dirty="0">
                          <a:effectLst/>
                        </a:rPr>
                        <a:t>60 min</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dirty="0">
                          <a:effectLst/>
                        </a:rPr>
                        <a:t>Becoming a Cloud Architect &amp; DevOps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dirty="0">
                          <a:effectLst/>
                        </a:rPr>
                        <a:t>Dan Stolts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53504482"/>
                  </a:ext>
                </a:extLst>
              </a:tr>
            </a:tbl>
          </a:graphicData>
        </a:graphic>
      </p:graphicFrame>
      <p:sp>
        <p:nvSpPr>
          <p:cNvPr id="7" name="Rectangle 6">
            <a:extLst>
              <a:ext uri="{FF2B5EF4-FFF2-40B4-BE49-F238E27FC236}">
                <a16:creationId xmlns:a16="http://schemas.microsoft.com/office/drawing/2014/main" id="{0DD655DF-D5CC-41CD-BB83-D4233EA32145}"/>
              </a:ext>
            </a:extLst>
          </p:cNvPr>
          <p:cNvSpPr/>
          <p:nvPr/>
        </p:nvSpPr>
        <p:spPr>
          <a:xfrm>
            <a:off x="8310880" y="2864161"/>
            <a:ext cx="3429000" cy="4059060"/>
          </a:xfrm>
          <a:prstGeom prst="rect">
            <a:avLst/>
          </a:prstGeom>
          <a:solidFill>
            <a:schemeClr val="bg1">
              <a:alpha val="82000"/>
            </a:schemeClr>
          </a:solidFill>
        </p:spPr>
        <p:txBody>
          <a:bodyPr wrap="square">
            <a:spAutoFit/>
          </a:bodyPr>
          <a:lstStyle/>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Wi-Fi Connection Instructions:</a:t>
            </a:r>
          </a:p>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 Make sure your wireless adapter is set to dynamically obtain an IP address</a:t>
            </a:r>
          </a:p>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 Connect to the wireless network </a:t>
            </a:r>
            <a:r>
              <a:rPr lang="en-US" b="1" dirty="0">
                <a:latin typeface="Calibri" panose="020F0502020204030204" pitchFamily="34" charset="0"/>
                <a:ea typeface="Calibri" panose="020F0502020204030204" pitchFamily="34" charset="0"/>
                <a:cs typeface="Times New Roman" panose="02020603050405020304" pitchFamily="18" charset="0"/>
              </a:rPr>
              <a:t>MSFTGUEST</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 Open a browser and navigate to a web site to be redirected to the Captive Portal</a:t>
            </a:r>
          </a:p>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 Click on Event Attendee Code and enter the access code: </a:t>
            </a:r>
            <a:r>
              <a:rPr lang="en-US" b="1" dirty="0">
                <a:latin typeface="Calibri" panose="020F0502020204030204" pitchFamily="34" charset="0"/>
                <a:ea typeface="Calibri" panose="020F0502020204030204" pitchFamily="34" charset="0"/>
                <a:cs typeface="Times New Roman" panose="02020603050405020304" pitchFamily="18" charset="0"/>
              </a:rPr>
              <a:t>msevent43aa</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230533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24F7A9-E921-4357-9149-373976F55DAB}"/>
              </a:ext>
            </a:extLst>
          </p:cNvPr>
          <p:cNvSpPr>
            <a:spLocks noGrp="1"/>
          </p:cNvSpPr>
          <p:nvPr>
            <p:ph type="body" sz="quarter" idx="12"/>
          </p:nvPr>
        </p:nvSpPr>
        <p:spPr>
          <a:xfrm>
            <a:off x="271103" y="3877271"/>
            <a:ext cx="9858809" cy="1794661"/>
          </a:xfrm>
        </p:spPr>
        <p:txBody>
          <a:bodyPr/>
          <a:lstStyle/>
          <a:p>
            <a:pPr marL="0" indent="0">
              <a:buNone/>
            </a:pPr>
            <a:r>
              <a:rPr lang="en-US" sz="4400" dirty="0"/>
              <a:t>Who feels like the knowledge you will obtain in this class will help your career?</a:t>
            </a:r>
          </a:p>
        </p:txBody>
      </p:sp>
      <p:sp>
        <p:nvSpPr>
          <p:cNvPr id="2" name="Title 1">
            <a:extLst>
              <a:ext uri="{FF2B5EF4-FFF2-40B4-BE49-F238E27FC236}">
                <a16:creationId xmlns:a16="http://schemas.microsoft.com/office/drawing/2014/main" id="{CD5BD358-9F61-4A38-ADEA-6049ADD4110E}"/>
              </a:ext>
            </a:extLst>
          </p:cNvPr>
          <p:cNvSpPr>
            <a:spLocks noGrp="1"/>
          </p:cNvSpPr>
          <p:nvPr>
            <p:ph type="title"/>
          </p:nvPr>
        </p:nvSpPr>
        <p:spPr/>
        <p:txBody>
          <a:bodyPr/>
          <a:lstStyle/>
          <a:p>
            <a:r>
              <a:rPr lang="en-US" dirty="0"/>
              <a:t>Show of Hands</a:t>
            </a:r>
          </a:p>
        </p:txBody>
      </p:sp>
    </p:spTree>
    <p:extLst>
      <p:ext uri="{BB962C8B-B14F-4D97-AF65-F5344CB8AC3E}">
        <p14:creationId xmlns:p14="http://schemas.microsoft.com/office/powerpoint/2010/main" val="647205092"/>
      </p:ext>
    </p:extLst>
  </p:cSld>
  <p:clrMapOvr>
    <a:masterClrMapping/>
  </p:clrMapOvr>
  <p:transition spd="slow">
    <p:push/>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24F7A9-E921-4357-9149-373976F55DAB}"/>
              </a:ext>
            </a:extLst>
          </p:cNvPr>
          <p:cNvSpPr>
            <a:spLocks noGrp="1"/>
          </p:cNvSpPr>
          <p:nvPr>
            <p:ph type="body" sz="quarter" idx="12"/>
          </p:nvPr>
        </p:nvSpPr>
        <p:spPr>
          <a:xfrm>
            <a:off x="271103" y="3442447"/>
            <a:ext cx="9858809" cy="2229485"/>
          </a:xfrm>
        </p:spPr>
        <p:txBody>
          <a:bodyPr/>
          <a:lstStyle/>
          <a:p>
            <a:pPr marL="0" indent="0">
              <a:buNone/>
            </a:pPr>
            <a:r>
              <a:rPr lang="en-US" sz="4400" dirty="0"/>
              <a:t>Who feels like the knowledge you will obtain in this class will help your company?</a:t>
            </a:r>
          </a:p>
        </p:txBody>
      </p:sp>
      <p:sp>
        <p:nvSpPr>
          <p:cNvPr id="2" name="Title 1">
            <a:extLst>
              <a:ext uri="{FF2B5EF4-FFF2-40B4-BE49-F238E27FC236}">
                <a16:creationId xmlns:a16="http://schemas.microsoft.com/office/drawing/2014/main" id="{CD5BD358-9F61-4A38-ADEA-6049ADD4110E}"/>
              </a:ext>
            </a:extLst>
          </p:cNvPr>
          <p:cNvSpPr>
            <a:spLocks noGrp="1"/>
          </p:cNvSpPr>
          <p:nvPr>
            <p:ph type="title"/>
          </p:nvPr>
        </p:nvSpPr>
        <p:spPr/>
        <p:txBody>
          <a:bodyPr/>
          <a:lstStyle/>
          <a:p>
            <a:r>
              <a:rPr lang="en-US" dirty="0"/>
              <a:t>Show of Hands</a:t>
            </a:r>
          </a:p>
        </p:txBody>
      </p:sp>
    </p:spTree>
    <p:extLst>
      <p:ext uri="{BB962C8B-B14F-4D97-AF65-F5344CB8AC3E}">
        <p14:creationId xmlns:p14="http://schemas.microsoft.com/office/powerpoint/2010/main" val="3238179383"/>
      </p:ext>
    </p:extLst>
  </p:cSld>
  <p:clrMapOvr>
    <a:masterClrMapping/>
  </p:clrMapOvr>
  <p:transition spd="slow">
    <p:push/>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74D90-8460-477C-884A-B867A96F5751}"/>
              </a:ext>
            </a:extLst>
          </p:cNvPr>
          <p:cNvSpPr>
            <a:spLocks noGrp="1"/>
          </p:cNvSpPr>
          <p:nvPr>
            <p:ph type="title"/>
          </p:nvPr>
        </p:nvSpPr>
        <p:spPr/>
        <p:txBody>
          <a:bodyPr/>
          <a:lstStyle/>
          <a:p>
            <a:r>
              <a:rPr lang="en-US" dirty="0"/>
              <a:t>Voting: Show of Hands</a:t>
            </a:r>
          </a:p>
        </p:txBody>
      </p:sp>
      <p:sp>
        <p:nvSpPr>
          <p:cNvPr id="3" name="Content Placeholder 2">
            <a:extLst>
              <a:ext uri="{FF2B5EF4-FFF2-40B4-BE49-F238E27FC236}">
                <a16:creationId xmlns:a16="http://schemas.microsoft.com/office/drawing/2014/main" id="{5D0D7249-881A-487C-8F4C-2F451629A801}"/>
              </a:ext>
            </a:extLst>
          </p:cNvPr>
          <p:cNvSpPr>
            <a:spLocks noGrp="1"/>
          </p:cNvSpPr>
          <p:nvPr>
            <p:ph idx="1"/>
          </p:nvPr>
        </p:nvSpPr>
        <p:spPr/>
        <p:txBody>
          <a:bodyPr>
            <a:normAutofit fontScale="92500"/>
          </a:bodyPr>
          <a:lstStyle/>
          <a:p>
            <a:pPr marL="0" lvl="0" indent="0">
              <a:buNone/>
            </a:pPr>
            <a:r>
              <a:rPr lang="en-US" sz="5100" dirty="0"/>
              <a:t>Do you have ability and subscription access to practice what you learned; to continue to growing your skills in Azure? </a:t>
            </a:r>
          </a:p>
          <a:p>
            <a:pPr marL="0" lvl="0" indent="0">
              <a:buNone/>
            </a:pPr>
            <a:r>
              <a:rPr lang="en-US" sz="5100" dirty="0"/>
              <a:t>Yes</a:t>
            </a:r>
          </a:p>
          <a:p>
            <a:pPr marL="0" lvl="0" indent="0">
              <a:buNone/>
            </a:pPr>
            <a:r>
              <a:rPr lang="en-US" sz="5100" dirty="0"/>
              <a:t>No </a:t>
            </a:r>
          </a:p>
          <a:p>
            <a:pPr marL="0" lvl="0" indent="0">
              <a:buNone/>
            </a:pPr>
            <a:r>
              <a:rPr lang="en-US" sz="5100" dirty="0"/>
              <a:t>Discussion</a:t>
            </a:r>
          </a:p>
          <a:p>
            <a:pPr marL="0" indent="0">
              <a:buNone/>
            </a:pPr>
            <a:endParaRPr lang="en-US" dirty="0"/>
          </a:p>
        </p:txBody>
      </p:sp>
    </p:spTree>
    <p:extLst>
      <p:ext uri="{BB962C8B-B14F-4D97-AF65-F5344CB8AC3E}">
        <p14:creationId xmlns:p14="http://schemas.microsoft.com/office/powerpoint/2010/main" val="28041964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9B17ADC-B6C7-455C-BBF8-FE75AC64513B}"/>
              </a:ext>
            </a:extLst>
          </p:cNvPr>
          <p:cNvSpPr>
            <a:spLocks noGrp="1"/>
          </p:cNvSpPr>
          <p:nvPr>
            <p:ph type="body" sz="quarter" idx="12"/>
          </p:nvPr>
        </p:nvSpPr>
        <p:spPr>
          <a:xfrm>
            <a:off x="271104" y="3384551"/>
            <a:ext cx="10014402" cy="2287382"/>
          </a:xfrm>
        </p:spPr>
        <p:txBody>
          <a:bodyPr/>
          <a:lstStyle/>
          <a:p>
            <a:r>
              <a:rPr lang="en-US" sz="4400" dirty="0"/>
              <a:t>Think about how the </a:t>
            </a:r>
            <a:r>
              <a:rPr lang="en-US" sz="4400" dirty="0" err="1"/>
              <a:t>technogies</a:t>
            </a:r>
            <a:r>
              <a:rPr lang="en-US" sz="4400" dirty="0"/>
              <a:t> you learn about can be leveraged in your business!</a:t>
            </a:r>
          </a:p>
        </p:txBody>
      </p:sp>
      <p:sp>
        <p:nvSpPr>
          <p:cNvPr id="2" name="Title 1">
            <a:extLst>
              <a:ext uri="{FF2B5EF4-FFF2-40B4-BE49-F238E27FC236}">
                <a16:creationId xmlns:a16="http://schemas.microsoft.com/office/drawing/2014/main" id="{B5B67181-AD98-42BF-85E9-B1114831D9FF}"/>
              </a:ext>
            </a:extLst>
          </p:cNvPr>
          <p:cNvSpPr>
            <a:spLocks noGrp="1"/>
          </p:cNvSpPr>
          <p:nvPr>
            <p:ph type="title"/>
          </p:nvPr>
        </p:nvSpPr>
        <p:spPr/>
        <p:txBody>
          <a:bodyPr>
            <a:normAutofit/>
          </a:bodyPr>
          <a:lstStyle/>
          <a:p>
            <a:r>
              <a:rPr lang="en-US" dirty="0"/>
              <a:t>Make the most of the event…</a:t>
            </a:r>
          </a:p>
        </p:txBody>
      </p:sp>
    </p:spTree>
    <p:extLst>
      <p:ext uri="{BB962C8B-B14F-4D97-AF65-F5344CB8AC3E}">
        <p14:creationId xmlns:p14="http://schemas.microsoft.com/office/powerpoint/2010/main" val="3848516791"/>
      </p:ext>
    </p:extLst>
  </p:cSld>
  <p:clrMapOvr>
    <a:masterClrMapping/>
  </p:clrMapOvr>
  <p:transition spd="slow">
    <p:push/>
  </p:transition>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279850" y="171815"/>
            <a:ext cx="11680178" cy="960441"/>
          </a:xfrm>
        </p:spPr>
        <p:txBody>
          <a:bodyPr>
            <a:noAutofit/>
          </a:bodyPr>
          <a:lstStyle/>
          <a:p>
            <a:r>
              <a:rPr lang="en-US" sz="3200" dirty="0"/>
              <a:t>Azure Certification Jump Start – Free Event</a:t>
            </a:r>
            <a:br>
              <a:rPr lang="en-US" sz="3200" dirty="0"/>
            </a:br>
            <a:r>
              <a:rPr lang="en-US" sz="3600" dirty="0"/>
              <a:t>70-534 Architecting Microsoft Azure Solutions</a:t>
            </a:r>
            <a:endParaRPr lang="en-US" sz="3600" u="sng" dirty="0">
              <a:solidFill>
                <a:srgbClr val="0070C0"/>
              </a:solidFill>
            </a:endParaRPr>
          </a:p>
        </p:txBody>
      </p:sp>
      <p:sp>
        <p:nvSpPr>
          <p:cNvPr id="5" name="Rectangle 4"/>
          <p:cNvSpPr/>
          <p:nvPr/>
        </p:nvSpPr>
        <p:spPr>
          <a:xfrm>
            <a:off x="4029278" y="6215421"/>
            <a:ext cx="5167633" cy="523220"/>
          </a:xfrm>
          <a:prstGeom prst="rect">
            <a:avLst/>
          </a:prstGeom>
        </p:spPr>
        <p:txBody>
          <a:bodyPr wrap="none">
            <a:spAutoFit/>
          </a:bodyPr>
          <a:lstStyle/>
          <a:p>
            <a:pPr algn="ctr" eaLnBrk="0" fontAlgn="base" hangingPunct="0">
              <a:spcBef>
                <a:spcPct val="0"/>
              </a:spcBef>
              <a:spcAft>
                <a:spcPct val="0"/>
              </a:spcAft>
            </a:pPr>
            <a:r>
              <a:rPr lang="en-US" sz="2800" b="1" dirty="0">
                <a:solidFill>
                  <a:srgbClr val="0070C0"/>
                </a:solidFill>
              </a:rPr>
              <a:t>Oct 19-20 2017 – Microsoft – NYC</a:t>
            </a:r>
            <a:endParaRPr lang="en-US" sz="2800" dirty="0">
              <a:solidFill>
                <a:srgbClr val="0070C0"/>
              </a:solidFill>
            </a:endParaRPr>
          </a:p>
        </p:txBody>
      </p:sp>
      <p:sp>
        <p:nvSpPr>
          <p:cNvPr id="7" name="TextBox 6"/>
          <p:cNvSpPr txBox="1"/>
          <p:nvPr/>
        </p:nvSpPr>
        <p:spPr>
          <a:xfrm>
            <a:off x="8767674" y="5740747"/>
            <a:ext cx="2842065" cy="369332"/>
          </a:xfrm>
          <a:prstGeom prst="rect">
            <a:avLst/>
          </a:prstGeom>
          <a:noFill/>
        </p:spPr>
        <p:txBody>
          <a:bodyPr wrap="square" rtlCol="0">
            <a:spAutoFit/>
          </a:bodyPr>
          <a:lstStyle/>
          <a:p>
            <a:r>
              <a:rPr lang="en-US" dirty="0">
                <a:hlinkClick r:id="rId3"/>
              </a:rPr>
              <a:t>http://aka.ms/70-5</a:t>
            </a:r>
            <a:r>
              <a:rPr lang="en-US" dirty="0">
                <a:hlinkClick r:id="rId4"/>
              </a:rPr>
              <a:t>34</a:t>
            </a:r>
            <a:r>
              <a:rPr lang="en-US" dirty="0"/>
              <a:t> </a:t>
            </a:r>
          </a:p>
        </p:txBody>
      </p:sp>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551774" y="-1294"/>
            <a:ext cx="3803910" cy="1399244"/>
          </a:xfrm>
          <a:prstGeom prst="rect">
            <a:avLst/>
          </a:prstGeom>
        </p:spPr>
      </p:pic>
      <p:pic>
        <p:nvPicPr>
          <p:cNvPr id="4" name="Picture 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905428" y="5566036"/>
            <a:ext cx="1054600" cy="1298769"/>
          </a:xfrm>
          <a:prstGeom prst="rect">
            <a:avLst/>
          </a:prstGeom>
        </p:spPr>
      </p:pic>
      <p:sp>
        <p:nvSpPr>
          <p:cNvPr id="6" name="Rectangle 5">
            <a:extLst>
              <a:ext uri="{FF2B5EF4-FFF2-40B4-BE49-F238E27FC236}">
                <a16:creationId xmlns:a16="http://schemas.microsoft.com/office/drawing/2014/main" id="{69266E03-3877-42FB-A968-1A746BC92A7A}"/>
              </a:ext>
            </a:extLst>
          </p:cNvPr>
          <p:cNvSpPr/>
          <p:nvPr/>
        </p:nvSpPr>
        <p:spPr>
          <a:xfrm>
            <a:off x="168856" y="5988319"/>
            <a:ext cx="10019850" cy="886461"/>
          </a:xfrm>
          <a:prstGeom prst="rect">
            <a:avLst/>
          </a:prstGeom>
        </p:spPr>
        <p:txBody>
          <a:bodyPr wrap="square">
            <a:spAutoFit/>
          </a:bodyPr>
          <a:lstStyle/>
          <a:p>
            <a:pPr>
              <a:lnSpc>
                <a:spcPct val="107000"/>
              </a:lnSpc>
              <a:spcAft>
                <a:spcPts val="800"/>
              </a:spcAft>
            </a:pPr>
            <a:r>
              <a:rPr lang="en-US" sz="1400" dirty="0">
                <a:latin typeface="Calibri" panose="020F0502020204030204" pitchFamily="34" charset="0"/>
                <a:ea typeface="Calibri" panose="020F0502020204030204" pitchFamily="34" charset="0"/>
                <a:cs typeface="Times New Roman" panose="02020603050405020304" pitchFamily="18" charset="0"/>
              </a:rPr>
              <a:t>After the event please take a few minutes and follow the link below to our event survey!</a:t>
            </a:r>
            <a:br>
              <a:rPr lang="en-US" sz="1400" dirty="0">
                <a:latin typeface="Calibri" panose="020F0502020204030204" pitchFamily="34" charset="0"/>
                <a:ea typeface="Calibri" panose="020F0502020204030204" pitchFamily="34" charset="0"/>
                <a:cs typeface="Times New Roman" panose="02020603050405020304" pitchFamily="18" charset="0"/>
              </a:rPr>
            </a:br>
            <a:r>
              <a:rPr lang="en-US" sz="1400" dirty="0">
                <a:latin typeface="Calibri" panose="020F0502020204030204" pitchFamily="34" charset="0"/>
                <a:ea typeface="Calibri" panose="020F0502020204030204" pitchFamily="34" charset="0"/>
                <a:cs typeface="Times New Roman" panose="02020603050405020304" pitchFamily="18" charset="0"/>
              </a:rPr>
              <a:t>Any &amp; all feedback is greatly appreciated!</a:t>
            </a:r>
          </a:p>
          <a:p>
            <a:pPr>
              <a:lnSpc>
                <a:spcPct val="107000"/>
              </a:lnSpc>
              <a:spcAft>
                <a:spcPts val="800"/>
              </a:spcAft>
            </a:pPr>
            <a:r>
              <a:rPr lang="en-US" sz="1400" dirty="0">
                <a:latin typeface="Calibri" panose="020F0502020204030204" pitchFamily="34" charset="0"/>
                <a:ea typeface="Calibri" panose="020F0502020204030204" pitchFamily="34" charset="0"/>
                <a:cs typeface="Times New Roman" panose="02020603050405020304" pitchFamily="18" charset="0"/>
              </a:rPr>
              <a:t>Survey Link: </a:t>
            </a:r>
            <a:r>
              <a:rPr lang="en-US" sz="1400" u="sng" dirty="0">
                <a:solidFill>
                  <a:srgbClr val="0563C1"/>
                </a:solidFill>
                <a:latin typeface="Calibri" panose="020F0502020204030204" pitchFamily="34" charset="0"/>
                <a:ea typeface="Calibri" panose="020F0502020204030204" pitchFamily="34" charset="0"/>
                <a:cs typeface="Times New Roman" panose="02020603050405020304" pitchFamily="18" charset="0"/>
                <a:hlinkClick r:id="rId7"/>
              </a:rPr>
              <a:t>https://aka.ms/nyc102017</a:t>
            </a:r>
            <a:r>
              <a:rPr lang="en-US" sz="1400" u="sng" dirty="0">
                <a:solidFill>
                  <a:srgbClr val="0563C1"/>
                </a:solidFill>
                <a:latin typeface="Calibri" panose="020F0502020204030204" pitchFamily="34" charset="0"/>
                <a:ea typeface="Calibri" panose="020F0502020204030204" pitchFamily="34" charset="0"/>
                <a:cs typeface="Times New Roman" panose="02020603050405020304" pitchFamily="18" charset="0"/>
              </a:rPr>
              <a:t> </a:t>
            </a:r>
            <a:endParaRPr lang="en-US" sz="1400" dirty="0">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9" name="Table 8">
            <a:extLst>
              <a:ext uri="{FF2B5EF4-FFF2-40B4-BE49-F238E27FC236}">
                <a16:creationId xmlns:a16="http://schemas.microsoft.com/office/drawing/2014/main" id="{2B567871-1174-4A46-A321-F7CA983B5A86}"/>
              </a:ext>
            </a:extLst>
          </p:cNvPr>
          <p:cNvGraphicFramePr>
            <a:graphicFrameLocks noGrp="1"/>
          </p:cNvGraphicFramePr>
          <p:nvPr>
            <p:extLst>
              <p:ext uri="{D42A27DB-BD31-4B8C-83A1-F6EECF244321}">
                <p14:modId xmlns:p14="http://schemas.microsoft.com/office/powerpoint/2010/main" val="2659178586"/>
              </p:ext>
            </p:extLst>
          </p:nvPr>
        </p:nvGraphicFramePr>
        <p:xfrm>
          <a:off x="63420" y="1100661"/>
          <a:ext cx="5894831" cy="4877046"/>
        </p:xfrm>
        <a:graphic>
          <a:graphicData uri="http://schemas.openxmlformats.org/drawingml/2006/table">
            <a:tbl>
              <a:tblPr firstRow="1" firstCol="1" bandRow="1">
                <a:tableStyleId>{5C22544A-7EE6-4342-B048-85BDC9FD1C3A}</a:tableStyleId>
              </a:tblPr>
              <a:tblGrid>
                <a:gridCol w="769008">
                  <a:extLst>
                    <a:ext uri="{9D8B030D-6E8A-4147-A177-3AD203B41FA5}">
                      <a16:colId xmlns:a16="http://schemas.microsoft.com/office/drawing/2014/main" val="1287957433"/>
                    </a:ext>
                  </a:extLst>
                </a:gridCol>
                <a:gridCol w="1543374">
                  <a:extLst>
                    <a:ext uri="{9D8B030D-6E8A-4147-A177-3AD203B41FA5}">
                      <a16:colId xmlns:a16="http://schemas.microsoft.com/office/drawing/2014/main" val="703744708"/>
                    </a:ext>
                  </a:extLst>
                </a:gridCol>
                <a:gridCol w="3582449">
                  <a:extLst>
                    <a:ext uri="{9D8B030D-6E8A-4147-A177-3AD203B41FA5}">
                      <a16:colId xmlns:a16="http://schemas.microsoft.com/office/drawing/2014/main" val="376894735"/>
                    </a:ext>
                  </a:extLst>
                </a:gridCol>
              </a:tblGrid>
              <a:tr h="383031">
                <a:tc>
                  <a:txBody>
                    <a:bodyPr/>
                    <a:lstStyle/>
                    <a:p>
                      <a:pPr marL="0" marR="0" algn="ctr">
                        <a:lnSpc>
                          <a:spcPct val="107000"/>
                        </a:lnSpc>
                        <a:spcBef>
                          <a:spcPts val="0"/>
                        </a:spcBef>
                        <a:spcAft>
                          <a:spcPts val="0"/>
                        </a:spcAft>
                      </a:pPr>
                      <a:r>
                        <a:rPr lang="en-US" sz="1600">
                          <a:effectLst/>
                        </a:rPr>
                        <a:t>Time</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953" marR="59953" marT="0" marB="0"/>
                </a:tc>
                <a:tc>
                  <a:txBody>
                    <a:bodyPr/>
                    <a:lstStyle/>
                    <a:p>
                      <a:pPr marL="0" marR="0" algn="ctr">
                        <a:lnSpc>
                          <a:spcPct val="107000"/>
                        </a:lnSpc>
                        <a:spcBef>
                          <a:spcPts val="0"/>
                        </a:spcBef>
                        <a:spcAft>
                          <a:spcPts val="0"/>
                        </a:spcAft>
                      </a:pPr>
                      <a:r>
                        <a:rPr lang="en-US" sz="1600" dirty="0">
                          <a:effectLst/>
                        </a:rPr>
                        <a:t>Speaker</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59953" marR="59953" marT="0" marB="0"/>
                </a:tc>
                <a:tc>
                  <a:txBody>
                    <a:bodyPr/>
                    <a:lstStyle/>
                    <a:p>
                      <a:pPr marL="0" marR="0" algn="ctr">
                        <a:lnSpc>
                          <a:spcPct val="107000"/>
                        </a:lnSpc>
                        <a:spcBef>
                          <a:spcPts val="0"/>
                        </a:spcBef>
                        <a:spcAft>
                          <a:spcPts val="0"/>
                        </a:spcAft>
                      </a:pPr>
                      <a:r>
                        <a:rPr lang="en-US" sz="1600" dirty="0">
                          <a:effectLst/>
                        </a:rPr>
                        <a:t> Topic</a:t>
                      </a:r>
                      <a:r>
                        <a:rPr lang="en-US" sz="1700" u="sng" dirty="0">
                          <a:effectLst/>
                        </a:rPr>
                        <a:t> </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59953" marR="59953" marT="0" marB="0"/>
                </a:tc>
                <a:extLst>
                  <a:ext uri="{0D108BD9-81ED-4DB2-BD59-A6C34878D82A}">
                    <a16:rowId xmlns:a16="http://schemas.microsoft.com/office/drawing/2014/main" val="2376430926"/>
                  </a:ext>
                </a:extLst>
              </a:tr>
              <a:tr h="248692">
                <a:tc>
                  <a:txBody>
                    <a:bodyPr/>
                    <a:lstStyle/>
                    <a:p>
                      <a:pPr marL="0" marR="0" algn="r">
                        <a:lnSpc>
                          <a:spcPct val="107000"/>
                        </a:lnSpc>
                        <a:spcBef>
                          <a:spcPts val="0"/>
                        </a:spcBef>
                        <a:spcAft>
                          <a:spcPts val="0"/>
                        </a:spcAft>
                      </a:pPr>
                      <a:r>
                        <a:rPr lang="en-US" sz="1300">
                          <a:effectLst/>
                        </a:rPr>
                        <a:t>8:30 AM</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953" marR="59953" marT="0" marB="0"/>
                </a:tc>
                <a:tc>
                  <a:txBody>
                    <a:bodyPr/>
                    <a:lstStyle/>
                    <a:p>
                      <a:pPr marL="0" marR="0" algn="l">
                        <a:lnSpc>
                          <a:spcPct val="107000"/>
                        </a:lnSpc>
                        <a:spcBef>
                          <a:spcPts val="0"/>
                        </a:spcBef>
                        <a:spcAft>
                          <a:spcPts val="0"/>
                        </a:spcAft>
                      </a:pPr>
                      <a:r>
                        <a:rPr lang="en-US" sz="1300">
                          <a:effectLst/>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953" marR="59953" marT="0" marB="0"/>
                </a:tc>
                <a:tc>
                  <a:txBody>
                    <a:bodyPr/>
                    <a:lstStyle/>
                    <a:p>
                      <a:pPr marL="0" marR="0" algn="l">
                        <a:lnSpc>
                          <a:spcPct val="107000"/>
                        </a:lnSpc>
                        <a:spcBef>
                          <a:spcPts val="0"/>
                        </a:spcBef>
                        <a:spcAft>
                          <a:spcPts val="0"/>
                        </a:spcAft>
                      </a:pPr>
                      <a:r>
                        <a:rPr lang="en-US" sz="1300" dirty="0">
                          <a:effectLst/>
                        </a:rPr>
                        <a:t>Registration and Breakfast</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59953" marR="59953" marT="0" marB="0"/>
                </a:tc>
                <a:extLst>
                  <a:ext uri="{0D108BD9-81ED-4DB2-BD59-A6C34878D82A}">
                    <a16:rowId xmlns:a16="http://schemas.microsoft.com/office/drawing/2014/main" val="3163108397"/>
                  </a:ext>
                </a:extLst>
              </a:tr>
              <a:tr h="427662">
                <a:tc>
                  <a:txBody>
                    <a:bodyPr/>
                    <a:lstStyle/>
                    <a:p>
                      <a:pPr marL="0" marR="0" algn="r">
                        <a:lnSpc>
                          <a:spcPct val="107000"/>
                        </a:lnSpc>
                        <a:spcBef>
                          <a:spcPts val="0"/>
                        </a:spcBef>
                        <a:spcAft>
                          <a:spcPts val="0"/>
                        </a:spcAft>
                      </a:pPr>
                      <a:r>
                        <a:rPr lang="en-US" sz="1300">
                          <a:effectLst/>
                        </a:rPr>
                        <a:t>8:45 AM</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953" marR="59953" marT="0" marB="0"/>
                </a:tc>
                <a:tc>
                  <a:txBody>
                    <a:bodyPr/>
                    <a:lstStyle/>
                    <a:p>
                      <a:pPr marL="0" marR="0" algn="l">
                        <a:lnSpc>
                          <a:spcPct val="107000"/>
                        </a:lnSpc>
                        <a:spcBef>
                          <a:spcPts val="0"/>
                        </a:spcBef>
                        <a:spcAft>
                          <a:spcPts val="0"/>
                        </a:spcAft>
                      </a:pPr>
                      <a:r>
                        <a:rPr lang="en-US" sz="1300">
                          <a:effectLst/>
                        </a:rPr>
                        <a:t>Laura Clayton McDonnell</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953" marR="59953" marT="0" marB="0"/>
                </a:tc>
                <a:tc>
                  <a:txBody>
                    <a:bodyPr/>
                    <a:lstStyle/>
                    <a:p>
                      <a:pPr marL="0" marR="0" algn="l">
                        <a:lnSpc>
                          <a:spcPct val="107000"/>
                        </a:lnSpc>
                        <a:spcBef>
                          <a:spcPts val="0"/>
                        </a:spcBef>
                        <a:spcAft>
                          <a:spcPts val="0"/>
                        </a:spcAft>
                      </a:pPr>
                      <a:r>
                        <a:rPr lang="en-US" sz="1300">
                          <a:effectLst/>
                        </a:rPr>
                        <a:t>Welcome remarks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953" marR="59953" marT="0" marB="0"/>
                </a:tc>
                <a:extLst>
                  <a:ext uri="{0D108BD9-81ED-4DB2-BD59-A6C34878D82A}">
                    <a16:rowId xmlns:a16="http://schemas.microsoft.com/office/drawing/2014/main" val="2145719200"/>
                  </a:ext>
                </a:extLst>
              </a:tr>
              <a:tr h="427662">
                <a:tc>
                  <a:txBody>
                    <a:bodyPr/>
                    <a:lstStyle/>
                    <a:p>
                      <a:pPr marL="0" marR="0" algn="r">
                        <a:lnSpc>
                          <a:spcPct val="107000"/>
                        </a:lnSpc>
                        <a:spcBef>
                          <a:spcPts val="0"/>
                        </a:spcBef>
                        <a:spcAft>
                          <a:spcPts val="0"/>
                        </a:spcAft>
                      </a:pPr>
                      <a:r>
                        <a:rPr lang="en-US" sz="1300">
                          <a:effectLst/>
                        </a:rPr>
                        <a:t>9:00 AM</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953" marR="59953" marT="0" marB="0"/>
                </a:tc>
                <a:tc>
                  <a:txBody>
                    <a:bodyPr/>
                    <a:lstStyle/>
                    <a:p>
                      <a:pPr marL="0" marR="0" algn="l">
                        <a:lnSpc>
                          <a:spcPct val="107000"/>
                        </a:lnSpc>
                        <a:spcBef>
                          <a:spcPts val="0"/>
                        </a:spcBef>
                        <a:spcAft>
                          <a:spcPts val="0"/>
                        </a:spcAft>
                      </a:pPr>
                      <a:r>
                        <a:rPr lang="en-US" sz="1300">
                          <a:effectLst/>
                        </a:rPr>
                        <a:t>James Serra/Dan Stolts (Microsoft)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953" marR="59953" marT="0" marB="0"/>
                </a:tc>
                <a:tc>
                  <a:txBody>
                    <a:bodyPr/>
                    <a:lstStyle/>
                    <a:p>
                      <a:pPr marL="0" marR="0" algn="l">
                        <a:lnSpc>
                          <a:spcPct val="107000"/>
                        </a:lnSpc>
                        <a:spcBef>
                          <a:spcPts val="0"/>
                        </a:spcBef>
                        <a:spcAft>
                          <a:spcPts val="0"/>
                        </a:spcAft>
                      </a:pPr>
                      <a:r>
                        <a:rPr lang="en-US" sz="1300">
                          <a:effectLst/>
                        </a:rPr>
                        <a:t>What to Expect; Q&amp;A; Labs; Simulcast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953" marR="59953" marT="0" marB="0"/>
                </a:tc>
                <a:extLst>
                  <a:ext uri="{0D108BD9-81ED-4DB2-BD59-A6C34878D82A}">
                    <a16:rowId xmlns:a16="http://schemas.microsoft.com/office/drawing/2014/main" val="3746736357"/>
                  </a:ext>
                </a:extLst>
              </a:tr>
              <a:tr h="427662">
                <a:tc>
                  <a:txBody>
                    <a:bodyPr/>
                    <a:lstStyle/>
                    <a:p>
                      <a:pPr marL="0" marR="0" algn="r">
                        <a:lnSpc>
                          <a:spcPct val="107000"/>
                        </a:lnSpc>
                        <a:spcBef>
                          <a:spcPts val="0"/>
                        </a:spcBef>
                        <a:spcAft>
                          <a:spcPts val="0"/>
                        </a:spcAft>
                      </a:pPr>
                      <a:r>
                        <a:rPr lang="en-US" sz="1300">
                          <a:effectLst/>
                        </a:rPr>
                        <a:t>9:20 AM</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953" marR="59953" marT="0" marB="0"/>
                </a:tc>
                <a:tc>
                  <a:txBody>
                    <a:bodyPr/>
                    <a:lstStyle/>
                    <a:p>
                      <a:pPr marL="0" marR="0" algn="l">
                        <a:lnSpc>
                          <a:spcPct val="107000"/>
                        </a:lnSpc>
                        <a:spcBef>
                          <a:spcPts val="0"/>
                        </a:spcBef>
                        <a:spcAft>
                          <a:spcPts val="0"/>
                        </a:spcAft>
                      </a:pPr>
                      <a:r>
                        <a:rPr lang="en-US" sz="1300">
                          <a:effectLst/>
                        </a:rPr>
                        <a:t>Niraj Kumar (EY)</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953" marR="59953" marT="0" marB="0"/>
                </a:tc>
                <a:tc>
                  <a:txBody>
                    <a:bodyPr/>
                    <a:lstStyle/>
                    <a:p>
                      <a:pPr marL="0" marR="0" algn="l">
                        <a:lnSpc>
                          <a:spcPct val="107000"/>
                        </a:lnSpc>
                        <a:spcBef>
                          <a:spcPts val="0"/>
                        </a:spcBef>
                        <a:spcAft>
                          <a:spcPts val="0"/>
                        </a:spcAft>
                      </a:pPr>
                      <a:r>
                        <a:rPr lang="en-US" sz="1300" u="none" strike="noStrike">
                          <a:effectLst/>
                          <a:hlinkClick r:id="rId8"/>
                        </a:rPr>
                        <a:t>Design an application storage and data access strategy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953" marR="59953" marT="0" marB="0"/>
                </a:tc>
                <a:extLst>
                  <a:ext uri="{0D108BD9-81ED-4DB2-BD59-A6C34878D82A}">
                    <a16:rowId xmlns:a16="http://schemas.microsoft.com/office/drawing/2014/main" val="2877728750"/>
                  </a:ext>
                </a:extLst>
              </a:tr>
              <a:tr h="213831">
                <a:tc>
                  <a:txBody>
                    <a:bodyPr/>
                    <a:lstStyle/>
                    <a:p>
                      <a:pPr marL="0" marR="0" algn="r">
                        <a:lnSpc>
                          <a:spcPct val="107000"/>
                        </a:lnSpc>
                        <a:spcBef>
                          <a:spcPts val="0"/>
                        </a:spcBef>
                        <a:spcAft>
                          <a:spcPts val="0"/>
                        </a:spcAft>
                      </a:pPr>
                      <a:r>
                        <a:rPr lang="en-US" sz="1300">
                          <a:effectLst/>
                        </a:rPr>
                        <a:t>10:20 AM</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953" marR="59953" marT="0" marB="0"/>
                </a:tc>
                <a:tc gridSpan="2">
                  <a:txBody>
                    <a:bodyPr/>
                    <a:lstStyle/>
                    <a:p>
                      <a:pPr marL="0" marR="0" algn="ctr">
                        <a:lnSpc>
                          <a:spcPct val="107000"/>
                        </a:lnSpc>
                        <a:spcBef>
                          <a:spcPts val="0"/>
                        </a:spcBef>
                        <a:spcAft>
                          <a:spcPts val="0"/>
                        </a:spcAft>
                      </a:pPr>
                      <a:r>
                        <a:rPr lang="en-US" sz="1300">
                          <a:effectLst/>
                        </a:rPr>
                        <a:t>Break/Labs - 15 minutes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953" marR="59953" marT="0" marB="0"/>
                </a:tc>
                <a:tc hMerge="1">
                  <a:txBody>
                    <a:bodyPr/>
                    <a:lstStyle/>
                    <a:p>
                      <a:endParaRPr lang="en-US"/>
                    </a:p>
                  </a:txBody>
                  <a:tcPr/>
                </a:tc>
                <a:extLst>
                  <a:ext uri="{0D108BD9-81ED-4DB2-BD59-A6C34878D82A}">
                    <a16:rowId xmlns:a16="http://schemas.microsoft.com/office/drawing/2014/main" val="182133991"/>
                  </a:ext>
                </a:extLst>
              </a:tr>
              <a:tr h="435767">
                <a:tc>
                  <a:txBody>
                    <a:bodyPr/>
                    <a:lstStyle/>
                    <a:p>
                      <a:pPr marL="0" marR="0" algn="r">
                        <a:lnSpc>
                          <a:spcPct val="107000"/>
                        </a:lnSpc>
                        <a:spcBef>
                          <a:spcPts val="0"/>
                        </a:spcBef>
                        <a:spcAft>
                          <a:spcPts val="0"/>
                        </a:spcAft>
                      </a:pPr>
                      <a:r>
                        <a:rPr lang="en-US" sz="1300">
                          <a:effectLst/>
                        </a:rPr>
                        <a:t>10:35 AM</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953" marR="59953" marT="0" marB="0"/>
                </a:tc>
                <a:tc>
                  <a:txBody>
                    <a:bodyPr/>
                    <a:lstStyle/>
                    <a:p>
                      <a:pPr marL="0" marR="0" algn="l">
                        <a:lnSpc>
                          <a:spcPct val="107000"/>
                        </a:lnSpc>
                        <a:spcBef>
                          <a:spcPts val="0"/>
                        </a:spcBef>
                        <a:spcAft>
                          <a:spcPts val="0"/>
                        </a:spcAft>
                      </a:pPr>
                      <a:r>
                        <a:rPr lang="en-US" sz="1300">
                          <a:effectLst/>
                        </a:rPr>
                        <a:t>Dan Stolts (Microsoft-Remote)</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953" marR="59953" marT="0" marB="0"/>
                </a:tc>
                <a:tc>
                  <a:txBody>
                    <a:bodyPr/>
                    <a:lstStyle/>
                    <a:p>
                      <a:pPr marL="0" marR="0" algn="l">
                        <a:lnSpc>
                          <a:spcPct val="107000"/>
                        </a:lnSpc>
                        <a:spcBef>
                          <a:spcPts val="0"/>
                        </a:spcBef>
                        <a:spcAft>
                          <a:spcPts val="0"/>
                        </a:spcAft>
                      </a:pPr>
                      <a:r>
                        <a:rPr lang="en-US" sz="1300">
                          <a:effectLst/>
                        </a:rPr>
                        <a:t>Becoming a Cloud Architect &amp; DevOps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953" marR="59953" marT="0" marB="0"/>
                </a:tc>
                <a:extLst>
                  <a:ext uri="{0D108BD9-81ED-4DB2-BD59-A6C34878D82A}">
                    <a16:rowId xmlns:a16="http://schemas.microsoft.com/office/drawing/2014/main" val="3741049306"/>
                  </a:ext>
                </a:extLst>
              </a:tr>
              <a:tr h="245917">
                <a:tc>
                  <a:txBody>
                    <a:bodyPr/>
                    <a:lstStyle/>
                    <a:p>
                      <a:pPr marL="0" marR="0" algn="r">
                        <a:lnSpc>
                          <a:spcPct val="107000"/>
                        </a:lnSpc>
                        <a:spcBef>
                          <a:spcPts val="0"/>
                        </a:spcBef>
                        <a:spcAft>
                          <a:spcPts val="0"/>
                        </a:spcAft>
                      </a:pPr>
                      <a:r>
                        <a:rPr lang="en-US" sz="1300">
                          <a:effectLst/>
                        </a:rPr>
                        <a:t>11:20 AM</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953" marR="59953" marT="0" marB="0"/>
                </a:tc>
                <a:tc>
                  <a:txBody>
                    <a:bodyPr/>
                    <a:lstStyle/>
                    <a:p>
                      <a:pPr marL="0" marR="0" algn="l">
                        <a:lnSpc>
                          <a:spcPct val="107000"/>
                        </a:lnSpc>
                        <a:spcBef>
                          <a:spcPts val="0"/>
                        </a:spcBef>
                        <a:spcAft>
                          <a:spcPts val="0"/>
                        </a:spcAft>
                      </a:pPr>
                      <a:r>
                        <a:rPr lang="en-US" sz="1300">
                          <a:effectLst/>
                        </a:rPr>
                        <a:t>Niraj Kumar (EY)</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953" marR="59953" marT="0" marB="0"/>
                </a:tc>
                <a:tc>
                  <a:txBody>
                    <a:bodyPr/>
                    <a:lstStyle/>
                    <a:p>
                      <a:pPr marL="0" marR="0" algn="l">
                        <a:lnSpc>
                          <a:spcPct val="107000"/>
                        </a:lnSpc>
                        <a:spcBef>
                          <a:spcPts val="0"/>
                        </a:spcBef>
                        <a:spcAft>
                          <a:spcPts val="0"/>
                        </a:spcAft>
                      </a:pPr>
                      <a:r>
                        <a:rPr lang="en-US" sz="1300" u="none" strike="noStrike">
                          <a:effectLst/>
                          <a:hlinkClick r:id="rId9"/>
                        </a:rPr>
                        <a:t>Secure resources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953" marR="59953" marT="0" marB="0"/>
                </a:tc>
                <a:extLst>
                  <a:ext uri="{0D108BD9-81ED-4DB2-BD59-A6C34878D82A}">
                    <a16:rowId xmlns:a16="http://schemas.microsoft.com/office/drawing/2014/main" val="3824408952"/>
                  </a:ext>
                </a:extLst>
              </a:tr>
              <a:tr h="258129">
                <a:tc>
                  <a:txBody>
                    <a:bodyPr/>
                    <a:lstStyle/>
                    <a:p>
                      <a:pPr marL="0" marR="0" algn="r">
                        <a:lnSpc>
                          <a:spcPct val="107000"/>
                        </a:lnSpc>
                        <a:spcBef>
                          <a:spcPts val="0"/>
                        </a:spcBef>
                        <a:spcAft>
                          <a:spcPts val="0"/>
                        </a:spcAft>
                      </a:pPr>
                      <a:r>
                        <a:rPr lang="en-US" sz="1300">
                          <a:effectLst/>
                        </a:rPr>
                        <a:t>12:35 PM</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953" marR="59953" marT="0" marB="0"/>
                </a:tc>
                <a:tc gridSpan="2">
                  <a:txBody>
                    <a:bodyPr/>
                    <a:lstStyle/>
                    <a:p>
                      <a:pPr marL="0" marR="0" algn="ctr">
                        <a:lnSpc>
                          <a:spcPct val="107000"/>
                        </a:lnSpc>
                        <a:spcBef>
                          <a:spcPts val="0"/>
                        </a:spcBef>
                        <a:spcAft>
                          <a:spcPts val="0"/>
                        </a:spcAft>
                      </a:pPr>
                      <a:r>
                        <a:rPr lang="en-US" sz="1300">
                          <a:effectLst/>
                        </a:rPr>
                        <a:t>Labs, Lunch &amp; Networking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953" marR="59953" marT="0" marB="0"/>
                </a:tc>
                <a:tc hMerge="1">
                  <a:txBody>
                    <a:bodyPr/>
                    <a:lstStyle/>
                    <a:p>
                      <a:endParaRPr lang="en-US"/>
                    </a:p>
                  </a:txBody>
                  <a:tcPr/>
                </a:tc>
                <a:extLst>
                  <a:ext uri="{0D108BD9-81ED-4DB2-BD59-A6C34878D82A}">
                    <a16:rowId xmlns:a16="http://schemas.microsoft.com/office/drawing/2014/main" val="4250745590"/>
                  </a:ext>
                </a:extLst>
              </a:tr>
              <a:tr h="427662">
                <a:tc>
                  <a:txBody>
                    <a:bodyPr/>
                    <a:lstStyle/>
                    <a:p>
                      <a:pPr marL="0" marR="0" algn="r">
                        <a:lnSpc>
                          <a:spcPct val="107000"/>
                        </a:lnSpc>
                        <a:spcBef>
                          <a:spcPts val="0"/>
                        </a:spcBef>
                        <a:spcAft>
                          <a:spcPts val="0"/>
                        </a:spcAft>
                      </a:pPr>
                      <a:r>
                        <a:rPr lang="en-US" sz="1300">
                          <a:effectLst/>
                        </a:rPr>
                        <a:t>1:35 PM</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953" marR="59953" marT="0" marB="0"/>
                </a:tc>
                <a:tc>
                  <a:txBody>
                    <a:bodyPr/>
                    <a:lstStyle/>
                    <a:p>
                      <a:pPr marL="0" marR="0" algn="l">
                        <a:lnSpc>
                          <a:spcPct val="107000"/>
                        </a:lnSpc>
                        <a:spcBef>
                          <a:spcPts val="0"/>
                        </a:spcBef>
                        <a:spcAft>
                          <a:spcPts val="0"/>
                        </a:spcAft>
                      </a:pPr>
                      <a:r>
                        <a:rPr lang="en-US" sz="1300">
                          <a:effectLst/>
                        </a:rPr>
                        <a:t>Mike Richter (Microsoft)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953" marR="59953" marT="0" marB="0"/>
                </a:tc>
                <a:tc>
                  <a:txBody>
                    <a:bodyPr/>
                    <a:lstStyle/>
                    <a:p>
                      <a:pPr marL="0" marR="0" algn="l">
                        <a:lnSpc>
                          <a:spcPct val="107000"/>
                        </a:lnSpc>
                        <a:spcBef>
                          <a:spcPts val="0"/>
                        </a:spcBef>
                        <a:spcAft>
                          <a:spcPts val="0"/>
                        </a:spcAft>
                      </a:pPr>
                      <a:r>
                        <a:rPr lang="en-US" sz="1300" u="none" strike="noStrike">
                          <a:effectLst/>
                          <a:hlinkClick r:id="rId10"/>
                        </a:rPr>
                        <a:t>Design Azure Resource Manager (ARM) networking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953" marR="59953" marT="0" marB="0"/>
                </a:tc>
                <a:extLst>
                  <a:ext uri="{0D108BD9-81ED-4DB2-BD59-A6C34878D82A}">
                    <a16:rowId xmlns:a16="http://schemas.microsoft.com/office/drawing/2014/main" val="791813500"/>
                  </a:ext>
                </a:extLst>
              </a:tr>
              <a:tr h="427662">
                <a:tc>
                  <a:txBody>
                    <a:bodyPr/>
                    <a:lstStyle/>
                    <a:p>
                      <a:pPr marL="0" marR="0" algn="r">
                        <a:lnSpc>
                          <a:spcPct val="107000"/>
                        </a:lnSpc>
                        <a:spcBef>
                          <a:spcPts val="0"/>
                        </a:spcBef>
                        <a:spcAft>
                          <a:spcPts val="0"/>
                        </a:spcAft>
                      </a:pPr>
                      <a:r>
                        <a:rPr lang="en-US" sz="1300">
                          <a:effectLst/>
                        </a:rPr>
                        <a:t>2:35 PM</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953" marR="59953" marT="0" marB="0"/>
                </a:tc>
                <a:tc>
                  <a:txBody>
                    <a:bodyPr/>
                    <a:lstStyle/>
                    <a:p>
                      <a:pPr marL="0" marR="0" algn="l">
                        <a:lnSpc>
                          <a:spcPct val="107000"/>
                        </a:lnSpc>
                        <a:spcBef>
                          <a:spcPts val="0"/>
                        </a:spcBef>
                        <a:spcAft>
                          <a:spcPts val="0"/>
                        </a:spcAft>
                      </a:pPr>
                      <a:r>
                        <a:rPr lang="en-US" sz="1300">
                          <a:effectLst/>
                        </a:rPr>
                        <a:t>Dan Stolts (Microsoft-Remote)</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953" marR="59953" marT="0" marB="0"/>
                </a:tc>
                <a:tc>
                  <a:txBody>
                    <a:bodyPr/>
                    <a:lstStyle/>
                    <a:p>
                      <a:pPr marL="0" marR="0" algn="l">
                        <a:lnSpc>
                          <a:spcPct val="107000"/>
                        </a:lnSpc>
                        <a:spcBef>
                          <a:spcPts val="0"/>
                        </a:spcBef>
                        <a:spcAft>
                          <a:spcPts val="0"/>
                        </a:spcAft>
                      </a:pPr>
                      <a:r>
                        <a:rPr lang="en-US" sz="1300">
                          <a:effectLst/>
                        </a:rPr>
                        <a:t>Containers (8a, 8b)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953" marR="59953" marT="0" marB="0"/>
                </a:tc>
                <a:extLst>
                  <a:ext uri="{0D108BD9-81ED-4DB2-BD59-A6C34878D82A}">
                    <a16:rowId xmlns:a16="http://schemas.microsoft.com/office/drawing/2014/main" val="3866262246"/>
                  </a:ext>
                </a:extLst>
              </a:tr>
              <a:tr h="213831">
                <a:tc>
                  <a:txBody>
                    <a:bodyPr/>
                    <a:lstStyle/>
                    <a:p>
                      <a:pPr marL="0" marR="0" algn="r">
                        <a:lnSpc>
                          <a:spcPct val="107000"/>
                        </a:lnSpc>
                        <a:spcBef>
                          <a:spcPts val="0"/>
                        </a:spcBef>
                        <a:spcAft>
                          <a:spcPts val="0"/>
                        </a:spcAft>
                      </a:pPr>
                      <a:r>
                        <a:rPr lang="en-US" sz="1300">
                          <a:effectLst/>
                        </a:rPr>
                        <a:t>3:35 PM</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953" marR="59953" marT="0" marB="0"/>
                </a:tc>
                <a:tc>
                  <a:txBody>
                    <a:bodyPr/>
                    <a:lstStyle/>
                    <a:p>
                      <a:pPr marL="0" marR="0" algn="l">
                        <a:lnSpc>
                          <a:spcPct val="107000"/>
                        </a:lnSpc>
                        <a:spcBef>
                          <a:spcPts val="0"/>
                        </a:spcBef>
                        <a:spcAft>
                          <a:spcPts val="0"/>
                        </a:spcAft>
                      </a:pPr>
                      <a:r>
                        <a:rPr lang="en-US" sz="1300">
                          <a:effectLst/>
                        </a:rPr>
                        <a:t>Niraj Kumar (EY)</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953" marR="59953" marT="0" marB="0"/>
                </a:tc>
                <a:tc>
                  <a:txBody>
                    <a:bodyPr/>
                    <a:lstStyle/>
                    <a:p>
                      <a:pPr marL="0" marR="0" algn="l">
                        <a:lnSpc>
                          <a:spcPct val="107000"/>
                        </a:lnSpc>
                        <a:spcBef>
                          <a:spcPts val="0"/>
                        </a:spcBef>
                        <a:spcAft>
                          <a:spcPts val="0"/>
                        </a:spcAft>
                      </a:pPr>
                      <a:r>
                        <a:rPr lang="en-US" sz="1300">
                          <a:effectLst/>
                        </a:rPr>
                        <a:t>Feedback &amp; Tips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953" marR="59953" marT="0" marB="0"/>
                </a:tc>
                <a:extLst>
                  <a:ext uri="{0D108BD9-81ED-4DB2-BD59-A6C34878D82A}">
                    <a16:rowId xmlns:a16="http://schemas.microsoft.com/office/drawing/2014/main" val="1054787625"/>
                  </a:ext>
                </a:extLst>
              </a:tr>
              <a:tr h="213831">
                <a:tc>
                  <a:txBody>
                    <a:bodyPr/>
                    <a:lstStyle/>
                    <a:p>
                      <a:pPr marL="0" marR="0" algn="r">
                        <a:lnSpc>
                          <a:spcPct val="107000"/>
                        </a:lnSpc>
                        <a:spcBef>
                          <a:spcPts val="0"/>
                        </a:spcBef>
                        <a:spcAft>
                          <a:spcPts val="0"/>
                        </a:spcAft>
                      </a:pPr>
                      <a:r>
                        <a:rPr lang="en-US" sz="1300">
                          <a:effectLst/>
                        </a:rPr>
                        <a:t>4:05 PM</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953" marR="59953" marT="0" marB="0"/>
                </a:tc>
                <a:tc gridSpan="2">
                  <a:txBody>
                    <a:bodyPr/>
                    <a:lstStyle/>
                    <a:p>
                      <a:pPr marL="0" marR="0" algn="ctr">
                        <a:lnSpc>
                          <a:spcPct val="107000"/>
                        </a:lnSpc>
                        <a:spcBef>
                          <a:spcPts val="0"/>
                        </a:spcBef>
                        <a:spcAft>
                          <a:spcPts val="0"/>
                        </a:spcAft>
                      </a:pPr>
                      <a:r>
                        <a:rPr lang="en-US" sz="1300" dirty="0">
                          <a:effectLst/>
                        </a:rPr>
                        <a:t>Hands-On Labs (on-site and take home)</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59953" marR="59953" marT="0" marB="0"/>
                </a:tc>
                <a:tc hMerge="1">
                  <a:txBody>
                    <a:bodyPr/>
                    <a:lstStyle/>
                    <a:p>
                      <a:endParaRPr lang="en-US"/>
                    </a:p>
                  </a:txBody>
                  <a:tcPr/>
                </a:tc>
                <a:extLst>
                  <a:ext uri="{0D108BD9-81ED-4DB2-BD59-A6C34878D82A}">
                    <a16:rowId xmlns:a16="http://schemas.microsoft.com/office/drawing/2014/main" val="2050642826"/>
                  </a:ext>
                </a:extLst>
              </a:tr>
            </a:tbl>
          </a:graphicData>
        </a:graphic>
      </p:graphicFrame>
      <p:graphicFrame>
        <p:nvGraphicFramePr>
          <p:cNvPr id="10" name="Table 9">
            <a:extLst>
              <a:ext uri="{FF2B5EF4-FFF2-40B4-BE49-F238E27FC236}">
                <a16:creationId xmlns:a16="http://schemas.microsoft.com/office/drawing/2014/main" id="{36874CD9-13AE-4512-87E9-39D7FC46D946}"/>
              </a:ext>
            </a:extLst>
          </p:cNvPr>
          <p:cNvGraphicFramePr>
            <a:graphicFrameLocks noGrp="1"/>
          </p:cNvGraphicFramePr>
          <p:nvPr>
            <p:extLst>
              <p:ext uri="{D42A27DB-BD31-4B8C-83A1-F6EECF244321}">
                <p14:modId xmlns:p14="http://schemas.microsoft.com/office/powerpoint/2010/main" val="783712300"/>
              </p:ext>
            </p:extLst>
          </p:nvPr>
        </p:nvGraphicFramePr>
        <p:xfrm>
          <a:off x="5958251" y="1100661"/>
          <a:ext cx="6267725" cy="4520440"/>
        </p:xfrm>
        <a:graphic>
          <a:graphicData uri="http://schemas.openxmlformats.org/drawingml/2006/table">
            <a:tbl>
              <a:tblPr firstRow="1" firstCol="1" bandRow="1">
                <a:tableStyleId>{5C22544A-7EE6-4342-B048-85BDC9FD1C3A}</a:tableStyleId>
              </a:tblPr>
              <a:tblGrid>
                <a:gridCol w="836617">
                  <a:extLst>
                    <a:ext uri="{9D8B030D-6E8A-4147-A177-3AD203B41FA5}">
                      <a16:colId xmlns:a16="http://schemas.microsoft.com/office/drawing/2014/main" val="2814804513"/>
                    </a:ext>
                  </a:extLst>
                </a:gridCol>
                <a:gridCol w="1773036">
                  <a:extLst>
                    <a:ext uri="{9D8B030D-6E8A-4147-A177-3AD203B41FA5}">
                      <a16:colId xmlns:a16="http://schemas.microsoft.com/office/drawing/2014/main" val="21469505"/>
                    </a:ext>
                  </a:extLst>
                </a:gridCol>
                <a:gridCol w="3658072">
                  <a:extLst>
                    <a:ext uri="{9D8B030D-6E8A-4147-A177-3AD203B41FA5}">
                      <a16:colId xmlns:a16="http://schemas.microsoft.com/office/drawing/2014/main" val="985520649"/>
                    </a:ext>
                  </a:extLst>
                </a:gridCol>
              </a:tblGrid>
              <a:tr h="400441">
                <a:tc>
                  <a:txBody>
                    <a:bodyPr/>
                    <a:lstStyle/>
                    <a:p>
                      <a:pPr marL="0" marR="0" algn="ctr">
                        <a:lnSpc>
                          <a:spcPct val="107000"/>
                        </a:lnSpc>
                        <a:spcBef>
                          <a:spcPts val="0"/>
                        </a:spcBef>
                        <a:spcAft>
                          <a:spcPts val="0"/>
                        </a:spcAft>
                      </a:pPr>
                      <a:r>
                        <a:rPr lang="en-US" sz="1600">
                          <a:effectLst/>
                        </a:rPr>
                        <a:t>Time</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678" marR="62678" marT="0" marB="0"/>
                </a:tc>
                <a:tc>
                  <a:txBody>
                    <a:bodyPr/>
                    <a:lstStyle/>
                    <a:p>
                      <a:pPr marL="0" marR="0" algn="ctr">
                        <a:lnSpc>
                          <a:spcPct val="107000"/>
                        </a:lnSpc>
                        <a:spcBef>
                          <a:spcPts val="0"/>
                        </a:spcBef>
                        <a:spcAft>
                          <a:spcPts val="0"/>
                        </a:spcAft>
                      </a:pPr>
                      <a:r>
                        <a:rPr lang="en-US" sz="1600">
                          <a:effectLst/>
                        </a:rPr>
                        <a:t>Speaker</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678" marR="62678" marT="0" marB="0"/>
                </a:tc>
                <a:tc>
                  <a:txBody>
                    <a:bodyPr/>
                    <a:lstStyle/>
                    <a:p>
                      <a:pPr marL="0" marR="0" algn="ctr">
                        <a:lnSpc>
                          <a:spcPct val="107000"/>
                        </a:lnSpc>
                        <a:spcBef>
                          <a:spcPts val="0"/>
                        </a:spcBef>
                        <a:spcAft>
                          <a:spcPts val="0"/>
                        </a:spcAft>
                      </a:pPr>
                      <a:r>
                        <a:rPr lang="en-US" sz="1600">
                          <a:effectLst/>
                        </a:rPr>
                        <a:t>Topic</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678" marR="62678" marT="0" marB="0"/>
                </a:tc>
                <a:extLst>
                  <a:ext uri="{0D108BD9-81ED-4DB2-BD59-A6C34878D82A}">
                    <a16:rowId xmlns:a16="http://schemas.microsoft.com/office/drawing/2014/main" val="2774199809"/>
                  </a:ext>
                </a:extLst>
              </a:tr>
              <a:tr h="223550">
                <a:tc>
                  <a:txBody>
                    <a:bodyPr/>
                    <a:lstStyle/>
                    <a:p>
                      <a:pPr marL="0" marR="0" algn="r">
                        <a:lnSpc>
                          <a:spcPct val="107000"/>
                        </a:lnSpc>
                        <a:spcBef>
                          <a:spcPts val="0"/>
                        </a:spcBef>
                        <a:spcAft>
                          <a:spcPts val="0"/>
                        </a:spcAft>
                      </a:pPr>
                      <a:r>
                        <a:rPr lang="en-US" sz="1400">
                          <a:effectLst/>
                        </a:rPr>
                        <a:t>8:30 AM</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678" marR="62678" marT="0" marB="0"/>
                </a:tc>
                <a:tc>
                  <a:txBody>
                    <a:bodyPr/>
                    <a:lstStyle/>
                    <a:p>
                      <a:pPr marL="0" marR="0" algn="l">
                        <a:lnSpc>
                          <a:spcPct val="107000"/>
                        </a:lnSpc>
                        <a:spcBef>
                          <a:spcPts val="0"/>
                        </a:spcBef>
                        <a:spcAft>
                          <a:spcPts val="0"/>
                        </a:spcAft>
                      </a:pPr>
                      <a:r>
                        <a:rPr lang="en-US" sz="1400">
                          <a:effectLst/>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678" marR="62678" marT="0" marB="0"/>
                </a:tc>
                <a:tc>
                  <a:txBody>
                    <a:bodyPr/>
                    <a:lstStyle/>
                    <a:p>
                      <a:pPr marL="0" marR="0" algn="l">
                        <a:lnSpc>
                          <a:spcPct val="107000"/>
                        </a:lnSpc>
                        <a:spcBef>
                          <a:spcPts val="0"/>
                        </a:spcBef>
                        <a:spcAft>
                          <a:spcPts val="0"/>
                        </a:spcAft>
                      </a:pPr>
                      <a:r>
                        <a:rPr lang="en-US" sz="1400">
                          <a:effectLst/>
                        </a:rPr>
                        <a:t>Registration and breakfast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678" marR="62678" marT="0" marB="0"/>
                </a:tc>
                <a:extLst>
                  <a:ext uri="{0D108BD9-81ED-4DB2-BD59-A6C34878D82A}">
                    <a16:rowId xmlns:a16="http://schemas.microsoft.com/office/drawing/2014/main" val="2255675634"/>
                  </a:ext>
                </a:extLst>
              </a:tr>
              <a:tr h="447101">
                <a:tc>
                  <a:txBody>
                    <a:bodyPr/>
                    <a:lstStyle/>
                    <a:p>
                      <a:pPr marL="0" marR="0" algn="r">
                        <a:lnSpc>
                          <a:spcPct val="107000"/>
                        </a:lnSpc>
                        <a:spcBef>
                          <a:spcPts val="0"/>
                        </a:spcBef>
                        <a:spcAft>
                          <a:spcPts val="0"/>
                        </a:spcAft>
                      </a:pPr>
                      <a:r>
                        <a:rPr lang="en-US" sz="1400">
                          <a:effectLst/>
                        </a:rPr>
                        <a:t>9:00 AM</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678" marR="62678" marT="0" marB="0"/>
                </a:tc>
                <a:tc>
                  <a:txBody>
                    <a:bodyPr/>
                    <a:lstStyle/>
                    <a:p>
                      <a:pPr marL="0" marR="0" algn="l">
                        <a:lnSpc>
                          <a:spcPct val="107000"/>
                        </a:lnSpc>
                        <a:spcBef>
                          <a:spcPts val="0"/>
                        </a:spcBef>
                        <a:spcAft>
                          <a:spcPts val="0"/>
                        </a:spcAft>
                      </a:pPr>
                      <a:r>
                        <a:rPr lang="en-US" sz="1400">
                          <a:effectLst/>
                        </a:rPr>
                        <a:t>Ashish Sharma (Microsoft)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678" marR="62678" marT="0" marB="0"/>
                </a:tc>
                <a:tc>
                  <a:txBody>
                    <a:bodyPr/>
                    <a:lstStyle/>
                    <a:p>
                      <a:pPr marL="0" marR="0" algn="l">
                        <a:lnSpc>
                          <a:spcPct val="107000"/>
                        </a:lnSpc>
                        <a:spcBef>
                          <a:spcPts val="0"/>
                        </a:spcBef>
                        <a:spcAft>
                          <a:spcPts val="0"/>
                        </a:spcAft>
                      </a:pPr>
                      <a:r>
                        <a:rPr lang="en-US" sz="1400">
                          <a:effectLst/>
                        </a:rPr>
                        <a:t>Exam Tips &amp; Tricks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678" marR="62678" marT="0" marB="0"/>
                </a:tc>
                <a:extLst>
                  <a:ext uri="{0D108BD9-81ED-4DB2-BD59-A6C34878D82A}">
                    <a16:rowId xmlns:a16="http://schemas.microsoft.com/office/drawing/2014/main" val="3269064029"/>
                  </a:ext>
                </a:extLst>
              </a:tr>
              <a:tr h="447101">
                <a:tc>
                  <a:txBody>
                    <a:bodyPr/>
                    <a:lstStyle/>
                    <a:p>
                      <a:pPr marL="0" marR="0" algn="r">
                        <a:lnSpc>
                          <a:spcPct val="107000"/>
                        </a:lnSpc>
                        <a:spcBef>
                          <a:spcPts val="0"/>
                        </a:spcBef>
                        <a:spcAft>
                          <a:spcPts val="0"/>
                        </a:spcAft>
                      </a:pPr>
                      <a:r>
                        <a:rPr lang="en-US" sz="1400">
                          <a:effectLst/>
                        </a:rPr>
                        <a:t>9:30 AM</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678" marR="62678" marT="0" marB="0"/>
                </a:tc>
                <a:tc>
                  <a:txBody>
                    <a:bodyPr/>
                    <a:lstStyle/>
                    <a:p>
                      <a:pPr marL="0" marR="0" algn="l">
                        <a:lnSpc>
                          <a:spcPct val="107000"/>
                        </a:lnSpc>
                        <a:spcBef>
                          <a:spcPts val="0"/>
                        </a:spcBef>
                        <a:spcAft>
                          <a:spcPts val="0"/>
                        </a:spcAft>
                      </a:pPr>
                      <a:r>
                        <a:rPr lang="en-US" sz="1400">
                          <a:effectLst/>
                        </a:rPr>
                        <a:t>Ashish Sharma (Microsoft)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678" marR="62678" marT="0" marB="0"/>
                </a:tc>
                <a:tc>
                  <a:txBody>
                    <a:bodyPr/>
                    <a:lstStyle/>
                    <a:p>
                      <a:pPr marL="0" marR="0" algn="l">
                        <a:lnSpc>
                          <a:spcPct val="107000"/>
                        </a:lnSpc>
                        <a:spcBef>
                          <a:spcPts val="0"/>
                        </a:spcBef>
                        <a:spcAft>
                          <a:spcPts val="0"/>
                        </a:spcAft>
                      </a:pPr>
                      <a:r>
                        <a:rPr lang="en-US" sz="1400" u="none" strike="noStrike">
                          <a:effectLst/>
                          <a:hlinkClick r:id="rId11"/>
                        </a:rPr>
                        <a:t>Architect an Azure compute infrastructure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678" marR="62678" marT="0" marB="0"/>
                </a:tc>
                <a:extLst>
                  <a:ext uri="{0D108BD9-81ED-4DB2-BD59-A6C34878D82A}">
                    <a16:rowId xmlns:a16="http://schemas.microsoft.com/office/drawing/2014/main" val="1666104868"/>
                  </a:ext>
                </a:extLst>
              </a:tr>
              <a:tr h="281469">
                <a:tc>
                  <a:txBody>
                    <a:bodyPr/>
                    <a:lstStyle/>
                    <a:p>
                      <a:pPr marL="0" marR="0" algn="r">
                        <a:lnSpc>
                          <a:spcPct val="107000"/>
                        </a:lnSpc>
                        <a:spcBef>
                          <a:spcPts val="0"/>
                        </a:spcBef>
                        <a:spcAft>
                          <a:spcPts val="0"/>
                        </a:spcAft>
                      </a:pPr>
                      <a:r>
                        <a:rPr lang="en-US" sz="1400">
                          <a:effectLst/>
                        </a:rPr>
                        <a:t>10:45 AM</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678" marR="62678" marT="0" marB="0"/>
                </a:tc>
                <a:tc gridSpan="2">
                  <a:txBody>
                    <a:bodyPr/>
                    <a:lstStyle/>
                    <a:p>
                      <a:pPr marL="0" marR="0" algn="ctr">
                        <a:lnSpc>
                          <a:spcPct val="107000"/>
                        </a:lnSpc>
                        <a:spcBef>
                          <a:spcPts val="0"/>
                        </a:spcBef>
                        <a:spcAft>
                          <a:spcPts val="0"/>
                        </a:spcAft>
                      </a:pPr>
                      <a:r>
                        <a:rPr lang="en-US" sz="1400" dirty="0">
                          <a:effectLst/>
                        </a:rPr>
                        <a:t>Break/Labs </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2678" marR="62678" marT="0" marB="0"/>
                </a:tc>
                <a:tc hMerge="1">
                  <a:txBody>
                    <a:bodyPr/>
                    <a:lstStyle/>
                    <a:p>
                      <a:endParaRPr lang="en-US"/>
                    </a:p>
                  </a:txBody>
                  <a:tcPr/>
                </a:tc>
                <a:extLst>
                  <a:ext uri="{0D108BD9-81ED-4DB2-BD59-A6C34878D82A}">
                    <a16:rowId xmlns:a16="http://schemas.microsoft.com/office/drawing/2014/main" val="1394404816"/>
                  </a:ext>
                </a:extLst>
              </a:tr>
              <a:tr h="447101">
                <a:tc>
                  <a:txBody>
                    <a:bodyPr/>
                    <a:lstStyle/>
                    <a:p>
                      <a:pPr marL="0" marR="0" algn="r">
                        <a:lnSpc>
                          <a:spcPct val="107000"/>
                        </a:lnSpc>
                        <a:spcBef>
                          <a:spcPts val="0"/>
                        </a:spcBef>
                        <a:spcAft>
                          <a:spcPts val="0"/>
                        </a:spcAft>
                      </a:pPr>
                      <a:r>
                        <a:rPr lang="en-US" sz="1400">
                          <a:effectLst/>
                        </a:rPr>
                        <a:t>11:00 AM</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678" marR="62678" marT="0" marB="0"/>
                </a:tc>
                <a:tc>
                  <a:txBody>
                    <a:bodyPr/>
                    <a:lstStyle/>
                    <a:p>
                      <a:pPr marL="0" marR="0" algn="l">
                        <a:lnSpc>
                          <a:spcPct val="107000"/>
                        </a:lnSpc>
                        <a:spcBef>
                          <a:spcPts val="0"/>
                        </a:spcBef>
                        <a:spcAft>
                          <a:spcPts val="0"/>
                        </a:spcAft>
                      </a:pPr>
                      <a:r>
                        <a:rPr lang="en-US" sz="1400">
                          <a:effectLst/>
                        </a:rPr>
                        <a:t>Kailash Sawant (Microsoft)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678" marR="62678" marT="0" marB="0"/>
                </a:tc>
                <a:tc>
                  <a:txBody>
                    <a:bodyPr/>
                    <a:lstStyle/>
                    <a:p>
                      <a:pPr marL="0" marR="0" algn="l">
                        <a:lnSpc>
                          <a:spcPct val="107000"/>
                        </a:lnSpc>
                        <a:spcBef>
                          <a:spcPts val="0"/>
                        </a:spcBef>
                        <a:spcAft>
                          <a:spcPts val="0"/>
                        </a:spcAft>
                      </a:pPr>
                      <a:r>
                        <a:rPr lang="en-US" sz="1400" u="none" strike="noStrike">
                          <a:effectLst/>
                          <a:hlinkClick r:id="rId12"/>
                        </a:rPr>
                        <a:t>Design Azure Web and Mobile Apps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678" marR="62678" marT="0" marB="0"/>
                </a:tc>
                <a:extLst>
                  <a:ext uri="{0D108BD9-81ED-4DB2-BD59-A6C34878D82A}">
                    <a16:rowId xmlns:a16="http://schemas.microsoft.com/office/drawing/2014/main" val="2887280851"/>
                  </a:ext>
                </a:extLst>
              </a:tr>
              <a:tr h="269862">
                <a:tc>
                  <a:txBody>
                    <a:bodyPr/>
                    <a:lstStyle/>
                    <a:p>
                      <a:pPr marL="0" marR="0" algn="r">
                        <a:lnSpc>
                          <a:spcPct val="107000"/>
                        </a:lnSpc>
                        <a:spcBef>
                          <a:spcPts val="0"/>
                        </a:spcBef>
                        <a:spcAft>
                          <a:spcPts val="0"/>
                        </a:spcAft>
                      </a:pPr>
                      <a:r>
                        <a:rPr lang="en-US" sz="1400">
                          <a:effectLst/>
                        </a:rPr>
                        <a:t>12:00 PM</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678" marR="62678" marT="0" marB="0"/>
                </a:tc>
                <a:tc gridSpan="2">
                  <a:txBody>
                    <a:bodyPr/>
                    <a:lstStyle/>
                    <a:p>
                      <a:pPr marL="0" marR="0" algn="ctr">
                        <a:lnSpc>
                          <a:spcPct val="107000"/>
                        </a:lnSpc>
                        <a:spcBef>
                          <a:spcPts val="0"/>
                        </a:spcBef>
                        <a:spcAft>
                          <a:spcPts val="0"/>
                        </a:spcAft>
                      </a:pPr>
                      <a:r>
                        <a:rPr lang="en-US" sz="1400" dirty="0">
                          <a:effectLst/>
                        </a:rPr>
                        <a:t>Labs, Lunch &amp; Networking</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2678" marR="62678" marT="0" marB="0"/>
                </a:tc>
                <a:tc hMerge="1">
                  <a:txBody>
                    <a:bodyPr/>
                    <a:lstStyle/>
                    <a:p>
                      <a:endParaRPr lang="en-US"/>
                    </a:p>
                  </a:txBody>
                  <a:tcPr/>
                </a:tc>
                <a:extLst>
                  <a:ext uri="{0D108BD9-81ED-4DB2-BD59-A6C34878D82A}">
                    <a16:rowId xmlns:a16="http://schemas.microsoft.com/office/drawing/2014/main" val="1987283847"/>
                  </a:ext>
                </a:extLst>
              </a:tr>
              <a:tr h="447101">
                <a:tc>
                  <a:txBody>
                    <a:bodyPr/>
                    <a:lstStyle/>
                    <a:p>
                      <a:pPr marL="0" marR="0" algn="r">
                        <a:lnSpc>
                          <a:spcPct val="107000"/>
                        </a:lnSpc>
                        <a:spcBef>
                          <a:spcPts val="0"/>
                        </a:spcBef>
                        <a:spcAft>
                          <a:spcPts val="0"/>
                        </a:spcAft>
                      </a:pPr>
                      <a:r>
                        <a:rPr lang="en-US" sz="1400">
                          <a:effectLst/>
                        </a:rPr>
                        <a:t>1:00 PM</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678" marR="62678" marT="0" marB="0"/>
                </a:tc>
                <a:tc>
                  <a:txBody>
                    <a:bodyPr/>
                    <a:lstStyle/>
                    <a:p>
                      <a:pPr marL="0" marR="0" algn="l">
                        <a:lnSpc>
                          <a:spcPct val="107000"/>
                        </a:lnSpc>
                        <a:spcBef>
                          <a:spcPts val="0"/>
                        </a:spcBef>
                        <a:spcAft>
                          <a:spcPts val="0"/>
                        </a:spcAft>
                      </a:pPr>
                      <a:r>
                        <a:rPr lang="en-US" sz="1400">
                          <a:effectLst/>
                        </a:rPr>
                        <a:t>Kailash Sawant (Microsoft)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678" marR="62678" marT="0" marB="0"/>
                </a:tc>
                <a:tc>
                  <a:txBody>
                    <a:bodyPr/>
                    <a:lstStyle/>
                    <a:p>
                      <a:pPr marL="0" marR="0" algn="l">
                        <a:lnSpc>
                          <a:spcPct val="107000"/>
                        </a:lnSpc>
                        <a:spcBef>
                          <a:spcPts val="0"/>
                        </a:spcBef>
                        <a:spcAft>
                          <a:spcPts val="0"/>
                        </a:spcAft>
                      </a:pPr>
                      <a:r>
                        <a:rPr lang="en-US" sz="1400" u="none" strike="noStrike">
                          <a:effectLst/>
                          <a:hlinkClick r:id="rId13"/>
                        </a:rPr>
                        <a:t>Design advanced applications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678" marR="62678" marT="0" marB="0"/>
                </a:tc>
                <a:extLst>
                  <a:ext uri="{0D108BD9-81ED-4DB2-BD59-A6C34878D82A}">
                    <a16:rowId xmlns:a16="http://schemas.microsoft.com/office/drawing/2014/main" val="2769714839"/>
                  </a:ext>
                </a:extLst>
              </a:tr>
              <a:tr h="447101">
                <a:tc>
                  <a:txBody>
                    <a:bodyPr/>
                    <a:lstStyle/>
                    <a:p>
                      <a:pPr marL="0" marR="0" algn="r">
                        <a:lnSpc>
                          <a:spcPct val="107000"/>
                        </a:lnSpc>
                        <a:spcBef>
                          <a:spcPts val="0"/>
                        </a:spcBef>
                        <a:spcAft>
                          <a:spcPts val="0"/>
                        </a:spcAft>
                      </a:pPr>
                      <a:r>
                        <a:rPr lang="en-US" sz="1400">
                          <a:effectLst/>
                        </a:rPr>
                        <a:t>2:15 PM</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678" marR="62678" marT="0" marB="0"/>
                </a:tc>
                <a:tc>
                  <a:txBody>
                    <a:bodyPr/>
                    <a:lstStyle/>
                    <a:p>
                      <a:pPr marL="0" marR="0" algn="l">
                        <a:lnSpc>
                          <a:spcPct val="107000"/>
                        </a:lnSpc>
                        <a:spcBef>
                          <a:spcPts val="0"/>
                        </a:spcBef>
                        <a:spcAft>
                          <a:spcPts val="0"/>
                        </a:spcAft>
                      </a:pPr>
                      <a:r>
                        <a:rPr lang="en-US" sz="1400">
                          <a:effectLst/>
                        </a:rPr>
                        <a:t>Adnan Rafique (MVP)</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678" marR="62678" marT="0" marB="0"/>
                </a:tc>
                <a:tc>
                  <a:txBody>
                    <a:bodyPr/>
                    <a:lstStyle/>
                    <a:p>
                      <a:pPr marL="0" marR="0" algn="l">
                        <a:lnSpc>
                          <a:spcPct val="107000"/>
                        </a:lnSpc>
                        <a:spcBef>
                          <a:spcPts val="0"/>
                        </a:spcBef>
                        <a:spcAft>
                          <a:spcPts val="0"/>
                        </a:spcAft>
                      </a:pPr>
                      <a:r>
                        <a:rPr lang="en-US" sz="1400" u="none" strike="noStrike">
                          <a:effectLst/>
                          <a:hlinkClick r:id="rId14"/>
                        </a:rPr>
                        <a:t>Design a management, monitoring, and business continuity strategy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678" marR="62678" marT="0" marB="0"/>
                </a:tc>
                <a:extLst>
                  <a:ext uri="{0D108BD9-81ED-4DB2-BD59-A6C34878D82A}">
                    <a16:rowId xmlns:a16="http://schemas.microsoft.com/office/drawing/2014/main" val="740165964"/>
                  </a:ext>
                </a:extLst>
              </a:tr>
              <a:tr h="670651">
                <a:tc>
                  <a:txBody>
                    <a:bodyPr/>
                    <a:lstStyle/>
                    <a:p>
                      <a:pPr marL="0" marR="0" algn="r">
                        <a:lnSpc>
                          <a:spcPct val="107000"/>
                        </a:lnSpc>
                        <a:spcBef>
                          <a:spcPts val="0"/>
                        </a:spcBef>
                        <a:spcAft>
                          <a:spcPts val="0"/>
                        </a:spcAft>
                      </a:pPr>
                      <a:r>
                        <a:rPr lang="en-US" sz="1400">
                          <a:effectLst/>
                        </a:rPr>
                        <a:t>3:30 PM</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678" marR="62678" marT="0" marB="0"/>
                </a:tc>
                <a:tc>
                  <a:txBody>
                    <a:bodyPr/>
                    <a:lstStyle/>
                    <a:p>
                      <a:pPr marL="0" marR="0" algn="l">
                        <a:lnSpc>
                          <a:spcPct val="107000"/>
                        </a:lnSpc>
                        <a:spcBef>
                          <a:spcPts val="0"/>
                        </a:spcBef>
                        <a:spcAft>
                          <a:spcPts val="0"/>
                        </a:spcAft>
                      </a:pPr>
                      <a:r>
                        <a:rPr lang="en-US" sz="1400">
                          <a:effectLst/>
                        </a:rPr>
                        <a:t>Audience/Tara Webb/Dan Stolts (Microsoft)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678" marR="62678" marT="0" marB="0"/>
                </a:tc>
                <a:tc>
                  <a:txBody>
                    <a:bodyPr/>
                    <a:lstStyle/>
                    <a:p>
                      <a:pPr marL="0" marR="0" algn="l">
                        <a:lnSpc>
                          <a:spcPct val="107000"/>
                        </a:lnSpc>
                        <a:spcBef>
                          <a:spcPts val="0"/>
                        </a:spcBef>
                        <a:spcAft>
                          <a:spcPts val="0"/>
                        </a:spcAft>
                      </a:pPr>
                      <a:r>
                        <a:rPr lang="en-US" sz="1400">
                          <a:effectLst/>
                        </a:rPr>
                        <a:t>Presentations Q&amp;A</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678" marR="62678" marT="0" marB="0"/>
                </a:tc>
                <a:extLst>
                  <a:ext uri="{0D108BD9-81ED-4DB2-BD59-A6C34878D82A}">
                    <a16:rowId xmlns:a16="http://schemas.microsoft.com/office/drawing/2014/main" val="3945379997"/>
                  </a:ext>
                </a:extLst>
              </a:tr>
              <a:tr h="269862">
                <a:tc>
                  <a:txBody>
                    <a:bodyPr/>
                    <a:lstStyle/>
                    <a:p>
                      <a:pPr marL="0" marR="0" algn="r">
                        <a:lnSpc>
                          <a:spcPct val="107000"/>
                        </a:lnSpc>
                        <a:spcBef>
                          <a:spcPts val="0"/>
                        </a:spcBef>
                        <a:spcAft>
                          <a:spcPts val="0"/>
                        </a:spcAft>
                      </a:pPr>
                      <a:r>
                        <a:rPr lang="en-US" sz="1400">
                          <a:effectLst/>
                        </a:rPr>
                        <a:t>4:00 PM</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678" marR="62678" marT="0" marB="0"/>
                </a:tc>
                <a:tc gridSpan="2">
                  <a:txBody>
                    <a:bodyPr/>
                    <a:lstStyle/>
                    <a:p>
                      <a:pPr marL="0" marR="0" algn="ctr">
                        <a:lnSpc>
                          <a:spcPct val="107000"/>
                        </a:lnSpc>
                        <a:spcBef>
                          <a:spcPts val="0"/>
                        </a:spcBef>
                        <a:spcAft>
                          <a:spcPts val="0"/>
                        </a:spcAft>
                      </a:pPr>
                      <a:r>
                        <a:rPr lang="en-US" sz="1400" dirty="0">
                          <a:effectLst/>
                        </a:rPr>
                        <a:t>Hands-On Labs (on-site and take home)</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2678" marR="62678" marT="0" marB="0"/>
                </a:tc>
                <a:tc hMerge="1">
                  <a:txBody>
                    <a:bodyPr/>
                    <a:lstStyle/>
                    <a:p>
                      <a:endParaRPr lang="en-US"/>
                    </a:p>
                  </a:txBody>
                  <a:tcPr/>
                </a:tc>
                <a:extLst>
                  <a:ext uri="{0D108BD9-81ED-4DB2-BD59-A6C34878D82A}">
                    <a16:rowId xmlns:a16="http://schemas.microsoft.com/office/drawing/2014/main" val="483073152"/>
                  </a:ext>
                </a:extLst>
              </a:tr>
            </a:tbl>
          </a:graphicData>
        </a:graphic>
      </p:graphicFrame>
    </p:spTree>
    <p:extLst>
      <p:ext uri="{BB962C8B-B14F-4D97-AF65-F5344CB8AC3E}">
        <p14:creationId xmlns:p14="http://schemas.microsoft.com/office/powerpoint/2010/main" val="33345297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D6D503C-20FF-479E-AB6D-8B15ACD70B5E}"/>
              </a:ext>
            </a:extLst>
          </p:cNvPr>
          <p:cNvSpPr>
            <a:spLocks noGrp="1"/>
          </p:cNvSpPr>
          <p:nvPr>
            <p:ph type="body" sz="quarter" idx="12"/>
          </p:nvPr>
        </p:nvSpPr>
        <p:spPr/>
        <p:txBody>
          <a:bodyPr/>
          <a:lstStyle/>
          <a:p>
            <a:endParaRPr lang="en-US"/>
          </a:p>
        </p:txBody>
      </p:sp>
      <p:sp>
        <p:nvSpPr>
          <p:cNvPr id="4" name="Title 3">
            <a:extLst>
              <a:ext uri="{FF2B5EF4-FFF2-40B4-BE49-F238E27FC236}">
                <a16:creationId xmlns:a16="http://schemas.microsoft.com/office/drawing/2014/main" id="{347E2B2F-6E02-42A5-9CF5-5AE3B52591BA}"/>
              </a:ext>
            </a:extLst>
          </p:cNvPr>
          <p:cNvSpPr>
            <a:spLocks noGrp="1"/>
          </p:cNvSpPr>
          <p:nvPr>
            <p:ph type="title"/>
          </p:nvPr>
        </p:nvSpPr>
        <p:spPr/>
        <p:txBody>
          <a:bodyPr/>
          <a:lstStyle/>
          <a:p>
            <a:r>
              <a:rPr lang="en-US" dirty="0"/>
              <a:t>Time for feedback</a:t>
            </a:r>
          </a:p>
        </p:txBody>
      </p:sp>
    </p:spTree>
    <p:extLst>
      <p:ext uri="{BB962C8B-B14F-4D97-AF65-F5344CB8AC3E}">
        <p14:creationId xmlns:p14="http://schemas.microsoft.com/office/powerpoint/2010/main" val="1508604176"/>
      </p:ext>
    </p:extLst>
  </p:cSld>
  <p:clrMapOvr>
    <a:masterClrMapping/>
  </p:clrMapOvr>
  <p:transition spd="slow">
    <p:push/>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74D90-8460-477C-884A-B867A96F5751}"/>
              </a:ext>
            </a:extLst>
          </p:cNvPr>
          <p:cNvSpPr>
            <a:spLocks noGrp="1"/>
          </p:cNvSpPr>
          <p:nvPr>
            <p:ph type="title"/>
          </p:nvPr>
        </p:nvSpPr>
        <p:spPr/>
        <p:txBody>
          <a:bodyPr/>
          <a:lstStyle/>
          <a:p>
            <a:r>
              <a:rPr lang="en-US" dirty="0"/>
              <a:t>Voting: Show of Hands</a:t>
            </a:r>
          </a:p>
        </p:txBody>
      </p:sp>
      <p:sp>
        <p:nvSpPr>
          <p:cNvPr id="3" name="Content Placeholder 2">
            <a:extLst>
              <a:ext uri="{FF2B5EF4-FFF2-40B4-BE49-F238E27FC236}">
                <a16:creationId xmlns:a16="http://schemas.microsoft.com/office/drawing/2014/main" id="{5D0D7249-881A-487C-8F4C-2F451629A801}"/>
              </a:ext>
            </a:extLst>
          </p:cNvPr>
          <p:cNvSpPr>
            <a:spLocks noGrp="1"/>
          </p:cNvSpPr>
          <p:nvPr>
            <p:ph idx="1"/>
          </p:nvPr>
        </p:nvSpPr>
        <p:spPr>
          <a:xfrm>
            <a:off x="838200" y="1820168"/>
            <a:ext cx="10810336" cy="4736352"/>
          </a:xfrm>
        </p:spPr>
        <p:txBody>
          <a:bodyPr>
            <a:normAutofit/>
          </a:bodyPr>
          <a:lstStyle/>
          <a:p>
            <a:pPr marL="0" indent="0">
              <a:buNone/>
            </a:pPr>
            <a:r>
              <a:rPr lang="en-US" b="1" dirty="0"/>
              <a:t>How deep is your knowledge of Azure Cloud Solutions?</a:t>
            </a:r>
          </a:p>
          <a:p>
            <a:pPr marL="0" lvl="0" indent="0">
              <a:buNone/>
            </a:pPr>
            <a:endParaRPr lang="en-US" dirty="0"/>
          </a:p>
          <a:p>
            <a:pPr marL="0" lvl="0" indent="0">
              <a:buNone/>
            </a:pPr>
            <a:r>
              <a:rPr lang="en-US" dirty="0"/>
              <a:t>1. I know Azure and its offerings really well </a:t>
            </a:r>
          </a:p>
          <a:p>
            <a:pPr marL="0" lvl="0" indent="0">
              <a:buNone/>
            </a:pPr>
            <a:endParaRPr lang="en-US" dirty="0"/>
          </a:p>
          <a:p>
            <a:pPr marL="0" lvl="0" indent="0">
              <a:buNone/>
            </a:pPr>
            <a:r>
              <a:rPr lang="en-US" dirty="0"/>
              <a:t>2. I have a good base knowledge of Azure </a:t>
            </a:r>
          </a:p>
          <a:p>
            <a:pPr marL="0" lvl="0" indent="0">
              <a:buNone/>
            </a:pPr>
            <a:endParaRPr lang="en-US" dirty="0"/>
          </a:p>
          <a:p>
            <a:pPr marL="0" lvl="0" indent="0">
              <a:buNone/>
            </a:pPr>
            <a:r>
              <a:rPr lang="en-US" dirty="0"/>
              <a:t>3. I know some of Azure </a:t>
            </a:r>
          </a:p>
          <a:p>
            <a:pPr marL="0" lvl="0" indent="0">
              <a:buNone/>
            </a:pPr>
            <a:endParaRPr lang="en-US" dirty="0"/>
          </a:p>
          <a:p>
            <a:pPr marL="0" lvl="0" indent="0">
              <a:buNone/>
            </a:pPr>
            <a:r>
              <a:rPr lang="en-US" dirty="0"/>
              <a:t>4. I’m just getting started with Azure </a:t>
            </a:r>
          </a:p>
          <a:p>
            <a:pPr marL="0" indent="0">
              <a:buNone/>
            </a:pPr>
            <a:endParaRPr lang="en-US" dirty="0"/>
          </a:p>
          <a:p>
            <a:pPr marL="0" indent="0">
              <a:buNone/>
            </a:pPr>
            <a:endParaRPr lang="en-US" dirty="0"/>
          </a:p>
          <a:p>
            <a:endParaRPr lang="en-US" dirty="0"/>
          </a:p>
        </p:txBody>
      </p:sp>
    </p:spTree>
    <p:extLst>
      <p:ext uri="{BB962C8B-B14F-4D97-AF65-F5344CB8AC3E}">
        <p14:creationId xmlns:p14="http://schemas.microsoft.com/office/powerpoint/2010/main" val="9482517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74D90-8460-477C-884A-B867A96F5751}"/>
              </a:ext>
            </a:extLst>
          </p:cNvPr>
          <p:cNvSpPr>
            <a:spLocks noGrp="1"/>
          </p:cNvSpPr>
          <p:nvPr>
            <p:ph type="title"/>
          </p:nvPr>
        </p:nvSpPr>
        <p:spPr/>
        <p:txBody>
          <a:bodyPr/>
          <a:lstStyle/>
          <a:p>
            <a:r>
              <a:rPr lang="en-US" dirty="0"/>
              <a:t>Voting: Show of Hands</a:t>
            </a:r>
          </a:p>
        </p:txBody>
      </p:sp>
      <p:sp>
        <p:nvSpPr>
          <p:cNvPr id="3" name="Content Placeholder 2">
            <a:extLst>
              <a:ext uri="{FF2B5EF4-FFF2-40B4-BE49-F238E27FC236}">
                <a16:creationId xmlns:a16="http://schemas.microsoft.com/office/drawing/2014/main" id="{5D0D7249-881A-487C-8F4C-2F451629A801}"/>
              </a:ext>
            </a:extLst>
          </p:cNvPr>
          <p:cNvSpPr>
            <a:spLocks noGrp="1"/>
          </p:cNvSpPr>
          <p:nvPr>
            <p:ph idx="1"/>
          </p:nvPr>
        </p:nvSpPr>
        <p:spPr>
          <a:xfrm>
            <a:off x="838200" y="1690688"/>
            <a:ext cx="10810336" cy="4736352"/>
          </a:xfrm>
        </p:spPr>
        <p:txBody>
          <a:bodyPr>
            <a:normAutofit/>
          </a:bodyPr>
          <a:lstStyle/>
          <a:p>
            <a:pPr marL="0" indent="0">
              <a:buNone/>
            </a:pPr>
            <a:r>
              <a:rPr lang="en-US" b="1" dirty="0"/>
              <a:t>Are you planning on taking the Azure Certification Exam related to this content?</a:t>
            </a:r>
          </a:p>
          <a:p>
            <a:pPr marL="0" lvl="0" indent="0">
              <a:buNone/>
            </a:pPr>
            <a:endParaRPr lang="en-US" dirty="0"/>
          </a:p>
          <a:p>
            <a:pPr marL="0" lvl="0" indent="0">
              <a:buNone/>
            </a:pPr>
            <a:r>
              <a:rPr lang="en-US" dirty="0"/>
              <a:t>1. Yes  </a:t>
            </a:r>
          </a:p>
          <a:p>
            <a:pPr marL="0" lvl="0" indent="0">
              <a:buNone/>
            </a:pPr>
            <a:endParaRPr lang="en-US" dirty="0"/>
          </a:p>
          <a:p>
            <a:pPr marL="0" lvl="0" indent="0">
              <a:buNone/>
            </a:pPr>
            <a:r>
              <a:rPr lang="en-US" dirty="0"/>
              <a:t>2. Maybe, I’m interested in finding out more </a:t>
            </a:r>
          </a:p>
          <a:p>
            <a:pPr marL="0" lvl="0" indent="0">
              <a:buNone/>
            </a:pPr>
            <a:endParaRPr lang="en-US" dirty="0"/>
          </a:p>
          <a:p>
            <a:pPr marL="0" lvl="0" indent="0">
              <a:buNone/>
            </a:pPr>
            <a:r>
              <a:rPr lang="en-US" dirty="0"/>
              <a:t>3. No</a:t>
            </a:r>
          </a:p>
          <a:p>
            <a:pPr marL="0" indent="0">
              <a:buNone/>
            </a:pPr>
            <a:endParaRPr lang="en-US" dirty="0"/>
          </a:p>
          <a:p>
            <a:endParaRPr lang="en-US" dirty="0"/>
          </a:p>
        </p:txBody>
      </p:sp>
    </p:spTree>
    <p:extLst>
      <p:ext uri="{BB962C8B-B14F-4D97-AF65-F5344CB8AC3E}">
        <p14:creationId xmlns:p14="http://schemas.microsoft.com/office/powerpoint/2010/main" val="32414987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74D90-8460-477C-884A-B867A96F5751}"/>
              </a:ext>
            </a:extLst>
          </p:cNvPr>
          <p:cNvSpPr>
            <a:spLocks noGrp="1"/>
          </p:cNvSpPr>
          <p:nvPr>
            <p:ph type="title"/>
          </p:nvPr>
        </p:nvSpPr>
        <p:spPr/>
        <p:txBody>
          <a:bodyPr/>
          <a:lstStyle/>
          <a:p>
            <a:r>
              <a:rPr lang="en-US" dirty="0"/>
              <a:t>Voting: Show of Hands</a:t>
            </a:r>
          </a:p>
        </p:txBody>
      </p:sp>
      <p:sp>
        <p:nvSpPr>
          <p:cNvPr id="3" name="Content Placeholder 2">
            <a:extLst>
              <a:ext uri="{FF2B5EF4-FFF2-40B4-BE49-F238E27FC236}">
                <a16:creationId xmlns:a16="http://schemas.microsoft.com/office/drawing/2014/main" id="{5D0D7249-881A-487C-8F4C-2F451629A801}"/>
              </a:ext>
            </a:extLst>
          </p:cNvPr>
          <p:cNvSpPr>
            <a:spLocks noGrp="1"/>
          </p:cNvSpPr>
          <p:nvPr>
            <p:ph idx="1"/>
          </p:nvPr>
        </p:nvSpPr>
        <p:spPr>
          <a:xfrm>
            <a:off x="838200" y="1725104"/>
            <a:ext cx="10810336" cy="4736352"/>
          </a:xfrm>
        </p:spPr>
        <p:txBody>
          <a:bodyPr>
            <a:normAutofit/>
          </a:bodyPr>
          <a:lstStyle/>
          <a:p>
            <a:pPr marL="0" lvl="0" indent="0">
              <a:buNone/>
            </a:pPr>
            <a:r>
              <a:rPr lang="en-US" b="1" dirty="0"/>
              <a:t>Do you feel you are educationally ready to deliver Azure Solutions?</a:t>
            </a:r>
          </a:p>
          <a:p>
            <a:pPr marL="0" lvl="0" indent="0">
              <a:buNone/>
            </a:pPr>
            <a:endParaRPr lang="en-US" dirty="0"/>
          </a:p>
          <a:p>
            <a:pPr marL="0" lvl="0" indent="0">
              <a:buNone/>
            </a:pPr>
            <a:r>
              <a:rPr lang="en-US" dirty="0"/>
              <a:t>1. Yes, Ready to go</a:t>
            </a:r>
          </a:p>
          <a:p>
            <a:pPr marL="0" lvl="0" indent="0">
              <a:buNone/>
            </a:pPr>
            <a:endParaRPr lang="en-US" dirty="0"/>
          </a:p>
          <a:p>
            <a:pPr marL="0" lvl="0" indent="0">
              <a:buNone/>
            </a:pPr>
            <a:r>
              <a:rPr lang="en-US" dirty="0"/>
              <a:t>2. Maybe, after doing homework, I will be ready</a:t>
            </a:r>
          </a:p>
          <a:p>
            <a:pPr marL="0" lvl="0" indent="0">
              <a:buNone/>
            </a:pPr>
            <a:endParaRPr lang="en-US" dirty="0"/>
          </a:p>
          <a:p>
            <a:pPr marL="0" lvl="0" indent="0">
              <a:buNone/>
            </a:pPr>
            <a:r>
              <a:rPr lang="en-US" dirty="0"/>
              <a:t>3. No </a:t>
            </a:r>
          </a:p>
          <a:p>
            <a:endParaRPr lang="en-US" dirty="0"/>
          </a:p>
        </p:txBody>
      </p:sp>
    </p:spTree>
    <p:extLst>
      <p:ext uri="{BB962C8B-B14F-4D97-AF65-F5344CB8AC3E}">
        <p14:creationId xmlns:p14="http://schemas.microsoft.com/office/powerpoint/2010/main" val="33051668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24F7A9-E921-4357-9149-373976F55DAB}"/>
              </a:ext>
            </a:extLst>
          </p:cNvPr>
          <p:cNvSpPr>
            <a:spLocks noGrp="1"/>
          </p:cNvSpPr>
          <p:nvPr>
            <p:ph type="body" sz="quarter" idx="12"/>
          </p:nvPr>
        </p:nvSpPr>
        <p:spPr>
          <a:xfrm>
            <a:off x="271103" y="3877271"/>
            <a:ext cx="9858809" cy="1794661"/>
          </a:xfrm>
        </p:spPr>
        <p:txBody>
          <a:bodyPr/>
          <a:lstStyle/>
          <a:p>
            <a:pPr marL="0" indent="0">
              <a:buNone/>
            </a:pPr>
            <a:r>
              <a:rPr lang="en-US" sz="4400" dirty="0"/>
              <a:t>Who feels like the knowledge obtained in this class will help your career?</a:t>
            </a:r>
          </a:p>
        </p:txBody>
      </p:sp>
      <p:sp>
        <p:nvSpPr>
          <p:cNvPr id="2" name="Title 1">
            <a:extLst>
              <a:ext uri="{FF2B5EF4-FFF2-40B4-BE49-F238E27FC236}">
                <a16:creationId xmlns:a16="http://schemas.microsoft.com/office/drawing/2014/main" id="{CD5BD358-9F61-4A38-ADEA-6049ADD4110E}"/>
              </a:ext>
            </a:extLst>
          </p:cNvPr>
          <p:cNvSpPr>
            <a:spLocks noGrp="1"/>
          </p:cNvSpPr>
          <p:nvPr>
            <p:ph type="title"/>
          </p:nvPr>
        </p:nvSpPr>
        <p:spPr/>
        <p:txBody>
          <a:bodyPr/>
          <a:lstStyle/>
          <a:p>
            <a:r>
              <a:rPr lang="en-US" dirty="0"/>
              <a:t>Show of Hands</a:t>
            </a:r>
          </a:p>
        </p:txBody>
      </p:sp>
    </p:spTree>
    <p:extLst>
      <p:ext uri="{BB962C8B-B14F-4D97-AF65-F5344CB8AC3E}">
        <p14:creationId xmlns:p14="http://schemas.microsoft.com/office/powerpoint/2010/main" val="1928859342"/>
      </p:ext>
    </p:extLst>
  </p:cSld>
  <p:clrMapOvr>
    <a:masterClrMapping/>
  </p:clrMapOvr>
  <p:transition spd="slow">
    <p:push/>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AE27623-0922-4B78-9EB5-36F863D0396E}"/>
              </a:ext>
            </a:extLst>
          </p:cNvPr>
          <p:cNvSpPr>
            <a:spLocks noGrp="1"/>
          </p:cNvSpPr>
          <p:nvPr>
            <p:ph type="body" sz="quarter" idx="12"/>
          </p:nvPr>
        </p:nvSpPr>
        <p:spPr/>
        <p:txBody>
          <a:bodyPr/>
          <a:lstStyle/>
          <a:p>
            <a:r>
              <a:rPr lang="en-US" dirty="0"/>
              <a:t>Please Welcome </a:t>
            </a:r>
          </a:p>
          <a:p>
            <a:r>
              <a:rPr lang="en-US" dirty="0"/>
              <a:t>Laura Clayton McDonnell</a:t>
            </a:r>
          </a:p>
        </p:txBody>
      </p:sp>
      <p:sp>
        <p:nvSpPr>
          <p:cNvPr id="2" name="Title 1">
            <a:extLst>
              <a:ext uri="{FF2B5EF4-FFF2-40B4-BE49-F238E27FC236}">
                <a16:creationId xmlns:a16="http://schemas.microsoft.com/office/drawing/2014/main" id="{766CA6F0-C629-4FF2-A98F-6E89863942F5}"/>
              </a:ext>
            </a:extLst>
          </p:cNvPr>
          <p:cNvSpPr>
            <a:spLocks noGrp="1"/>
          </p:cNvSpPr>
          <p:nvPr>
            <p:ph type="title"/>
          </p:nvPr>
        </p:nvSpPr>
        <p:spPr/>
        <p:txBody>
          <a:bodyPr/>
          <a:lstStyle/>
          <a:p>
            <a:r>
              <a:rPr lang="en-US" dirty="0"/>
              <a:t>Executive Welcome!</a:t>
            </a:r>
          </a:p>
        </p:txBody>
      </p:sp>
    </p:spTree>
    <p:extLst>
      <p:ext uri="{BB962C8B-B14F-4D97-AF65-F5344CB8AC3E}">
        <p14:creationId xmlns:p14="http://schemas.microsoft.com/office/powerpoint/2010/main" val="189656044"/>
      </p:ext>
    </p:extLst>
  </p:cSld>
  <p:clrMapOvr>
    <a:masterClrMapping/>
  </p:clrMapOvr>
  <p:transition spd="slow">
    <p:push/>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24F7A9-E921-4357-9149-373976F55DAB}"/>
              </a:ext>
            </a:extLst>
          </p:cNvPr>
          <p:cNvSpPr>
            <a:spLocks noGrp="1"/>
          </p:cNvSpPr>
          <p:nvPr>
            <p:ph type="body" sz="quarter" idx="12"/>
          </p:nvPr>
        </p:nvSpPr>
        <p:spPr>
          <a:xfrm>
            <a:off x="271103" y="3442447"/>
            <a:ext cx="9858809" cy="2229485"/>
          </a:xfrm>
        </p:spPr>
        <p:txBody>
          <a:bodyPr/>
          <a:lstStyle/>
          <a:p>
            <a:pPr marL="0" indent="0">
              <a:buNone/>
            </a:pPr>
            <a:r>
              <a:rPr lang="en-US" sz="4400" dirty="0"/>
              <a:t>Who feels like the knowledge you will obtain in this class will help your company?</a:t>
            </a:r>
          </a:p>
        </p:txBody>
      </p:sp>
      <p:sp>
        <p:nvSpPr>
          <p:cNvPr id="2" name="Title 1">
            <a:extLst>
              <a:ext uri="{FF2B5EF4-FFF2-40B4-BE49-F238E27FC236}">
                <a16:creationId xmlns:a16="http://schemas.microsoft.com/office/drawing/2014/main" id="{CD5BD358-9F61-4A38-ADEA-6049ADD4110E}"/>
              </a:ext>
            </a:extLst>
          </p:cNvPr>
          <p:cNvSpPr>
            <a:spLocks noGrp="1"/>
          </p:cNvSpPr>
          <p:nvPr>
            <p:ph type="title"/>
          </p:nvPr>
        </p:nvSpPr>
        <p:spPr/>
        <p:txBody>
          <a:bodyPr/>
          <a:lstStyle/>
          <a:p>
            <a:r>
              <a:rPr lang="en-US" dirty="0"/>
              <a:t>Show of Hands</a:t>
            </a:r>
          </a:p>
        </p:txBody>
      </p:sp>
    </p:spTree>
    <p:extLst>
      <p:ext uri="{BB962C8B-B14F-4D97-AF65-F5344CB8AC3E}">
        <p14:creationId xmlns:p14="http://schemas.microsoft.com/office/powerpoint/2010/main" val="3262228563"/>
      </p:ext>
    </p:extLst>
  </p:cSld>
  <p:clrMapOvr>
    <a:masterClrMapping/>
  </p:clrMapOvr>
  <p:transition spd="slow">
    <p:push/>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494D597-7AE2-499A-9760-99344D1EAF8F}"/>
              </a:ext>
            </a:extLst>
          </p:cNvPr>
          <p:cNvSpPr>
            <a:spLocks noGrp="1"/>
          </p:cNvSpPr>
          <p:nvPr>
            <p:ph type="body" sz="quarter" idx="12"/>
          </p:nvPr>
        </p:nvSpPr>
        <p:spPr>
          <a:xfrm>
            <a:off x="382856" y="3235167"/>
            <a:ext cx="11377037" cy="1700008"/>
          </a:xfrm>
        </p:spPr>
        <p:txBody>
          <a:bodyPr/>
          <a:lstStyle/>
          <a:p>
            <a:r>
              <a:rPr lang="en-US" b="1" dirty="0"/>
              <a:t>What types of project(s) do you have or hope to drive where Azure may provide a solution?</a:t>
            </a:r>
            <a:endParaRPr lang="en-US" dirty="0"/>
          </a:p>
          <a:p>
            <a:r>
              <a:rPr lang="en-US" dirty="0"/>
              <a:t>Open Discussion</a:t>
            </a:r>
          </a:p>
          <a:p>
            <a:endParaRPr lang="en-US" dirty="0"/>
          </a:p>
        </p:txBody>
      </p:sp>
      <p:sp>
        <p:nvSpPr>
          <p:cNvPr id="3" name="Title 2">
            <a:extLst>
              <a:ext uri="{FF2B5EF4-FFF2-40B4-BE49-F238E27FC236}">
                <a16:creationId xmlns:a16="http://schemas.microsoft.com/office/drawing/2014/main" id="{1E35B728-0B05-47E3-837B-0660AB4215E0}"/>
              </a:ext>
            </a:extLst>
          </p:cNvPr>
          <p:cNvSpPr>
            <a:spLocks noGrp="1"/>
          </p:cNvSpPr>
          <p:nvPr>
            <p:ph type="title"/>
          </p:nvPr>
        </p:nvSpPr>
        <p:spPr>
          <a:xfrm>
            <a:off x="382856" y="591577"/>
            <a:ext cx="9860610" cy="2329463"/>
          </a:xfrm>
        </p:spPr>
        <p:txBody>
          <a:bodyPr>
            <a:normAutofit fontScale="90000"/>
          </a:bodyPr>
          <a:lstStyle/>
          <a:p>
            <a:r>
              <a:rPr lang="en-US" dirty="0"/>
              <a:t>Feedback: </a:t>
            </a:r>
            <a:br>
              <a:rPr lang="en-US" dirty="0"/>
            </a:br>
            <a:r>
              <a:rPr lang="en-US" dirty="0"/>
              <a:t>Making the Most of the event</a:t>
            </a:r>
            <a:br>
              <a:rPr lang="en-US" dirty="0"/>
            </a:br>
            <a:r>
              <a:rPr lang="en-US" dirty="0"/>
              <a:t>Your Projects</a:t>
            </a:r>
          </a:p>
        </p:txBody>
      </p:sp>
      <p:sp>
        <p:nvSpPr>
          <p:cNvPr id="4" name="TextBox 3">
            <a:extLst>
              <a:ext uri="{FF2B5EF4-FFF2-40B4-BE49-F238E27FC236}">
                <a16:creationId xmlns:a16="http://schemas.microsoft.com/office/drawing/2014/main" id="{CBE3E920-5442-4665-8BB6-043F0D1AC9C7}"/>
              </a:ext>
            </a:extLst>
          </p:cNvPr>
          <p:cNvSpPr txBox="1"/>
          <p:nvPr/>
        </p:nvSpPr>
        <p:spPr>
          <a:xfrm>
            <a:off x="6867432" y="5249303"/>
            <a:ext cx="4458447" cy="1200329"/>
          </a:xfrm>
          <a:prstGeom prst="rect">
            <a:avLst/>
          </a:prstGeom>
          <a:noFill/>
        </p:spPr>
        <p:txBody>
          <a:bodyPr wrap="square" rtlCol="0">
            <a:spAutoFit/>
          </a:bodyPr>
          <a:lstStyle/>
          <a:p>
            <a:r>
              <a:rPr lang="en-US" dirty="0"/>
              <a:t>Project: </a:t>
            </a:r>
          </a:p>
          <a:p>
            <a:r>
              <a:rPr lang="en-US" dirty="0"/>
              <a:t>Contact </a:t>
            </a:r>
            <a:r>
              <a:rPr lang="en-US" dirty="0" err="1"/>
              <a:t>First+Last</a:t>
            </a:r>
            <a:r>
              <a:rPr lang="en-US" dirty="0"/>
              <a:t> Initial:</a:t>
            </a:r>
          </a:p>
          <a:p>
            <a:r>
              <a:rPr lang="en-US" dirty="0"/>
              <a:t>Company [optional]:</a:t>
            </a:r>
          </a:p>
          <a:p>
            <a:r>
              <a:rPr lang="en-US" dirty="0"/>
              <a:t>Can you benefit from help from Microsoft:</a:t>
            </a:r>
          </a:p>
        </p:txBody>
      </p:sp>
    </p:spTree>
    <p:extLst>
      <p:ext uri="{BB962C8B-B14F-4D97-AF65-F5344CB8AC3E}">
        <p14:creationId xmlns:p14="http://schemas.microsoft.com/office/powerpoint/2010/main" val="3084543572"/>
      </p:ext>
    </p:extLst>
  </p:cSld>
  <p:clrMapOvr>
    <a:masterClrMapping/>
  </p:clrMapOvr>
  <p:transition spd="slow">
    <p:push/>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9B17ADC-B6C7-455C-BBF8-FE75AC64513B}"/>
              </a:ext>
            </a:extLst>
          </p:cNvPr>
          <p:cNvSpPr>
            <a:spLocks noGrp="1"/>
          </p:cNvSpPr>
          <p:nvPr>
            <p:ph type="body" sz="quarter" idx="12"/>
          </p:nvPr>
        </p:nvSpPr>
        <p:spPr>
          <a:xfrm>
            <a:off x="390166" y="2490788"/>
            <a:ext cx="4148497" cy="2704895"/>
          </a:xfrm>
        </p:spPr>
        <p:txBody>
          <a:bodyPr/>
          <a:lstStyle/>
          <a:p>
            <a:pPr marL="571500" indent="-571500">
              <a:buFont typeface="Arial" panose="020B0604020202020204" pitchFamily="34" charset="0"/>
              <a:buChar char="•"/>
            </a:pPr>
            <a:r>
              <a:rPr lang="en-US" sz="3600" dirty="0"/>
              <a:t>Event</a:t>
            </a:r>
          </a:p>
          <a:p>
            <a:pPr marL="571500" indent="-571500">
              <a:buFont typeface="Arial" panose="020B0604020202020204" pitchFamily="34" charset="0"/>
              <a:buChar char="•"/>
            </a:pPr>
            <a:r>
              <a:rPr lang="en-US" sz="3600" dirty="0"/>
              <a:t>Content</a:t>
            </a:r>
          </a:p>
          <a:p>
            <a:pPr marL="571500" indent="-571500">
              <a:buFont typeface="Arial" panose="020B0604020202020204" pitchFamily="34" charset="0"/>
              <a:buChar char="•"/>
            </a:pPr>
            <a:r>
              <a:rPr lang="en-US" sz="3600" dirty="0"/>
              <a:t>Speakers</a:t>
            </a:r>
          </a:p>
          <a:p>
            <a:pPr marL="571500" indent="-571500">
              <a:buFont typeface="Arial" panose="020B0604020202020204" pitchFamily="34" charset="0"/>
              <a:buChar char="•"/>
            </a:pPr>
            <a:r>
              <a:rPr lang="en-US" sz="3600" dirty="0"/>
              <a:t>Topics</a:t>
            </a:r>
          </a:p>
          <a:p>
            <a:pPr marL="571500" indent="-571500">
              <a:buFont typeface="Arial" panose="020B0604020202020204" pitchFamily="34" charset="0"/>
              <a:buChar char="•"/>
            </a:pPr>
            <a:r>
              <a:rPr lang="en-US" sz="3600" dirty="0"/>
              <a:t>Event Flow</a:t>
            </a:r>
          </a:p>
          <a:p>
            <a:pPr marL="571500" indent="-571500">
              <a:buFont typeface="Arial" panose="020B0604020202020204" pitchFamily="34" charset="0"/>
              <a:buChar char="•"/>
            </a:pPr>
            <a:endParaRPr lang="en-US" sz="3600" dirty="0"/>
          </a:p>
        </p:txBody>
      </p:sp>
      <p:sp>
        <p:nvSpPr>
          <p:cNvPr id="2" name="Title 1">
            <a:extLst>
              <a:ext uri="{FF2B5EF4-FFF2-40B4-BE49-F238E27FC236}">
                <a16:creationId xmlns:a16="http://schemas.microsoft.com/office/drawing/2014/main" id="{B5B67181-AD98-42BF-85E9-B1114831D9FF}"/>
              </a:ext>
            </a:extLst>
          </p:cNvPr>
          <p:cNvSpPr>
            <a:spLocks noGrp="1"/>
          </p:cNvSpPr>
          <p:nvPr>
            <p:ph type="title"/>
          </p:nvPr>
        </p:nvSpPr>
        <p:spPr>
          <a:xfrm>
            <a:off x="302640" y="567833"/>
            <a:ext cx="9860610" cy="2219926"/>
          </a:xfrm>
        </p:spPr>
        <p:txBody>
          <a:bodyPr>
            <a:normAutofit/>
          </a:bodyPr>
          <a:lstStyle/>
          <a:p>
            <a:r>
              <a:rPr lang="en-US" sz="4800" dirty="0"/>
              <a:t>In your own words:</a:t>
            </a:r>
            <a:br>
              <a:rPr lang="en-US" sz="4800" dirty="0"/>
            </a:br>
            <a:r>
              <a:rPr lang="en-US" sz="4800" dirty="0"/>
              <a:t>What did you think of …</a:t>
            </a:r>
          </a:p>
        </p:txBody>
      </p:sp>
      <p:sp>
        <p:nvSpPr>
          <p:cNvPr id="5" name="Text Placeholder 3">
            <a:extLst>
              <a:ext uri="{FF2B5EF4-FFF2-40B4-BE49-F238E27FC236}">
                <a16:creationId xmlns:a16="http://schemas.microsoft.com/office/drawing/2014/main" id="{18AD0253-D181-4E36-B8E6-7E96D03879FE}"/>
              </a:ext>
            </a:extLst>
          </p:cNvPr>
          <p:cNvSpPr txBox="1">
            <a:spLocks/>
          </p:cNvSpPr>
          <p:nvPr/>
        </p:nvSpPr>
        <p:spPr>
          <a:xfrm>
            <a:off x="3509603" y="2538412"/>
            <a:ext cx="5515334" cy="2704895"/>
          </a:xfrm>
          <a:prstGeom prst="rect">
            <a:avLst/>
          </a:prstGeom>
          <a:noFill/>
        </p:spPr>
        <p:txBody>
          <a:bodyPr vert="horz" lIns="146304" tIns="109728" rIns="146304" bIns="109728" rtlCol="0">
            <a:noAutofit/>
          </a:bodyPr>
          <a:lstStyle>
            <a:lvl1pPr marL="0" indent="0" algn="l" defTabSz="914400" rtl="0" eaLnBrk="1" latinLnBrk="0" hangingPunct="1">
              <a:lnSpc>
                <a:spcPct val="90000"/>
              </a:lnSpc>
              <a:spcBef>
                <a:spcPts val="0"/>
              </a:spcBef>
              <a:buFont typeface="Arial" panose="020B0604020202020204" pitchFamily="34" charset="0"/>
              <a:buNone/>
              <a:defRPr sz="3529" kern="1200" spc="0" baseline="0">
                <a:gradFill>
                  <a:gsLst>
                    <a:gs pos="0">
                      <a:schemeClr val="tx1"/>
                    </a:gs>
                    <a:gs pos="100000">
                      <a:schemeClr val="tx1"/>
                    </a:gs>
                  </a:gsLst>
                  <a:lin ang="5400000" scaled="0"/>
                </a:gra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71500" indent="-571500">
              <a:buFont typeface="Arial" panose="020B0604020202020204" pitchFamily="34" charset="0"/>
              <a:buChar char="•"/>
            </a:pPr>
            <a:r>
              <a:rPr lang="en-US" sz="3600" dirty="0"/>
              <a:t>Azure Capabilities</a:t>
            </a:r>
          </a:p>
          <a:p>
            <a:pPr marL="571500" indent="-571500">
              <a:buFont typeface="Arial" panose="020B0604020202020204" pitchFamily="34" charset="0"/>
              <a:buChar char="•"/>
            </a:pPr>
            <a:r>
              <a:rPr lang="en-US" sz="3600" dirty="0"/>
              <a:t>Training Leading to Cert</a:t>
            </a:r>
          </a:p>
          <a:p>
            <a:pPr marL="571500" indent="-571500">
              <a:buFont typeface="Arial" panose="020B0604020202020204" pitchFamily="34" charset="0"/>
              <a:buChar char="•"/>
            </a:pPr>
            <a:r>
              <a:rPr lang="en-US" sz="3600" dirty="0"/>
              <a:t>Workshop Model/Flow</a:t>
            </a:r>
          </a:p>
          <a:p>
            <a:pPr marL="571500" indent="-571500">
              <a:buFont typeface="Arial" panose="020B0604020202020204" pitchFamily="34" charset="0"/>
              <a:buChar char="•"/>
            </a:pPr>
            <a:r>
              <a:rPr lang="en-US" sz="3600" dirty="0"/>
              <a:t>Specific Azure Service</a:t>
            </a:r>
          </a:p>
          <a:p>
            <a:pPr marL="571500" indent="-571500">
              <a:buFont typeface="Arial" panose="020B0604020202020204" pitchFamily="34" charset="0"/>
              <a:buChar char="•"/>
            </a:pPr>
            <a:r>
              <a:rPr lang="en-US" sz="3600" b="1" dirty="0"/>
              <a:t>Value to You personally</a:t>
            </a:r>
          </a:p>
          <a:p>
            <a:pPr marL="571500" indent="-571500">
              <a:buFont typeface="Arial" panose="020B0604020202020204" pitchFamily="34" charset="0"/>
              <a:buChar char="•"/>
            </a:pPr>
            <a:r>
              <a:rPr lang="en-US" sz="3600" b="1" dirty="0"/>
              <a:t>Value to your company</a:t>
            </a:r>
          </a:p>
          <a:p>
            <a:pPr marL="571500" indent="-571500">
              <a:buFont typeface="Arial" panose="020B0604020202020204" pitchFamily="34" charset="0"/>
              <a:buChar char="•"/>
            </a:pPr>
            <a:r>
              <a:rPr lang="en-US" sz="3600" dirty="0"/>
              <a:t>Other</a:t>
            </a:r>
          </a:p>
        </p:txBody>
      </p:sp>
      <p:sp>
        <p:nvSpPr>
          <p:cNvPr id="6" name="TextBox 5">
            <a:extLst>
              <a:ext uri="{FF2B5EF4-FFF2-40B4-BE49-F238E27FC236}">
                <a16:creationId xmlns:a16="http://schemas.microsoft.com/office/drawing/2014/main" id="{AAAA73EB-3960-4CED-B14B-6F51EDC935FB}"/>
              </a:ext>
            </a:extLst>
          </p:cNvPr>
          <p:cNvSpPr txBox="1"/>
          <p:nvPr/>
        </p:nvSpPr>
        <p:spPr>
          <a:xfrm>
            <a:off x="7019926" y="969853"/>
            <a:ext cx="2860116" cy="923330"/>
          </a:xfrm>
          <a:prstGeom prst="rect">
            <a:avLst/>
          </a:prstGeom>
          <a:noFill/>
        </p:spPr>
        <p:txBody>
          <a:bodyPr wrap="square" rtlCol="0">
            <a:spAutoFit/>
          </a:bodyPr>
          <a:lstStyle/>
          <a:p>
            <a:r>
              <a:rPr lang="en-US" dirty="0"/>
              <a:t>Please provide: </a:t>
            </a:r>
          </a:p>
          <a:p>
            <a:r>
              <a:rPr lang="en-US" dirty="0"/>
              <a:t>Contact </a:t>
            </a:r>
            <a:r>
              <a:rPr lang="en-US" dirty="0" err="1"/>
              <a:t>First+Last</a:t>
            </a:r>
            <a:r>
              <a:rPr lang="en-US" dirty="0"/>
              <a:t> Initial:</a:t>
            </a:r>
          </a:p>
          <a:p>
            <a:r>
              <a:rPr lang="en-US" dirty="0"/>
              <a:t>Company [optional]:</a:t>
            </a:r>
          </a:p>
        </p:txBody>
      </p:sp>
    </p:spTree>
    <p:extLst>
      <p:ext uri="{BB962C8B-B14F-4D97-AF65-F5344CB8AC3E}">
        <p14:creationId xmlns:p14="http://schemas.microsoft.com/office/powerpoint/2010/main" val="571538711"/>
      </p:ext>
    </p:extLst>
  </p:cSld>
  <p:clrMapOvr>
    <a:masterClrMapping/>
  </p:clrMapOvr>
  <p:transition spd="slow">
    <p:push/>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DCFBAD6-11BB-42F6-B567-798198A7CD0A}"/>
              </a:ext>
            </a:extLst>
          </p:cNvPr>
          <p:cNvSpPr>
            <a:spLocks noGrp="1"/>
          </p:cNvSpPr>
          <p:nvPr>
            <p:ph type="body" sz="quarter" idx="12"/>
          </p:nvPr>
        </p:nvSpPr>
        <p:spPr/>
        <p:txBody>
          <a:bodyPr/>
          <a:lstStyle/>
          <a:p>
            <a:r>
              <a:rPr lang="en-US" dirty="0"/>
              <a:t>Please email dstolts@microsoft.com</a:t>
            </a:r>
          </a:p>
        </p:txBody>
      </p:sp>
      <p:sp>
        <p:nvSpPr>
          <p:cNvPr id="3" name="Title 2">
            <a:extLst>
              <a:ext uri="{FF2B5EF4-FFF2-40B4-BE49-F238E27FC236}">
                <a16:creationId xmlns:a16="http://schemas.microsoft.com/office/drawing/2014/main" id="{AD7A04F3-7C90-490F-8307-68AEC7ED4ABB}"/>
              </a:ext>
            </a:extLst>
          </p:cNvPr>
          <p:cNvSpPr>
            <a:spLocks noGrp="1"/>
          </p:cNvSpPr>
          <p:nvPr>
            <p:ph type="title"/>
          </p:nvPr>
        </p:nvSpPr>
        <p:spPr/>
        <p:txBody>
          <a:bodyPr/>
          <a:lstStyle/>
          <a:p>
            <a:r>
              <a:rPr lang="en-US" dirty="0"/>
              <a:t>What can we do better?</a:t>
            </a:r>
          </a:p>
        </p:txBody>
      </p:sp>
    </p:spTree>
    <p:extLst>
      <p:ext uri="{BB962C8B-B14F-4D97-AF65-F5344CB8AC3E}">
        <p14:creationId xmlns:p14="http://schemas.microsoft.com/office/powerpoint/2010/main" val="309376433"/>
      </p:ext>
    </p:extLst>
  </p:cSld>
  <p:clrMapOvr>
    <a:masterClrMapping/>
  </p:clrMapOvr>
  <p:transition spd="slow">
    <p:push/>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46D7261-BC9F-45A2-96C9-5373E56AEBE0}"/>
              </a:ext>
            </a:extLst>
          </p:cNvPr>
          <p:cNvSpPr>
            <a:spLocks noGrp="1"/>
          </p:cNvSpPr>
          <p:nvPr>
            <p:ph type="body" sz="quarter" idx="12"/>
          </p:nvPr>
        </p:nvSpPr>
        <p:spPr>
          <a:xfrm>
            <a:off x="360751" y="4361365"/>
            <a:ext cx="6273418" cy="1794661"/>
          </a:xfrm>
        </p:spPr>
        <p:txBody>
          <a:bodyPr/>
          <a:lstStyle/>
          <a:p>
            <a:r>
              <a:rPr lang="en-US" dirty="0"/>
              <a:t>URL: </a:t>
            </a:r>
            <a:r>
              <a:rPr lang="en-US" u="sng" dirty="0">
                <a:hlinkClick r:id="rId3"/>
              </a:rPr>
              <a:t>https://aka.ms/nyc102017</a:t>
            </a:r>
            <a:r>
              <a:rPr lang="en-US" u="sng" dirty="0"/>
              <a:t> </a:t>
            </a:r>
            <a:r>
              <a:rPr lang="en-US" dirty="0"/>
              <a:t>    </a:t>
            </a:r>
          </a:p>
        </p:txBody>
      </p:sp>
      <p:sp>
        <p:nvSpPr>
          <p:cNvPr id="3" name="Title 2">
            <a:extLst>
              <a:ext uri="{FF2B5EF4-FFF2-40B4-BE49-F238E27FC236}">
                <a16:creationId xmlns:a16="http://schemas.microsoft.com/office/drawing/2014/main" id="{3A8B964F-364B-42BA-A502-494320E341AC}"/>
              </a:ext>
            </a:extLst>
          </p:cNvPr>
          <p:cNvSpPr>
            <a:spLocks noGrp="1"/>
          </p:cNvSpPr>
          <p:nvPr>
            <p:ph type="title"/>
          </p:nvPr>
        </p:nvSpPr>
        <p:spPr>
          <a:xfrm>
            <a:off x="360751" y="1059840"/>
            <a:ext cx="9860610" cy="1801436"/>
          </a:xfrm>
        </p:spPr>
        <p:txBody>
          <a:bodyPr>
            <a:normAutofit fontScale="90000"/>
          </a:bodyPr>
          <a:lstStyle/>
          <a:p>
            <a:r>
              <a:rPr lang="en-US" dirty="0"/>
              <a:t>Evaluation Form</a:t>
            </a:r>
            <a:br>
              <a:rPr lang="en-US" dirty="0"/>
            </a:br>
            <a:r>
              <a:rPr lang="en-US" dirty="0"/>
              <a:t>Super Important. Please invest another 2 minutes now to fill out the event survey.</a:t>
            </a:r>
          </a:p>
        </p:txBody>
      </p:sp>
    </p:spTree>
    <p:extLst>
      <p:ext uri="{BB962C8B-B14F-4D97-AF65-F5344CB8AC3E}">
        <p14:creationId xmlns:p14="http://schemas.microsoft.com/office/powerpoint/2010/main" val="3320745949"/>
      </p:ext>
    </p:extLst>
  </p:cSld>
  <p:clrMapOvr>
    <a:masterClrMapping/>
  </p:clrMapOvr>
  <p:transition spd="slow">
    <p:push/>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789E3F5-90FA-46E0-91C5-99B4F05372E9}"/>
              </a:ext>
            </a:extLst>
          </p:cNvPr>
          <p:cNvSpPr>
            <a:spLocks noGrp="1"/>
          </p:cNvSpPr>
          <p:nvPr>
            <p:ph type="title"/>
          </p:nvPr>
        </p:nvSpPr>
        <p:spPr/>
        <p:txBody>
          <a:bodyPr/>
          <a:lstStyle/>
          <a:p>
            <a:r>
              <a:rPr lang="en-US" dirty="0"/>
              <a:t>Please Socialize!</a:t>
            </a:r>
            <a:br>
              <a:rPr lang="en-US" dirty="0"/>
            </a:br>
            <a:r>
              <a:rPr lang="en-US" dirty="0"/>
              <a:t>#70-535   @ITProGuru</a:t>
            </a:r>
          </a:p>
        </p:txBody>
      </p:sp>
      <p:sp>
        <p:nvSpPr>
          <p:cNvPr id="6" name="Content Placeholder 5">
            <a:extLst>
              <a:ext uri="{FF2B5EF4-FFF2-40B4-BE49-F238E27FC236}">
                <a16:creationId xmlns:a16="http://schemas.microsoft.com/office/drawing/2014/main" id="{F8356ADF-814B-47F4-9F17-2DD87A1DE634}"/>
              </a:ext>
            </a:extLst>
          </p:cNvPr>
          <p:cNvSpPr>
            <a:spLocks noGrp="1"/>
          </p:cNvSpPr>
          <p:nvPr>
            <p:ph idx="1"/>
          </p:nvPr>
        </p:nvSpPr>
        <p:spPr/>
        <p:txBody>
          <a:bodyPr/>
          <a:lstStyle/>
          <a:p>
            <a:r>
              <a:rPr lang="en-US" sz="3600" dirty="0"/>
              <a:t>Please tell the world about what is going on here this week.</a:t>
            </a:r>
          </a:p>
          <a:p>
            <a:r>
              <a:rPr lang="en-US" sz="3600" dirty="0"/>
              <a:t>What you like</a:t>
            </a:r>
          </a:p>
          <a:p>
            <a:r>
              <a:rPr lang="en-US" sz="3600" dirty="0"/>
              <a:t>What you learned </a:t>
            </a:r>
            <a:r>
              <a:rPr lang="en-US" sz="3600" dirty="0">
                <a:sym typeface="Wingdings" panose="05000000000000000000" pitchFamily="2" charset="2"/>
              </a:rPr>
              <a:t> every time you learn something new </a:t>
            </a:r>
          </a:p>
          <a:p>
            <a:r>
              <a:rPr lang="en-US" sz="3600" dirty="0"/>
              <a:t>How this knowledge can be leveraged at work</a:t>
            </a:r>
          </a:p>
          <a:p>
            <a:endParaRPr lang="en-US" dirty="0"/>
          </a:p>
        </p:txBody>
      </p:sp>
    </p:spTree>
    <p:extLst>
      <p:ext uri="{BB962C8B-B14F-4D97-AF65-F5344CB8AC3E}">
        <p14:creationId xmlns:p14="http://schemas.microsoft.com/office/powerpoint/2010/main" val="16980010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BC3F4A2-099C-428A-80A0-1B6A5FD15734}"/>
              </a:ext>
            </a:extLst>
          </p:cNvPr>
          <p:cNvSpPr>
            <a:spLocks noGrp="1"/>
          </p:cNvSpPr>
          <p:nvPr>
            <p:ph type="title"/>
          </p:nvPr>
        </p:nvSpPr>
        <p:spPr/>
        <p:txBody>
          <a:bodyPr>
            <a:normAutofit fontScale="90000"/>
          </a:bodyPr>
          <a:lstStyle/>
          <a:p>
            <a:r>
              <a:rPr lang="en-US" dirty="0"/>
              <a:t>We have exam vouchers!!!</a:t>
            </a:r>
          </a:p>
        </p:txBody>
      </p:sp>
      <p:sp>
        <p:nvSpPr>
          <p:cNvPr id="5" name="Text Placeholder 4">
            <a:extLst>
              <a:ext uri="{FF2B5EF4-FFF2-40B4-BE49-F238E27FC236}">
                <a16:creationId xmlns:a16="http://schemas.microsoft.com/office/drawing/2014/main" id="{3AAF88D8-32BE-41A9-AD16-EF1F93ADD441}"/>
              </a:ext>
            </a:extLst>
          </p:cNvPr>
          <p:cNvSpPr>
            <a:spLocks noGrp="1"/>
          </p:cNvSpPr>
          <p:nvPr>
            <p:ph type="body" sz="quarter" idx="11"/>
          </p:nvPr>
        </p:nvSpPr>
        <p:spPr/>
        <p:txBody>
          <a:bodyPr/>
          <a:lstStyle/>
          <a:p>
            <a:r>
              <a:rPr lang="en-US" dirty="0"/>
              <a:t>60% off for next 30 days</a:t>
            </a:r>
          </a:p>
          <a:p>
            <a:endParaRPr lang="en-US" dirty="0"/>
          </a:p>
          <a:p>
            <a:r>
              <a:rPr lang="en-US" dirty="0"/>
              <a:t>40% off for next 90 days</a:t>
            </a:r>
          </a:p>
          <a:p>
            <a:endParaRPr lang="en-US" dirty="0"/>
          </a:p>
          <a:p>
            <a:r>
              <a:rPr lang="en-US" dirty="0"/>
              <a:t>Please take the exam within the voucher activation window.  </a:t>
            </a:r>
          </a:p>
          <a:p>
            <a:r>
              <a:rPr lang="en-US" dirty="0"/>
              <a:t>The voucher is tied directly to you and will be emailed directly to you </a:t>
            </a:r>
            <a:r>
              <a:rPr lang="en-US"/>
              <a:t>right after the event.</a:t>
            </a:r>
            <a:endParaRPr lang="en-US" dirty="0"/>
          </a:p>
        </p:txBody>
      </p:sp>
    </p:spTree>
    <p:extLst>
      <p:ext uri="{BB962C8B-B14F-4D97-AF65-F5344CB8AC3E}">
        <p14:creationId xmlns:p14="http://schemas.microsoft.com/office/powerpoint/2010/main" val="35098841"/>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9936777-E5C5-4FD3-BBD2-A70547AD6417}"/>
              </a:ext>
            </a:extLst>
          </p:cNvPr>
          <p:cNvSpPr>
            <a:spLocks noGrp="1"/>
          </p:cNvSpPr>
          <p:nvPr>
            <p:ph type="title"/>
          </p:nvPr>
        </p:nvSpPr>
        <p:spPr>
          <a:xfrm>
            <a:off x="3545840" y="347873"/>
            <a:ext cx="8378080" cy="800207"/>
          </a:xfrm>
        </p:spPr>
        <p:txBody>
          <a:bodyPr>
            <a:normAutofit fontScale="90000"/>
          </a:bodyPr>
          <a:lstStyle/>
          <a:p>
            <a:r>
              <a:rPr lang="en-US" dirty="0"/>
              <a:t>Do you want more free training?</a:t>
            </a:r>
          </a:p>
        </p:txBody>
      </p:sp>
      <p:sp>
        <p:nvSpPr>
          <p:cNvPr id="5" name="Text Placeholder 4">
            <a:extLst>
              <a:ext uri="{FF2B5EF4-FFF2-40B4-BE49-F238E27FC236}">
                <a16:creationId xmlns:a16="http://schemas.microsoft.com/office/drawing/2014/main" id="{8F0F298E-8EE5-4828-B969-7524BF7AD37F}"/>
              </a:ext>
            </a:extLst>
          </p:cNvPr>
          <p:cNvSpPr>
            <a:spLocks noGrp="1"/>
          </p:cNvSpPr>
          <p:nvPr>
            <p:ph type="body" sz="quarter" idx="11"/>
          </p:nvPr>
        </p:nvSpPr>
        <p:spPr/>
        <p:txBody>
          <a:bodyPr/>
          <a:lstStyle/>
          <a:p>
            <a:pPr marL="571500" indent="-571500">
              <a:buFont typeface="Arial" panose="020B0604020202020204" pitchFamily="34" charset="0"/>
              <a:buChar char="•"/>
            </a:pPr>
            <a:r>
              <a:rPr lang="en-US" sz="3600" dirty="0"/>
              <a:t>Feedback is very, very important to Microsoft.  It is the mechanism we use to get additional funding to have more workshops. </a:t>
            </a:r>
          </a:p>
          <a:p>
            <a:pPr marL="571500" indent="-571500">
              <a:buFont typeface="Arial" panose="020B0604020202020204" pitchFamily="34" charset="0"/>
              <a:buChar char="•"/>
            </a:pPr>
            <a:r>
              <a:rPr lang="en-US" sz="3600" dirty="0"/>
              <a:t>Please help us help you &amp; your peers, now and in the future.  Give us the evidence that this is a worthwhile investment.</a:t>
            </a:r>
          </a:p>
          <a:p>
            <a:pPr marL="571500" indent="-571500">
              <a:buFont typeface="Arial" panose="020B0604020202020204" pitchFamily="34" charset="0"/>
              <a:buChar char="•"/>
            </a:pPr>
            <a:r>
              <a:rPr lang="en-US" sz="3600" dirty="0"/>
              <a:t>It only takes a couple minutes to fill out the survey at the end of the class. Even if you miss some of the class, it is very important that we get your feedback!</a:t>
            </a:r>
          </a:p>
          <a:p>
            <a:r>
              <a:rPr lang="en-US" sz="4400" dirty="0"/>
              <a:t>THANK YOU!  </a:t>
            </a:r>
            <a:r>
              <a:rPr lang="en-US" sz="3600" dirty="0"/>
              <a:t>From your entire training team!!!</a:t>
            </a:r>
          </a:p>
        </p:txBody>
      </p:sp>
    </p:spTree>
    <p:extLst>
      <p:ext uri="{BB962C8B-B14F-4D97-AF65-F5344CB8AC3E}">
        <p14:creationId xmlns:p14="http://schemas.microsoft.com/office/powerpoint/2010/main" val="2994813537"/>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Questions Post Event…</a:t>
            </a:r>
          </a:p>
        </p:txBody>
      </p:sp>
      <p:sp>
        <p:nvSpPr>
          <p:cNvPr id="2" name="Text Placeholder 1"/>
          <p:cNvSpPr>
            <a:spLocks noGrp="1"/>
          </p:cNvSpPr>
          <p:nvPr>
            <p:ph type="body" sz="quarter" idx="11"/>
          </p:nvPr>
        </p:nvSpPr>
        <p:spPr/>
        <p:txBody>
          <a:bodyPr>
            <a:noAutofit/>
          </a:bodyPr>
          <a:lstStyle/>
          <a:p>
            <a:endParaRPr lang="en-US" sz="5400" dirty="0">
              <a:solidFill>
                <a:schemeClr val="tx1"/>
              </a:solidFill>
            </a:endParaRPr>
          </a:p>
          <a:p>
            <a:r>
              <a:rPr lang="en-US" sz="5400" dirty="0">
                <a:solidFill>
                  <a:schemeClr val="tx1"/>
                </a:solidFill>
              </a:rPr>
              <a:t>Yammer Group – Microsoft Azure Certification Preparation</a:t>
            </a:r>
          </a:p>
          <a:p>
            <a:r>
              <a:rPr lang="en-US" u="sng" dirty="0">
                <a:hlinkClick r:id="rId3"/>
              </a:rPr>
              <a:t>http://aka.ms/AzureExamPrep</a:t>
            </a:r>
            <a:endParaRPr lang="en-US" dirty="0"/>
          </a:p>
        </p:txBody>
      </p:sp>
    </p:spTree>
    <p:extLst>
      <p:ext uri="{BB962C8B-B14F-4D97-AF65-F5344CB8AC3E}">
        <p14:creationId xmlns:p14="http://schemas.microsoft.com/office/powerpoint/2010/main" val="41548874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74D90-8460-477C-884A-B867A96F5751}"/>
              </a:ext>
            </a:extLst>
          </p:cNvPr>
          <p:cNvSpPr>
            <a:spLocks noGrp="1"/>
          </p:cNvSpPr>
          <p:nvPr>
            <p:ph type="title"/>
          </p:nvPr>
        </p:nvSpPr>
        <p:spPr/>
        <p:txBody>
          <a:bodyPr/>
          <a:lstStyle/>
          <a:p>
            <a:r>
              <a:rPr lang="en-US" dirty="0"/>
              <a:t>Voting: Show of Hands</a:t>
            </a:r>
          </a:p>
        </p:txBody>
      </p:sp>
      <p:sp>
        <p:nvSpPr>
          <p:cNvPr id="3" name="Content Placeholder 2">
            <a:extLst>
              <a:ext uri="{FF2B5EF4-FFF2-40B4-BE49-F238E27FC236}">
                <a16:creationId xmlns:a16="http://schemas.microsoft.com/office/drawing/2014/main" id="{5D0D7249-881A-487C-8F4C-2F451629A801}"/>
              </a:ext>
            </a:extLst>
          </p:cNvPr>
          <p:cNvSpPr>
            <a:spLocks noGrp="1"/>
          </p:cNvSpPr>
          <p:nvPr>
            <p:ph idx="1"/>
          </p:nvPr>
        </p:nvSpPr>
        <p:spPr>
          <a:xfrm>
            <a:off x="838200" y="1820168"/>
            <a:ext cx="10810336" cy="4736352"/>
          </a:xfrm>
        </p:spPr>
        <p:txBody>
          <a:bodyPr>
            <a:normAutofit/>
          </a:bodyPr>
          <a:lstStyle/>
          <a:p>
            <a:pPr marL="0" indent="0">
              <a:buNone/>
            </a:pPr>
            <a:r>
              <a:rPr lang="en-US" b="1" dirty="0"/>
              <a:t>How deep is your knowledge of Azure Cloud Solutions?</a:t>
            </a:r>
          </a:p>
          <a:p>
            <a:pPr marL="0" lvl="0" indent="0">
              <a:buNone/>
            </a:pPr>
            <a:endParaRPr lang="en-US" dirty="0"/>
          </a:p>
          <a:p>
            <a:pPr marL="0" lvl="0" indent="0">
              <a:buNone/>
            </a:pPr>
            <a:r>
              <a:rPr lang="en-US" dirty="0"/>
              <a:t>1. I know Azure and its offerings really well </a:t>
            </a:r>
          </a:p>
          <a:p>
            <a:pPr marL="0" lvl="0" indent="0">
              <a:buNone/>
            </a:pPr>
            <a:endParaRPr lang="en-US" dirty="0"/>
          </a:p>
          <a:p>
            <a:pPr marL="0" lvl="0" indent="0">
              <a:buNone/>
            </a:pPr>
            <a:r>
              <a:rPr lang="en-US" dirty="0"/>
              <a:t>2. I have a good base knowledge of Azure </a:t>
            </a:r>
          </a:p>
          <a:p>
            <a:pPr marL="0" lvl="0" indent="0">
              <a:buNone/>
            </a:pPr>
            <a:endParaRPr lang="en-US" dirty="0"/>
          </a:p>
          <a:p>
            <a:pPr marL="0" lvl="0" indent="0">
              <a:buNone/>
            </a:pPr>
            <a:r>
              <a:rPr lang="en-US" dirty="0"/>
              <a:t>3. I know some of Azure </a:t>
            </a:r>
          </a:p>
          <a:p>
            <a:pPr marL="0" lvl="0" indent="0">
              <a:buNone/>
            </a:pPr>
            <a:endParaRPr lang="en-US" dirty="0"/>
          </a:p>
          <a:p>
            <a:pPr marL="0" lvl="0" indent="0">
              <a:buNone/>
            </a:pPr>
            <a:r>
              <a:rPr lang="en-US" dirty="0"/>
              <a:t>4. I’m just getting started with Azure </a:t>
            </a:r>
          </a:p>
          <a:p>
            <a:pPr marL="0" indent="0">
              <a:buNone/>
            </a:pPr>
            <a:endParaRPr lang="en-US" dirty="0"/>
          </a:p>
          <a:p>
            <a:pPr marL="0" indent="0">
              <a:buNone/>
            </a:pPr>
            <a:endParaRPr lang="en-US" dirty="0"/>
          </a:p>
          <a:p>
            <a:endParaRPr lang="en-US" dirty="0"/>
          </a:p>
        </p:txBody>
      </p:sp>
    </p:spTree>
    <p:extLst>
      <p:ext uri="{BB962C8B-B14F-4D97-AF65-F5344CB8AC3E}">
        <p14:creationId xmlns:p14="http://schemas.microsoft.com/office/powerpoint/2010/main" val="38190014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74D90-8460-477C-884A-B867A96F5751}"/>
              </a:ext>
            </a:extLst>
          </p:cNvPr>
          <p:cNvSpPr>
            <a:spLocks noGrp="1"/>
          </p:cNvSpPr>
          <p:nvPr>
            <p:ph type="title"/>
          </p:nvPr>
        </p:nvSpPr>
        <p:spPr/>
        <p:txBody>
          <a:bodyPr/>
          <a:lstStyle/>
          <a:p>
            <a:r>
              <a:rPr lang="en-US" dirty="0"/>
              <a:t>Voting: Show of Hands</a:t>
            </a:r>
          </a:p>
        </p:txBody>
      </p:sp>
      <p:sp>
        <p:nvSpPr>
          <p:cNvPr id="3" name="Content Placeholder 2">
            <a:extLst>
              <a:ext uri="{FF2B5EF4-FFF2-40B4-BE49-F238E27FC236}">
                <a16:creationId xmlns:a16="http://schemas.microsoft.com/office/drawing/2014/main" id="{5D0D7249-881A-487C-8F4C-2F451629A801}"/>
              </a:ext>
            </a:extLst>
          </p:cNvPr>
          <p:cNvSpPr>
            <a:spLocks noGrp="1"/>
          </p:cNvSpPr>
          <p:nvPr>
            <p:ph idx="1"/>
          </p:nvPr>
        </p:nvSpPr>
        <p:spPr>
          <a:xfrm>
            <a:off x="838200" y="1690688"/>
            <a:ext cx="10810336" cy="4736352"/>
          </a:xfrm>
        </p:spPr>
        <p:txBody>
          <a:bodyPr>
            <a:normAutofit/>
          </a:bodyPr>
          <a:lstStyle/>
          <a:p>
            <a:pPr marL="0" indent="0">
              <a:buNone/>
            </a:pPr>
            <a:r>
              <a:rPr lang="en-US" b="1" dirty="0"/>
              <a:t>Are you planning on taking the Azure Certification Exam related to this content?</a:t>
            </a:r>
          </a:p>
          <a:p>
            <a:pPr marL="0" lvl="0" indent="0">
              <a:buNone/>
            </a:pPr>
            <a:endParaRPr lang="en-US" dirty="0"/>
          </a:p>
          <a:p>
            <a:pPr marL="0" lvl="0" indent="0">
              <a:buNone/>
            </a:pPr>
            <a:r>
              <a:rPr lang="en-US" dirty="0"/>
              <a:t>1. Yes  </a:t>
            </a:r>
          </a:p>
          <a:p>
            <a:pPr marL="0" lvl="0" indent="0">
              <a:buNone/>
            </a:pPr>
            <a:endParaRPr lang="en-US" dirty="0"/>
          </a:p>
          <a:p>
            <a:pPr marL="0" lvl="0" indent="0">
              <a:buNone/>
            </a:pPr>
            <a:r>
              <a:rPr lang="en-US" dirty="0"/>
              <a:t>2. Maybe, I’m interested in finding out more </a:t>
            </a:r>
          </a:p>
          <a:p>
            <a:pPr marL="0" lvl="0" indent="0">
              <a:buNone/>
            </a:pPr>
            <a:endParaRPr lang="en-US" dirty="0"/>
          </a:p>
          <a:p>
            <a:pPr marL="0" lvl="0" indent="0">
              <a:buNone/>
            </a:pPr>
            <a:r>
              <a:rPr lang="en-US" dirty="0"/>
              <a:t>3. No</a:t>
            </a:r>
          </a:p>
          <a:p>
            <a:pPr marL="0" indent="0">
              <a:buNone/>
            </a:pPr>
            <a:endParaRPr lang="en-US" dirty="0"/>
          </a:p>
          <a:p>
            <a:endParaRPr lang="en-US" dirty="0"/>
          </a:p>
        </p:txBody>
      </p:sp>
    </p:spTree>
    <p:extLst>
      <p:ext uri="{BB962C8B-B14F-4D97-AF65-F5344CB8AC3E}">
        <p14:creationId xmlns:p14="http://schemas.microsoft.com/office/powerpoint/2010/main" val="17655035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74D90-8460-477C-884A-B867A96F5751}"/>
              </a:ext>
            </a:extLst>
          </p:cNvPr>
          <p:cNvSpPr>
            <a:spLocks noGrp="1"/>
          </p:cNvSpPr>
          <p:nvPr>
            <p:ph type="title"/>
          </p:nvPr>
        </p:nvSpPr>
        <p:spPr/>
        <p:txBody>
          <a:bodyPr/>
          <a:lstStyle/>
          <a:p>
            <a:r>
              <a:rPr lang="en-US" dirty="0"/>
              <a:t>Voting: Show of Hands</a:t>
            </a:r>
          </a:p>
        </p:txBody>
      </p:sp>
      <p:sp>
        <p:nvSpPr>
          <p:cNvPr id="3" name="Content Placeholder 2">
            <a:extLst>
              <a:ext uri="{FF2B5EF4-FFF2-40B4-BE49-F238E27FC236}">
                <a16:creationId xmlns:a16="http://schemas.microsoft.com/office/drawing/2014/main" id="{5D0D7249-881A-487C-8F4C-2F451629A801}"/>
              </a:ext>
            </a:extLst>
          </p:cNvPr>
          <p:cNvSpPr>
            <a:spLocks noGrp="1"/>
          </p:cNvSpPr>
          <p:nvPr>
            <p:ph idx="1"/>
          </p:nvPr>
        </p:nvSpPr>
        <p:spPr>
          <a:xfrm>
            <a:off x="838200" y="1725104"/>
            <a:ext cx="10810336" cy="4736352"/>
          </a:xfrm>
        </p:spPr>
        <p:txBody>
          <a:bodyPr>
            <a:normAutofit/>
          </a:bodyPr>
          <a:lstStyle/>
          <a:p>
            <a:pPr marL="0" lvl="0" indent="0">
              <a:buNone/>
            </a:pPr>
            <a:r>
              <a:rPr lang="en-US" b="1" dirty="0"/>
              <a:t>Do you feel you are educationally ready to deliver Azure Solutions?</a:t>
            </a:r>
          </a:p>
          <a:p>
            <a:pPr marL="0" lvl="0" indent="0">
              <a:buNone/>
            </a:pPr>
            <a:endParaRPr lang="en-US" dirty="0"/>
          </a:p>
          <a:p>
            <a:pPr marL="0" lvl="0" indent="0">
              <a:buNone/>
            </a:pPr>
            <a:r>
              <a:rPr lang="en-US" dirty="0"/>
              <a:t>1. Yes, Ready to go</a:t>
            </a:r>
          </a:p>
          <a:p>
            <a:pPr marL="0" lvl="0" indent="0">
              <a:buNone/>
            </a:pPr>
            <a:endParaRPr lang="en-US" dirty="0"/>
          </a:p>
          <a:p>
            <a:pPr marL="0" lvl="0" indent="0">
              <a:buNone/>
            </a:pPr>
            <a:r>
              <a:rPr lang="en-US" dirty="0"/>
              <a:t>2. Maybe, after doing homework, I will be ready</a:t>
            </a:r>
          </a:p>
          <a:p>
            <a:pPr marL="0" lvl="0" indent="0">
              <a:buNone/>
            </a:pPr>
            <a:endParaRPr lang="en-US" dirty="0"/>
          </a:p>
          <a:p>
            <a:pPr marL="0" lvl="0" indent="0">
              <a:buNone/>
            </a:pPr>
            <a:r>
              <a:rPr lang="en-US" dirty="0"/>
              <a:t>3. No </a:t>
            </a:r>
          </a:p>
          <a:p>
            <a:endParaRPr lang="en-US" dirty="0"/>
          </a:p>
        </p:txBody>
      </p:sp>
    </p:spTree>
    <p:extLst>
      <p:ext uri="{BB962C8B-B14F-4D97-AF65-F5344CB8AC3E}">
        <p14:creationId xmlns:p14="http://schemas.microsoft.com/office/powerpoint/2010/main" val="22853517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2625</TotalTime>
  <Words>1561</Words>
  <Application>Microsoft Office PowerPoint</Application>
  <PresentationFormat>Widescreen</PresentationFormat>
  <Paragraphs>261</Paragraphs>
  <Slides>24</Slides>
  <Notes>24</Notes>
  <HiddenSlides>1</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24</vt:i4>
      </vt:variant>
    </vt:vector>
  </HeadingPairs>
  <TitlesOfParts>
    <vt:vector size="33" baseType="lpstr">
      <vt:lpstr>Arial</vt:lpstr>
      <vt:lpstr>Calibri</vt:lpstr>
      <vt:lpstr>Calibri Light</vt:lpstr>
      <vt:lpstr>Segoe Semibold</vt:lpstr>
      <vt:lpstr>Segoe UI</vt:lpstr>
      <vt:lpstr>Times New Roman</vt:lpstr>
      <vt:lpstr>Wingdings</vt:lpstr>
      <vt:lpstr>Office Theme</vt:lpstr>
      <vt:lpstr>1_Office Theme</vt:lpstr>
      <vt:lpstr>Welcome to New York</vt:lpstr>
      <vt:lpstr>Executive Welcome!</vt:lpstr>
      <vt:lpstr>Please Socialize! #70-535   @ITProGuru</vt:lpstr>
      <vt:lpstr>We have exam vouchers!!!</vt:lpstr>
      <vt:lpstr>Do you want more free training?</vt:lpstr>
      <vt:lpstr>Questions Post Event…</vt:lpstr>
      <vt:lpstr>Voting: Show of Hands</vt:lpstr>
      <vt:lpstr>Voting: Show of Hands</vt:lpstr>
      <vt:lpstr>Voting: Show of Hands</vt:lpstr>
      <vt:lpstr>Show of Hands</vt:lpstr>
      <vt:lpstr>Show of Hands</vt:lpstr>
      <vt:lpstr>Voting: Show of Hands</vt:lpstr>
      <vt:lpstr>Make the most of the event…</vt:lpstr>
      <vt:lpstr>Azure Certification Jump Start – Free Event 70-534 Architecting Microsoft Azure Solutions</vt:lpstr>
      <vt:lpstr>Time for feedback</vt:lpstr>
      <vt:lpstr>Voting: Show of Hands</vt:lpstr>
      <vt:lpstr>Voting: Show of Hands</vt:lpstr>
      <vt:lpstr>Voting: Show of Hands</vt:lpstr>
      <vt:lpstr>Show of Hands</vt:lpstr>
      <vt:lpstr>Show of Hands</vt:lpstr>
      <vt:lpstr>Feedback:  Making the Most of the event Your Projects</vt:lpstr>
      <vt:lpstr>In your own words: What did you think of …</vt:lpstr>
      <vt:lpstr>What can we do better?</vt:lpstr>
      <vt:lpstr>Evaluation Form Super Important. Please invest another 2 minutes now to fill out the event survey.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Windows Boston – Azure Certification Jump Start 70-534 Architecting Microsoft Azure Solutions Register: http://aka.ms/70-534</dc:title>
  <dc:creator>Dan Stolts</dc:creator>
  <cp:lastModifiedBy>Dan Stolts</cp:lastModifiedBy>
  <cp:revision>73</cp:revision>
  <dcterms:created xsi:type="dcterms:W3CDTF">2015-08-13T14:29:23Z</dcterms:created>
  <dcterms:modified xsi:type="dcterms:W3CDTF">2018-01-16T16:32:04Z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Ref">
    <vt:lpwstr>https://api.informationprotection.azure.com/api/72f988bf-86f1-41af-91ab-2d7cd011db47</vt:lpwstr>
  </property>
  <property fmtid="{D5CDD505-2E9C-101B-9397-08002B2CF9AE}" pid="5" name="MSIP_Label_f42aa342-8706-4288-bd11-ebb85995028c_Owner">
    <vt:lpwstr>dstolts@microsoft.com</vt:lpwstr>
  </property>
  <property fmtid="{D5CDD505-2E9C-101B-9397-08002B2CF9AE}" pid="6" name="MSIP_Label_f42aa342-8706-4288-bd11-ebb85995028c_SetDate">
    <vt:lpwstr>2017-09-24T10:42:08.2719020-04:00</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