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E27C-8BBC-4F7D-80E8-DDDE96CD588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4B70-45C1-4399-B8C1-0C86DA39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2/16/2018 4:15 PM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7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595282"/>
            <a:ext cx="7054357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252" y="2756542"/>
            <a:ext cx="4322233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182" y="1689742"/>
            <a:ext cx="11460253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=&gt;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800100" indent="-457200">
              <a:buFont typeface="+mj-lt"/>
              <a:buAutoNum type="alphaUcPeriod"/>
              <a:defRPr sz="2400"/>
            </a:lvl2pPr>
            <a:lvl3pPr marL="1200150" indent="-514350">
              <a:buFont typeface="Segoe UI" panose="020B0502040204020203" pitchFamily="34" charset="0"/>
              <a:buChar char="•"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4407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30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1055078"/>
            <a:ext cx="11905861" cy="5616311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976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78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1018564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1018564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0935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0"/>
            <a:ext cx="11418277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6704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26466"/>
            <a:ext cx="5386917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86704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26466"/>
            <a:ext cx="5389033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107963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5152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4728307" y="0"/>
            <a:ext cx="7463692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4712677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73050"/>
            <a:ext cx="4292437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693" y="1435101"/>
            <a:ext cx="42689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2114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</p:spTree>
    <p:extLst>
      <p:ext uri="{BB962C8B-B14F-4D97-AF65-F5344CB8AC3E}">
        <p14:creationId xmlns:p14="http://schemas.microsoft.com/office/powerpoint/2010/main" val="377571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16623"/>
            <a:ext cx="73152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7612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9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1002321"/>
            <a:ext cx="25908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1002321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4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917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5394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8771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033366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97323"/>
            <a:ext cx="11653521" cy="1956973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571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973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950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1376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1421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2634" y="868681"/>
            <a:ext cx="11433116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6200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409" y="-4"/>
            <a:ext cx="11781452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57400"/>
            <a:ext cx="11433116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3639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739" y="-3"/>
            <a:ext cx="11816861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61882"/>
            <a:ext cx="11433116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7387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0548" y="770219"/>
            <a:ext cx="11172267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211265" y="117610"/>
            <a:ext cx="176041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6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7571" y="-3"/>
            <a:ext cx="11769968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#70-533 @ITProGuru</a:t>
            </a:r>
          </a:p>
        </p:txBody>
      </p:sp>
    </p:spTree>
    <p:extLst>
      <p:ext uri="{BB962C8B-B14F-4D97-AF65-F5344CB8AC3E}">
        <p14:creationId xmlns:p14="http://schemas.microsoft.com/office/powerpoint/2010/main" val="23174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4158-C3E0-48D6-868E-EAC15384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Architecture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08DB-6D4B-4B13-A30D-6424B635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Application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Architecture: N-tier, Web-queue-worker, Microservices, CQRS, Event-driven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Design Considerations / Why?: Scale, Complexity, Cost, Manageability, Service-Level Agreement</a:t>
            </a:r>
          </a:p>
          <a:p>
            <a:pPr marL="685800" lvl="2" indent="0">
              <a:buNone/>
            </a:pP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GoFabrikam.com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Web-queue-worker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Application can be refactored to run on PaaS solutions fairly easily.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Web Apps can help provide performance and uptime without running VMs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</a:rPr>
              <a:t>Agri</a:t>
            </a:r>
            <a:r>
              <a:rPr lang="en-US" sz="1400" b="1" dirty="0">
                <a:solidFill>
                  <a:srgbClr val="000000"/>
                </a:solidFill>
              </a:rPr>
              <a:t>-Hub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N-tier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Legacy application uses old software versions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Multiple custom services that would be expensive to re-write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Lift and shift to IaaS allows for future replacement with PaaS solution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Farm Viewer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Event-driven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IoT solution can use native Azure services for event ingestion and data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F3BA2-0190-4FB3-851E-489E94DF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1037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27E8AF-C13F-4EA6-97A1-6D0F85A7E69A}"/>
              </a:ext>
            </a:extLst>
          </p:cNvPr>
          <p:cNvSpPr txBox="1">
            <a:spLocks/>
          </p:cNvSpPr>
          <p:nvPr/>
        </p:nvSpPr>
        <p:spPr bwMode="auto">
          <a:xfrm>
            <a:off x="2997233" y="1"/>
            <a:ext cx="5223268" cy="1373874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Thought Experiment / Case Study 1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Web App - </a:t>
            </a:r>
            <a:r>
              <a:rPr lang="en-US" b="1" cap="all" dirty="0">
                <a:solidFill>
                  <a:srgbClr val="FFFFFF"/>
                </a:solidFill>
              </a:rPr>
              <a:t>SOLUTION DESIGN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EFE8692-3A50-447A-B434-A37A5C373BA3}"/>
              </a:ext>
            </a:extLst>
          </p:cNvPr>
          <p:cNvSpPr/>
          <p:nvPr/>
        </p:nvSpPr>
        <p:spPr bwMode="auto">
          <a:xfrm>
            <a:off x="8172427" y="0"/>
            <a:ext cx="2528108" cy="1677166"/>
          </a:xfrm>
          <a:prstGeom prst="foldedCorner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Break Into Teams of 5-8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Prepare report to </a:t>
            </a:r>
            <a:r>
              <a:rPr lang="en-US" sz="1050" b="1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to</a:t>
            </a: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be delivered to CA during your next meeting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Include any clarifying questions or additional observations in report</a:t>
            </a:r>
          </a:p>
        </p:txBody>
      </p:sp>
    </p:spTree>
    <p:extLst>
      <p:ext uri="{BB962C8B-B14F-4D97-AF65-F5344CB8AC3E}">
        <p14:creationId xmlns:p14="http://schemas.microsoft.com/office/powerpoint/2010/main" val="1258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8A9DB-C3D0-4AF1-B633-12A4A9D3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34" y="1"/>
            <a:ext cx="5145931" cy="1373874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Thought Experiment / Case Study #2</a:t>
            </a:r>
            <a:br>
              <a:rPr lang="en-US" dirty="0"/>
            </a:br>
            <a:r>
              <a:rPr lang="en-US" dirty="0"/>
              <a:t>Answer the following questions in a report back to the CTO…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B9B07-D8E3-4422-8F59-EE724A68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194" y="1492156"/>
            <a:ext cx="8833654" cy="5277134"/>
          </a:xfrm>
        </p:spPr>
        <p:txBody>
          <a:bodyPr>
            <a:normAutofit fontScale="40000" lnSpcReduction="20000"/>
          </a:bodyPr>
          <a:lstStyle/>
          <a:p>
            <a:pPr lvl="0" fontAlgn="auto">
              <a:buFont typeface="+mj-lt"/>
              <a:buAutoNum type="arabicPeriod"/>
            </a:pPr>
            <a:r>
              <a:rPr lang="en-US" dirty="0"/>
              <a:t>What site should be used to receive Fabrikam VM services and why?</a:t>
            </a:r>
          </a:p>
          <a:p>
            <a:pPr lvl="1" fontAlgn="auto"/>
            <a:r>
              <a:rPr lang="en-US" dirty="0"/>
              <a:t>Azure; decommission end of life servers, eliminate </a:t>
            </a:r>
            <a:r>
              <a:rPr lang="en-US" dirty="0" err="1"/>
              <a:t>CapEx</a:t>
            </a:r>
            <a:r>
              <a:rPr lang="en-US" dirty="0"/>
              <a:t>, migrate to serverless easily, more secure, many more  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What tool(s) could we use to securely migrate the VM workloads while minimizing downtime?</a:t>
            </a:r>
          </a:p>
          <a:p>
            <a:pPr lvl="1" fontAlgn="auto"/>
            <a:r>
              <a:rPr lang="en-US" dirty="0"/>
              <a:t>Azure Site Recovery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How can we minimize downtime of Fabrikam web services?</a:t>
            </a:r>
          </a:p>
          <a:p>
            <a:pPr lvl="1" fontAlgn="auto"/>
            <a:r>
              <a:rPr lang="en-US" dirty="0"/>
              <a:t>Deploy to Azure;  Insert Traffic manager in front of Fabrikam services and Azure Web Apps; NLB manages traffic.  Once everything is working bring down Fabrikam services. 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Can the Linux websites be migrated to serverless compute on Azure?  If so, how?</a:t>
            </a:r>
          </a:p>
          <a:p>
            <a:pPr lvl="1" fontAlgn="auto"/>
            <a:r>
              <a:rPr lang="en-US" dirty="0"/>
              <a:t>Yes, Same as windows websites Traffic Manager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What are the best destination services for migration of the IIS websites?</a:t>
            </a:r>
          </a:p>
          <a:p>
            <a:pPr lvl="1" fontAlgn="auto"/>
            <a:r>
              <a:rPr lang="en-US" dirty="0"/>
              <a:t>API apps =&gt; API Apps, Web Apps in general (actual service depends on what is running in it and how); web apps that are not stateless will need to be converted to stateless. 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What is the best way to move the containers to Azure Container Instances?</a:t>
            </a:r>
          </a:p>
          <a:p>
            <a:pPr lvl="1" fontAlgn="auto"/>
            <a:r>
              <a:rPr lang="en-US" dirty="0"/>
              <a:t>Insert NLB; Add images to Contoso Registry; Deploy to Azure Container Service; Configure NLB for Azure containers; then later remove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What are the next steps after an application has been put to Azure?</a:t>
            </a:r>
          </a:p>
          <a:p>
            <a:pPr lvl="1"/>
            <a:r>
              <a:rPr lang="en-US" dirty="0"/>
              <a:t>Backup; Monitoring; Configure scalability; Test; Confirm SSL/TLS; eventually remove Fabrikam service.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Is the batch cluster a good candidate for migration to serverless compute? Why or Why not?</a:t>
            </a:r>
          </a:p>
          <a:p>
            <a:pPr lvl="1"/>
            <a:r>
              <a:rPr lang="en-US" dirty="0"/>
              <a:t>Yes; Batch is perfect because it is only used periodically (monthly) and R-Scripts are supported in Batch.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Are there any tools to help us understand what is running at Fabrikam and what would be needed for the migration?</a:t>
            </a:r>
          </a:p>
          <a:p>
            <a:pPr lvl="1"/>
            <a:r>
              <a:rPr lang="en-US" dirty="0"/>
              <a:t>Yes, Azure Migration Assistant; Azure Application Insights, More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Is there a tool or service to switch the existing web workloads to the new production location (Azure or Contoso) with little or no downtime?</a:t>
            </a:r>
          </a:p>
          <a:p>
            <a:pPr lvl="1"/>
            <a:r>
              <a:rPr lang="en-US" dirty="0"/>
              <a:t>Yes, </a:t>
            </a:r>
            <a:r>
              <a:rPr lang="en-US"/>
              <a:t>Traffic Manager can </a:t>
            </a:r>
            <a:r>
              <a:rPr lang="en-US" dirty="0"/>
              <a:t>allow both to run simultaneously then just switch over the load to be only on the new Azure web app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What challenges do you think you need to prepare for?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A29CA4-C74A-4E62-BC5E-1B7202122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8F9F4FE-D1C4-4BE5-B1D7-7F0ECE7D2FC8}"/>
              </a:ext>
            </a:extLst>
          </p:cNvPr>
          <p:cNvSpPr/>
          <p:nvPr/>
        </p:nvSpPr>
        <p:spPr bwMode="auto">
          <a:xfrm>
            <a:off x="8139892" y="0"/>
            <a:ext cx="2528108" cy="1677166"/>
          </a:xfrm>
          <a:prstGeom prst="foldedCorner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Break Into Teams of 5-8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Prepare report to </a:t>
            </a:r>
            <a:r>
              <a:rPr lang="en-US" sz="1050" b="1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to</a:t>
            </a: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be delivered to CTO during your next meeting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Include any clarifying questions or additional observations in report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A7CD8128-3E7B-4676-80AA-B9EE49C4D170}"/>
              </a:ext>
            </a:extLst>
          </p:cNvPr>
          <p:cNvSpPr/>
          <p:nvPr/>
        </p:nvSpPr>
        <p:spPr bwMode="auto">
          <a:xfrm>
            <a:off x="5423117" y="3203718"/>
            <a:ext cx="5004179" cy="2133600"/>
          </a:xfrm>
          <a:prstGeom prst="foldedCorner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Challenges/Observations/Questions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Stateful apps need to be fixed; requires code changes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Need to purchase additional certificates for public sites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Avoiding network lag during data move operations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We should evaluate SQL DBs for PaaS Migration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Evaluate File Server for Azure Files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Azure Active Directory Integration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Active Directory Integration</a:t>
            </a:r>
          </a:p>
        </p:txBody>
      </p:sp>
    </p:spTree>
    <p:extLst>
      <p:ext uri="{BB962C8B-B14F-4D97-AF65-F5344CB8AC3E}">
        <p14:creationId xmlns:p14="http://schemas.microsoft.com/office/powerpoint/2010/main" val="35401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7EB352-1913-41FC-B484-5AFA21D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Timmer - TEST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DE8B34-1581-46BC-A555-BD2F789F5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nMin-9">
            <a:extLst>
              <a:ext uri="{FF2B5EF4-FFF2-40B4-BE49-F238E27FC236}">
                <a16:creationId xmlns:a16="http://schemas.microsoft.com/office/drawing/2014/main" id="{64D5DF37-0B6D-4437-AE92-2A481AC9AAA5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19" name="TenMin-8">
            <a:extLst>
              <a:ext uri="{FF2B5EF4-FFF2-40B4-BE49-F238E27FC236}">
                <a16:creationId xmlns:a16="http://schemas.microsoft.com/office/drawing/2014/main" id="{4091F488-14A2-4C87-8D3D-37F6A611BE14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20" name="TenMin-7">
            <a:extLst>
              <a:ext uri="{FF2B5EF4-FFF2-40B4-BE49-F238E27FC236}">
                <a16:creationId xmlns:a16="http://schemas.microsoft.com/office/drawing/2014/main" id="{FF43E581-1FEF-4151-B50F-3A9078E97B09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21" name="TenMin-6">
            <a:extLst>
              <a:ext uri="{FF2B5EF4-FFF2-40B4-BE49-F238E27FC236}">
                <a16:creationId xmlns:a16="http://schemas.microsoft.com/office/drawing/2014/main" id="{1038E81A-6FD5-4C9D-A0F6-5166DC4CF309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22" name="TenMin-5">
            <a:extLst>
              <a:ext uri="{FF2B5EF4-FFF2-40B4-BE49-F238E27FC236}">
                <a16:creationId xmlns:a16="http://schemas.microsoft.com/office/drawing/2014/main" id="{36194C29-40D3-4A9B-8A48-34199AF9D801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23" name="TenMin-4">
            <a:extLst>
              <a:ext uri="{FF2B5EF4-FFF2-40B4-BE49-F238E27FC236}">
                <a16:creationId xmlns:a16="http://schemas.microsoft.com/office/drawing/2014/main" id="{F5FFDF1F-4941-4EA4-8B33-941FD9D87383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24" name="TenMin-3">
            <a:extLst>
              <a:ext uri="{FF2B5EF4-FFF2-40B4-BE49-F238E27FC236}">
                <a16:creationId xmlns:a16="http://schemas.microsoft.com/office/drawing/2014/main" id="{40D3E30A-DC95-43B4-8D44-537E3B13E91B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25" name="TenMin-2">
            <a:extLst>
              <a:ext uri="{FF2B5EF4-FFF2-40B4-BE49-F238E27FC236}">
                <a16:creationId xmlns:a16="http://schemas.microsoft.com/office/drawing/2014/main" id="{D0F86467-C88E-451C-8A3C-A6E6848C3EFF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26" name="TenMin-1">
            <a:extLst>
              <a:ext uri="{FF2B5EF4-FFF2-40B4-BE49-F238E27FC236}">
                <a16:creationId xmlns:a16="http://schemas.microsoft.com/office/drawing/2014/main" id="{57C189D7-B7EE-4753-B965-11614F54EB94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27" name="TenMin-0">
            <a:extLst>
              <a:ext uri="{FF2B5EF4-FFF2-40B4-BE49-F238E27FC236}">
                <a16:creationId xmlns:a16="http://schemas.microsoft.com/office/drawing/2014/main" id="{702353EF-EFBD-4DC1-A7CF-93BDAC0166A7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28" name="OneMin-9">
            <a:extLst>
              <a:ext uri="{FF2B5EF4-FFF2-40B4-BE49-F238E27FC236}">
                <a16:creationId xmlns:a16="http://schemas.microsoft.com/office/drawing/2014/main" id="{A666F39E-48EA-4C55-BB84-9CCCCBA1DE68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29" name="OneMin-8">
            <a:extLst>
              <a:ext uri="{FF2B5EF4-FFF2-40B4-BE49-F238E27FC236}">
                <a16:creationId xmlns:a16="http://schemas.microsoft.com/office/drawing/2014/main" id="{99A60BA1-02B4-4751-9A3A-351C7257ABE8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30" name="OneMin-7">
            <a:extLst>
              <a:ext uri="{FF2B5EF4-FFF2-40B4-BE49-F238E27FC236}">
                <a16:creationId xmlns:a16="http://schemas.microsoft.com/office/drawing/2014/main" id="{DACC09A4-4643-4335-B82C-F168E457A0AE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31" name="OneMin-6">
            <a:extLst>
              <a:ext uri="{FF2B5EF4-FFF2-40B4-BE49-F238E27FC236}">
                <a16:creationId xmlns:a16="http://schemas.microsoft.com/office/drawing/2014/main" id="{4779E04B-EC68-4B62-AD79-2E2F8038B91C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32" name="OneMin-5">
            <a:extLst>
              <a:ext uri="{FF2B5EF4-FFF2-40B4-BE49-F238E27FC236}">
                <a16:creationId xmlns:a16="http://schemas.microsoft.com/office/drawing/2014/main" id="{809D27B8-F7C8-48E6-8C18-D5671FB48693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33" name="OneMin-4">
            <a:extLst>
              <a:ext uri="{FF2B5EF4-FFF2-40B4-BE49-F238E27FC236}">
                <a16:creationId xmlns:a16="http://schemas.microsoft.com/office/drawing/2014/main" id="{2CDE6609-3236-4759-8D62-E380AF4EF5D5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34" name="OneMin-3">
            <a:extLst>
              <a:ext uri="{FF2B5EF4-FFF2-40B4-BE49-F238E27FC236}">
                <a16:creationId xmlns:a16="http://schemas.microsoft.com/office/drawing/2014/main" id="{0D31113B-A295-4E25-AB2D-AD3C31040E16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35" name="OneMin-2">
            <a:extLst>
              <a:ext uri="{FF2B5EF4-FFF2-40B4-BE49-F238E27FC236}">
                <a16:creationId xmlns:a16="http://schemas.microsoft.com/office/drawing/2014/main" id="{CDEEA0AE-F077-4706-84C7-CDBB1C675279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36" name="OneMin-1">
            <a:extLst>
              <a:ext uri="{FF2B5EF4-FFF2-40B4-BE49-F238E27FC236}">
                <a16:creationId xmlns:a16="http://schemas.microsoft.com/office/drawing/2014/main" id="{2EBE829A-8C62-4E78-98A1-5427298C5DF8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37" name="OneMin-0">
            <a:extLst>
              <a:ext uri="{FF2B5EF4-FFF2-40B4-BE49-F238E27FC236}">
                <a16:creationId xmlns:a16="http://schemas.microsoft.com/office/drawing/2014/main" id="{C2B86358-82DA-47AC-A8BD-3B362CB1CBEF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40" name="Colon-0">
            <a:extLst>
              <a:ext uri="{FF2B5EF4-FFF2-40B4-BE49-F238E27FC236}">
                <a16:creationId xmlns:a16="http://schemas.microsoft.com/office/drawing/2014/main" id="{72292C14-3218-4507-BFAB-25812BECEBFC}"/>
              </a:ext>
            </a:extLst>
          </p:cNvPr>
          <p:cNvSpPr>
            <a:spLocks/>
          </p:cNvSpPr>
          <p:nvPr/>
        </p:nvSpPr>
        <p:spPr bwMode="auto">
          <a:xfrm>
            <a:off x="5758567" y="5473715"/>
            <a:ext cx="343501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:</a:t>
            </a:r>
          </a:p>
        </p:txBody>
      </p:sp>
      <p:sp>
        <p:nvSpPr>
          <p:cNvPr id="41" name="TenSec-9">
            <a:extLst>
              <a:ext uri="{FF2B5EF4-FFF2-40B4-BE49-F238E27FC236}">
                <a16:creationId xmlns:a16="http://schemas.microsoft.com/office/drawing/2014/main" id="{6944DDF9-4DB6-4BD8-9397-69DB8FAFBBC8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42" name="TenSec-8">
            <a:extLst>
              <a:ext uri="{FF2B5EF4-FFF2-40B4-BE49-F238E27FC236}">
                <a16:creationId xmlns:a16="http://schemas.microsoft.com/office/drawing/2014/main" id="{31AD6DC1-9762-4ABD-BA56-64D01BED12F3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43" name="TenSec-7">
            <a:extLst>
              <a:ext uri="{FF2B5EF4-FFF2-40B4-BE49-F238E27FC236}">
                <a16:creationId xmlns:a16="http://schemas.microsoft.com/office/drawing/2014/main" id="{C0A7FB1A-4A1E-4E1B-AFBA-EDEAA1CC7714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44" name="TenSec-6">
            <a:extLst>
              <a:ext uri="{FF2B5EF4-FFF2-40B4-BE49-F238E27FC236}">
                <a16:creationId xmlns:a16="http://schemas.microsoft.com/office/drawing/2014/main" id="{1665B5FE-11BA-4278-8815-D62B36E6E468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45" name="TenSec-5">
            <a:extLst>
              <a:ext uri="{FF2B5EF4-FFF2-40B4-BE49-F238E27FC236}">
                <a16:creationId xmlns:a16="http://schemas.microsoft.com/office/drawing/2014/main" id="{FE185312-C77C-44E7-BCB2-6E4AC2E12506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46" name="TenSec-4">
            <a:extLst>
              <a:ext uri="{FF2B5EF4-FFF2-40B4-BE49-F238E27FC236}">
                <a16:creationId xmlns:a16="http://schemas.microsoft.com/office/drawing/2014/main" id="{B2382BF8-EBA8-4A48-8570-9606071EC093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47" name="TenSec-3">
            <a:extLst>
              <a:ext uri="{FF2B5EF4-FFF2-40B4-BE49-F238E27FC236}">
                <a16:creationId xmlns:a16="http://schemas.microsoft.com/office/drawing/2014/main" id="{33891810-BCCB-4FDF-A9BD-DE75067A5E44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48" name="TenSec-2">
            <a:extLst>
              <a:ext uri="{FF2B5EF4-FFF2-40B4-BE49-F238E27FC236}">
                <a16:creationId xmlns:a16="http://schemas.microsoft.com/office/drawing/2014/main" id="{CC7D99F6-0017-416D-A0AA-0060BEE4F0C0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49" name="TenSec-1">
            <a:extLst>
              <a:ext uri="{FF2B5EF4-FFF2-40B4-BE49-F238E27FC236}">
                <a16:creationId xmlns:a16="http://schemas.microsoft.com/office/drawing/2014/main" id="{1D5584FA-39CD-4F6B-A1C6-F1AF9C4618FB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50" name="TenSec-0">
            <a:extLst>
              <a:ext uri="{FF2B5EF4-FFF2-40B4-BE49-F238E27FC236}">
                <a16:creationId xmlns:a16="http://schemas.microsoft.com/office/drawing/2014/main" id="{BBA5EBA6-FC93-4377-948A-D0963DAD2BA2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51" name="OneSec-9">
            <a:extLst>
              <a:ext uri="{FF2B5EF4-FFF2-40B4-BE49-F238E27FC236}">
                <a16:creationId xmlns:a16="http://schemas.microsoft.com/office/drawing/2014/main" id="{DA18E109-95C4-4430-AADD-A997DEAF3817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52" name="OneSec-8">
            <a:extLst>
              <a:ext uri="{FF2B5EF4-FFF2-40B4-BE49-F238E27FC236}">
                <a16:creationId xmlns:a16="http://schemas.microsoft.com/office/drawing/2014/main" id="{96CA4914-FC2F-49F7-A30F-09E217A728CE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53" name="OneSec-7">
            <a:extLst>
              <a:ext uri="{FF2B5EF4-FFF2-40B4-BE49-F238E27FC236}">
                <a16:creationId xmlns:a16="http://schemas.microsoft.com/office/drawing/2014/main" id="{5B0427AC-5058-4FDC-BB48-4EFF124F595B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54" name="OneSec-6">
            <a:extLst>
              <a:ext uri="{FF2B5EF4-FFF2-40B4-BE49-F238E27FC236}">
                <a16:creationId xmlns:a16="http://schemas.microsoft.com/office/drawing/2014/main" id="{AC5E85C7-98E5-418A-9302-DBF5425DF279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55" name="OneSec-5">
            <a:extLst>
              <a:ext uri="{FF2B5EF4-FFF2-40B4-BE49-F238E27FC236}">
                <a16:creationId xmlns:a16="http://schemas.microsoft.com/office/drawing/2014/main" id="{90616623-658C-4533-99E7-14B157C19429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56" name="OneSec-4">
            <a:extLst>
              <a:ext uri="{FF2B5EF4-FFF2-40B4-BE49-F238E27FC236}">
                <a16:creationId xmlns:a16="http://schemas.microsoft.com/office/drawing/2014/main" id="{5B715692-B58C-41FA-94F7-E0E300782B50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57" name="OneSec-3">
            <a:extLst>
              <a:ext uri="{FF2B5EF4-FFF2-40B4-BE49-F238E27FC236}">
                <a16:creationId xmlns:a16="http://schemas.microsoft.com/office/drawing/2014/main" id="{7711DAEF-C597-4762-AADD-2A1449817691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58" name="OneSec-2">
            <a:extLst>
              <a:ext uri="{FF2B5EF4-FFF2-40B4-BE49-F238E27FC236}">
                <a16:creationId xmlns:a16="http://schemas.microsoft.com/office/drawing/2014/main" id="{D36D6A99-B7D6-48CD-A30C-774769D7F71A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59" name="OneSec-1">
            <a:extLst>
              <a:ext uri="{FF2B5EF4-FFF2-40B4-BE49-F238E27FC236}">
                <a16:creationId xmlns:a16="http://schemas.microsoft.com/office/drawing/2014/main" id="{5A04727F-7A57-4F76-9966-6EC1666D8E04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60" name="OneSec-0">
            <a:extLst>
              <a:ext uri="{FF2B5EF4-FFF2-40B4-BE49-F238E27FC236}">
                <a16:creationId xmlns:a16="http://schemas.microsoft.com/office/drawing/2014/main" id="{08C7F79B-0A3A-4053-B4B6-54270333F749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699FA7-A330-45EA-8DAB-0D705FAD1F59}"/>
              </a:ext>
            </a:extLst>
          </p:cNvPr>
          <p:cNvGrpSpPr/>
          <p:nvPr/>
        </p:nvGrpSpPr>
        <p:grpSpPr>
          <a:xfrm>
            <a:off x="3699643" y="5099019"/>
            <a:ext cx="4360291" cy="1468446"/>
            <a:chOff x="2175642" y="5099019"/>
            <a:chExt cx="4360291" cy="1468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4141BD-39F5-4F3E-9D2B-006606DDBB61}"/>
                </a:ext>
              </a:extLst>
            </p:cNvPr>
            <p:cNvSpPr/>
            <p:nvPr/>
          </p:nvSpPr>
          <p:spPr bwMode="auto">
            <a:xfrm>
              <a:off x="2225191" y="5126047"/>
              <a:ext cx="4310742" cy="144141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B1925E-008C-4AB1-AEB4-1C2647A8EBC0}"/>
                </a:ext>
              </a:extLst>
            </p:cNvPr>
            <p:cNvSpPr txBox="1"/>
            <p:nvPr/>
          </p:nvSpPr>
          <p:spPr>
            <a:xfrm>
              <a:off x="2175642" y="5099019"/>
              <a:ext cx="2617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Countdown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</p:bld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673</Words>
  <Application>Microsoft Office PowerPoint</Application>
  <PresentationFormat>Widescreen</PresentationFormat>
  <Paragraphs>102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Segoe UI</vt:lpstr>
      <vt:lpstr>Segoe UI Light</vt:lpstr>
      <vt:lpstr>Verdana</vt:lpstr>
      <vt:lpstr>Wingdings</vt:lpstr>
      <vt:lpstr>NG_MOC_Core_ModuleNew2</vt:lpstr>
      <vt:lpstr>Example: Architecture Styles</vt:lpstr>
      <vt:lpstr>Thought Experiment / Case Study #2 Answer the following questions in a report back to the CTO…</vt:lpstr>
      <vt:lpstr>Timmer -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Stolts</dc:creator>
  <cp:lastModifiedBy>Dan Stolts</cp:lastModifiedBy>
  <cp:revision>4</cp:revision>
  <dcterms:created xsi:type="dcterms:W3CDTF">2018-02-15T22:46:54Z</dcterms:created>
  <dcterms:modified xsi:type="dcterms:W3CDTF">2018-02-16T21:21:33Z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2018-02-15T22:51:05.0109764Z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