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3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1897" autoAdjust="0"/>
  </p:normalViewPr>
  <p:slideViewPr>
    <p:cSldViewPr snapToGrid="0">
      <p:cViewPr varScale="1">
        <p:scale>
          <a:sx n="87" d="100"/>
          <a:sy n="87" d="100"/>
        </p:scale>
        <p:origin x="922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3A137-059E-44B9-A2EB-DBB515766E52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2C6A0-5CE3-4CD5-A40E-0DD6F1CBE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29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Pro"/>
                <a:ea typeface="Cambria" panose="02040503050406030204" pitchFamily="18" charset="0"/>
                <a:cs typeface="Verdana" panose="020B0604030504040204" pitchFamily="34" charset="0"/>
              </a:rPr>
              <a:t>Lecture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Pro"/>
              <a:ea typeface="Cambria" panose="02040503050406030204" pitchFamily="18" charset="0"/>
              <a:cs typeface="Verdana" panose="020B060403050404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Pro"/>
                <a:ea typeface="Cambria" panose="02040503050406030204" pitchFamily="18" charset="0"/>
                <a:cs typeface="Verdana" panose="020B0604030504040204" pitchFamily="34" charset="0"/>
              </a:rPr>
              <a:t>Welcome students to class.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Pro"/>
              <a:ea typeface="Cambria" panose="02040503050406030204" pitchFamily="18" charset="0"/>
              <a:cs typeface="Verdana" panose="020B060403050404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Pro"/>
                <a:ea typeface="Cambria" panose="02040503050406030204" pitchFamily="18" charset="0"/>
                <a:cs typeface="Verdana" panose="020B0604030504040204" pitchFamily="34" charset="0"/>
              </a:rPr>
              <a:t>Brief speaker introductions.</a:t>
            </a:r>
          </a:p>
          <a:p>
            <a:pPr marL="800100" marR="0" lvl="1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Pro"/>
                <a:ea typeface="Cambria" panose="02040503050406030204" pitchFamily="18" charset="0"/>
                <a:cs typeface="Verdana" panose="020B0604030504040204" pitchFamily="34" charset="0"/>
              </a:rPr>
              <a:t>Myself – Cloud Solution Architect</a:t>
            </a:r>
          </a:p>
          <a:p>
            <a:pPr marL="800100" marR="0" lvl="1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Pro"/>
                <a:ea typeface="Cambria" panose="02040503050406030204" pitchFamily="18" charset="0"/>
                <a:cs typeface="Verdana" panose="020B0604030504040204" pitchFamily="34" charset="0"/>
              </a:rPr>
              <a:t>Dan Stolts – Senior Tech Evangelist </a:t>
            </a:r>
          </a:p>
          <a:p>
            <a:pPr marL="800100" marR="0" lvl="1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Pro"/>
                <a:ea typeface="Cambria" panose="02040503050406030204" pitchFamily="18" charset="0"/>
                <a:cs typeface="Verdana" panose="020B0604030504040204" pitchFamily="34" charset="0"/>
              </a:rPr>
              <a:t>Michael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Pro"/>
                <a:ea typeface="Cambria" panose="02040503050406030204" pitchFamily="18" charset="0"/>
                <a:cs typeface="Verdana" panose="020B0604030504040204" pitchFamily="34" charset="0"/>
              </a:rPr>
              <a:t>Krout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Pro"/>
                <a:ea typeface="Cambria" panose="02040503050406030204" pitchFamily="18" charset="0"/>
                <a:cs typeface="Verdana" panose="020B0604030504040204" pitchFamily="34" charset="0"/>
              </a:rPr>
              <a:t> – Directions Training</a:t>
            </a:r>
          </a:p>
          <a:p>
            <a:pPr marL="800100" marR="0" lvl="1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Pro"/>
                <a:ea typeface="Cambria" panose="02040503050406030204" pitchFamily="18" charset="0"/>
                <a:cs typeface="Verdana" panose="020B0604030504040204" pitchFamily="34" charset="0"/>
              </a:rPr>
              <a:t>Jonathan Gardner – Azure CAT </a:t>
            </a:r>
          </a:p>
          <a:p>
            <a:pPr marL="800100" marR="0" lvl="1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Pro"/>
                <a:ea typeface="Cambria" panose="02040503050406030204" pitchFamily="18" charset="0"/>
                <a:cs typeface="Verdana" panose="020B0604030504040204" pitchFamily="34" charset="0"/>
              </a:rPr>
              <a:t>Israel Vega – Azure CAT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Pro"/>
              <a:ea typeface="Cambria" panose="02040503050406030204" pitchFamily="18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Pro"/>
                <a:ea typeface="Cambria" panose="02040503050406030204" pitchFamily="18" charset="0"/>
                <a:cs typeface="Verdana" panose="020B0604030504040204" pitchFamily="34" charset="0"/>
              </a:rPr>
              <a:t>Transition to Audience Poll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Pro"/>
              <a:ea typeface="Cambria" panose="02040503050406030204" pitchFamily="18" charset="0"/>
              <a:cs typeface="Verdana" panose="020B060403050404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Pro"/>
                <a:ea typeface="Cambria" panose="02040503050406030204" pitchFamily="18" charset="0"/>
                <a:cs typeface="Verdana" panose="020B0604030504040204" pitchFamily="34" charset="0"/>
              </a:rPr>
              <a:t>Example: “Now that you know something about us, let’s find out a little more about you…”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Pro"/>
              <a:ea typeface="Cambria" panose="02040503050406030204" pitchFamily="18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Pro"/>
                <a:ea typeface="Cambria" panose="02040503050406030204" pitchFamily="18" charset="0"/>
                <a:cs typeface="Verdana" panose="020B0604030504040204" pitchFamily="34" charset="0"/>
              </a:rPr>
              <a:t>Audience Question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Pro"/>
              <a:ea typeface="Cambria" panose="02040503050406030204" pitchFamily="18" charset="0"/>
              <a:cs typeface="Verdana" panose="020B060403050404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Pro"/>
                <a:ea typeface="Cambria" panose="02040503050406030204" pitchFamily="18" charset="0"/>
                <a:cs typeface="Verdana" panose="020B0604030504040204" pitchFamily="34" charset="0"/>
              </a:rPr>
              <a:t>Ask audience why they registered for today’s class.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Pro"/>
                <a:ea typeface="Cambria" panose="02040503050406030204" pitchFamily="18" charset="0"/>
                <a:cs typeface="Verdana" panose="020B0604030504040204" pitchFamily="34" charset="0"/>
              </a:rPr>
              <a:t>Raise of hands who is here for, IaaS PaaS Dev Security Identity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Pro"/>
              <a:ea typeface="Cambria" panose="02040503050406030204" pitchFamily="18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Pro"/>
                <a:ea typeface="Cambria" panose="02040503050406030204" pitchFamily="18" charset="0"/>
                <a:cs typeface="Verdana" panose="020B0604030504040204" pitchFamily="34" charset="0"/>
              </a:rPr>
              <a:t>Transition to What to Expect Slide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Pro"/>
              <a:ea typeface="Cambria" panose="02040503050406030204" pitchFamily="18" charset="0"/>
              <a:cs typeface="Verdana" panose="020B060403050404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Pro"/>
                <a:ea typeface="Cambria" panose="02040503050406030204" pitchFamily="18" charset="0"/>
                <a:cs typeface="Verdana" panose="020B0604030504040204" pitchFamily="34" charset="0"/>
              </a:rPr>
              <a:t>Example: “Now that we know why we are here, let’s talk about what we are going to learn about…”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Pro"/>
              <a:ea typeface="Cambria" panose="02040503050406030204" pitchFamily="18" charset="0"/>
              <a:cs typeface="Verdana" panose="020B0604030504040204" pitchFamily="34" charset="0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2/15/2018 8:27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7090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Pro"/>
                <a:ea typeface="Cambria" panose="02040503050406030204" pitchFamily="18" charset="0"/>
                <a:cs typeface="Verdana" panose="020B0604030504040204" pitchFamily="34" charset="0"/>
              </a:rPr>
              <a:t>Lecture</a:t>
            </a:r>
          </a:p>
          <a:p>
            <a:pPr marL="3429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Pro"/>
                <a:ea typeface="Cambria" panose="02040503050406030204" pitchFamily="18" charset="0"/>
                <a:cs typeface="Verdana" panose="020B0604030504040204" pitchFamily="34" charset="0"/>
              </a:rPr>
              <a:t>This course is designed to do two things: The primary objective is to provide useful Azure skills that will be helpful in real-world situations.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Pro"/>
                <a:ea typeface="Cambria" panose="02040503050406030204" pitchFamily="18" charset="0"/>
                <a:cs typeface="Verdana" panose="020B0604030504040204" pitchFamily="34" charset="0"/>
              </a:rPr>
              <a:t>To help prepare you to design Azure solutions, we will highlight publicly-available resources that are available to you to help you.</a:t>
            </a:r>
          </a:p>
          <a:p>
            <a:pPr marL="3429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Pro"/>
                <a:ea typeface="Cambria" panose="02040503050406030204" pitchFamily="18" charset="0"/>
                <a:cs typeface="Verdana" panose="020B0604030504040204" pitchFamily="34" charset="0"/>
              </a:rPr>
              <a:t>The second objective is to prepare you for the 70-535 exam. The skills we will discuss in this course are based on 70-535 exam objectives, and we will discuss what to expect on the exam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Pro"/>
                <a:ea typeface="Cambria" panose="02040503050406030204" pitchFamily="18" charset="0"/>
                <a:cs typeface="Verdana" panose="020B0604030504040204" pitchFamily="34" charset="0"/>
              </a:rPr>
              <a:t>Transition to Agenda slide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Calibri" panose="020F0502020204030204" pitchFamily="34" charset="0"/>
                <a:cs typeface="Verdana" panose="020B0604030504040204" pitchFamily="34" charset="0"/>
              </a:rPr>
              <a:t>Example: “Now, let’s go through the agenda so you can see how we are going to cover these topics…”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EC29EE-A8AD-4CE0-9C0B-116E0D4D753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2/15/2018 8:27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7045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Lecture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•	Review Agenda, highlighting break and meal times.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•	Mention that the last hour of the day (e.g., 4pm to 5pm) is lab time. Participants may stay for optional hands-on labs or Q&amp;A, or they may leave to get ahead of traffic or catch-up on work.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•	Transition to Exam Objectives slide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•	Example: “The agenda topics are based on the 70-535 exam objectives, so let’s start by reviewing those…”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EC29EE-A8AD-4CE0-9C0B-116E0D4D753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2/15/2018 8:27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7626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Lecture</a:t>
            </a:r>
          </a:p>
          <a:p>
            <a:r>
              <a:rPr lang="en-US" dirty="0"/>
              <a:t>•	The 70-535 is a design exam, and it is designed for people who are responsible for designing Azure solutions.</a:t>
            </a:r>
          </a:p>
          <a:p>
            <a:r>
              <a:rPr lang="en-US" dirty="0"/>
              <a:t>•	There are other exams that focus on Azure development, and Azure infrastructure, but they are not pre-requisites for this exam.  </a:t>
            </a:r>
          </a:p>
          <a:p>
            <a:r>
              <a:rPr lang="en-US" dirty="0"/>
              <a:t>•	Mention Deeper Premier Trainings, Training Plan – Roger B</a:t>
            </a:r>
          </a:p>
          <a:p>
            <a:r>
              <a:rPr lang="en-US" dirty="0"/>
              <a:t>•	Example: “The exam objectives are publicly available on our website, so let’s take a quick look at them now…”</a:t>
            </a:r>
          </a:p>
          <a:p>
            <a:r>
              <a:rPr lang="en-US" dirty="0"/>
              <a:t>•	Click on Exam Reference link to open webpage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•	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Promote the 50% voucher promotion,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raffle</a:t>
            </a:r>
            <a:endParaRPr lang="en-US" dirty="0">
              <a:effectLst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2ED8-C573-45EF-BF68-CEC19505703A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2/15/2018 8:27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0023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Illustration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7171336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585" y="6001381"/>
            <a:ext cx="1792850" cy="386208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7350981" y="470410"/>
            <a:ext cx="3735103" cy="6311663"/>
            <a:chOff x="7407275" y="388938"/>
            <a:chExt cx="3810000" cy="643731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7407275" y="6561138"/>
              <a:ext cx="3708400" cy="265112"/>
            </a:xfrm>
            <a:custGeom>
              <a:avLst/>
              <a:gdLst>
                <a:gd name="T0" fmla="*/ 1382 w 1425"/>
                <a:gd name="T1" fmla="*/ 0 h 102"/>
                <a:gd name="T2" fmla="*/ 1376 w 1425"/>
                <a:gd name="T3" fmla="*/ 1 h 102"/>
                <a:gd name="T4" fmla="*/ 1376 w 1425"/>
                <a:gd name="T5" fmla="*/ 0 h 102"/>
                <a:gd name="T6" fmla="*/ 1298 w 1425"/>
                <a:gd name="T7" fmla="*/ 0 h 102"/>
                <a:gd name="T8" fmla="*/ 1298 w 1425"/>
                <a:gd name="T9" fmla="*/ 81 h 102"/>
                <a:gd name="T10" fmla="*/ 1230 w 1425"/>
                <a:gd name="T11" fmla="*/ 81 h 102"/>
                <a:gd name="T12" fmla="*/ 1230 w 1425"/>
                <a:gd name="T13" fmla="*/ 0 h 102"/>
                <a:gd name="T14" fmla="*/ 954 w 1425"/>
                <a:gd name="T15" fmla="*/ 0 h 102"/>
                <a:gd name="T16" fmla="*/ 954 w 1425"/>
                <a:gd name="T17" fmla="*/ 81 h 102"/>
                <a:gd name="T18" fmla="*/ 886 w 1425"/>
                <a:gd name="T19" fmla="*/ 81 h 102"/>
                <a:gd name="T20" fmla="*/ 886 w 1425"/>
                <a:gd name="T21" fmla="*/ 0 h 102"/>
                <a:gd name="T22" fmla="*/ 775 w 1425"/>
                <a:gd name="T23" fmla="*/ 0 h 102"/>
                <a:gd name="T24" fmla="*/ 835 w 1425"/>
                <a:gd name="T25" fmla="*/ 60 h 102"/>
                <a:gd name="T26" fmla="*/ 835 w 1425"/>
                <a:gd name="T27" fmla="*/ 82 h 102"/>
                <a:gd name="T28" fmla="*/ 664 w 1425"/>
                <a:gd name="T29" fmla="*/ 82 h 102"/>
                <a:gd name="T30" fmla="*/ 659 w 1425"/>
                <a:gd name="T31" fmla="*/ 82 h 102"/>
                <a:gd name="T32" fmla="*/ 659 w 1425"/>
                <a:gd name="T33" fmla="*/ 0 h 102"/>
                <a:gd name="T34" fmla="*/ 573 w 1425"/>
                <a:gd name="T35" fmla="*/ 0 h 102"/>
                <a:gd name="T36" fmla="*/ 573 w 1425"/>
                <a:gd name="T37" fmla="*/ 19 h 102"/>
                <a:gd name="T38" fmla="*/ 615 w 1425"/>
                <a:gd name="T39" fmla="*/ 60 h 102"/>
                <a:gd name="T40" fmla="*/ 615 w 1425"/>
                <a:gd name="T41" fmla="*/ 82 h 102"/>
                <a:gd name="T42" fmla="*/ 444 w 1425"/>
                <a:gd name="T43" fmla="*/ 82 h 102"/>
                <a:gd name="T44" fmla="*/ 444 w 1425"/>
                <a:gd name="T45" fmla="*/ 0 h 102"/>
                <a:gd name="T46" fmla="*/ 405 w 1425"/>
                <a:gd name="T47" fmla="*/ 0 h 102"/>
                <a:gd name="T48" fmla="*/ 405 w 1425"/>
                <a:gd name="T49" fmla="*/ 82 h 102"/>
                <a:gd name="T50" fmla="*/ 337 w 1425"/>
                <a:gd name="T51" fmla="*/ 82 h 102"/>
                <a:gd name="T52" fmla="*/ 337 w 1425"/>
                <a:gd name="T53" fmla="*/ 0 h 102"/>
                <a:gd name="T54" fmla="*/ 251 w 1425"/>
                <a:gd name="T55" fmla="*/ 0 h 102"/>
                <a:gd name="T56" fmla="*/ 251 w 1425"/>
                <a:gd name="T57" fmla="*/ 82 h 102"/>
                <a:gd name="T58" fmla="*/ 182 w 1425"/>
                <a:gd name="T59" fmla="*/ 82 h 102"/>
                <a:gd name="T60" fmla="*/ 182 w 1425"/>
                <a:gd name="T61" fmla="*/ 0 h 102"/>
                <a:gd name="T62" fmla="*/ 38 w 1425"/>
                <a:gd name="T63" fmla="*/ 0 h 102"/>
                <a:gd name="T64" fmla="*/ 38 w 1425"/>
                <a:gd name="T65" fmla="*/ 1 h 102"/>
                <a:gd name="T66" fmla="*/ 0 w 1425"/>
                <a:gd name="T67" fmla="*/ 51 h 102"/>
                <a:gd name="T68" fmla="*/ 43 w 1425"/>
                <a:gd name="T69" fmla="*/ 102 h 102"/>
                <a:gd name="T70" fmla="*/ 1382 w 1425"/>
                <a:gd name="T71" fmla="*/ 102 h 102"/>
                <a:gd name="T72" fmla="*/ 1425 w 1425"/>
                <a:gd name="T73" fmla="*/ 51 h 102"/>
                <a:gd name="T74" fmla="*/ 1382 w 1425"/>
                <a:gd name="T7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25" h="102">
                  <a:moveTo>
                    <a:pt x="1382" y="0"/>
                  </a:moveTo>
                  <a:cubicBezTo>
                    <a:pt x="1380" y="0"/>
                    <a:pt x="1378" y="0"/>
                    <a:pt x="1376" y="1"/>
                  </a:cubicBezTo>
                  <a:cubicBezTo>
                    <a:pt x="1376" y="0"/>
                    <a:pt x="1376" y="0"/>
                    <a:pt x="1376" y="0"/>
                  </a:cubicBezTo>
                  <a:cubicBezTo>
                    <a:pt x="1298" y="0"/>
                    <a:pt x="1298" y="0"/>
                    <a:pt x="1298" y="0"/>
                  </a:cubicBezTo>
                  <a:cubicBezTo>
                    <a:pt x="1298" y="81"/>
                    <a:pt x="1298" y="81"/>
                    <a:pt x="1298" y="81"/>
                  </a:cubicBezTo>
                  <a:cubicBezTo>
                    <a:pt x="1230" y="81"/>
                    <a:pt x="1230" y="81"/>
                    <a:pt x="1230" y="81"/>
                  </a:cubicBezTo>
                  <a:cubicBezTo>
                    <a:pt x="1230" y="0"/>
                    <a:pt x="1230" y="0"/>
                    <a:pt x="1230" y="0"/>
                  </a:cubicBezTo>
                  <a:cubicBezTo>
                    <a:pt x="954" y="0"/>
                    <a:pt x="954" y="0"/>
                    <a:pt x="954" y="0"/>
                  </a:cubicBezTo>
                  <a:cubicBezTo>
                    <a:pt x="954" y="81"/>
                    <a:pt x="954" y="81"/>
                    <a:pt x="954" y="81"/>
                  </a:cubicBezTo>
                  <a:cubicBezTo>
                    <a:pt x="886" y="81"/>
                    <a:pt x="886" y="81"/>
                    <a:pt x="886" y="81"/>
                  </a:cubicBezTo>
                  <a:cubicBezTo>
                    <a:pt x="886" y="0"/>
                    <a:pt x="886" y="0"/>
                    <a:pt x="886" y="0"/>
                  </a:cubicBezTo>
                  <a:cubicBezTo>
                    <a:pt x="775" y="0"/>
                    <a:pt x="775" y="0"/>
                    <a:pt x="775" y="0"/>
                  </a:cubicBezTo>
                  <a:cubicBezTo>
                    <a:pt x="835" y="60"/>
                    <a:pt x="835" y="60"/>
                    <a:pt x="835" y="60"/>
                  </a:cubicBezTo>
                  <a:cubicBezTo>
                    <a:pt x="835" y="82"/>
                    <a:pt x="835" y="82"/>
                    <a:pt x="835" y="82"/>
                  </a:cubicBezTo>
                  <a:cubicBezTo>
                    <a:pt x="664" y="82"/>
                    <a:pt x="664" y="82"/>
                    <a:pt x="664" y="82"/>
                  </a:cubicBezTo>
                  <a:cubicBezTo>
                    <a:pt x="659" y="82"/>
                    <a:pt x="659" y="82"/>
                    <a:pt x="659" y="82"/>
                  </a:cubicBezTo>
                  <a:cubicBezTo>
                    <a:pt x="659" y="0"/>
                    <a:pt x="659" y="0"/>
                    <a:pt x="659" y="0"/>
                  </a:cubicBezTo>
                  <a:cubicBezTo>
                    <a:pt x="573" y="0"/>
                    <a:pt x="573" y="0"/>
                    <a:pt x="573" y="0"/>
                  </a:cubicBezTo>
                  <a:cubicBezTo>
                    <a:pt x="573" y="19"/>
                    <a:pt x="573" y="19"/>
                    <a:pt x="573" y="19"/>
                  </a:cubicBezTo>
                  <a:cubicBezTo>
                    <a:pt x="615" y="60"/>
                    <a:pt x="615" y="60"/>
                    <a:pt x="615" y="60"/>
                  </a:cubicBezTo>
                  <a:cubicBezTo>
                    <a:pt x="615" y="82"/>
                    <a:pt x="615" y="82"/>
                    <a:pt x="615" y="82"/>
                  </a:cubicBezTo>
                  <a:cubicBezTo>
                    <a:pt x="444" y="82"/>
                    <a:pt x="444" y="82"/>
                    <a:pt x="444" y="82"/>
                  </a:cubicBezTo>
                  <a:cubicBezTo>
                    <a:pt x="444" y="0"/>
                    <a:pt x="444" y="0"/>
                    <a:pt x="444" y="0"/>
                  </a:cubicBezTo>
                  <a:cubicBezTo>
                    <a:pt x="405" y="0"/>
                    <a:pt x="405" y="0"/>
                    <a:pt x="405" y="0"/>
                  </a:cubicBezTo>
                  <a:cubicBezTo>
                    <a:pt x="405" y="82"/>
                    <a:pt x="405" y="82"/>
                    <a:pt x="405" y="82"/>
                  </a:cubicBezTo>
                  <a:cubicBezTo>
                    <a:pt x="337" y="82"/>
                    <a:pt x="337" y="82"/>
                    <a:pt x="337" y="82"/>
                  </a:cubicBezTo>
                  <a:cubicBezTo>
                    <a:pt x="337" y="0"/>
                    <a:pt x="337" y="0"/>
                    <a:pt x="337" y="0"/>
                  </a:cubicBezTo>
                  <a:cubicBezTo>
                    <a:pt x="251" y="0"/>
                    <a:pt x="251" y="0"/>
                    <a:pt x="251" y="0"/>
                  </a:cubicBezTo>
                  <a:cubicBezTo>
                    <a:pt x="251" y="82"/>
                    <a:pt x="251" y="82"/>
                    <a:pt x="251" y="82"/>
                  </a:cubicBezTo>
                  <a:cubicBezTo>
                    <a:pt x="182" y="82"/>
                    <a:pt x="182" y="82"/>
                    <a:pt x="182" y="82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17" y="4"/>
                    <a:pt x="0" y="25"/>
                    <a:pt x="0" y="51"/>
                  </a:cubicBezTo>
                  <a:cubicBezTo>
                    <a:pt x="0" y="80"/>
                    <a:pt x="19" y="102"/>
                    <a:pt x="43" y="102"/>
                  </a:cubicBezTo>
                  <a:cubicBezTo>
                    <a:pt x="47" y="102"/>
                    <a:pt x="1378" y="102"/>
                    <a:pt x="1382" y="102"/>
                  </a:cubicBezTo>
                  <a:cubicBezTo>
                    <a:pt x="1406" y="102"/>
                    <a:pt x="1425" y="80"/>
                    <a:pt x="1425" y="51"/>
                  </a:cubicBezTo>
                  <a:cubicBezTo>
                    <a:pt x="1425" y="23"/>
                    <a:pt x="1406" y="0"/>
                    <a:pt x="1382" y="0"/>
                  </a:cubicBezTo>
                </a:path>
              </a:pathLst>
            </a:custGeom>
            <a:solidFill>
              <a:srgbClr val="000000">
                <a:alpha val="13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8135938" y="5138738"/>
              <a:ext cx="2649538" cy="1631950"/>
            </a:xfrm>
            <a:custGeom>
              <a:avLst/>
              <a:gdLst>
                <a:gd name="T0" fmla="*/ 0 w 1669"/>
                <a:gd name="T1" fmla="*/ 0 h 1028"/>
                <a:gd name="T2" fmla="*/ 0 w 1669"/>
                <a:gd name="T3" fmla="*/ 128 h 1028"/>
                <a:gd name="T4" fmla="*/ 993 w 1669"/>
                <a:gd name="T5" fmla="*/ 128 h 1028"/>
                <a:gd name="T6" fmla="*/ 993 w 1669"/>
                <a:gd name="T7" fmla="*/ 1028 h 1028"/>
                <a:gd name="T8" fmla="*/ 1105 w 1669"/>
                <a:gd name="T9" fmla="*/ 1028 h 1028"/>
                <a:gd name="T10" fmla="*/ 1105 w 1669"/>
                <a:gd name="T11" fmla="*/ 128 h 1028"/>
                <a:gd name="T12" fmla="*/ 1557 w 1669"/>
                <a:gd name="T13" fmla="*/ 128 h 1028"/>
                <a:gd name="T14" fmla="*/ 1557 w 1669"/>
                <a:gd name="T15" fmla="*/ 1028 h 1028"/>
                <a:gd name="T16" fmla="*/ 1669 w 1669"/>
                <a:gd name="T17" fmla="*/ 1028 h 1028"/>
                <a:gd name="T18" fmla="*/ 1669 w 1669"/>
                <a:gd name="T19" fmla="*/ 128 h 1028"/>
                <a:gd name="T20" fmla="*/ 1669 w 1669"/>
                <a:gd name="T21" fmla="*/ 118 h 1028"/>
                <a:gd name="T22" fmla="*/ 1669 w 1669"/>
                <a:gd name="T23" fmla="*/ 0 h 1028"/>
                <a:gd name="T24" fmla="*/ 0 w 1669"/>
                <a:gd name="T25" fmla="*/ 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69" h="1028">
                  <a:moveTo>
                    <a:pt x="0" y="0"/>
                  </a:moveTo>
                  <a:lnTo>
                    <a:pt x="0" y="128"/>
                  </a:lnTo>
                  <a:lnTo>
                    <a:pt x="993" y="128"/>
                  </a:lnTo>
                  <a:lnTo>
                    <a:pt x="993" y="1028"/>
                  </a:lnTo>
                  <a:lnTo>
                    <a:pt x="1105" y="1028"/>
                  </a:lnTo>
                  <a:lnTo>
                    <a:pt x="1105" y="128"/>
                  </a:lnTo>
                  <a:lnTo>
                    <a:pt x="1557" y="128"/>
                  </a:lnTo>
                  <a:lnTo>
                    <a:pt x="1557" y="1028"/>
                  </a:lnTo>
                  <a:lnTo>
                    <a:pt x="1669" y="1028"/>
                  </a:lnTo>
                  <a:lnTo>
                    <a:pt x="1669" y="128"/>
                  </a:lnTo>
                  <a:lnTo>
                    <a:pt x="1669" y="118"/>
                  </a:lnTo>
                  <a:lnTo>
                    <a:pt x="16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2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8135938" y="5138738"/>
              <a:ext cx="2649538" cy="1631950"/>
            </a:xfrm>
            <a:custGeom>
              <a:avLst/>
              <a:gdLst>
                <a:gd name="T0" fmla="*/ 0 w 1669"/>
                <a:gd name="T1" fmla="*/ 0 h 1028"/>
                <a:gd name="T2" fmla="*/ 0 w 1669"/>
                <a:gd name="T3" fmla="*/ 128 h 1028"/>
                <a:gd name="T4" fmla="*/ 993 w 1669"/>
                <a:gd name="T5" fmla="*/ 128 h 1028"/>
                <a:gd name="T6" fmla="*/ 993 w 1669"/>
                <a:gd name="T7" fmla="*/ 1028 h 1028"/>
                <a:gd name="T8" fmla="*/ 1105 w 1669"/>
                <a:gd name="T9" fmla="*/ 1028 h 1028"/>
                <a:gd name="T10" fmla="*/ 1105 w 1669"/>
                <a:gd name="T11" fmla="*/ 128 h 1028"/>
                <a:gd name="T12" fmla="*/ 1557 w 1669"/>
                <a:gd name="T13" fmla="*/ 128 h 1028"/>
                <a:gd name="T14" fmla="*/ 1557 w 1669"/>
                <a:gd name="T15" fmla="*/ 1028 h 1028"/>
                <a:gd name="T16" fmla="*/ 1669 w 1669"/>
                <a:gd name="T17" fmla="*/ 1028 h 1028"/>
                <a:gd name="T18" fmla="*/ 1669 w 1669"/>
                <a:gd name="T19" fmla="*/ 128 h 1028"/>
                <a:gd name="T20" fmla="*/ 1669 w 1669"/>
                <a:gd name="T21" fmla="*/ 118 h 1028"/>
                <a:gd name="T22" fmla="*/ 1669 w 1669"/>
                <a:gd name="T23" fmla="*/ 0 h 1028"/>
                <a:gd name="T24" fmla="*/ 0 w 1669"/>
                <a:gd name="T25" fmla="*/ 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69" h="1028">
                  <a:moveTo>
                    <a:pt x="0" y="0"/>
                  </a:moveTo>
                  <a:lnTo>
                    <a:pt x="0" y="128"/>
                  </a:lnTo>
                  <a:lnTo>
                    <a:pt x="993" y="128"/>
                  </a:lnTo>
                  <a:lnTo>
                    <a:pt x="993" y="1028"/>
                  </a:lnTo>
                  <a:lnTo>
                    <a:pt x="1105" y="1028"/>
                  </a:lnTo>
                  <a:lnTo>
                    <a:pt x="1105" y="128"/>
                  </a:lnTo>
                  <a:lnTo>
                    <a:pt x="1557" y="128"/>
                  </a:lnTo>
                  <a:lnTo>
                    <a:pt x="1557" y="1028"/>
                  </a:lnTo>
                  <a:lnTo>
                    <a:pt x="1669" y="1028"/>
                  </a:lnTo>
                  <a:lnTo>
                    <a:pt x="1669" y="128"/>
                  </a:lnTo>
                  <a:lnTo>
                    <a:pt x="1669" y="118"/>
                  </a:lnTo>
                  <a:lnTo>
                    <a:pt x="166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9801225" y="5138738"/>
              <a:ext cx="984250" cy="1631950"/>
            </a:xfrm>
            <a:custGeom>
              <a:avLst/>
              <a:gdLst>
                <a:gd name="T0" fmla="*/ 620 w 620"/>
                <a:gd name="T1" fmla="*/ 0 h 1028"/>
                <a:gd name="T2" fmla="*/ 0 w 620"/>
                <a:gd name="T3" fmla="*/ 0 h 1028"/>
                <a:gd name="T4" fmla="*/ 0 w 620"/>
                <a:gd name="T5" fmla="*/ 114 h 1028"/>
                <a:gd name="T6" fmla="*/ 0 w 620"/>
                <a:gd name="T7" fmla="*/ 128 h 1028"/>
                <a:gd name="T8" fmla="*/ 0 w 620"/>
                <a:gd name="T9" fmla="*/ 1028 h 1028"/>
                <a:gd name="T10" fmla="*/ 56 w 620"/>
                <a:gd name="T11" fmla="*/ 1028 h 1028"/>
                <a:gd name="T12" fmla="*/ 56 w 620"/>
                <a:gd name="T13" fmla="*/ 896 h 1028"/>
                <a:gd name="T14" fmla="*/ 56 w 620"/>
                <a:gd name="T15" fmla="*/ 128 h 1028"/>
                <a:gd name="T16" fmla="*/ 564 w 620"/>
                <a:gd name="T17" fmla="*/ 128 h 1028"/>
                <a:gd name="T18" fmla="*/ 564 w 620"/>
                <a:gd name="T19" fmla="*/ 1028 h 1028"/>
                <a:gd name="T20" fmla="*/ 620 w 620"/>
                <a:gd name="T21" fmla="*/ 1028 h 1028"/>
                <a:gd name="T22" fmla="*/ 620 w 620"/>
                <a:gd name="T23" fmla="*/ 896 h 1028"/>
                <a:gd name="T24" fmla="*/ 620 w 620"/>
                <a:gd name="T25" fmla="*/ 128 h 1028"/>
                <a:gd name="T26" fmla="*/ 620 w 620"/>
                <a:gd name="T27" fmla="*/ 118 h 1028"/>
                <a:gd name="T28" fmla="*/ 620 w 620"/>
                <a:gd name="T29" fmla="*/ 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20" h="1028">
                  <a:moveTo>
                    <a:pt x="620" y="0"/>
                  </a:moveTo>
                  <a:lnTo>
                    <a:pt x="0" y="0"/>
                  </a:lnTo>
                  <a:lnTo>
                    <a:pt x="0" y="114"/>
                  </a:lnTo>
                  <a:lnTo>
                    <a:pt x="0" y="128"/>
                  </a:lnTo>
                  <a:lnTo>
                    <a:pt x="0" y="1028"/>
                  </a:lnTo>
                  <a:lnTo>
                    <a:pt x="56" y="1028"/>
                  </a:lnTo>
                  <a:lnTo>
                    <a:pt x="56" y="896"/>
                  </a:lnTo>
                  <a:lnTo>
                    <a:pt x="56" y="128"/>
                  </a:lnTo>
                  <a:lnTo>
                    <a:pt x="564" y="128"/>
                  </a:lnTo>
                  <a:lnTo>
                    <a:pt x="564" y="1028"/>
                  </a:lnTo>
                  <a:lnTo>
                    <a:pt x="620" y="1028"/>
                  </a:lnTo>
                  <a:lnTo>
                    <a:pt x="620" y="896"/>
                  </a:lnTo>
                  <a:lnTo>
                    <a:pt x="620" y="128"/>
                  </a:lnTo>
                  <a:lnTo>
                    <a:pt x="620" y="118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rgbClr val="5E2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9801225" y="5138738"/>
              <a:ext cx="984250" cy="1631950"/>
            </a:xfrm>
            <a:custGeom>
              <a:avLst/>
              <a:gdLst>
                <a:gd name="T0" fmla="*/ 620 w 620"/>
                <a:gd name="T1" fmla="*/ 0 h 1028"/>
                <a:gd name="T2" fmla="*/ 0 w 620"/>
                <a:gd name="T3" fmla="*/ 0 h 1028"/>
                <a:gd name="T4" fmla="*/ 0 w 620"/>
                <a:gd name="T5" fmla="*/ 114 h 1028"/>
                <a:gd name="T6" fmla="*/ 0 w 620"/>
                <a:gd name="T7" fmla="*/ 128 h 1028"/>
                <a:gd name="T8" fmla="*/ 0 w 620"/>
                <a:gd name="T9" fmla="*/ 1028 h 1028"/>
                <a:gd name="T10" fmla="*/ 56 w 620"/>
                <a:gd name="T11" fmla="*/ 1028 h 1028"/>
                <a:gd name="T12" fmla="*/ 56 w 620"/>
                <a:gd name="T13" fmla="*/ 896 h 1028"/>
                <a:gd name="T14" fmla="*/ 56 w 620"/>
                <a:gd name="T15" fmla="*/ 128 h 1028"/>
                <a:gd name="T16" fmla="*/ 564 w 620"/>
                <a:gd name="T17" fmla="*/ 128 h 1028"/>
                <a:gd name="T18" fmla="*/ 564 w 620"/>
                <a:gd name="T19" fmla="*/ 1028 h 1028"/>
                <a:gd name="T20" fmla="*/ 620 w 620"/>
                <a:gd name="T21" fmla="*/ 1028 h 1028"/>
                <a:gd name="T22" fmla="*/ 620 w 620"/>
                <a:gd name="T23" fmla="*/ 896 h 1028"/>
                <a:gd name="T24" fmla="*/ 620 w 620"/>
                <a:gd name="T25" fmla="*/ 128 h 1028"/>
                <a:gd name="T26" fmla="*/ 620 w 620"/>
                <a:gd name="T27" fmla="*/ 118 h 1028"/>
                <a:gd name="T28" fmla="*/ 620 w 620"/>
                <a:gd name="T29" fmla="*/ 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20" h="1028">
                  <a:moveTo>
                    <a:pt x="620" y="0"/>
                  </a:moveTo>
                  <a:lnTo>
                    <a:pt x="0" y="0"/>
                  </a:lnTo>
                  <a:lnTo>
                    <a:pt x="0" y="114"/>
                  </a:lnTo>
                  <a:lnTo>
                    <a:pt x="0" y="128"/>
                  </a:lnTo>
                  <a:lnTo>
                    <a:pt x="0" y="1028"/>
                  </a:lnTo>
                  <a:lnTo>
                    <a:pt x="56" y="1028"/>
                  </a:lnTo>
                  <a:lnTo>
                    <a:pt x="56" y="896"/>
                  </a:lnTo>
                  <a:lnTo>
                    <a:pt x="56" y="128"/>
                  </a:lnTo>
                  <a:lnTo>
                    <a:pt x="564" y="128"/>
                  </a:lnTo>
                  <a:lnTo>
                    <a:pt x="564" y="1028"/>
                  </a:lnTo>
                  <a:lnTo>
                    <a:pt x="620" y="1028"/>
                  </a:lnTo>
                  <a:lnTo>
                    <a:pt x="620" y="896"/>
                  </a:lnTo>
                  <a:lnTo>
                    <a:pt x="620" y="128"/>
                  </a:lnTo>
                  <a:lnTo>
                    <a:pt x="620" y="118"/>
                  </a:lnTo>
                  <a:lnTo>
                    <a:pt x="6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8583613" y="388938"/>
              <a:ext cx="2087563" cy="1252537"/>
            </a:xfrm>
            <a:custGeom>
              <a:avLst/>
              <a:gdLst>
                <a:gd name="T0" fmla="*/ 723 w 802"/>
                <a:gd name="T1" fmla="*/ 240 h 482"/>
                <a:gd name="T2" fmla="*/ 590 w 802"/>
                <a:gd name="T3" fmla="*/ 136 h 482"/>
                <a:gd name="T4" fmla="*/ 589 w 802"/>
                <a:gd name="T5" fmla="*/ 136 h 482"/>
                <a:gd name="T6" fmla="*/ 589 w 802"/>
                <a:gd name="T7" fmla="*/ 136 h 482"/>
                <a:gd name="T8" fmla="*/ 453 w 802"/>
                <a:gd name="T9" fmla="*/ 0 h 482"/>
                <a:gd name="T10" fmla="*/ 333 w 802"/>
                <a:gd name="T11" fmla="*/ 72 h 482"/>
                <a:gd name="T12" fmla="*/ 290 w 802"/>
                <a:gd name="T13" fmla="*/ 64 h 482"/>
                <a:gd name="T14" fmla="*/ 162 w 802"/>
                <a:gd name="T15" fmla="*/ 192 h 482"/>
                <a:gd name="T16" fmla="*/ 162 w 802"/>
                <a:gd name="T17" fmla="*/ 193 h 482"/>
                <a:gd name="T18" fmla="*/ 145 w 802"/>
                <a:gd name="T19" fmla="*/ 192 h 482"/>
                <a:gd name="T20" fmla="*/ 0 w 802"/>
                <a:gd name="T21" fmla="*/ 337 h 482"/>
                <a:gd name="T22" fmla="*/ 145 w 802"/>
                <a:gd name="T23" fmla="*/ 482 h 482"/>
                <a:gd name="T24" fmla="*/ 677 w 802"/>
                <a:gd name="T25" fmla="*/ 482 h 482"/>
                <a:gd name="T26" fmla="*/ 802 w 802"/>
                <a:gd name="T27" fmla="*/ 357 h 482"/>
                <a:gd name="T28" fmla="*/ 723 w 802"/>
                <a:gd name="T29" fmla="*/ 240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2" h="482">
                  <a:moveTo>
                    <a:pt x="723" y="240"/>
                  </a:moveTo>
                  <a:cubicBezTo>
                    <a:pt x="708" y="180"/>
                    <a:pt x="654" y="136"/>
                    <a:pt x="590" y="136"/>
                  </a:cubicBezTo>
                  <a:cubicBezTo>
                    <a:pt x="590" y="136"/>
                    <a:pt x="590" y="136"/>
                    <a:pt x="589" y="136"/>
                  </a:cubicBezTo>
                  <a:cubicBezTo>
                    <a:pt x="589" y="136"/>
                    <a:pt x="589" y="136"/>
                    <a:pt x="589" y="136"/>
                  </a:cubicBezTo>
                  <a:cubicBezTo>
                    <a:pt x="589" y="61"/>
                    <a:pt x="528" y="0"/>
                    <a:pt x="453" y="0"/>
                  </a:cubicBezTo>
                  <a:cubicBezTo>
                    <a:pt x="401" y="0"/>
                    <a:pt x="356" y="29"/>
                    <a:pt x="333" y="72"/>
                  </a:cubicBezTo>
                  <a:cubicBezTo>
                    <a:pt x="320" y="67"/>
                    <a:pt x="305" y="64"/>
                    <a:pt x="290" y="64"/>
                  </a:cubicBezTo>
                  <a:cubicBezTo>
                    <a:pt x="219" y="64"/>
                    <a:pt x="162" y="121"/>
                    <a:pt x="162" y="192"/>
                  </a:cubicBezTo>
                  <a:cubicBezTo>
                    <a:pt x="162" y="192"/>
                    <a:pt x="162" y="193"/>
                    <a:pt x="162" y="193"/>
                  </a:cubicBezTo>
                  <a:cubicBezTo>
                    <a:pt x="156" y="192"/>
                    <a:pt x="151" y="192"/>
                    <a:pt x="145" y="192"/>
                  </a:cubicBezTo>
                  <a:cubicBezTo>
                    <a:pt x="65" y="192"/>
                    <a:pt x="0" y="257"/>
                    <a:pt x="0" y="337"/>
                  </a:cubicBezTo>
                  <a:cubicBezTo>
                    <a:pt x="0" y="417"/>
                    <a:pt x="65" y="482"/>
                    <a:pt x="145" y="482"/>
                  </a:cubicBezTo>
                  <a:cubicBezTo>
                    <a:pt x="677" y="482"/>
                    <a:pt x="677" y="482"/>
                    <a:pt x="677" y="482"/>
                  </a:cubicBezTo>
                  <a:cubicBezTo>
                    <a:pt x="746" y="482"/>
                    <a:pt x="802" y="426"/>
                    <a:pt x="802" y="357"/>
                  </a:cubicBezTo>
                  <a:cubicBezTo>
                    <a:pt x="802" y="304"/>
                    <a:pt x="770" y="258"/>
                    <a:pt x="723" y="24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8831263" y="3778250"/>
              <a:ext cx="1446213" cy="1177925"/>
            </a:xfrm>
            <a:custGeom>
              <a:avLst/>
              <a:gdLst>
                <a:gd name="T0" fmla="*/ 0 w 556"/>
                <a:gd name="T1" fmla="*/ 28 h 453"/>
                <a:gd name="T2" fmla="*/ 0 w 556"/>
                <a:gd name="T3" fmla="*/ 425 h 453"/>
                <a:gd name="T4" fmla="*/ 28 w 556"/>
                <a:gd name="T5" fmla="*/ 453 h 453"/>
                <a:gd name="T6" fmla="*/ 527 w 556"/>
                <a:gd name="T7" fmla="*/ 453 h 453"/>
                <a:gd name="T8" fmla="*/ 556 w 556"/>
                <a:gd name="T9" fmla="*/ 425 h 453"/>
                <a:gd name="T10" fmla="*/ 556 w 556"/>
                <a:gd name="T11" fmla="*/ 28 h 453"/>
                <a:gd name="T12" fmla="*/ 527 w 556"/>
                <a:gd name="T13" fmla="*/ 0 h 453"/>
                <a:gd name="T14" fmla="*/ 28 w 556"/>
                <a:gd name="T15" fmla="*/ 0 h 453"/>
                <a:gd name="T16" fmla="*/ 0 w 556"/>
                <a:gd name="T17" fmla="*/ 28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6" h="453">
                  <a:moveTo>
                    <a:pt x="0" y="28"/>
                  </a:moveTo>
                  <a:cubicBezTo>
                    <a:pt x="0" y="425"/>
                    <a:pt x="0" y="425"/>
                    <a:pt x="0" y="425"/>
                  </a:cubicBezTo>
                  <a:cubicBezTo>
                    <a:pt x="0" y="425"/>
                    <a:pt x="0" y="453"/>
                    <a:pt x="28" y="453"/>
                  </a:cubicBezTo>
                  <a:cubicBezTo>
                    <a:pt x="527" y="453"/>
                    <a:pt x="527" y="453"/>
                    <a:pt x="527" y="453"/>
                  </a:cubicBezTo>
                  <a:cubicBezTo>
                    <a:pt x="527" y="453"/>
                    <a:pt x="556" y="453"/>
                    <a:pt x="556" y="425"/>
                  </a:cubicBezTo>
                  <a:cubicBezTo>
                    <a:pt x="556" y="28"/>
                    <a:pt x="556" y="28"/>
                    <a:pt x="556" y="28"/>
                  </a:cubicBezTo>
                  <a:cubicBezTo>
                    <a:pt x="556" y="28"/>
                    <a:pt x="556" y="0"/>
                    <a:pt x="527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0" y="0"/>
                    <a:pt x="0" y="28"/>
                  </a:cubicBezTo>
                </a:path>
              </a:pathLst>
            </a:custGeom>
            <a:solidFill>
              <a:srgbClr val="1870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8729663" y="3778250"/>
              <a:ext cx="1473200" cy="1177925"/>
            </a:xfrm>
            <a:custGeom>
              <a:avLst/>
              <a:gdLst>
                <a:gd name="T0" fmla="*/ 0 w 566"/>
                <a:gd name="T1" fmla="*/ 28 h 453"/>
                <a:gd name="T2" fmla="*/ 0 w 566"/>
                <a:gd name="T3" fmla="*/ 425 h 453"/>
                <a:gd name="T4" fmla="*/ 28 w 566"/>
                <a:gd name="T5" fmla="*/ 453 h 453"/>
                <a:gd name="T6" fmla="*/ 538 w 566"/>
                <a:gd name="T7" fmla="*/ 453 h 453"/>
                <a:gd name="T8" fmla="*/ 566 w 566"/>
                <a:gd name="T9" fmla="*/ 425 h 453"/>
                <a:gd name="T10" fmla="*/ 566 w 566"/>
                <a:gd name="T11" fmla="*/ 28 h 453"/>
                <a:gd name="T12" fmla="*/ 538 w 566"/>
                <a:gd name="T13" fmla="*/ 0 h 453"/>
                <a:gd name="T14" fmla="*/ 28 w 566"/>
                <a:gd name="T15" fmla="*/ 0 h 453"/>
                <a:gd name="T16" fmla="*/ 0 w 566"/>
                <a:gd name="T17" fmla="*/ 28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6" h="453">
                  <a:moveTo>
                    <a:pt x="0" y="28"/>
                  </a:moveTo>
                  <a:cubicBezTo>
                    <a:pt x="0" y="425"/>
                    <a:pt x="0" y="425"/>
                    <a:pt x="0" y="425"/>
                  </a:cubicBezTo>
                  <a:cubicBezTo>
                    <a:pt x="0" y="425"/>
                    <a:pt x="0" y="453"/>
                    <a:pt x="28" y="453"/>
                  </a:cubicBezTo>
                  <a:cubicBezTo>
                    <a:pt x="538" y="453"/>
                    <a:pt x="538" y="453"/>
                    <a:pt x="538" y="453"/>
                  </a:cubicBezTo>
                  <a:cubicBezTo>
                    <a:pt x="538" y="453"/>
                    <a:pt x="566" y="453"/>
                    <a:pt x="566" y="425"/>
                  </a:cubicBezTo>
                  <a:cubicBezTo>
                    <a:pt x="566" y="28"/>
                    <a:pt x="566" y="28"/>
                    <a:pt x="566" y="28"/>
                  </a:cubicBezTo>
                  <a:cubicBezTo>
                    <a:pt x="566" y="28"/>
                    <a:pt x="566" y="0"/>
                    <a:pt x="53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0" y="0"/>
                    <a:pt x="0" y="28"/>
                  </a:cubicBezTo>
                </a:path>
              </a:pathLst>
            </a:cu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8802688" y="3851275"/>
              <a:ext cx="1327150" cy="884237"/>
            </a:xfrm>
            <a:prstGeom prst="rect">
              <a:avLst/>
            </a:prstGeom>
            <a:solidFill>
              <a:srgbClr val="1870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8802688" y="3851275"/>
              <a:ext cx="1327150" cy="884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8729663" y="3927475"/>
              <a:ext cx="1473200" cy="1028700"/>
            </a:xfrm>
            <a:custGeom>
              <a:avLst/>
              <a:gdLst>
                <a:gd name="T0" fmla="*/ 105 w 566"/>
                <a:gd name="T1" fmla="*/ 382 h 396"/>
                <a:gd name="T2" fmla="*/ 105 w 566"/>
                <a:gd name="T3" fmla="*/ 396 h 396"/>
                <a:gd name="T4" fmla="*/ 131 w 566"/>
                <a:gd name="T5" fmla="*/ 396 h 396"/>
                <a:gd name="T6" fmla="*/ 105 w 566"/>
                <a:gd name="T7" fmla="*/ 382 h 396"/>
                <a:gd name="T8" fmla="*/ 519 w 566"/>
                <a:gd name="T9" fmla="*/ 311 h 396"/>
                <a:gd name="T10" fmla="*/ 110 w 566"/>
                <a:gd name="T11" fmla="*/ 311 h 396"/>
                <a:gd name="T12" fmla="*/ 166 w 566"/>
                <a:gd name="T13" fmla="*/ 342 h 396"/>
                <a:gd name="T14" fmla="*/ 136 w 566"/>
                <a:gd name="T15" fmla="*/ 396 h 396"/>
                <a:gd name="T16" fmla="*/ 538 w 566"/>
                <a:gd name="T17" fmla="*/ 396 h 396"/>
                <a:gd name="T18" fmla="*/ 566 w 566"/>
                <a:gd name="T19" fmla="*/ 368 h 396"/>
                <a:gd name="T20" fmla="*/ 566 w 566"/>
                <a:gd name="T21" fmla="*/ 339 h 396"/>
                <a:gd name="T22" fmla="*/ 519 w 566"/>
                <a:gd name="T23" fmla="*/ 311 h 396"/>
                <a:gd name="T24" fmla="*/ 0 w 566"/>
                <a:gd name="T25" fmla="*/ 0 h 396"/>
                <a:gd name="T26" fmla="*/ 0 w 566"/>
                <a:gd name="T27" fmla="*/ 65 h 396"/>
                <a:gd name="T28" fmla="*/ 28 w 566"/>
                <a:gd name="T29" fmla="*/ 65 h 396"/>
                <a:gd name="T30" fmla="*/ 28 w 566"/>
                <a:gd name="T31" fmla="*/ 17 h 396"/>
                <a:gd name="T32" fmla="*/ 0 w 566"/>
                <a:gd name="T33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6" h="396">
                  <a:moveTo>
                    <a:pt x="105" y="382"/>
                  </a:moveTo>
                  <a:cubicBezTo>
                    <a:pt x="105" y="396"/>
                    <a:pt x="105" y="396"/>
                    <a:pt x="105" y="396"/>
                  </a:cubicBezTo>
                  <a:cubicBezTo>
                    <a:pt x="131" y="396"/>
                    <a:pt x="131" y="396"/>
                    <a:pt x="131" y="396"/>
                  </a:cubicBezTo>
                  <a:cubicBezTo>
                    <a:pt x="105" y="382"/>
                    <a:pt x="105" y="382"/>
                    <a:pt x="105" y="382"/>
                  </a:cubicBezTo>
                  <a:moveTo>
                    <a:pt x="519" y="311"/>
                  </a:moveTo>
                  <a:cubicBezTo>
                    <a:pt x="110" y="311"/>
                    <a:pt x="110" y="311"/>
                    <a:pt x="110" y="311"/>
                  </a:cubicBezTo>
                  <a:cubicBezTo>
                    <a:pt x="166" y="342"/>
                    <a:pt x="166" y="342"/>
                    <a:pt x="166" y="342"/>
                  </a:cubicBezTo>
                  <a:cubicBezTo>
                    <a:pt x="136" y="396"/>
                    <a:pt x="136" y="396"/>
                    <a:pt x="136" y="396"/>
                  </a:cubicBezTo>
                  <a:cubicBezTo>
                    <a:pt x="538" y="396"/>
                    <a:pt x="538" y="396"/>
                    <a:pt x="538" y="396"/>
                  </a:cubicBezTo>
                  <a:cubicBezTo>
                    <a:pt x="538" y="396"/>
                    <a:pt x="566" y="396"/>
                    <a:pt x="566" y="368"/>
                  </a:cubicBezTo>
                  <a:cubicBezTo>
                    <a:pt x="566" y="339"/>
                    <a:pt x="566" y="339"/>
                    <a:pt x="566" y="339"/>
                  </a:cubicBezTo>
                  <a:cubicBezTo>
                    <a:pt x="519" y="311"/>
                    <a:pt x="519" y="311"/>
                    <a:pt x="519" y="311"/>
                  </a:cubicBezTo>
                  <a:moveTo>
                    <a:pt x="0" y="0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90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8802688" y="3971925"/>
              <a:ext cx="1277938" cy="763587"/>
            </a:xfrm>
            <a:custGeom>
              <a:avLst/>
              <a:gdLst>
                <a:gd name="T0" fmla="*/ 0 w 805"/>
                <a:gd name="T1" fmla="*/ 0 h 481"/>
                <a:gd name="T2" fmla="*/ 0 w 805"/>
                <a:gd name="T3" fmla="*/ 78 h 481"/>
                <a:gd name="T4" fmla="*/ 126 w 805"/>
                <a:gd name="T5" fmla="*/ 78 h 481"/>
                <a:gd name="T6" fmla="*/ 126 w 805"/>
                <a:gd name="T7" fmla="*/ 476 h 481"/>
                <a:gd name="T8" fmla="*/ 134 w 805"/>
                <a:gd name="T9" fmla="*/ 481 h 481"/>
                <a:gd name="T10" fmla="*/ 805 w 805"/>
                <a:gd name="T11" fmla="*/ 481 h 481"/>
                <a:gd name="T12" fmla="*/ 0 w 805"/>
                <a:gd name="T13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5" h="481">
                  <a:moveTo>
                    <a:pt x="0" y="0"/>
                  </a:moveTo>
                  <a:lnTo>
                    <a:pt x="0" y="78"/>
                  </a:lnTo>
                  <a:lnTo>
                    <a:pt x="126" y="78"/>
                  </a:lnTo>
                  <a:lnTo>
                    <a:pt x="126" y="476"/>
                  </a:lnTo>
                  <a:lnTo>
                    <a:pt x="134" y="481"/>
                  </a:lnTo>
                  <a:lnTo>
                    <a:pt x="805" y="4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6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8802688" y="3971925"/>
              <a:ext cx="1277938" cy="763587"/>
            </a:xfrm>
            <a:custGeom>
              <a:avLst/>
              <a:gdLst>
                <a:gd name="T0" fmla="*/ 0 w 805"/>
                <a:gd name="T1" fmla="*/ 0 h 481"/>
                <a:gd name="T2" fmla="*/ 0 w 805"/>
                <a:gd name="T3" fmla="*/ 78 h 481"/>
                <a:gd name="T4" fmla="*/ 126 w 805"/>
                <a:gd name="T5" fmla="*/ 78 h 481"/>
                <a:gd name="T6" fmla="*/ 126 w 805"/>
                <a:gd name="T7" fmla="*/ 476 h 481"/>
                <a:gd name="T8" fmla="*/ 134 w 805"/>
                <a:gd name="T9" fmla="*/ 481 h 481"/>
                <a:gd name="T10" fmla="*/ 805 w 805"/>
                <a:gd name="T11" fmla="*/ 481 h 481"/>
                <a:gd name="T12" fmla="*/ 0 w 805"/>
                <a:gd name="T13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5" h="481">
                  <a:moveTo>
                    <a:pt x="0" y="0"/>
                  </a:moveTo>
                  <a:lnTo>
                    <a:pt x="0" y="78"/>
                  </a:lnTo>
                  <a:lnTo>
                    <a:pt x="126" y="78"/>
                  </a:lnTo>
                  <a:lnTo>
                    <a:pt x="126" y="476"/>
                  </a:lnTo>
                  <a:lnTo>
                    <a:pt x="134" y="481"/>
                  </a:lnTo>
                  <a:lnTo>
                    <a:pt x="805" y="48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8912225" y="4722813"/>
              <a:ext cx="249238" cy="238125"/>
            </a:xfrm>
            <a:custGeom>
              <a:avLst/>
              <a:gdLst>
                <a:gd name="T0" fmla="*/ 106 w 157"/>
                <a:gd name="T1" fmla="*/ 150 h 150"/>
                <a:gd name="T2" fmla="*/ 0 w 157"/>
                <a:gd name="T3" fmla="*/ 92 h 150"/>
                <a:gd name="T4" fmla="*/ 50 w 157"/>
                <a:gd name="T5" fmla="*/ 0 h 150"/>
                <a:gd name="T6" fmla="*/ 157 w 157"/>
                <a:gd name="T7" fmla="*/ 59 h 150"/>
                <a:gd name="T8" fmla="*/ 106 w 157"/>
                <a:gd name="T9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50">
                  <a:moveTo>
                    <a:pt x="106" y="150"/>
                  </a:moveTo>
                  <a:lnTo>
                    <a:pt x="0" y="92"/>
                  </a:lnTo>
                  <a:lnTo>
                    <a:pt x="50" y="0"/>
                  </a:lnTo>
                  <a:lnTo>
                    <a:pt x="157" y="59"/>
                  </a:lnTo>
                  <a:lnTo>
                    <a:pt x="106" y="150"/>
                  </a:ln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8912225" y="4722813"/>
              <a:ext cx="249238" cy="238125"/>
            </a:xfrm>
            <a:custGeom>
              <a:avLst/>
              <a:gdLst>
                <a:gd name="T0" fmla="*/ 106 w 157"/>
                <a:gd name="T1" fmla="*/ 150 h 150"/>
                <a:gd name="T2" fmla="*/ 0 w 157"/>
                <a:gd name="T3" fmla="*/ 92 h 150"/>
                <a:gd name="T4" fmla="*/ 50 w 157"/>
                <a:gd name="T5" fmla="*/ 0 h 150"/>
                <a:gd name="T6" fmla="*/ 157 w 157"/>
                <a:gd name="T7" fmla="*/ 59 h 150"/>
                <a:gd name="T8" fmla="*/ 106 w 157"/>
                <a:gd name="T9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50">
                  <a:moveTo>
                    <a:pt x="106" y="150"/>
                  </a:moveTo>
                  <a:lnTo>
                    <a:pt x="0" y="92"/>
                  </a:lnTo>
                  <a:lnTo>
                    <a:pt x="50" y="0"/>
                  </a:lnTo>
                  <a:lnTo>
                    <a:pt x="157" y="59"/>
                  </a:lnTo>
                  <a:lnTo>
                    <a:pt x="106" y="1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9002713" y="4727575"/>
              <a:ext cx="158750" cy="233362"/>
            </a:xfrm>
            <a:custGeom>
              <a:avLst/>
              <a:gdLst>
                <a:gd name="T0" fmla="*/ 0 w 100"/>
                <a:gd name="T1" fmla="*/ 0 h 147"/>
                <a:gd name="T2" fmla="*/ 0 w 100"/>
                <a:gd name="T3" fmla="*/ 121 h 147"/>
                <a:gd name="T4" fmla="*/ 49 w 100"/>
                <a:gd name="T5" fmla="*/ 147 h 147"/>
                <a:gd name="T6" fmla="*/ 100 w 100"/>
                <a:gd name="T7" fmla="*/ 56 h 147"/>
                <a:gd name="T8" fmla="*/ 0 w 100"/>
                <a:gd name="T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47">
                  <a:moveTo>
                    <a:pt x="0" y="0"/>
                  </a:moveTo>
                  <a:lnTo>
                    <a:pt x="0" y="121"/>
                  </a:lnTo>
                  <a:lnTo>
                    <a:pt x="49" y="147"/>
                  </a:lnTo>
                  <a:lnTo>
                    <a:pt x="100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2B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9002713" y="4727575"/>
              <a:ext cx="158750" cy="233362"/>
            </a:xfrm>
            <a:custGeom>
              <a:avLst/>
              <a:gdLst>
                <a:gd name="T0" fmla="*/ 0 w 100"/>
                <a:gd name="T1" fmla="*/ 0 h 147"/>
                <a:gd name="T2" fmla="*/ 0 w 100"/>
                <a:gd name="T3" fmla="*/ 121 h 147"/>
                <a:gd name="T4" fmla="*/ 49 w 100"/>
                <a:gd name="T5" fmla="*/ 147 h 147"/>
                <a:gd name="T6" fmla="*/ 100 w 100"/>
                <a:gd name="T7" fmla="*/ 56 h 147"/>
                <a:gd name="T8" fmla="*/ 0 w 100"/>
                <a:gd name="T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47">
                  <a:moveTo>
                    <a:pt x="0" y="0"/>
                  </a:moveTo>
                  <a:lnTo>
                    <a:pt x="0" y="121"/>
                  </a:lnTo>
                  <a:lnTo>
                    <a:pt x="49" y="147"/>
                  </a:lnTo>
                  <a:lnTo>
                    <a:pt x="100" y="5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7974013" y="4095750"/>
              <a:ext cx="1028700" cy="1500187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28" name="Rectangle 23"/>
            <p:cNvSpPr>
              <a:spLocks noChangeArrowheads="1"/>
            </p:cNvSpPr>
            <p:nvPr/>
          </p:nvSpPr>
          <p:spPr bwMode="auto">
            <a:xfrm>
              <a:off x="7974013" y="4095750"/>
              <a:ext cx="1028700" cy="1500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29" name="Freeform 24"/>
            <p:cNvSpPr>
              <a:spLocks noEditPoints="1"/>
            </p:cNvSpPr>
            <p:nvPr/>
          </p:nvSpPr>
          <p:spPr bwMode="auto">
            <a:xfrm>
              <a:off x="7974013" y="4221163"/>
              <a:ext cx="1028700" cy="1198562"/>
            </a:xfrm>
            <a:custGeom>
              <a:avLst/>
              <a:gdLst>
                <a:gd name="T0" fmla="*/ 582 w 648"/>
                <a:gd name="T1" fmla="*/ 458 h 755"/>
                <a:gd name="T2" fmla="*/ 582 w 648"/>
                <a:gd name="T3" fmla="*/ 755 h 755"/>
                <a:gd name="T4" fmla="*/ 648 w 648"/>
                <a:gd name="T5" fmla="*/ 755 h 755"/>
                <a:gd name="T6" fmla="*/ 648 w 648"/>
                <a:gd name="T7" fmla="*/ 706 h 755"/>
                <a:gd name="T8" fmla="*/ 648 w 648"/>
                <a:gd name="T9" fmla="*/ 578 h 755"/>
                <a:gd name="T10" fmla="*/ 648 w 648"/>
                <a:gd name="T11" fmla="*/ 511 h 755"/>
                <a:gd name="T12" fmla="*/ 582 w 648"/>
                <a:gd name="T13" fmla="*/ 458 h 755"/>
                <a:gd name="T14" fmla="*/ 0 w 648"/>
                <a:gd name="T15" fmla="*/ 0 h 755"/>
                <a:gd name="T16" fmla="*/ 0 w 648"/>
                <a:gd name="T17" fmla="*/ 129 h 755"/>
                <a:gd name="T18" fmla="*/ 164 w 648"/>
                <a:gd name="T19" fmla="*/ 129 h 755"/>
                <a:gd name="T20" fmla="*/ 0 w 648"/>
                <a:gd name="T21" fmla="*/ 0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8" h="755">
                  <a:moveTo>
                    <a:pt x="582" y="458"/>
                  </a:moveTo>
                  <a:lnTo>
                    <a:pt x="582" y="755"/>
                  </a:lnTo>
                  <a:lnTo>
                    <a:pt x="648" y="755"/>
                  </a:lnTo>
                  <a:lnTo>
                    <a:pt x="648" y="706"/>
                  </a:lnTo>
                  <a:lnTo>
                    <a:pt x="648" y="578"/>
                  </a:lnTo>
                  <a:lnTo>
                    <a:pt x="648" y="511"/>
                  </a:lnTo>
                  <a:lnTo>
                    <a:pt x="582" y="458"/>
                  </a:lnTo>
                  <a:close/>
                  <a:moveTo>
                    <a:pt x="0" y="0"/>
                  </a:moveTo>
                  <a:lnTo>
                    <a:pt x="0" y="129"/>
                  </a:lnTo>
                  <a:lnTo>
                    <a:pt x="164" y="1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28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30" name="Freeform 25"/>
            <p:cNvSpPr>
              <a:spLocks noEditPoints="1"/>
            </p:cNvSpPr>
            <p:nvPr/>
          </p:nvSpPr>
          <p:spPr bwMode="auto">
            <a:xfrm>
              <a:off x="7974013" y="4221163"/>
              <a:ext cx="1028700" cy="1198562"/>
            </a:xfrm>
            <a:custGeom>
              <a:avLst/>
              <a:gdLst>
                <a:gd name="T0" fmla="*/ 582 w 648"/>
                <a:gd name="T1" fmla="*/ 458 h 755"/>
                <a:gd name="T2" fmla="*/ 582 w 648"/>
                <a:gd name="T3" fmla="*/ 755 h 755"/>
                <a:gd name="T4" fmla="*/ 648 w 648"/>
                <a:gd name="T5" fmla="*/ 755 h 755"/>
                <a:gd name="T6" fmla="*/ 648 w 648"/>
                <a:gd name="T7" fmla="*/ 706 h 755"/>
                <a:gd name="T8" fmla="*/ 648 w 648"/>
                <a:gd name="T9" fmla="*/ 578 h 755"/>
                <a:gd name="T10" fmla="*/ 648 w 648"/>
                <a:gd name="T11" fmla="*/ 511 h 755"/>
                <a:gd name="T12" fmla="*/ 582 w 648"/>
                <a:gd name="T13" fmla="*/ 458 h 755"/>
                <a:gd name="T14" fmla="*/ 0 w 648"/>
                <a:gd name="T15" fmla="*/ 0 h 755"/>
                <a:gd name="T16" fmla="*/ 0 w 648"/>
                <a:gd name="T17" fmla="*/ 129 h 755"/>
                <a:gd name="T18" fmla="*/ 164 w 648"/>
                <a:gd name="T19" fmla="*/ 129 h 755"/>
                <a:gd name="T20" fmla="*/ 0 w 648"/>
                <a:gd name="T21" fmla="*/ 0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8" h="755">
                  <a:moveTo>
                    <a:pt x="582" y="458"/>
                  </a:moveTo>
                  <a:lnTo>
                    <a:pt x="582" y="755"/>
                  </a:lnTo>
                  <a:lnTo>
                    <a:pt x="648" y="755"/>
                  </a:lnTo>
                  <a:lnTo>
                    <a:pt x="648" y="706"/>
                  </a:lnTo>
                  <a:lnTo>
                    <a:pt x="648" y="578"/>
                  </a:lnTo>
                  <a:lnTo>
                    <a:pt x="648" y="511"/>
                  </a:lnTo>
                  <a:lnTo>
                    <a:pt x="582" y="458"/>
                  </a:lnTo>
                  <a:moveTo>
                    <a:pt x="0" y="0"/>
                  </a:moveTo>
                  <a:lnTo>
                    <a:pt x="0" y="129"/>
                  </a:lnTo>
                  <a:lnTo>
                    <a:pt x="164" y="12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auto">
            <a:xfrm>
              <a:off x="8413750" y="3805238"/>
              <a:ext cx="239713" cy="290512"/>
            </a:xfrm>
            <a:custGeom>
              <a:avLst/>
              <a:gdLst>
                <a:gd name="T0" fmla="*/ 92 w 92"/>
                <a:gd name="T1" fmla="*/ 11 h 112"/>
                <a:gd name="T2" fmla="*/ 63 w 92"/>
                <a:gd name="T3" fmla="*/ 0 h 112"/>
                <a:gd name="T4" fmla="*/ 53 w 92"/>
                <a:gd name="T5" fmla="*/ 25 h 112"/>
                <a:gd name="T6" fmla="*/ 0 w 92"/>
                <a:gd name="T7" fmla="*/ 25 h 112"/>
                <a:gd name="T8" fmla="*/ 0 w 92"/>
                <a:gd name="T9" fmla="*/ 112 h 112"/>
                <a:gd name="T10" fmla="*/ 63 w 92"/>
                <a:gd name="T11" fmla="*/ 112 h 112"/>
                <a:gd name="T12" fmla="*/ 63 w 92"/>
                <a:gd name="T13" fmla="*/ 62 h 112"/>
                <a:gd name="T14" fmla="*/ 92 w 92"/>
                <a:gd name="T15" fmla="*/ 1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112">
                  <a:moveTo>
                    <a:pt x="92" y="11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62"/>
                    <a:pt x="63" y="62"/>
                    <a:pt x="63" y="62"/>
                  </a:cubicBezTo>
                  <a:cubicBezTo>
                    <a:pt x="64" y="46"/>
                    <a:pt x="69" y="18"/>
                    <a:pt x="92" y="11"/>
                  </a:cubicBezTo>
                  <a:close/>
                </a:path>
              </a:pathLst>
            </a:custGeom>
            <a:solidFill>
              <a:srgbClr val="FFF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32" name="Oval 27"/>
            <p:cNvSpPr>
              <a:spLocks noChangeArrowheads="1"/>
            </p:cNvSpPr>
            <p:nvPr/>
          </p:nvSpPr>
          <p:spPr bwMode="auto">
            <a:xfrm>
              <a:off x="8405813" y="3549650"/>
              <a:ext cx="36513" cy="34925"/>
            </a:xfrm>
            <a:prstGeom prst="ellipse">
              <a:avLst/>
            </a:pr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33" name="Freeform 28"/>
            <p:cNvSpPr>
              <a:spLocks/>
            </p:cNvSpPr>
            <p:nvPr/>
          </p:nvSpPr>
          <p:spPr bwMode="auto">
            <a:xfrm>
              <a:off x="8362950" y="3349625"/>
              <a:ext cx="241300" cy="163512"/>
            </a:xfrm>
            <a:custGeom>
              <a:avLst/>
              <a:gdLst>
                <a:gd name="T0" fmla="*/ 0 w 152"/>
                <a:gd name="T1" fmla="*/ 62 h 103"/>
                <a:gd name="T2" fmla="*/ 126 w 152"/>
                <a:gd name="T3" fmla="*/ 0 h 103"/>
                <a:gd name="T4" fmla="*/ 152 w 152"/>
                <a:gd name="T5" fmla="*/ 103 h 103"/>
                <a:gd name="T6" fmla="*/ 0 w 152"/>
                <a:gd name="T7" fmla="*/ 6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03">
                  <a:moveTo>
                    <a:pt x="0" y="62"/>
                  </a:moveTo>
                  <a:lnTo>
                    <a:pt x="126" y="0"/>
                  </a:lnTo>
                  <a:lnTo>
                    <a:pt x="152" y="103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FFF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auto">
            <a:xfrm>
              <a:off x="8193088" y="3448050"/>
              <a:ext cx="606425" cy="438150"/>
            </a:xfrm>
            <a:custGeom>
              <a:avLst/>
              <a:gdLst>
                <a:gd name="T0" fmla="*/ 0 w 233"/>
                <a:gd name="T1" fmla="*/ 168 h 168"/>
                <a:gd name="T2" fmla="*/ 118 w 233"/>
                <a:gd name="T3" fmla="*/ 168 h 168"/>
                <a:gd name="T4" fmla="*/ 119 w 233"/>
                <a:gd name="T5" fmla="*/ 168 h 168"/>
                <a:gd name="T6" fmla="*/ 233 w 233"/>
                <a:gd name="T7" fmla="*/ 0 h 168"/>
                <a:gd name="T8" fmla="*/ 225 w 233"/>
                <a:gd name="T9" fmla="*/ 0 h 168"/>
                <a:gd name="T10" fmla="*/ 158 w 233"/>
                <a:gd name="T11" fmla="*/ 0 h 168"/>
                <a:gd name="T12" fmla="*/ 74 w 233"/>
                <a:gd name="T13" fmla="*/ 0 h 168"/>
                <a:gd name="T14" fmla="*/ 0 w 233"/>
                <a:gd name="T15" fmla="*/ 0 h 168"/>
                <a:gd name="T16" fmla="*/ 0 w 233"/>
                <a:gd name="T17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cubicBezTo>
                    <a:pt x="118" y="168"/>
                    <a:pt x="118" y="168"/>
                    <a:pt x="118" y="168"/>
                  </a:cubicBezTo>
                  <a:cubicBezTo>
                    <a:pt x="119" y="168"/>
                    <a:pt x="119" y="168"/>
                    <a:pt x="119" y="168"/>
                  </a:cubicBezTo>
                  <a:cubicBezTo>
                    <a:pt x="207" y="163"/>
                    <a:pt x="233" y="90"/>
                    <a:pt x="233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8"/>
                    <a:pt x="0" y="168"/>
                    <a:pt x="0" y="168"/>
                  </a:cubicBezTo>
                </a:path>
              </a:pathLst>
            </a:custGeom>
            <a:solidFill>
              <a:srgbClr val="FFF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35" name="Oval 30"/>
            <p:cNvSpPr>
              <a:spLocks noChangeArrowheads="1"/>
            </p:cNvSpPr>
            <p:nvPr/>
          </p:nvSpPr>
          <p:spPr bwMode="auto">
            <a:xfrm>
              <a:off x="8405813" y="3549650"/>
              <a:ext cx="36513" cy="34925"/>
            </a:xfrm>
            <a:prstGeom prst="ellipse">
              <a:avLst/>
            </a:prstGeom>
            <a:solidFill>
              <a:srgbClr val="0041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36" name="Freeform 31"/>
            <p:cNvSpPr>
              <a:spLocks/>
            </p:cNvSpPr>
            <p:nvPr/>
          </p:nvSpPr>
          <p:spPr bwMode="auto">
            <a:xfrm>
              <a:off x="8583613" y="887413"/>
              <a:ext cx="1431925" cy="754062"/>
            </a:xfrm>
            <a:custGeom>
              <a:avLst/>
              <a:gdLst>
                <a:gd name="T0" fmla="*/ 145 w 550"/>
                <a:gd name="T1" fmla="*/ 0 h 290"/>
                <a:gd name="T2" fmla="*/ 0 w 550"/>
                <a:gd name="T3" fmla="*/ 145 h 290"/>
                <a:gd name="T4" fmla="*/ 145 w 550"/>
                <a:gd name="T5" fmla="*/ 290 h 290"/>
                <a:gd name="T6" fmla="*/ 550 w 550"/>
                <a:gd name="T7" fmla="*/ 290 h 290"/>
                <a:gd name="T8" fmla="*/ 162 w 550"/>
                <a:gd name="T9" fmla="*/ 1 h 290"/>
                <a:gd name="T10" fmla="*/ 162 w 550"/>
                <a:gd name="T11" fmla="*/ 1 h 290"/>
                <a:gd name="T12" fmla="*/ 162 w 550"/>
                <a:gd name="T13" fmla="*/ 1 h 290"/>
                <a:gd name="T14" fmla="*/ 145 w 550"/>
                <a:gd name="T15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0" h="290">
                  <a:moveTo>
                    <a:pt x="145" y="0"/>
                  </a:moveTo>
                  <a:cubicBezTo>
                    <a:pt x="65" y="0"/>
                    <a:pt x="0" y="65"/>
                    <a:pt x="0" y="145"/>
                  </a:cubicBezTo>
                  <a:cubicBezTo>
                    <a:pt x="0" y="225"/>
                    <a:pt x="65" y="290"/>
                    <a:pt x="145" y="290"/>
                  </a:cubicBezTo>
                  <a:cubicBezTo>
                    <a:pt x="550" y="290"/>
                    <a:pt x="550" y="290"/>
                    <a:pt x="550" y="290"/>
                  </a:cubicBezTo>
                  <a:cubicBezTo>
                    <a:pt x="162" y="1"/>
                    <a:pt x="162" y="1"/>
                    <a:pt x="162" y="1"/>
                  </a:cubicBezTo>
                  <a:cubicBezTo>
                    <a:pt x="162" y="1"/>
                    <a:pt x="162" y="1"/>
                    <a:pt x="162" y="1"/>
                  </a:cubicBezTo>
                  <a:cubicBezTo>
                    <a:pt x="162" y="1"/>
                    <a:pt x="162" y="1"/>
                    <a:pt x="162" y="1"/>
                  </a:cubicBezTo>
                  <a:cubicBezTo>
                    <a:pt x="156" y="0"/>
                    <a:pt x="151" y="0"/>
                    <a:pt x="145" y="0"/>
                  </a:cubicBezTo>
                </a:path>
              </a:pathLst>
            </a:custGeom>
            <a:solidFill>
              <a:srgbClr val="D5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37" name="Freeform 32"/>
            <p:cNvSpPr>
              <a:spLocks/>
            </p:cNvSpPr>
            <p:nvPr/>
          </p:nvSpPr>
          <p:spPr bwMode="auto">
            <a:xfrm>
              <a:off x="8786813" y="1511300"/>
              <a:ext cx="911225" cy="2790825"/>
            </a:xfrm>
            <a:custGeom>
              <a:avLst/>
              <a:gdLst>
                <a:gd name="T0" fmla="*/ 17 w 350"/>
                <a:gd name="T1" fmla="*/ 1073 h 1073"/>
                <a:gd name="T2" fmla="*/ 0 w 350"/>
                <a:gd name="T3" fmla="*/ 1072 h 1073"/>
                <a:gd name="T4" fmla="*/ 11 w 350"/>
                <a:gd name="T5" fmla="*/ 1009 h 1073"/>
                <a:gd name="T6" fmla="*/ 10 w 350"/>
                <a:gd name="T7" fmla="*/ 1009 h 1073"/>
                <a:gd name="T8" fmla="*/ 123 w 350"/>
                <a:gd name="T9" fmla="*/ 961 h 1073"/>
                <a:gd name="T10" fmla="*/ 246 w 350"/>
                <a:gd name="T11" fmla="*/ 692 h 1073"/>
                <a:gd name="T12" fmla="*/ 259 w 350"/>
                <a:gd name="T13" fmla="*/ 6 h 1073"/>
                <a:gd name="T14" fmla="*/ 323 w 350"/>
                <a:gd name="T15" fmla="*/ 0 h 1073"/>
                <a:gd name="T16" fmla="*/ 308 w 350"/>
                <a:gd name="T17" fmla="*/ 709 h 1073"/>
                <a:gd name="T18" fmla="*/ 164 w 350"/>
                <a:gd name="T19" fmla="*/ 1010 h 1073"/>
                <a:gd name="T20" fmla="*/ 17 w 350"/>
                <a:gd name="T21" fmla="*/ 1073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0" h="1073">
                  <a:moveTo>
                    <a:pt x="17" y="1073"/>
                  </a:moveTo>
                  <a:cubicBezTo>
                    <a:pt x="7" y="1073"/>
                    <a:pt x="1" y="1072"/>
                    <a:pt x="0" y="1072"/>
                  </a:cubicBezTo>
                  <a:cubicBezTo>
                    <a:pt x="11" y="1009"/>
                    <a:pt x="11" y="1009"/>
                    <a:pt x="11" y="1009"/>
                  </a:cubicBezTo>
                  <a:cubicBezTo>
                    <a:pt x="10" y="1009"/>
                    <a:pt x="10" y="1009"/>
                    <a:pt x="10" y="1009"/>
                  </a:cubicBezTo>
                  <a:cubicBezTo>
                    <a:pt x="13" y="1009"/>
                    <a:pt x="65" y="1016"/>
                    <a:pt x="123" y="961"/>
                  </a:cubicBezTo>
                  <a:cubicBezTo>
                    <a:pt x="179" y="908"/>
                    <a:pt x="220" y="818"/>
                    <a:pt x="246" y="692"/>
                  </a:cubicBezTo>
                  <a:cubicBezTo>
                    <a:pt x="281" y="522"/>
                    <a:pt x="285" y="291"/>
                    <a:pt x="259" y="6"/>
                  </a:cubicBezTo>
                  <a:cubicBezTo>
                    <a:pt x="323" y="0"/>
                    <a:pt x="323" y="0"/>
                    <a:pt x="323" y="0"/>
                  </a:cubicBezTo>
                  <a:cubicBezTo>
                    <a:pt x="350" y="294"/>
                    <a:pt x="345" y="532"/>
                    <a:pt x="308" y="709"/>
                  </a:cubicBezTo>
                  <a:cubicBezTo>
                    <a:pt x="279" y="848"/>
                    <a:pt x="231" y="949"/>
                    <a:pt x="164" y="1010"/>
                  </a:cubicBezTo>
                  <a:cubicBezTo>
                    <a:pt x="105" y="1065"/>
                    <a:pt x="46" y="1073"/>
                    <a:pt x="17" y="1073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38" name="Freeform 33"/>
            <p:cNvSpPr>
              <a:spLocks/>
            </p:cNvSpPr>
            <p:nvPr/>
          </p:nvSpPr>
          <p:spPr bwMode="auto">
            <a:xfrm>
              <a:off x="9450388" y="1343025"/>
              <a:ext cx="176213" cy="184150"/>
            </a:xfrm>
            <a:custGeom>
              <a:avLst/>
              <a:gdLst>
                <a:gd name="T0" fmla="*/ 65 w 68"/>
                <a:gd name="T1" fmla="*/ 32 h 71"/>
                <a:gd name="T2" fmla="*/ 65 w 68"/>
                <a:gd name="T3" fmla="*/ 31 h 71"/>
                <a:gd name="T4" fmla="*/ 30 w 68"/>
                <a:gd name="T5" fmla="*/ 2 h 71"/>
                <a:gd name="T6" fmla="*/ 1 w 68"/>
                <a:gd name="T7" fmla="*/ 37 h 71"/>
                <a:gd name="T8" fmla="*/ 2 w 68"/>
                <a:gd name="T9" fmla="*/ 38 h 71"/>
                <a:gd name="T10" fmla="*/ 2 w 68"/>
                <a:gd name="T11" fmla="*/ 38 h 71"/>
                <a:gd name="T12" fmla="*/ 5 w 68"/>
                <a:gd name="T13" fmla="*/ 71 h 71"/>
                <a:gd name="T14" fmla="*/ 68 w 68"/>
                <a:gd name="T15" fmla="*/ 65 h 71"/>
                <a:gd name="T16" fmla="*/ 65 w 68"/>
                <a:gd name="T17" fmla="*/ 3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71">
                  <a:moveTo>
                    <a:pt x="65" y="32"/>
                  </a:moveTo>
                  <a:cubicBezTo>
                    <a:pt x="65" y="32"/>
                    <a:pt x="65" y="32"/>
                    <a:pt x="65" y="31"/>
                  </a:cubicBezTo>
                  <a:cubicBezTo>
                    <a:pt x="63" y="13"/>
                    <a:pt x="48" y="0"/>
                    <a:pt x="30" y="2"/>
                  </a:cubicBezTo>
                  <a:cubicBezTo>
                    <a:pt x="13" y="3"/>
                    <a:pt x="0" y="19"/>
                    <a:pt x="1" y="37"/>
                  </a:cubicBezTo>
                  <a:cubicBezTo>
                    <a:pt x="2" y="37"/>
                    <a:pt x="2" y="38"/>
                    <a:pt x="2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68" y="65"/>
                    <a:pt x="68" y="65"/>
                    <a:pt x="68" y="65"/>
                  </a:cubicBezTo>
                  <a:cubicBezTo>
                    <a:pt x="65" y="32"/>
                    <a:pt x="65" y="32"/>
                    <a:pt x="65" y="32"/>
                  </a:cubicBezTo>
                  <a:close/>
                </a:path>
              </a:pathLst>
            </a:custGeom>
            <a:solidFill>
              <a:srgbClr val="FFF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39" name="Freeform 34"/>
            <p:cNvSpPr>
              <a:spLocks/>
            </p:cNvSpPr>
            <p:nvPr/>
          </p:nvSpPr>
          <p:spPr bwMode="auto">
            <a:xfrm>
              <a:off x="8562975" y="6526213"/>
              <a:ext cx="444500" cy="247650"/>
            </a:xfrm>
            <a:custGeom>
              <a:avLst/>
              <a:gdLst>
                <a:gd name="T0" fmla="*/ 280 w 280"/>
                <a:gd name="T1" fmla="*/ 120 h 156"/>
                <a:gd name="T2" fmla="*/ 159 w 280"/>
                <a:gd name="T3" fmla="*/ 0 h 156"/>
                <a:gd name="T4" fmla="*/ 0 w 280"/>
                <a:gd name="T5" fmla="*/ 0 h 156"/>
                <a:gd name="T6" fmla="*/ 0 w 280"/>
                <a:gd name="T7" fmla="*/ 156 h 156"/>
                <a:gd name="T8" fmla="*/ 280 w 280"/>
                <a:gd name="T9" fmla="*/ 156 h 156"/>
                <a:gd name="T10" fmla="*/ 280 w 280"/>
                <a:gd name="T11" fmla="*/ 12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156">
                  <a:moveTo>
                    <a:pt x="280" y="120"/>
                  </a:moveTo>
                  <a:lnTo>
                    <a:pt x="159" y="0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280" y="156"/>
                  </a:lnTo>
                  <a:lnTo>
                    <a:pt x="280" y="120"/>
                  </a:lnTo>
                  <a:close/>
                </a:path>
              </a:pathLst>
            </a:custGeom>
            <a:solidFill>
              <a:srgbClr val="0041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40" name="Freeform 35"/>
            <p:cNvSpPr>
              <a:spLocks/>
            </p:cNvSpPr>
            <p:nvPr/>
          </p:nvSpPr>
          <p:spPr bwMode="auto">
            <a:xfrm>
              <a:off x="8562975" y="6526213"/>
              <a:ext cx="444500" cy="247650"/>
            </a:xfrm>
            <a:custGeom>
              <a:avLst/>
              <a:gdLst>
                <a:gd name="T0" fmla="*/ 280 w 280"/>
                <a:gd name="T1" fmla="*/ 120 h 156"/>
                <a:gd name="T2" fmla="*/ 159 w 280"/>
                <a:gd name="T3" fmla="*/ 0 h 156"/>
                <a:gd name="T4" fmla="*/ 0 w 280"/>
                <a:gd name="T5" fmla="*/ 0 h 156"/>
                <a:gd name="T6" fmla="*/ 0 w 280"/>
                <a:gd name="T7" fmla="*/ 156 h 156"/>
                <a:gd name="T8" fmla="*/ 280 w 280"/>
                <a:gd name="T9" fmla="*/ 156 h 156"/>
                <a:gd name="T10" fmla="*/ 280 w 280"/>
                <a:gd name="T11" fmla="*/ 12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156">
                  <a:moveTo>
                    <a:pt x="280" y="120"/>
                  </a:moveTo>
                  <a:lnTo>
                    <a:pt x="159" y="0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280" y="156"/>
                  </a:lnTo>
                  <a:lnTo>
                    <a:pt x="280" y="1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41" name="Rectangle 36"/>
            <p:cNvSpPr>
              <a:spLocks noChangeArrowheads="1"/>
            </p:cNvSpPr>
            <p:nvPr/>
          </p:nvSpPr>
          <p:spPr bwMode="auto">
            <a:xfrm>
              <a:off x="9136063" y="5461000"/>
              <a:ext cx="252413" cy="1065212"/>
            </a:xfrm>
            <a:prstGeom prst="rect">
              <a:avLst/>
            </a:pr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42" name="Rectangle 37"/>
            <p:cNvSpPr>
              <a:spLocks noChangeArrowheads="1"/>
            </p:cNvSpPr>
            <p:nvPr/>
          </p:nvSpPr>
          <p:spPr bwMode="auto">
            <a:xfrm>
              <a:off x="9136063" y="5461000"/>
              <a:ext cx="252413" cy="106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43" name="Rectangle 38"/>
            <p:cNvSpPr>
              <a:spLocks noChangeArrowheads="1"/>
            </p:cNvSpPr>
            <p:nvPr/>
          </p:nvSpPr>
          <p:spPr bwMode="auto">
            <a:xfrm>
              <a:off x="8562975" y="5416550"/>
              <a:ext cx="249238" cy="1109662"/>
            </a:xfrm>
            <a:prstGeom prst="rect">
              <a:avLst/>
            </a:pr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44" name="Rectangle 39"/>
            <p:cNvSpPr>
              <a:spLocks noChangeArrowheads="1"/>
            </p:cNvSpPr>
            <p:nvPr/>
          </p:nvSpPr>
          <p:spPr bwMode="auto">
            <a:xfrm>
              <a:off x="8562975" y="5416550"/>
              <a:ext cx="249238" cy="1109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45" name="Rectangle 40"/>
            <p:cNvSpPr>
              <a:spLocks noChangeArrowheads="1"/>
            </p:cNvSpPr>
            <p:nvPr/>
          </p:nvSpPr>
          <p:spPr bwMode="auto">
            <a:xfrm>
              <a:off x="8299450" y="5419725"/>
              <a:ext cx="1089025" cy="249237"/>
            </a:xfrm>
            <a:prstGeom prst="rect">
              <a:avLst/>
            </a:pr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46" name="Rectangle 41"/>
            <p:cNvSpPr>
              <a:spLocks noChangeArrowheads="1"/>
            </p:cNvSpPr>
            <p:nvPr/>
          </p:nvSpPr>
          <p:spPr bwMode="auto">
            <a:xfrm>
              <a:off x="8299450" y="5419725"/>
              <a:ext cx="1089025" cy="249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47" name="Freeform 42"/>
            <p:cNvSpPr>
              <a:spLocks/>
            </p:cNvSpPr>
            <p:nvPr/>
          </p:nvSpPr>
          <p:spPr bwMode="auto">
            <a:xfrm>
              <a:off x="8183563" y="1798638"/>
              <a:ext cx="628650" cy="376237"/>
            </a:xfrm>
            <a:custGeom>
              <a:avLst/>
              <a:gdLst>
                <a:gd name="T0" fmla="*/ 218 w 242"/>
                <a:gd name="T1" fmla="*/ 72 h 145"/>
                <a:gd name="T2" fmla="*/ 178 w 242"/>
                <a:gd name="T3" fmla="*/ 41 h 145"/>
                <a:gd name="T4" fmla="*/ 178 w 242"/>
                <a:gd name="T5" fmla="*/ 41 h 145"/>
                <a:gd name="T6" fmla="*/ 178 w 242"/>
                <a:gd name="T7" fmla="*/ 41 h 145"/>
                <a:gd name="T8" fmla="*/ 137 w 242"/>
                <a:gd name="T9" fmla="*/ 0 h 145"/>
                <a:gd name="T10" fmla="*/ 100 w 242"/>
                <a:gd name="T11" fmla="*/ 21 h 145"/>
                <a:gd name="T12" fmla="*/ 87 w 242"/>
                <a:gd name="T13" fmla="*/ 19 h 145"/>
                <a:gd name="T14" fmla="*/ 49 w 242"/>
                <a:gd name="T15" fmla="*/ 58 h 145"/>
                <a:gd name="T16" fmla="*/ 49 w 242"/>
                <a:gd name="T17" fmla="*/ 58 h 145"/>
                <a:gd name="T18" fmla="*/ 44 w 242"/>
                <a:gd name="T19" fmla="*/ 58 h 145"/>
                <a:gd name="T20" fmla="*/ 0 w 242"/>
                <a:gd name="T21" fmla="*/ 101 h 145"/>
                <a:gd name="T22" fmla="*/ 44 w 242"/>
                <a:gd name="T23" fmla="*/ 145 h 145"/>
                <a:gd name="T24" fmla="*/ 204 w 242"/>
                <a:gd name="T25" fmla="*/ 145 h 145"/>
                <a:gd name="T26" fmla="*/ 242 w 242"/>
                <a:gd name="T27" fmla="*/ 107 h 145"/>
                <a:gd name="T28" fmla="*/ 218 w 242"/>
                <a:gd name="T29" fmla="*/ 7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2" h="145">
                  <a:moveTo>
                    <a:pt x="218" y="72"/>
                  </a:moveTo>
                  <a:cubicBezTo>
                    <a:pt x="213" y="54"/>
                    <a:pt x="197" y="41"/>
                    <a:pt x="178" y="41"/>
                  </a:cubicBezTo>
                  <a:cubicBezTo>
                    <a:pt x="178" y="41"/>
                    <a:pt x="178" y="41"/>
                    <a:pt x="178" y="41"/>
                  </a:cubicBezTo>
                  <a:cubicBezTo>
                    <a:pt x="178" y="41"/>
                    <a:pt x="178" y="41"/>
                    <a:pt x="178" y="41"/>
                  </a:cubicBezTo>
                  <a:cubicBezTo>
                    <a:pt x="178" y="18"/>
                    <a:pt x="159" y="0"/>
                    <a:pt x="137" y="0"/>
                  </a:cubicBezTo>
                  <a:cubicBezTo>
                    <a:pt x="121" y="0"/>
                    <a:pt x="107" y="8"/>
                    <a:pt x="100" y="21"/>
                  </a:cubicBezTo>
                  <a:cubicBezTo>
                    <a:pt x="96" y="20"/>
                    <a:pt x="92" y="19"/>
                    <a:pt x="87" y="19"/>
                  </a:cubicBezTo>
                  <a:cubicBezTo>
                    <a:pt x="66" y="19"/>
                    <a:pt x="49" y="36"/>
                    <a:pt x="49" y="58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47" y="58"/>
                    <a:pt x="45" y="58"/>
                    <a:pt x="44" y="58"/>
                  </a:cubicBezTo>
                  <a:cubicBezTo>
                    <a:pt x="19" y="58"/>
                    <a:pt x="0" y="77"/>
                    <a:pt x="0" y="101"/>
                  </a:cubicBezTo>
                  <a:cubicBezTo>
                    <a:pt x="0" y="125"/>
                    <a:pt x="19" y="145"/>
                    <a:pt x="44" y="145"/>
                  </a:cubicBezTo>
                  <a:cubicBezTo>
                    <a:pt x="204" y="145"/>
                    <a:pt x="204" y="145"/>
                    <a:pt x="204" y="145"/>
                  </a:cubicBezTo>
                  <a:cubicBezTo>
                    <a:pt x="225" y="145"/>
                    <a:pt x="242" y="128"/>
                    <a:pt x="242" y="107"/>
                  </a:cubicBezTo>
                  <a:cubicBezTo>
                    <a:pt x="242" y="91"/>
                    <a:pt x="232" y="78"/>
                    <a:pt x="218" y="7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48" name="Freeform 43"/>
            <p:cNvSpPr>
              <a:spLocks/>
            </p:cNvSpPr>
            <p:nvPr/>
          </p:nvSpPr>
          <p:spPr bwMode="auto">
            <a:xfrm>
              <a:off x="10671175" y="617538"/>
              <a:ext cx="546100" cy="317500"/>
            </a:xfrm>
            <a:custGeom>
              <a:avLst/>
              <a:gdLst>
                <a:gd name="T0" fmla="*/ 21 w 210"/>
                <a:gd name="T1" fmla="*/ 61 h 122"/>
                <a:gd name="T2" fmla="*/ 56 w 210"/>
                <a:gd name="T3" fmla="*/ 35 h 122"/>
                <a:gd name="T4" fmla="*/ 56 w 210"/>
                <a:gd name="T5" fmla="*/ 35 h 122"/>
                <a:gd name="T6" fmla="*/ 56 w 210"/>
                <a:gd name="T7" fmla="*/ 35 h 122"/>
                <a:gd name="T8" fmla="*/ 91 w 210"/>
                <a:gd name="T9" fmla="*/ 0 h 122"/>
                <a:gd name="T10" fmla="*/ 123 w 210"/>
                <a:gd name="T11" fmla="*/ 18 h 122"/>
                <a:gd name="T12" fmla="*/ 134 w 210"/>
                <a:gd name="T13" fmla="*/ 16 h 122"/>
                <a:gd name="T14" fmla="*/ 167 w 210"/>
                <a:gd name="T15" fmla="*/ 49 h 122"/>
                <a:gd name="T16" fmla="*/ 167 w 210"/>
                <a:gd name="T17" fmla="*/ 49 h 122"/>
                <a:gd name="T18" fmla="*/ 172 w 210"/>
                <a:gd name="T19" fmla="*/ 49 h 122"/>
                <a:gd name="T20" fmla="*/ 210 w 210"/>
                <a:gd name="T21" fmla="*/ 85 h 122"/>
                <a:gd name="T22" fmla="*/ 172 w 210"/>
                <a:gd name="T23" fmla="*/ 122 h 122"/>
                <a:gd name="T24" fmla="*/ 33 w 210"/>
                <a:gd name="T25" fmla="*/ 122 h 122"/>
                <a:gd name="T26" fmla="*/ 0 w 210"/>
                <a:gd name="T27" fmla="*/ 90 h 122"/>
                <a:gd name="T28" fmla="*/ 21 w 210"/>
                <a:gd name="T29" fmla="*/ 6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0" h="122">
                  <a:moveTo>
                    <a:pt x="21" y="61"/>
                  </a:moveTo>
                  <a:cubicBezTo>
                    <a:pt x="25" y="46"/>
                    <a:pt x="39" y="35"/>
                    <a:pt x="56" y="35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6" y="16"/>
                    <a:pt x="72" y="0"/>
                    <a:pt x="91" y="0"/>
                  </a:cubicBezTo>
                  <a:cubicBezTo>
                    <a:pt x="105" y="0"/>
                    <a:pt x="117" y="8"/>
                    <a:pt x="123" y="18"/>
                  </a:cubicBezTo>
                  <a:cubicBezTo>
                    <a:pt x="126" y="17"/>
                    <a:pt x="130" y="16"/>
                    <a:pt x="134" y="16"/>
                  </a:cubicBezTo>
                  <a:cubicBezTo>
                    <a:pt x="152" y="16"/>
                    <a:pt x="167" y="31"/>
                    <a:pt x="167" y="49"/>
                  </a:cubicBezTo>
                  <a:cubicBezTo>
                    <a:pt x="167" y="49"/>
                    <a:pt x="167" y="49"/>
                    <a:pt x="167" y="49"/>
                  </a:cubicBezTo>
                  <a:cubicBezTo>
                    <a:pt x="169" y="49"/>
                    <a:pt x="170" y="49"/>
                    <a:pt x="172" y="49"/>
                  </a:cubicBezTo>
                  <a:cubicBezTo>
                    <a:pt x="193" y="49"/>
                    <a:pt x="210" y="65"/>
                    <a:pt x="210" y="85"/>
                  </a:cubicBezTo>
                  <a:cubicBezTo>
                    <a:pt x="210" y="106"/>
                    <a:pt x="193" y="122"/>
                    <a:pt x="172" y="122"/>
                  </a:cubicBezTo>
                  <a:cubicBezTo>
                    <a:pt x="33" y="122"/>
                    <a:pt x="33" y="122"/>
                    <a:pt x="33" y="122"/>
                  </a:cubicBezTo>
                  <a:cubicBezTo>
                    <a:pt x="15" y="122"/>
                    <a:pt x="0" y="108"/>
                    <a:pt x="0" y="90"/>
                  </a:cubicBezTo>
                  <a:cubicBezTo>
                    <a:pt x="0" y="77"/>
                    <a:pt x="9" y="65"/>
                    <a:pt x="21" y="6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49" name="Freeform 44"/>
            <p:cNvSpPr>
              <a:spLocks/>
            </p:cNvSpPr>
            <p:nvPr/>
          </p:nvSpPr>
          <p:spPr bwMode="auto">
            <a:xfrm>
              <a:off x="9077325" y="4816475"/>
              <a:ext cx="217488" cy="212725"/>
            </a:xfrm>
            <a:custGeom>
              <a:avLst/>
              <a:gdLst>
                <a:gd name="T0" fmla="*/ 29 w 83"/>
                <a:gd name="T1" fmla="*/ 72 h 82"/>
                <a:gd name="T2" fmla="*/ 30 w 83"/>
                <a:gd name="T3" fmla="*/ 73 h 82"/>
                <a:gd name="T4" fmla="*/ 74 w 83"/>
                <a:gd name="T5" fmla="*/ 62 h 82"/>
                <a:gd name="T6" fmla="*/ 63 w 83"/>
                <a:gd name="T7" fmla="*/ 18 h 82"/>
                <a:gd name="T8" fmla="*/ 62 w 83"/>
                <a:gd name="T9" fmla="*/ 17 h 82"/>
                <a:gd name="T10" fmla="*/ 62 w 83"/>
                <a:gd name="T11" fmla="*/ 17 h 82"/>
                <a:gd name="T12" fmla="*/ 33 w 83"/>
                <a:gd name="T13" fmla="*/ 0 h 82"/>
                <a:gd name="T14" fmla="*/ 0 w 83"/>
                <a:gd name="T15" fmla="*/ 55 h 82"/>
                <a:gd name="T16" fmla="*/ 29 w 83"/>
                <a:gd name="T17" fmla="*/ 7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82">
                  <a:moveTo>
                    <a:pt x="29" y="72"/>
                  </a:moveTo>
                  <a:cubicBezTo>
                    <a:pt x="29" y="72"/>
                    <a:pt x="30" y="73"/>
                    <a:pt x="30" y="73"/>
                  </a:cubicBezTo>
                  <a:cubicBezTo>
                    <a:pt x="46" y="82"/>
                    <a:pt x="65" y="77"/>
                    <a:pt x="74" y="62"/>
                  </a:cubicBezTo>
                  <a:cubicBezTo>
                    <a:pt x="83" y="47"/>
                    <a:pt x="78" y="27"/>
                    <a:pt x="63" y="18"/>
                  </a:cubicBezTo>
                  <a:cubicBezTo>
                    <a:pt x="62" y="18"/>
                    <a:pt x="62" y="18"/>
                    <a:pt x="62" y="17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29" y="72"/>
                    <a:pt x="29" y="72"/>
                    <a:pt x="29" y="72"/>
                  </a:cubicBezTo>
                  <a:close/>
                </a:path>
              </a:pathLst>
            </a:custGeom>
            <a:solidFill>
              <a:srgbClr val="FFF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50" name="Rectangle 45"/>
            <p:cNvSpPr>
              <a:spLocks noChangeArrowheads="1"/>
            </p:cNvSpPr>
            <p:nvPr/>
          </p:nvSpPr>
          <p:spPr bwMode="auto">
            <a:xfrm>
              <a:off x="7880350" y="4425950"/>
              <a:ext cx="1017588" cy="1398587"/>
            </a:xfrm>
            <a:prstGeom prst="rect">
              <a:avLst/>
            </a:prstGeom>
            <a:solidFill>
              <a:srgbClr val="662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51" name="Rectangle 46"/>
            <p:cNvSpPr>
              <a:spLocks noChangeArrowheads="1"/>
            </p:cNvSpPr>
            <p:nvPr/>
          </p:nvSpPr>
          <p:spPr bwMode="auto">
            <a:xfrm>
              <a:off x="7880350" y="4425950"/>
              <a:ext cx="1017588" cy="1398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52" name="Rectangle 47"/>
            <p:cNvSpPr>
              <a:spLocks noChangeArrowheads="1"/>
            </p:cNvSpPr>
            <p:nvPr/>
          </p:nvSpPr>
          <p:spPr bwMode="auto">
            <a:xfrm>
              <a:off x="7880350" y="5684838"/>
              <a:ext cx="179388" cy="1089025"/>
            </a:xfrm>
            <a:prstGeom prst="rect">
              <a:avLst/>
            </a:prstGeom>
            <a:solidFill>
              <a:srgbClr val="662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53" name="Rectangle 48"/>
            <p:cNvSpPr>
              <a:spLocks noChangeArrowheads="1"/>
            </p:cNvSpPr>
            <p:nvPr/>
          </p:nvSpPr>
          <p:spPr bwMode="auto">
            <a:xfrm>
              <a:off x="7880350" y="5684838"/>
              <a:ext cx="179388" cy="1089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54" name="Freeform 49"/>
            <p:cNvSpPr>
              <a:spLocks/>
            </p:cNvSpPr>
            <p:nvPr/>
          </p:nvSpPr>
          <p:spPr bwMode="auto">
            <a:xfrm>
              <a:off x="9136063" y="6526213"/>
              <a:ext cx="444500" cy="247650"/>
            </a:xfrm>
            <a:custGeom>
              <a:avLst/>
              <a:gdLst>
                <a:gd name="T0" fmla="*/ 280 w 280"/>
                <a:gd name="T1" fmla="*/ 120 h 156"/>
                <a:gd name="T2" fmla="*/ 160 w 280"/>
                <a:gd name="T3" fmla="*/ 0 h 156"/>
                <a:gd name="T4" fmla="*/ 0 w 280"/>
                <a:gd name="T5" fmla="*/ 0 h 156"/>
                <a:gd name="T6" fmla="*/ 0 w 280"/>
                <a:gd name="T7" fmla="*/ 156 h 156"/>
                <a:gd name="T8" fmla="*/ 280 w 280"/>
                <a:gd name="T9" fmla="*/ 156 h 156"/>
                <a:gd name="T10" fmla="*/ 280 w 280"/>
                <a:gd name="T11" fmla="*/ 12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156">
                  <a:moveTo>
                    <a:pt x="280" y="120"/>
                  </a:moveTo>
                  <a:lnTo>
                    <a:pt x="160" y="0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280" y="156"/>
                  </a:lnTo>
                  <a:lnTo>
                    <a:pt x="280" y="120"/>
                  </a:lnTo>
                  <a:close/>
                </a:path>
              </a:pathLst>
            </a:custGeom>
            <a:solidFill>
              <a:srgbClr val="0041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55" name="Freeform 50"/>
            <p:cNvSpPr>
              <a:spLocks/>
            </p:cNvSpPr>
            <p:nvPr/>
          </p:nvSpPr>
          <p:spPr bwMode="auto">
            <a:xfrm>
              <a:off x="9136063" y="6526213"/>
              <a:ext cx="444500" cy="247650"/>
            </a:xfrm>
            <a:custGeom>
              <a:avLst/>
              <a:gdLst>
                <a:gd name="T0" fmla="*/ 280 w 280"/>
                <a:gd name="T1" fmla="*/ 120 h 156"/>
                <a:gd name="T2" fmla="*/ 160 w 280"/>
                <a:gd name="T3" fmla="*/ 0 h 156"/>
                <a:gd name="T4" fmla="*/ 0 w 280"/>
                <a:gd name="T5" fmla="*/ 0 h 156"/>
                <a:gd name="T6" fmla="*/ 0 w 280"/>
                <a:gd name="T7" fmla="*/ 156 h 156"/>
                <a:gd name="T8" fmla="*/ 280 w 280"/>
                <a:gd name="T9" fmla="*/ 156 h 156"/>
                <a:gd name="T10" fmla="*/ 280 w 280"/>
                <a:gd name="T11" fmla="*/ 12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156">
                  <a:moveTo>
                    <a:pt x="280" y="120"/>
                  </a:moveTo>
                  <a:lnTo>
                    <a:pt x="160" y="0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280" y="156"/>
                  </a:lnTo>
                  <a:lnTo>
                    <a:pt x="280" y="1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56" name="Rectangle 51"/>
            <p:cNvSpPr>
              <a:spLocks noChangeArrowheads="1"/>
            </p:cNvSpPr>
            <p:nvPr/>
          </p:nvSpPr>
          <p:spPr bwMode="auto">
            <a:xfrm>
              <a:off x="8721725" y="5684838"/>
              <a:ext cx="176213" cy="1089025"/>
            </a:xfrm>
            <a:prstGeom prst="rect">
              <a:avLst/>
            </a:prstGeom>
            <a:solidFill>
              <a:srgbClr val="662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57" name="Rectangle 52"/>
            <p:cNvSpPr>
              <a:spLocks noChangeArrowheads="1"/>
            </p:cNvSpPr>
            <p:nvPr/>
          </p:nvSpPr>
          <p:spPr bwMode="auto">
            <a:xfrm>
              <a:off x="8721725" y="5684838"/>
              <a:ext cx="176213" cy="1089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58" name="Rectangle 53"/>
            <p:cNvSpPr>
              <a:spLocks noChangeArrowheads="1"/>
            </p:cNvSpPr>
            <p:nvPr/>
          </p:nvSpPr>
          <p:spPr bwMode="auto">
            <a:xfrm>
              <a:off x="8283575" y="5684838"/>
              <a:ext cx="177800" cy="1089025"/>
            </a:xfrm>
            <a:prstGeom prst="rect">
              <a:avLst/>
            </a:prstGeom>
            <a:solidFill>
              <a:srgbClr val="662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59" name="Rectangle 54"/>
            <p:cNvSpPr>
              <a:spLocks noChangeArrowheads="1"/>
            </p:cNvSpPr>
            <p:nvPr/>
          </p:nvSpPr>
          <p:spPr bwMode="auto">
            <a:xfrm>
              <a:off x="8283575" y="5684838"/>
              <a:ext cx="177800" cy="1089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60" name="Rectangle 55"/>
            <p:cNvSpPr>
              <a:spLocks noChangeArrowheads="1"/>
            </p:cNvSpPr>
            <p:nvPr/>
          </p:nvSpPr>
          <p:spPr bwMode="auto">
            <a:xfrm>
              <a:off x="9121775" y="5684838"/>
              <a:ext cx="177800" cy="1089025"/>
            </a:xfrm>
            <a:prstGeom prst="rect">
              <a:avLst/>
            </a:prstGeom>
            <a:solidFill>
              <a:srgbClr val="662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61" name="Rectangle 56"/>
            <p:cNvSpPr>
              <a:spLocks noChangeArrowheads="1"/>
            </p:cNvSpPr>
            <p:nvPr/>
          </p:nvSpPr>
          <p:spPr bwMode="auto">
            <a:xfrm>
              <a:off x="9121775" y="5684838"/>
              <a:ext cx="177800" cy="1089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62" name="Rectangle 57"/>
            <p:cNvSpPr>
              <a:spLocks noChangeArrowheads="1"/>
            </p:cNvSpPr>
            <p:nvPr/>
          </p:nvSpPr>
          <p:spPr bwMode="auto">
            <a:xfrm>
              <a:off x="8604250" y="5664200"/>
              <a:ext cx="695325" cy="160337"/>
            </a:xfrm>
            <a:prstGeom prst="rect">
              <a:avLst/>
            </a:prstGeom>
            <a:solidFill>
              <a:srgbClr val="662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63" name="Rectangle 58"/>
            <p:cNvSpPr>
              <a:spLocks noChangeArrowheads="1"/>
            </p:cNvSpPr>
            <p:nvPr/>
          </p:nvSpPr>
          <p:spPr bwMode="auto">
            <a:xfrm>
              <a:off x="8604250" y="5664200"/>
              <a:ext cx="695325" cy="160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64" name="Freeform 59"/>
            <p:cNvSpPr>
              <a:spLocks/>
            </p:cNvSpPr>
            <p:nvPr/>
          </p:nvSpPr>
          <p:spPr bwMode="auto">
            <a:xfrm>
              <a:off x="8810625" y="4425950"/>
              <a:ext cx="87313" cy="1238250"/>
            </a:xfrm>
            <a:custGeom>
              <a:avLst/>
              <a:gdLst>
                <a:gd name="T0" fmla="*/ 55 w 55"/>
                <a:gd name="T1" fmla="*/ 0 h 780"/>
                <a:gd name="T2" fmla="*/ 0 w 55"/>
                <a:gd name="T3" fmla="*/ 0 h 780"/>
                <a:gd name="T4" fmla="*/ 0 w 55"/>
                <a:gd name="T5" fmla="*/ 624 h 780"/>
                <a:gd name="T6" fmla="*/ 0 w 55"/>
                <a:gd name="T7" fmla="*/ 780 h 780"/>
                <a:gd name="T8" fmla="*/ 55 w 55"/>
                <a:gd name="T9" fmla="*/ 780 h 780"/>
                <a:gd name="T10" fmla="*/ 55 w 55"/>
                <a:gd name="T11" fmla="*/ 626 h 780"/>
                <a:gd name="T12" fmla="*/ 55 w 55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780">
                  <a:moveTo>
                    <a:pt x="55" y="0"/>
                  </a:moveTo>
                  <a:lnTo>
                    <a:pt x="0" y="0"/>
                  </a:lnTo>
                  <a:lnTo>
                    <a:pt x="0" y="624"/>
                  </a:lnTo>
                  <a:lnTo>
                    <a:pt x="0" y="780"/>
                  </a:lnTo>
                  <a:lnTo>
                    <a:pt x="55" y="780"/>
                  </a:lnTo>
                  <a:lnTo>
                    <a:pt x="55" y="626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5B2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65" name="Freeform 60"/>
            <p:cNvSpPr>
              <a:spLocks/>
            </p:cNvSpPr>
            <p:nvPr/>
          </p:nvSpPr>
          <p:spPr bwMode="auto">
            <a:xfrm>
              <a:off x="8810625" y="4425950"/>
              <a:ext cx="87313" cy="1238250"/>
            </a:xfrm>
            <a:custGeom>
              <a:avLst/>
              <a:gdLst>
                <a:gd name="T0" fmla="*/ 55 w 55"/>
                <a:gd name="T1" fmla="*/ 0 h 780"/>
                <a:gd name="T2" fmla="*/ 0 w 55"/>
                <a:gd name="T3" fmla="*/ 0 h 780"/>
                <a:gd name="T4" fmla="*/ 0 w 55"/>
                <a:gd name="T5" fmla="*/ 624 h 780"/>
                <a:gd name="T6" fmla="*/ 0 w 55"/>
                <a:gd name="T7" fmla="*/ 780 h 780"/>
                <a:gd name="T8" fmla="*/ 55 w 55"/>
                <a:gd name="T9" fmla="*/ 780 h 780"/>
                <a:gd name="T10" fmla="*/ 55 w 55"/>
                <a:gd name="T11" fmla="*/ 626 h 780"/>
                <a:gd name="T12" fmla="*/ 55 w 55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780">
                  <a:moveTo>
                    <a:pt x="55" y="0"/>
                  </a:moveTo>
                  <a:lnTo>
                    <a:pt x="0" y="0"/>
                  </a:lnTo>
                  <a:lnTo>
                    <a:pt x="0" y="624"/>
                  </a:lnTo>
                  <a:lnTo>
                    <a:pt x="0" y="780"/>
                  </a:lnTo>
                  <a:lnTo>
                    <a:pt x="55" y="780"/>
                  </a:lnTo>
                  <a:lnTo>
                    <a:pt x="55" y="626"/>
                  </a:lnTo>
                  <a:lnTo>
                    <a:pt x="5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66" name="Freeform 61"/>
            <p:cNvSpPr>
              <a:spLocks/>
            </p:cNvSpPr>
            <p:nvPr/>
          </p:nvSpPr>
          <p:spPr bwMode="auto">
            <a:xfrm>
              <a:off x="8810625" y="5824538"/>
              <a:ext cx="87313" cy="949325"/>
            </a:xfrm>
            <a:custGeom>
              <a:avLst/>
              <a:gdLst>
                <a:gd name="T0" fmla="*/ 55 w 55"/>
                <a:gd name="T1" fmla="*/ 0 h 598"/>
                <a:gd name="T2" fmla="*/ 0 w 55"/>
                <a:gd name="T3" fmla="*/ 0 h 598"/>
                <a:gd name="T4" fmla="*/ 0 w 55"/>
                <a:gd name="T5" fmla="*/ 598 h 598"/>
                <a:gd name="T6" fmla="*/ 55 w 55"/>
                <a:gd name="T7" fmla="*/ 598 h 598"/>
                <a:gd name="T8" fmla="*/ 55 w 55"/>
                <a:gd name="T9" fmla="*/ 495 h 598"/>
                <a:gd name="T10" fmla="*/ 55 w 55"/>
                <a:gd name="T11" fmla="*/ 464 h 598"/>
                <a:gd name="T12" fmla="*/ 55 w 55"/>
                <a:gd name="T13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598">
                  <a:moveTo>
                    <a:pt x="55" y="0"/>
                  </a:moveTo>
                  <a:lnTo>
                    <a:pt x="0" y="0"/>
                  </a:lnTo>
                  <a:lnTo>
                    <a:pt x="0" y="598"/>
                  </a:lnTo>
                  <a:lnTo>
                    <a:pt x="55" y="598"/>
                  </a:lnTo>
                  <a:lnTo>
                    <a:pt x="55" y="495"/>
                  </a:lnTo>
                  <a:lnTo>
                    <a:pt x="55" y="464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5B2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67" name="Freeform 62"/>
            <p:cNvSpPr>
              <a:spLocks/>
            </p:cNvSpPr>
            <p:nvPr/>
          </p:nvSpPr>
          <p:spPr bwMode="auto">
            <a:xfrm>
              <a:off x="8810625" y="5824538"/>
              <a:ext cx="87313" cy="949325"/>
            </a:xfrm>
            <a:custGeom>
              <a:avLst/>
              <a:gdLst>
                <a:gd name="T0" fmla="*/ 55 w 55"/>
                <a:gd name="T1" fmla="*/ 0 h 598"/>
                <a:gd name="T2" fmla="*/ 0 w 55"/>
                <a:gd name="T3" fmla="*/ 0 h 598"/>
                <a:gd name="T4" fmla="*/ 0 w 55"/>
                <a:gd name="T5" fmla="*/ 598 h 598"/>
                <a:gd name="T6" fmla="*/ 55 w 55"/>
                <a:gd name="T7" fmla="*/ 598 h 598"/>
                <a:gd name="T8" fmla="*/ 55 w 55"/>
                <a:gd name="T9" fmla="*/ 495 h 598"/>
                <a:gd name="T10" fmla="*/ 55 w 55"/>
                <a:gd name="T11" fmla="*/ 464 h 598"/>
                <a:gd name="T12" fmla="*/ 55 w 55"/>
                <a:gd name="T13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598">
                  <a:moveTo>
                    <a:pt x="55" y="0"/>
                  </a:moveTo>
                  <a:lnTo>
                    <a:pt x="0" y="0"/>
                  </a:lnTo>
                  <a:lnTo>
                    <a:pt x="0" y="598"/>
                  </a:lnTo>
                  <a:lnTo>
                    <a:pt x="55" y="598"/>
                  </a:lnTo>
                  <a:lnTo>
                    <a:pt x="55" y="495"/>
                  </a:lnTo>
                  <a:lnTo>
                    <a:pt x="55" y="464"/>
                  </a:lnTo>
                  <a:lnTo>
                    <a:pt x="5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68" name="Freeform 63"/>
            <p:cNvSpPr>
              <a:spLocks/>
            </p:cNvSpPr>
            <p:nvPr/>
          </p:nvSpPr>
          <p:spPr bwMode="auto">
            <a:xfrm>
              <a:off x="8810625" y="5664200"/>
              <a:ext cx="87313" cy="160337"/>
            </a:xfrm>
            <a:custGeom>
              <a:avLst/>
              <a:gdLst>
                <a:gd name="T0" fmla="*/ 55 w 55"/>
                <a:gd name="T1" fmla="*/ 0 h 101"/>
                <a:gd name="T2" fmla="*/ 55 w 55"/>
                <a:gd name="T3" fmla="*/ 0 h 101"/>
                <a:gd name="T4" fmla="*/ 0 w 55"/>
                <a:gd name="T5" fmla="*/ 0 h 101"/>
                <a:gd name="T6" fmla="*/ 0 w 55"/>
                <a:gd name="T7" fmla="*/ 101 h 101"/>
                <a:gd name="T8" fmla="*/ 55 w 55"/>
                <a:gd name="T9" fmla="*/ 101 h 101"/>
                <a:gd name="T10" fmla="*/ 55 w 55"/>
                <a:gd name="T11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101">
                  <a:moveTo>
                    <a:pt x="55" y="0"/>
                  </a:moveTo>
                  <a:lnTo>
                    <a:pt x="55" y="0"/>
                  </a:lnTo>
                  <a:lnTo>
                    <a:pt x="0" y="0"/>
                  </a:lnTo>
                  <a:lnTo>
                    <a:pt x="0" y="101"/>
                  </a:lnTo>
                  <a:lnTo>
                    <a:pt x="55" y="101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5B2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69" name="Freeform 64"/>
            <p:cNvSpPr>
              <a:spLocks/>
            </p:cNvSpPr>
            <p:nvPr/>
          </p:nvSpPr>
          <p:spPr bwMode="auto">
            <a:xfrm>
              <a:off x="8810625" y="5664200"/>
              <a:ext cx="87313" cy="160337"/>
            </a:xfrm>
            <a:custGeom>
              <a:avLst/>
              <a:gdLst>
                <a:gd name="T0" fmla="*/ 55 w 55"/>
                <a:gd name="T1" fmla="*/ 0 h 101"/>
                <a:gd name="T2" fmla="*/ 55 w 55"/>
                <a:gd name="T3" fmla="*/ 0 h 101"/>
                <a:gd name="T4" fmla="*/ 0 w 55"/>
                <a:gd name="T5" fmla="*/ 0 h 101"/>
                <a:gd name="T6" fmla="*/ 0 w 55"/>
                <a:gd name="T7" fmla="*/ 101 h 101"/>
                <a:gd name="T8" fmla="*/ 55 w 55"/>
                <a:gd name="T9" fmla="*/ 101 h 101"/>
                <a:gd name="T10" fmla="*/ 55 w 55"/>
                <a:gd name="T11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101">
                  <a:moveTo>
                    <a:pt x="55" y="0"/>
                  </a:moveTo>
                  <a:lnTo>
                    <a:pt x="55" y="0"/>
                  </a:lnTo>
                  <a:lnTo>
                    <a:pt x="0" y="0"/>
                  </a:lnTo>
                  <a:lnTo>
                    <a:pt x="0" y="101"/>
                  </a:lnTo>
                  <a:lnTo>
                    <a:pt x="55" y="101"/>
                  </a:lnTo>
                  <a:lnTo>
                    <a:pt x="5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70" name="Rectangle 65"/>
            <p:cNvSpPr>
              <a:spLocks noChangeArrowheads="1"/>
            </p:cNvSpPr>
            <p:nvPr/>
          </p:nvSpPr>
          <p:spPr bwMode="auto">
            <a:xfrm>
              <a:off x="9121775" y="5824538"/>
              <a:ext cx="88900" cy="949325"/>
            </a:xfrm>
            <a:prstGeom prst="rect">
              <a:avLst/>
            </a:prstGeom>
            <a:solidFill>
              <a:srgbClr val="5B2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71" name="Rectangle 66"/>
            <p:cNvSpPr>
              <a:spLocks noChangeArrowheads="1"/>
            </p:cNvSpPr>
            <p:nvPr/>
          </p:nvSpPr>
          <p:spPr bwMode="auto">
            <a:xfrm>
              <a:off x="9121775" y="5824538"/>
              <a:ext cx="88900" cy="949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72" name="Rectangle 67"/>
            <p:cNvSpPr>
              <a:spLocks noChangeArrowheads="1"/>
            </p:cNvSpPr>
            <p:nvPr/>
          </p:nvSpPr>
          <p:spPr bwMode="auto">
            <a:xfrm>
              <a:off x="9002713" y="5018088"/>
              <a:ext cx="1012825" cy="120650"/>
            </a:xfrm>
            <a:prstGeom prst="rect">
              <a:avLst/>
            </a:pr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73" name="Rectangle 68"/>
            <p:cNvSpPr>
              <a:spLocks noChangeArrowheads="1"/>
            </p:cNvSpPr>
            <p:nvPr/>
          </p:nvSpPr>
          <p:spPr bwMode="auto">
            <a:xfrm>
              <a:off x="9002713" y="5018088"/>
              <a:ext cx="1012825" cy="120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74" name="Rectangle 69"/>
            <p:cNvSpPr>
              <a:spLocks noChangeArrowheads="1"/>
            </p:cNvSpPr>
            <p:nvPr/>
          </p:nvSpPr>
          <p:spPr bwMode="auto">
            <a:xfrm>
              <a:off x="9585325" y="5018088"/>
              <a:ext cx="430213" cy="120650"/>
            </a:xfrm>
            <a:prstGeom prst="rect">
              <a:avLst/>
            </a:prstGeom>
            <a:solidFill>
              <a:srgbClr val="0090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75" name="Rectangle 70"/>
            <p:cNvSpPr>
              <a:spLocks noChangeArrowheads="1"/>
            </p:cNvSpPr>
            <p:nvPr/>
          </p:nvSpPr>
          <p:spPr bwMode="auto">
            <a:xfrm>
              <a:off x="9585325" y="5018088"/>
              <a:ext cx="430213" cy="120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76" name="Freeform 71"/>
            <p:cNvSpPr>
              <a:spLocks/>
            </p:cNvSpPr>
            <p:nvPr/>
          </p:nvSpPr>
          <p:spPr bwMode="auto">
            <a:xfrm>
              <a:off x="7880350" y="4816475"/>
              <a:ext cx="930275" cy="1008062"/>
            </a:xfrm>
            <a:custGeom>
              <a:avLst/>
              <a:gdLst>
                <a:gd name="T0" fmla="*/ 0 w 586"/>
                <a:gd name="T1" fmla="*/ 0 h 635"/>
                <a:gd name="T2" fmla="*/ 0 w 586"/>
                <a:gd name="T3" fmla="*/ 547 h 635"/>
                <a:gd name="T4" fmla="*/ 113 w 586"/>
                <a:gd name="T5" fmla="*/ 547 h 635"/>
                <a:gd name="T6" fmla="*/ 113 w 586"/>
                <a:gd name="T7" fmla="*/ 635 h 635"/>
                <a:gd name="T8" fmla="*/ 254 w 586"/>
                <a:gd name="T9" fmla="*/ 635 h 635"/>
                <a:gd name="T10" fmla="*/ 254 w 586"/>
                <a:gd name="T11" fmla="*/ 547 h 635"/>
                <a:gd name="T12" fmla="*/ 366 w 586"/>
                <a:gd name="T13" fmla="*/ 547 h 635"/>
                <a:gd name="T14" fmla="*/ 366 w 586"/>
                <a:gd name="T15" fmla="*/ 635 h 635"/>
                <a:gd name="T16" fmla="*/ 456 w 586"/>
                <a:gd name="T17" fmla="*/ 635 h 635"/>
                <a:gd name="T18" fmla="*/ 456 w 586"/>
                <a:gd name="T19" fmla="*/ 534 h 635"/>
                <a:gd name="T20" fmla="*/ 586 w 586"/>
                <a:gd name="T21" fmla="*/ 534 h 635"/>
                <a:gd name="T22" fmla="*/ 586 w 586"/>
                <a:gd name="T23" fmla="*/ 378 h 635"/>
                <a:gd name="T24" fmla="*/ 0 w 586"/>
                <a:gd name="T25" fmla="*/ 0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86" h="635">
                  <a:moveTo>
                    <a:pt x="0" y="0"/>
                  </a:moveTo>
                  <a:lnTo>
                    <a:pt x="0" y="547"/>
                  </a:lnTo>
                  <a:lnTo>
                    <a:pt x="113" y="547"/>
                  </a:lnTo>
                  <a:lnTo>
                    <a:pt x="113" y="635"/>
                  </a:lnTo>
                  <a:lnTo>
                    <a:pt x="254" y="635"/>
                  </a:lnTo>
                  <a:lnTo>
                    <a:pt x="254" y="547"/>
                  </a:lnTo>
                  <a:lnTo>
                    <a:pt x="366" y="547"/>
                  </a:lnTo>
                  <a:lnTo>
                    <a:pt x="366" y="635"/>
                  </a:lnTo>
                  <a:lnTo>
                    <a:pt x="456" y="635"/>
                  </a:lnTo>
                  <a:lnTo>
                    <a:pt x="456" y="534"/>
                  </a:lnTo>
                  <a:lnTo>
                    <a:pt x="586" y="534"/>
                  </a:lnTo>
                  <a:lnTo>
                    <a:pt x="586" y="3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2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77" name="Freeform 72"/>
            <p:cNvSpPr>
              <a:spLocks/>
            </p:cNvSpPr>
            <p:nvPr/>
          </p:nvSpPr>
          <p:spPr bwMode="auto">
            <a:xfrm>
              <a:off x="7880350" y="4816475"/>
              <a:ext cx="930275" cy="1008062"/>
            </a:xfrm>
            <a:custGeom>
              <a:avLst/>
              <a:gdLst>
                <a:gd name="T0" fmla="*/ 0 w 586"/>
                <a:gd name="T1" fmla="*/ 0 h 635"/>
                <a:gd name="T2" fmla="*/ 0 w 586"/>
                <a:gd name="T3" fmla="*/ 547 h 635"/>
                <a:gd name="T4" fmla="*/ 113 w 586"/>
                <a:gd name="T5" fmla="*/ 547 h 635"/>
                <a:gd name="T6" fmla="*/ 113 w 586"/>
                <a:gd name="T7" fmla="*/ 635 h 635"/>
                <a:gd name="T8" fmla="*/ 254 w 586"/>
                <a:gd name="T9" fmla="*/ 635 h 635"/>
                <a:gd name="T10" fmla="*/ 254 w 586"/>
                <a:gd name="T11" fmla="*/ 547 h 635"/>
                <a:gd name="T12" fmla="*/ 366 w 586"/>
                <a:gd name="T13" fmla="*/ 547 h 635"/>
                <a:gd name="T14" fmla="*/ 366 w 586"/>
                <a:gd name="T15" fmla="*/ 635 h 635"/>
                <a:gd name="T16" fmla="*/ 456 w 586"/>
                <a:gd name="T17" fmla="*/ 635 h 635"/>
                <a:gd name="T18" fmla="*/ 456 w 586"/>
                <a:gd name="T19" fmla="*/ 534 h 635"/>
                <a:gd name="T20" fmla="*/ 586 w 586"/>
                <a:gd name="T21" fmla="*/ 534 h 635"/>
                <a:gd name="T22" fmla="*/ 586 w 586"/>
                <a:gd name="T23" fmla="*/ 378 h 635"/>
                <a:gd name="T24" fmla="*/ 0 w 586"/>
                <a:gd name="T25" fmla="*/ 0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86" h="635">
                  <a:moveTo>
                    <a:pt x="0" y="0"/>
                  </a:moveTo>
                  <a:lnTo>
                    <a:pt x="0" y="547"/>
                  </a:lnTo>
                  <a:lnTo>
                    <a:pt x="113" y="547"/>
                  </a:lnTo>
                  <a:lnTo>
                    <a:pt x="113" y="635"/>
                  </a:lnTo>
                  <a:lnTo>
                    <a:pt x="254" y="635"/>
                  </a:lnTo>
                  <a:lnTo>
                    <a:pt x="254" y="547"/>
                  </a:lnTo>
                  <a:lnTo>
                    <a:pt x="366" y="547"/>
                  </a:lnTo>
                  <a:lnTo>
                    <a:pt x="366" y="635"/>
                  </a:lnTo>
                  <a:lnTo>
                    <a:pt x="456" y="635"/>
                  </a:lnTo>
                  <a:lnTo>
                    <a:pt x="456" y="534"/>
                  </a:lnTo>
                  <a:lnTo>
                    <a:pt x="586" y="534"/>
                  </a:lnTo>
                  <a:lnTo>
                    <a:pt x="586" y="37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78" name="Freeform 73"/>
            <p:cNvSpPr>
              <a:spLocks/>
            </p:cNvSpPr>
            <p:nvPr/>
          </p:nvSpPr>
          <p:spPr bwMode="auto">
            <a:xfrm>
              <a:off x="7880350" y="5684838"/>
              <a:ext cx="179388" cy="1089025"/>
            </a:xfrm>
            <a:custGeom>
              <a:avLst/>
              <a:gdLst>
                <a:gd name="T0" fmla="*/ 113 w 113"/>
                <a:gd name="T1" fmla="*/ 0 h 686"/>
                <a:gd name="T2" fmla="*/ 0 w 113"/>
                <a:gd name="T3" fmla="*/ 0 h 686"/>
                <a:gd name="T4" fmla="*/ 0 w 113"/>
                <a:gd name="T5" fmla="*/ 88 h 686"/>
                <a:gd name="T6" fmla="*/ 56 w 113"/>
                <a:gd name="T7" fmla="*/ 88 h 686"/>
                <a:gd name="T8" fmla="*/ 56 w 113"/>
                <a:gd name="T9" fmla="*/ 686 h 686"/>
                <a:gd name="T10" fmla="*/ 113 w 113"/>
                <a:gd name="T11" fmla="*/ 686 h 686"/>
                <a:gd name="T12" fmla="*/ 113 w 113"/>
                <a:gd name="T13" fmla="*/ 552 h 686"/>
                <a:gd name="T14" fmla="*/ 113 w 113"/>
                <a:gd name="T15" fmla="*/ 88 h 686"/>
                <a:gd name="T16" fmla="*/ 113 w 113"/>
                <a:gd name="T17" fmla="*/ 0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686">
                  <a:moveTo>
                    <a:pt x="113" y="0"/>
                  </a:moveTo>
                  <a:lnTo>
                    <a:pt x="0" y="0"/>
                  </a:lnTo>
                  <a:lnTo>
                    <a:pt x="0" y="88"/>
                  </a:lnTo>
                  <a:lnTo>
                    <a:pt x="56" y="88"/>
                  </a:lnTo>
                  <a:lnTo>
                    <a:pt x="56" y="686"/>
                  </a:lnTo>
                  <a:lnTo>
                    <a:pt x="113" y="686"/>
                  </a:lnTo>
                  <a:lnTo>
                    <a:pt x="113" y="552"/>
                  </a:lnTo>
                  <a:lnTo>
                    <a:pt x="113" y="88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5E2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79" name="Freeform 74"/>
            <p:cNvSpPr>
              <a:spLocks/>
            </p:cNvSpPr>
            <p:nvPr/>
          </p:nvSpPr>
          <p:spPr bwMode="auto">
            <a:xfrm>
              <a:off x="7880350" y="5684838"/>
              <a:ext cx="179388" cy="1089025"/>
            </a:xfrm>
            <a:custGeom>
              <a:avLst/>
              <a:gdLst>
                <a:gd name="T0" fmla="*/ 113 w 113"/>
                <a:gd name="T1" fmla="*/ 0 h 686"/>
                <a:gd name="T2" fmla="*/ 0 w 113"/>
                <a:gd name="T3" fmla="*/ 0 h 686"/>
                <a:gd name="T4" fmla="*/ 0 w 113"/>
                <a:gd name="T5" fmla="*/ 88 h 686"/>
                <a:gd name="T6" fmla="*/ 56 w 113"/>
                <a:gd name="T7" fmla="*/ 88 h 686"/>
                <a:gd name="T8" fmla="*/ 56 w 113"/>
                <a:gd name="T9" fmla="*/ 686 h 686"/>
                <a:gd name="T10" fmla="*/ 113 w 113"/>
                <a:gd name="T11" fmla="*/ 686 h 686"/>
                <a:gd name="T12" fmla="*/ 113 w 113"/>
                <a:gd name="T13" fmla="*/ 552 h 686"/>
                <a:gd name="T14" fmla="*/ 113 w 113"/>
                <a:gd name="T15" fmla="*/ 88 h 686"/>
                <a:gd name="T16" fmla="*/ 113 w 113"/>
                <a:gd name="T17" fmla="*/ 0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686">
                  <a:moveTo>
                    <a:pt x="113" y="0"/>
                  </a:moveTo>
                  <a:lnTo>
                    <a:pt x="0" y="0"/>
                  </a:lnTo>
                  <a:lnTo>
                    <a:pt x="0" y="88"/>
                  </a:lnTo>
                  <a:lnTo>
                    <a:pt x="56" y="88"/>
                  </a:lnTo>
                  <a:lnTo>
                    <a:pt x="56" y="686"/>
                  </a:lnTo>
                  <a:lnTo>
                    <a:pt x="113" y="686"/>
                  </a:lnTo>
                  <a:lnTo>
                    <a:pt x="113" y="552"/>
                  </a:lnTo>
                  <a:lnTo>
                    <a:pt x="113" y="88"/>
                  </a:lnTo>
                  <a:lnTo>
                    <a:pt x="1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80" name="Freeform 75"/>
            <p:cNvSpPr>
              <a:spLocks/>
            </p:cNvSpPr>
            <p:nvPr/>
          </p:nvSpPr>
          <p:spPr bwMode="auto">
            <a:xfrm>
              <a:off x="8283575" y="5684838"/>
              <a:ext cx="177800" cy="1089025"/>
            </a:xfrm>
            <a:custGeom>
              <a:avLst/>
              <a:gdLst>
                <a:gd name="T0" fmla="*/ 112 w 112"/>
                <a:gd name="T1" fmla="*/ 0 h 686"/>
                <a:gd name="T2" fmla="*/ 0 w 112"/>
                <a:gd name="T3" fmla="*/ 0 h 686"/>
                <a:gd name="T4" fmla="*/ 0 w 112"/>
                <a:gd name="T5" fmla="*/ 88 h 686"/>
                <a:gd name="T6" fmla="*/ 0 w 112"/>
                <a:gd name="T7" fmla="*/ 686 h 686"/>
                <a:gd name="T8" fmla="*/ 56 w 112"/>
                <a:gd name="T9" fmla="*/ 686 h 686"/>
                <a:gd name="T10" fmla="*/ 56 w 112"/>
                <a:gd name="T11" fmla="*/ 88 h 686"/>
                <a:gd name="T12" fmla="*/ 112 w 112"/>
                <a:gd name="T13" fmla="*/ 88 h 686"/>
                <a:gd name="T14" fmla="*/ 112 w 112"/>
                <a:gd name="T15" fmla="*/ 0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686">
                  <a:moveTo>
                    <a:pt x="112" y="0"/>
                  </a:moveTo>
                  <a:lnTo>
                    <a:pt x="0" y="0"/>
                  </a:lnTo>
                  <a:lnTo>
                    <a:pt x="0" y="88"/>
                  </a:lnTo>
                  <a:lnTo>
                    <a:pt x="0" y="686"/>
                  </a:lnTo>
                  <a:lnTo>
                    <a:pt x="56" y="686"/>
                  </a:lnTo>
                  <a:lnTo>
                    <a:pt x="56" y="88"/>
                  </a:lnTo>
                  <a:lnTo>
                    <a:pt x="112" y="88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5E2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81" name="Freeform 76"/>
            <p:cNvSpPr>
              <a:spLocks/>
            </p:cNvSpPr>
            <p:nvPr/>
          </p:nvSpPr>
          <p:spPr bwMode="auto">
            <a:xfrm>
              <a:off x="8283575" y="5684838"/>
              <a:ext cx="177800" cy="1089025"/>
            </a:xfrm>
            <a:custGeom>
              <a:avLst/>
              <a:gdLst>
                <a:gd name="T0" fmla="*/ 112 w 112"/>
                <a:gd name="T1" fmla="*/ 0 h 686"/>
                <a:gd name="T2" fmla="*/ 0 w 112"/>
                <a:gd name="T3" fmla="*/ 0 h 686"/>
                <a:gd name="T4" fmla="*/ 0 w 112"/>
                <a:gd name="T5" fmla="*/ 88 h 686"/>
                <a:gd name="T6" fmla="*/ 0 w 112"/>
                <a:gd name="T7" fmla="*/ 686 h 686"/>
                <a:gd name="T8" fmla="*/ 56 w 112"/>
                <a:gd name="T9" fmla="*/ 686 h 686"/>
                <a:gd name="T10" fmla="*/ 56 w 112"/>
                <a:gd name="T11" fmla="*/ 88 h 686"/>
                <a:gd name="T12" fmla="*/ 112 w 112"/>
                <a:gd name="T13" fmla="*/ 88 h 686"/>
                <a:gd name="T14" fmla="*/ 112 w 112"/>
                <a:gd name="T15" fmla="*/ 0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686">
                  <a:moveTo>
                    <a:pt x="112" y="0"/>
                  </a:moveTo>
                  <a:lnTo>
                    <a:pt x="0" y="0"/>
                  </a:lnTo>
                  <a:lnTo>
                    <a:pt x="0" y="88"/>
                  </a:lnTo>
                  <a:lnTo>
                    <a:pt x="0" y="686"/>
                  </a:lnTo>
                  <a:lnTo>
                    <a:pt x="56" y="686"/>
                  </a:lnTo>
                  <a:lnTo>
                    <a:pt x="56" y="88"/>
                  </a:lnTo>
                  <a:lnTo>
                    <a:pt x="112" y="88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82" name="Rectangle 77"/>
            <p:cNvSpPr>
              <a:spLocks noChangeArrowheads="1"/>
            </p:cNvSpPr>
            <p:nvPr/>
          </p:nvSpPr>
          <p:spPr bwMode="auto">
            <a:xfrm>
              <a:off x="8604250" y="5664200"/>
              <a:ext cx="206375" cy="160337"/>
            </a:xfrm>
            <a:prstGeom prst="rect">
              <a:avLst/>
            </a:prstGeom>
            <a:solidFill>
              <a:srgbClr val="5E2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83" name="Rectangle 78"/>
            <p:cNvSpPr>
              <a:spLocks noChangeArrowheads="1"/>
            </p:cNvSpPr>
            <p:nvPr/>
          </p:nvSpPr>
          <p:spPr bwMode="auto">
            <a:xfrm>
              <a:off x="8604250" y="5664200"/>
              <a:ext cx="206375" cy="160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84" name="Freeform 79"/>
            <p:cNvSpPr>
              <a:spLocks/>
            </p:cNvSpPr>
            <p:nvPr/>
          </p:nvSpPr>
          <p:spPr bwMode="auto">
            <a:xfrm>
              <a:off x="7988300" y="3446463"/>
              <a:ext cx="603250" cy="550862"/>
            </a:xfrm>
            <a:custGeom>
              <a:avLst/>
              <a:gdLst>
                <a:gd name="T0" fmla="*/ 135 w 232"/>
                <a:gd name="T1" fmla="*/ 119 h 212"/>
                <a:gd name="T2" fmla="*/ 131 w 232"/>
                <a:gd name="T3" fmla="*/ 115 h 212"/>
                <a:gd name="T4" fmla="*/ 120 w 232"/>
                <a:gd name="T5" fmla="*/ 71 h 212"/>
                <a:gd name="T6" fmla="*/ 78 w 232"/>
                <a:gd name="T7" fmla="*/ 1 h 212"/>
                <a:gd name="T8" fmla="*/ 78 w 232"/>
                <a:gd name="T9" fmla="*/ 3 h 212"/>
                <a:gd name="T10" fmla="*/ 78 w 232"/>
                <a:gd name="T11" fmla="*/ 1 h 212"/>
                <a:gd name="T12" fmla="*/ 21 w 232"/>
                <a:gd name="T13" fmla="*/ 93 h 212"/>
                <a:gd name="T14" fmla="*/ 30 w 232"/>
                <a:gd name="T15" fmla="*/ 125 h 212"/>
                <a:gd name="T16" fmla="*/ 36 w 232"/>
                <a:gd name="T17" fmla="*/ 153 h 212"/>
                <a:gd name="T18" fmla="*/ 59 w 232"/>
                <a:gd name="T19" fmla="*/ 166 h 212"/>
                <a:gd name="T20" fmla="*/ 59 w 232"/>
                <a:gd name="T21" fmla="*/ 168 h 212"/>
                <a:gd name="T22" fmla="*/ 232 w 232"/>
                <a:gd name="T23" fmla="*/ 162 h 212"/>
                <a:gd name="T24" fmla="*/ 135 w 232"/>
                <a:gd name="T25" fmla="*/ 119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2" h="212">
                  <a:moveTo>
                    <a:pt x="135" y="119"/>
                  </a:moveTo>
                  <a:cubicBezTo>
                    <a:pt x="134" y="117"/>
                    <a:pt x="132" y="116"/>
                    <a:pt x="131" y="115"/>
                  </a:cubicBezTo>
                  <a:cubicBezTo>
                    <a:pt x="117" y="100"/>
                    <a:pt x="121" y="90"/>
                    <a:pt x="120" y="71"/>
                  </a:cubicBezTo>
                  <a:cubicBezTo>
                    <a:pt x="119" y="47"/>
                    <a:pt x="103" y="9"/>
                    <a:pt x="78" y="1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34" y="0"/>
                    <a:pt x="0" y="58"/>
                    <a:pt x="21" y="93"/>
                  </a:cubicBezTo>
                  <a:cubicBezTo>
                    <a:pt x="28" y="104"/>
                    <a:pt x="30" y="112"/>
                    <a:pt x="30" y="125"/>
                  </a:cubicBezTo>
                  <a:cubicBezTo>
                    <a:pt x="30" y="136"/>
                    <a:pt x="31" y="144"/>
                    <a:pt x="36" y="153"/>
                  </a:cubicBezTo>
                  <a:cubicBezTo>
                    <a:pt x="40" y="159"/>
                    <a:pt x="49" y="164"/>
                    <a:pt x="59" y="166"/>
                  </a:cubicBezTo>
                  <a:cubicBezTo>
                    <a:pt x="59" y="168"/>
                    <a:pt x="59" y="168"/>
                    <a:pt x="59" y="168"/>
                  </a:cubicBezTo>
                  <a:cubicBezTo>
                    <a:pt x="89" y="212"/>
                    <a:pt x="232" y="162"/>
                    <a:pt x="232" y="162"/>
                  </a:cubicBezTo>
                  <a:cubicBezTo>
                    <a:pt x="204" y="118"/>
                    <a:pt x="135" y="119"/>
                    <a:pt x="135" y="119"/>
                  </a:cubicBezTo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85" name="Freeform 80"/>
            <p:cNvSpPr>
              <a:spLocks/>
            </p:cNvSpPr>
            <p:nvPr/>
          </p:nvSpPr>
          <p:spPr bwMode="auto">
            <a:xfrm>
              <a:off x="8310563" y="3706813"/>
              <a:ext cx="195263" cy="98425"/>
            </a:xfrm>
            <a:custGeom>
              <a:avLst/>
              <a:gdLst>
                <a:gd name="T0" fmla="*/ 0 w 75"/>
                <a:gd name="T1" fmla="*/ 0 h 38"/>
                <a:gd name="T2" fmla="*/ 37 w 75"/>
                <a:gd name="T3" fmla="*/ 38 h 38"/>
                <a:gd name="T4" fmla="*/ 75 w 75"/>
                <a:gd name="T5" fmla="*/ 0 h 38"/>
                <a:gd name="T6" fmla="*/ 0 w 75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38">
                  <a:moveTo>
                    <a:pt x="0" y="0"/>
                  </a:moveTo>
                  <a:cubicBezTo>
                    <a:pt x="0" y="21"/>
                    <a:pt x="16" y="38"/>
                    <a:pt x="37" y="38"/>
                  </a:cubicBezTo>
                  <a:cubicBezTo>
                    <a:pt x="58" y="38"/>
                    <a:pt x="75" y="21"/>
                    <a:pt x="7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86" name="Freeform 81"/>
            <p:cNvSpPr>
              <a:spLocks/>
            </p:cNvSpPr>
            <p:nvPr/>
          </p:nvSpPr>
          <p:spPr bwMode="auto">
            <a:xfrm>
              <a:off x="8356600" y="3706813"/>
              <a:ext cx="100013" cy="49212"/>
            </a:xfrm>
            <a:custGeom>
              <a:avLst/>
              <a:gdLst>
                <a:gd name="T0" fmla="*/ 38 w 38"/>
                <a:gd name="T1" fmla="*/ 0 h 19"/>
                <a:gd name="T2" fmla="*/ 0 w 38"/>
                <a:gd name="T3" fmla="*/ 0 h 19"/>
                <a:gd name="T4" fmla="*/ 19 w 38"/>
                <a:gd name="T5" fmla="*/ 19 h 19"/>
                <a:gd name="T6" fmla="*/ 19 w 38"/>
                <a:gd name="T7" fmla="*/ 19 h 19"/>
                <a:gd name="T8" fmla="*/ 38 w 38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9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29" y="19"/>
                    <a:pt x="38" y="10"/>
                    <a:pt x="38" y="0"/>
                  </a:cubicBezTo>
                </a:path>
              </a:pathLst>
            </a:custGeom>
            <a:solidFill>
              <a:srgbClr val="C9BE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</p:grpSp>
      <p:sp>
        <p:nvSpPr>
          <p:cNvPr id="87" name="Freeform 42"/>
          <p:cNvSpPr>
            <a:spLocks/>
          </p:cNvSpPr>
          <p:nvPr userDrawn="1"/>
        </p:nvSpPr>
        <p:spPr bwMode="auto">
          <a:xfrm>
            <a:off x="11177197" y="3160037"/>
            <a:ext cx="748905" cy="448271"/>
          </a:xfrm>
          <a:custGeom>
            <a:avLst/>
            <a:gdLst>
              <a:gd name="T0" fmla="*/ 218 w 242"/>
              <a:gd name="T1" fmla="*/ 72 h 145"/>
              <a:gd name="T2" fmla="*/ 178 w 242"/>
              <a:gd name="T3" fmla="*/ 41 h 145"/>
              <a:gd name="T4" fmla="*/ 178 w 242"/>
              <a:gd name="T5" fmla="*/ 41 h 145"/>
              <a:gd name="T6" fmla="*/ 178 w 242"/>
              <a:gd name="T7" fmla="*/ 41 h 145"/>
              <a:gd name="T8" fmla="*/ 137 w 242"/>
              <a:gd name="T9" fmla="*/ 0 h 145"/>
              <a:gd name="T10" fmla="*/ 100 w 242"/>
              <a:gd name="T11" fmla="*/ 21 h 145"/>
              <a:gd name="T12" fmla="*/ 87 w 242"/>
              <a:gd name="T13" fmla="*/ 19 h 145"/>
              <a:gd name="T14" fmla="*/ 49 w 242"/>
              <a:gd name="T15" fmla="*/ 58 h 145"/>
              <a:gd name="T16" fmla="*/ 49 w 242"/>
              <a:gd name="T17" fmla="*/ 58 h 145"/>
              <a:gd name="T18" fmla="*/ 44 w 242"/>
              <a:gd name="T19" fmla="*/ 58 h 145"/>
              <a:gd name="T20" fmla="*/ 0 w 242"/>
              <a:gd name="T21" fmla="*/ 101 h 145"/>
              <a:gd name="T22" fmla="*/ 44 w 242"/>
              <a:gd name="T23" fmla="*/ 145 h 145"/>
              <a:gd name="T24" fmla="*/ 204 w 242"/>
              <a:gd name="T25" fmla="*/ 145 h 145"/>
              <a:gd name="T26" fmla="*/ 242 w 242"/>
              <a:gd name="T27" fmla="*/ 107 h 145"/>
              <a:gd name="T28" fmla="*/ 218 w 242"/>
              <a:gd name="T29" fmla="*/ 72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2" h="145">
                <a:moveTo>
                  <a:pt x="218" y="72"/>
                </a:moveTo>
                <a:cubicBezTo>
                  <a:pt x="213" y="54"/>
                  <a:pt x="197" y="41"/>
                  <a:pt x="178" y="41"/>
                </a:cubicBezTo>
                <a:cubicBezTo>
                  <a:pt x="178" y="41"/>
                  <a:pt x="178" y="41"/>
                  <a:pt x="178" y="41"/>
                </a:cubicBezTo>
                <a:cubicBezTo>
                  <a:pt x="178" y="41"/>
                  <a:pt x="178" y="41"/>
                  <a:pt x="178" y="41"/>
                </a:cubicBezTo>
                <a:cubicBezTo>
                  <a:pt x="178" y="18"/>
                  <a:pt x="159" y="0"/>
                  <a:pt x="137" y="0"/>
                </a:cubicBezTo>
                <a:cubicBezTo>
                  <a:pt x="121" y="0"/>
                  <a:pt x="107" y="8"/>
                  <a:pt x="100" y="21"/>
                </a:cubicBezTo>
                <a:cubicBezTo>
                  <a:pt x="96" y="20"/>
                  <a:pt x="92" y="19"/>
                  <a:pt x="87" y="19"/>
                </a:cubicBezTo>
                <a:cubicBezTo>
                  <a:pt x="66" y="19"/>
                  <a:pt x="49" y="36"/>
                  <a:pt x="49" y="58"/>
                </a:cubicBezTo>
                <a:cubicBezTo>
                  <a:pt x="49" y="58"/>
                  <a:pt x="49" y="58"/>
                  <a:pt x="49" y="58"/>
                </a:cubicBezTo>
                <a:cubicBezTo>
                  <a:pt x="47" y="58"/>
                  <a:pt x="45" y="58"/>
                  <a:pt x="44" y="58"/>
                </a:cubicBezTo>
                <a:cubicBezTo>
                  <a:pt x="19" y="58"/>
                  <a:pt x="0" y="77"/>
                  <a:pt x="0" y="101"/>
                </a:cubicBezTo>
                <a:cubicBezTo>
                  <a:pt x="0" y="125"/>
                  <a:pt x="19" y="145"/>
                  <a:pt x="44" y="145"/>
                </a:cubicBezTo>
                <a:cubicBezTo>
                  <a:pt x="204" y="145"/>
                  <a:pt x="204" y="145"/>
                  <a:pt x="204" y="145"/>
                </a:cubicBezTo>
                <a:cubicBezTo>
                  <a:pt x="225" y="145"/>
                  <a:pt x="242" y="128"/>
                  <a:pt x="242" y="107"/>
                </a:cubicBezTo>
                <a:cubicBezTo>
                  <a:pt x="242" y="91"/>
                  <a:pt x="232" y="78"/>
                  <a:pt x="218" y="72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</p:spTree>
    <p:extLst>
      <p:ext uri="{BB962C8B-B14F-4D97-AF65-F5344CB8AC3E}">
        <p14:creationId xmlns:p14="http://schemas.microsoft.com/office/powerpoint/2010/main" val="19961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2948410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9099437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493795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442590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6069267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342518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2538348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198154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719594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89109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067761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585" y="6001381"/>
            <a:ext cx="1792850" cy="38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5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2014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0202" y="3083653"/>
            <a:ext cx="3223861" cy="69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55910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83338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120969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Illustration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6275220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030">
                      <a:schemeClr val="tx1"/>
                    </a:gs>
                    <a:gs pos="2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585" y="6001381"/>
            <a:ext cx="1792850" cy="386208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7350981" y="470410"/>
            <a:ext cx="3735103" cy="6311663"/>
            <a:chOff x="7407275" y="388938"/>
            <a:chExt cx="3810000" cy="643731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7407275" y="6561138"/>
              <a:ext cx="3708400" cy="265112"/>
            </a:xfrm>
            <a:custGeom>
              <a:avLst/>
              <a:gdLst>
                <a:gd name="T0" fmla="*/ 1382 w 1425"/>
                <a:gd name="T1" fmla="*/ 0 h 102"/>
                <a:gd name="T2" fmla="*/ 1376 w 1425"/>
                <a:gd name="T3" fmla="*/ 1 h 102"/>
                <a:gd name="T4" fmla="*/ 1376 w 1425"/>
                <a:gd name="T5" fmla="*/ 0 h 102"/>
                <a:gd name="T6" fmla="*/ 1298 w 1425"/>
                <a:gd name="T7" fmla="*/ 0 h 102"/>
                <a:gd name="T8" fmla="*/ 1298 w 1425"/>
                <a:gd name="T9" fmla="*/ 81 h 102"/>
                <a:gd name="T10" fmla="*/ 1230 w 1425"/>
                <a:gd name="T11" fmla="*/ 81 h 102"/>
                <a:gd name="T12" fmla="*/ 1230 w 1425"/>
                <a:gd name="T13" fmla="*/ 0 h 102"/>
                <a:gd name="T14" fmla="*/ 954 w 1425"/>
                <a:gd name="T15" fmla="*/ 0 h 102"/>
                <a:gd name="T16" fmla="*/ 954 w 1425"/>
                <a:gd name="T17" fmla="*/ 81 h 102"/>
                <a:gd name="T18" fmla="*/ 886 w 1425"/>
                <a:gd name="T19" fmla="*/ 81 h 102"/>
                <a:gd name="T20" fmla="*/ 886 w 1425"/>
                <a:gd name="T21" fmla="*/ 0 h 102"/>
                <a:gd name="T22" fmla="*/ 775 w 1425"/>
                <a:gd name="T23" fmla="*/ 0 h 102"/>
                <a:gd name="T24" fmla="*/ 835 w 1425"/>
                <a:gd name="T25" fmla="*/ 60 h 102"/>
                <a:gd name="T26" fmla="*/ 835 w 1425"/>
                <a:gd name="T27" fmla="*/ 82 h 102"/>
                <a:gd name="T28" fmla="*/ 664 w 1425"/>
                <a:gd name="T29" fmla="*/ 82 h 102"/>
                <a:gd name="T30" fmla="*/ 659 w 1425"/>
                <a:gd name="T31" fmla="*/ 82 h 102"/>
                <a:gd name="T32" fmla="*/ 659 w 1425"/>
                <a:gd name="T33" fmla="*/ 0 h 102"/>
                <a:gd name="T34" fmla="*/ 573 w 1425"/>
                <a:gd name="T35" fmla="*/ 0 h 102"/>
                <a:gd name="T36" fmla="*/ 573 w 1425"/>
                <a:gd name="T37" fmla="*/ 19 h 102"/>
                <a:gd name="T38" fmla="*/ 615 w 1425"/>
                <a:gd name="T39" fmla="*/ 60 h 102"/>
                <a:gd name="T40" fmla="*/ 615 w 1425"/>
                <a:gd name="T41" fmla="*/ 82 h 102"/>
                <a:gd name="T42" fmla="*/ 444 w 1425"/>
                <a:gd name="T43" fmla="*/ 82 h 102"/>
                <a:gd name="T44" fmla="*/ 444 w 1425"/>
                <a:gd name="T45" fmla="*/ 0 h 102"/>
                <a:gd name="T46" fmla="*/ 405 w 1425"/>
                <a:gd name="T47" fmla="*/ 0 h 102"/>
                <a:gd name="T48" fmla="*/ 405 w 1425"/>
                <a:gd name="T49" fmla="*/ 82 h 102"/>
                <a:gd name="T50" fmla="*/ 337 w 1425"/>
                <a:gd name="T51" fmla="*/ 82 h 102"/>
                <a:gd name="T52" fmla="*/ 337 w 1425"/>
                <a:gd name="T53" fmla="*/ 0 h 102"/>
                <a:gd name="T54" fmla="*/ 251 w 1425"/>
                <a:gd name="T55" fmla="*/ 0 h 102"/>
                <a:gd name="T56" fmla="*/ 251 w 1425"/>
                <a:gd name="T57" fmla="*/ 82 h 102"/>
                <a:gd name="T58" fmla="*/ 182 w 1425"/>
                <a:gd name="T59" fmla="*/ 82 h 102"/>
                <a:gd name="T60" fmla="*/ 182 w 1425"/>
                <a:gd name="T61" fmla="*/ 0 h 102"/>
                <a:gd name="T62" fmla="*/ 38 w 1425"/>
                <a:gd name="T63" fmla="*/ 0 h 102"/>
                <a:gd name="T64" fmla="*/ 38 w 1425"/>
                <a:gd name="T65" fmla="*/ 1 h 102"/>
                <a:gd name="T66" fmla="*/ 0 w 1425"/>
                <a:gd name="T67" fmla="*/ 51 h 102"/>
                <a:gd name="T68" fmla="*/ 43 w 1425"/>
                <a:gd name="T69" fmla="*/ 102 h 102"/>
                <a:gd name="T70" fmla="*/ 1382 w 1425"/>
                <a:gd name="T71" fmla="*/ 102 h 102"/>
                <a:gd name="T72" fmla="*/ 1425 w 1425"/>
                <a:gd name="T73" fmla="*/ 51 h 102"/>
                <a:gd name="T74" fmla="*/ 1382 w 1425"/>
                <a:gd name="T7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25" h="102">
                  <a:moveTo>
                    <a:pt x="1382" y="0"/>
                  </a:moveTo>
                  <a:cubicBezTo>
                    <a:pt x="1380" y="0"/>
                    <a:pt x="1378" y="0"/>
                    <a:pt x="1376" y="1"/>
                  </a:cubicBezTo>
                  <a:cubicBezTo>
                    <a:pt x="1376" y="0"/>
                    <a:pt x="1376" y="0"/>
                    <a:pt x="1376" y="0"/>
                  </a:cubicBezTo>
                  <a:cubicBezTo>
                    <a:pt x="1298" y="0"/>
                    <a:pt x="1298" y="0"/>
                    <a:pt x="1298" y="0"/>
                  </a:cubicBezTo>
                  <a:cubicBezTo>
                    <a:pt x="1298" y="81"/>
                    <a:pt x="1298" y="81"/>
                    <a:pt x="1298" y="81"/>
                  </a:cubicBezTo>
                  <a:cubicBezTo>
                    <a:pt x="1230" y="81"/>
                    <a:pt x="1230" y="81"/>
                    <a:pt x="1230" y="81"/>
                  </a:cubicBezTo>
                  <a:cubicBezTo>
                    <a:pt x="1230" y="0"/>
                    <a:pt x="1230" y="0"/>
                    <a:pt x="1230" y="0"/>
                  </a:cubicBezTo>
                  <a:cubicBezTo>
                    <a:pt x="954" y="0"/>
                    <a:pt x="954" y="0"/>
                    <a:pt x="954" y="0"/>
                  </a:cubicBezTo>
                  <a:cubicBezTo>
                    <a:pt x="954" y="81"/>
                    <a:pt x="954" y="81"/>
                    <a:pt x="954" y="81"/>
                  </a:cubicBezTo>
                  <a:cubicBezTo>
                    <a:pt x="886" y="81"/>
                    <a:pt x="886" y="81"/>
                    <a:pt x="886" y="81"/>
                  </a:cubicBezTo>
                  <a:cubicBezTo>
                    <a:pt x="886" y="0"/>
                    <a:pt x="886" y="0"/>
                    <a:pt x="886" y="0"/>
                  </a:cubicBezTo>
                  <a:cubicBezTo>
                    <a:pt x="775" y="0"/>
                    <a:pt x="775" y="0"/>
                    <a:pt x="775" y="0"/>
                  </a:cubicBezTo>
                  <a:cubicBezTo>
                    <a:pt x="835" y="60"/>
                    <a:pt x="835" y="60"/>
                    <a:pt x="835" y="60"/>
                  </a:cubicBezTo>
                  <a:cubicBezTo>
                    <a:pt x="835" y="82"/>
                    <a:pt x="835" y="82"/>
                    <a:pt x="835" y="82"/>
                  </a:cubicBezTo>
                  <a:cubicBezTo>
                    <a:pt x="664" y="82"/>
                    <a:pt x="664" y="82"/>
                    <a:pt x="664" y="82"/>
                  </a:cubicBezTo>
                  <a:cubicBezTo>
                    <a:pt x="659" y="82"/>
                    <a:pt x="659" y="82"/>
                    <a:pt x="659" y="82"/>
                  </a:cubicBezTo>
                  <a:cubicBezTo>
                    <a:pt x="659" y="0"/>
                    <a:pt x="659" y="0"/>
                    <a:pt x="659" y="0"/>
                  </a:cubicBezTo>
                  <a:cubicBezTo>
                    <a:pt x="573" y="0"/>
                    <a:pt x="573" y="0"/>
                    <a:pt x="573" y="0"/>
                  </a:cubicBezTo>
                  <a:cubicBezTo>
                    <a:pt x="573" y="19"/>
                    <a:pt x="573" y="19"/>
                    <a:pt x="573" y="19"/>
                  </a:cubicBezTo>
                  <a:cubicBezTo>
                    <a:pt x="615" y="60"/>
                    <a:pt x="615" y="60"/>
                    <a:pt x="615" y="60"/>
                  </a:cubicBezTo>
                  <a:cubicBezTo>
                    <a:pt x="615" y="82"/>
                    <a:pt x="615" y="82"/>
                    <a:pt x="615" y="82"/>
                  </a:cubicBezTo>
                  <a:cubicBezTo>
                    <a:pt x="444" y="82"/>
                    <a:pt x="444" y="82"/>
                    <a:pt x="444" y="82"/>
                  </a:cubicBezTo>
                  <a:cubicBezTo>
                    <a:pt x="444" y="0"/>
                    <a:pt x="444" y="0"/>
                    <a:pt x="444" y="0"/>
                  </a:cubicBezTo>
                  <a:cubicBezTo>
                    <a:pt x="405" y="0"/>
                    <a:pt x="405" y="0"/>
                    <a:pt x="405" y="0"/>
                  </a:cubicBezTo>
                  <a:cubicBezTo>
                    <a:pt x="405" y="82"/>
                    <a:pt x="405" y="82"/>
                    <a:pt x="405" y="82"/>
                  </a:cubicBezTo>
                  <a:cubicBezTo>
                    <a:pt x="337" y="82"/>
                    <a:pt x="337" y="82"/>
                    <a:pt x="337" y="82"/>
                  </a:cubicBezTo>
                  <a:cubicBezTo>
                    <a:pt x="337" y="0"/>
                    <a:pt x="337" y="0"/>
                    <a:pt x="337" y="0"/>
                  </a:cubicBezTo>
                  <a:cubicBezTo>
                    <a:pt x="251" y="0"/>
                    <a:pt x="251" y="0"/>
                    <a:pt x="251" y="0"/>
                  </a:cubicBezTo>
                  <a:cubicBezTo>
                    <a:pt x="251" y="82"/>
                    <a:pt x="251" y="82"/>
                    <a:pt x="251" y="82"/>
                  </a:cubicBezTo>
                  <a:cubicBezTo>
                    <a:pt x="182" y="82"/>
                    <a:pt x="182" y="82"/>
                    <a:pt x="182" y="82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17" y="4"/>
                    <a:pt x="0" y="25"/>
                    <a:pt x="0" y="51"/>
                  </a:cubicBezTo>
                  <a:cubicBezTo>
                    <a:pt x="0" y="80"/>
                    <a:pt x="19" y="102"/>
                    <a:pt x="43" y="102"/>
                  </a:cubicBezTo>
                  <a:cubicBezTo>
                    <a:pt x="47" y="102"/>
                    <a:pt x="1378" y="102"/>
                    <a:pt x="1382" y="102"/>
                  </a:cubicBezTo>
                  <a:cubicBezTo>
                    <a:pt x="1406" y="102"/>
                    <a:pt x="1425" y="80"/>
                    <a:pt x="1425" y="51"/>
                  </a:cubicBezTo>
                  <a:cubicBezTo>
                    <a:pt x="1425" y="23"/>
                    <a:pt x="1406" y="0"/>
                    <a:pt x="1382" y="0"/>
                  </a:cubicBezTo>
                </a:path>
              </a:pathLst>
            </a:custGeom>
            <a:solidFill>
              <a:srgbClr val="000000">
                <a:alpha val="13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8135938" y="5138738"/>
              <a:ext cx="2649538" cy="1631950"/>
            </a:xfrm>
            <a:custGeom>
              <a:avLst/>
              <a:gdLst>
                <a:gd name="T0" fmla="*/ 0 w 1669"/>
                <a:gd name="T1" fmla="*/ 0 h 1028"/>
                <a:gd name="T2" fmla="*/ 0 w 1669"/>
                <a:gd name="T3" fmla="*/ 128 h 1028"/>
                <a:gd name="T4" fmla="*/ 993 w 1669"/>
                <a:gd name="T5" fmla="*/ 128 h 1028"/>
                <a:gd name="T6" fmla="*/ 993 w 1669"/>
                <a:gd name="T7" fmla="*/ 1028 h 1028"/>
                <a:gd name="T8" fmla="*/ 1105 w 1669"/>
                <a:gd name="T9" fmla="*/ 1028 h 1028"/>
                <a:gd name="T10" fmla="*/ 1105 w 1669"/>
                <a:gd name="T11" fmla="*/ 128 h 1028"/>
                <a:gd name="T12" fmla="*/ 1557 w 1669"/>
                <a:gd name="T13" fmla="*/ 128 h 1028"/>
                <a:gd name="T14" fmla="*/ 1557 w 1669"/>
                <a:gd name="T15" fmla="*/ 1028 h 1028"/>
                <a:gd name="T16" fmla="*/ 1669 w 1669"/>
                <a:gd name="T17" fmla="*/ 1028 h 1028"/>
                <a:gd name="T18" fmla="*/ 1669 w 1669"/>
                <a:gd name="T19" fmla="*/ 128 h 1028"/>
                <a:gd name="T20" fmla="*/ 1669 w 1669"/>
                <a:gd name="T21" fmla="*/ 118 h 1028"/>
                <a:gd name="T22" fmla="*/ 1669 w 1669"/>
                <a:gd name="T23" fmla="*/ 0 h 1028"/>
                <a:gd name="T24" fmla="*/ 0 w 1669"/>
                <a:gd name="T25" fmla="*/ 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69" h="1028">
                  <a:moveTo>
                    <a:pt x="0" y="0"/>
                  </a:moveTo>
                  <a:lnTo>
                    <a:pt x="0" y="128"/>
                  </a:lnTo>
                  <a:lnTo>
                    <a:pt x="993" y="128"/>
                  </a:lnTo>
                  <a:lnTo>
                    <a:pt x="993" y="1028"/>
                  </a:lnTo>
                  <a:lnTo>
                    <a:pt x="1105" y="1028"/>
                  </a:lnTo>
                  <a:lnTo>
                    <a:pt x="1105" y="128"/>
                  </a:lnTo>
                  <a:lnTo>
                    <a:pt x="1557" y="128"/>
                  </a:lnTo>
                  <a:lnTo>
                    <a:pt x="1557" y="1028"/>
                  </a:lnTo>
                  <a:lnTo>
                    <a:pt x="1669" y="1028"/>
                  </a:lnTo>
                  <a:lnTo>
                    <a:pt x="1669" y="128"/>
                  </a:lnTo>
                  <a:lnTo>
                    <a:pt x="1669" y="118"/>
                  </a:lnTo>
                  <a:lnTo>
                    <a:pt x="16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2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8135938" y="5138738"/>
              <a:ext cx="2649538" cy="1631950"/>
            </a:xfrm>
            <a:custGeom>
              <a:avLst/>
              <a:gdLst>
                <a:gd name="T0" fmla="*/ 0 w 1669"/>
                <a:gd name="T1" fmla="*/ 0 h 1028"/>
                <a:gd name="T2" fmla="*/ 0 w 1669"/>
                <a:gd name="T3" fmla="*/ 128 h 1028"/>
                <a:gd name="T4" fmla="*/ 993 w 1669"/>
                <a:gd name="T5" fmla="*/ 128 h 1028"/>
                <a:gd name="T6" fmla="*/ 993 w 1669"/>
                <a:gd name="T7" fmla="*/ 1028 h 1028"/>
                <a:gd name="T8" fmla="*/ 1105 w 1669"/>
                <a:gd name="T9" fmla="*/ 1028 h 1028"/>
                <a:gd name="T10" fmla="*/ 1105 w 1669"/>
                <a:gd name="T11" fmla="*/ 128 h 1028"/>
                <a:gd name="T12" fmla="*/ 1557 w 1669"/>
                <a:gd name="T13" fmla="*/ 128 h 1028"/>
                <a:gd name="T14" fmla="*/ 1557 w 1669"/>
                <a:gd name="T15" fmla="*/ 1028 h 1028"/>
                <a:gd name="T16" fmla="*/ 1669 w 1669"/>
                <a:gd name="T17" fmla="*/ 1028 h 1028"/>
                <a:gd name="T18" fmla="*/ 1669 w 1669"/>
                <a:gd name="T19" fmla="*/ 128 h 1028"/>
                <a:gd name="T20" fmla="*/ 1669 w 1669"/>
                <a:gd name="T21" fmla="*/ 118 h 1028"/>
                <a:gd name="T22" fmla="*/ 1669 w 1669"/>
                <a:gd name="T23" fmla="*/ 0 h 1028"/>
                <a:gd name="T24" fmla="*/ 0 w 1669"/>
                <a:gd name="T25" fmla="*/ 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69" h="1028">
                  <a:moveTo>
                    <a:pt x="0" y="0"/>
                  </a:moveTo>
                  <a:lnTo>
                    <a:pt x="0" y="128"/>
                  </a:lnTo>
                  <a:lnTo>
                    <a:pt x="993" y="128"/>
                  </a:lnTo>
                  <a:lnTo>
                    <a:pt x="993" y="1028"/>
                  </a:lnTo>
                  <a:lnTo>
                    <a:pt x="1105" y="1028"/>
                  </a:lnTo>
                  <a:lnTo>
                    <a:pt x="1105" y="128"/>
                  </a:lnTo>
                  <a:lnTo>
                    <a:pt x="1557" y="128"/>
                  </a:lnTo>
                  <a:lnTo>
                    <a:pt x="1557" y="1028"/>
                  </a:lnTo>
                  <a:lnTo>
                    <a:pt x="1669" y="1028"/>
                  </a:lnTo>
                  <a:lnTo>
                    <a:pt x="1669" y="128"/>
                  </a:lnTo>
                  <a:lnTo>
                    <a:pt x="1669" y="118"/>
                  </a:lnTo>
                  <a:lnTo>
                    <a:pt x="166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9801225" y="5138738"/>
              <a:ext cx="984250" cy="1631950"/>
            </a:xfrm>
            <a:custGeom>
              <a:avLst/>
              <a:gdLst>
                <a:gd name="T0" fmla="*/ 620 w 620"/>
                <a:gd name="T1" fmla="*/ 0 h 1028"/>
                <a:gd name="T2" fmla="*/ 0 w 620"/>
                <a:gd name="T3" fmla="*/ 0 h 1028"/>
                <a:gd name="T4" fmla="*/ 0 w 620"/>
                <a:gd name="T5" fmla="*/ 114 h 1028"/>
                <a:gd name="T6" fmla="*/ 0 w 620"/>
                <a:gd name="T7" fmla="*/ 128 h 1028"/>
                <a:gd name="T8" fmla="*/ 0 w 620"/>
                <a:gd name="T9" fmla="*/ 1028 h 1028"/>
                <a:gd name="T10" fmla="*/ 56 w 620"/>
                <a:gd name="T11" fmla="*/ 1028 h 1028"/>
                <a:gd name="T12" fmla="*/ 56 w 620"/>
                <a:gd name="T13" fmla="*/ 896 h 1028"/>
                <a:gd name="T14" fmla="*/ 56 w 620"/>
                <a:gd name="T15" fmla="*/ 128 h 1028"/>
                <a:gd name="T16" fmla="*/ 564 w 620"/>
                <a:gd name="T17" fmla="*/ 128 h 1028"/>
                <a:gd name="T18" fmla="*/ 564 w 620"/>
                <a:gd name="T19" fmla="*/ 1028 h 1028"/>
                <a:gd name="T20" fmla="*/ 620 w 620"/>
                <a:gd name="T21" fmla="*/ 1028 h 1028"/>
                <a:gd name="T22" fmla="*/ 620 w 620"/>
                <a:gd name="T23" fmla="*/ 896 h 1028"/>
                <a:gd name="T24" fmla="*/ 620 w 620"/>
                <a:gd name="T25" fmla="*/ 128 h 1028"/>
                <a:gd name="T26" fmla="*/ 620 w 620"/>
                <a:gd name="T27" fmla="*/ 118 h 1028"/>
                <a:gd name="T28" fmla="*/ 620 w 620"/>
                <a:gd name="T29" fmla="*/ 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20" h="1028">
                  <a:moveTo>
                    <a:pt x="620" y="0"/>
                  </a:moveTo>
                  <a:lnTo>
                    <a:pt x="0" y="0"/>
                  </a:lnTo>
                  <a:lnTo>
                    <a:pt x="0" y="114"/>
                  </a:lnTo>
                  <a:lnTo>
                    <a:pt x="0" y="128"/>
                  </a:lnTo>
                  <a:lnTo>
                    <a:pt x="0" y="1028"/>
                  </a:lnTo>
                  <a:lnTo>
                    <a:pt x="56" y="1028"/>
                  </a:lnTo>
                  <a:lnTo>
                    <a:pt x="56" y="896"/>
                  </a:lnTo>
                  <a:lnTo>
                    <a:pt x="56" y="128"/>
                  </a:lnTo>
                  <a:lnTo>
                    <a:pt x="564" y="128"/>
                  </a:lnTo>
                  <a:lnTo>
                    <a:pt x="564" y="1028"/>
                  </a:lnTo>
                  <a:lnTo>
                    <a:pt x="620" y="1028"/>
                  </a:lnTo>
                  <a:lnTo>
                    <a:pt x="620" y="896"/>
                  </a:lnTo>
                  <a:lnTo>
                    <a:pt x="620" y="128"/>
                  </a:lnTo>
                  <a:lnTo>
                    <a:pt x="620" y="118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rgbClr val="5E2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9801225" y="5138738"/>
              <a:ext cx="984250" cy="1631950"/>
            </a:xfrm>
            <a:custGeom>
              <a:avLst/>
              <a:gdLst>
                <a:gd name="T0" fmla="*/ 620 w 620"/>
                <a:gd name="T1" fmla="*/ 0 h 1028"/>
                <a:gd name="T2" fmla="*/ 0 w 620"/>
                <a:gd name="T3" fmla="*/ 0 h 1028"/>
                <a:gd name="T4" fmla="*/ 0 w 620"/>
                <a:gd name="T5" fmla="*/ 114 h 1028"/>
                <a:gd name="T6" fmla="*/ 0 w 620"/>
                <a:gd name="T7" fmla="*/ 128 h 1028"/>
                <a:gd name="T8" fmla="*/ 0 w 620"/>
                <a:gd name="T9" fmla="*/ 1028 h 1028"/>
                <a:gd name="T10" fmla="*/ 56 w 620"/>
                <a:gd name="T11" fmla="*/ 1028 h 1028"/>
                <a:gd name="T12" fmla="*/ 56 w 620"/>
                <a:gd name="T13" fmla="*/ 896 h 1028"/>
                <a:gd name="T14" fmla="*/ 56 w 620"/>
                <a:gd name="T15" fmla="*/ 128 h 1028"/>
                <a:gd name="T16" fmla="*/ 564 w 620"/>
                <a:gd name="T17" fmla="*/ 128 h 1028"/>
                <a:gd name="T18" fmla="*/ 564 w 620"/>
                <a:gd name="T19" fmla="*/ 1028 h 1028"/>
                <a:gd name="T20" fmla="*/ 620 w 620"/>
                <a:gd name="T21" fmla="*/ 1028 h 1028"/>
                <a:gd name="T22" fmla="*/ 620 w 620"/>
                <a:gd name="T23" fmla="*/ 896 h 1028"/>
                <a:gd name="T24" fmla="*/ 620 w 620"/>
                <a:gd name="T25" fmla="*/ 128 h 1028"/>
                <a:gd name="T26" fmla="*/ 620 w 620"/>
                <a:gd name="T27" fmla="*/ 118 h 1028"/>
                <a:gd name="T28" fmla="*/ 620 w 620"/>
                <a:gd name="T29" fmla="*/ 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20" h="1028">
                  <a:moveTo>
                    <a:pt x="620" y="0"/>
                  </a:moveTo>
                  <a:lnTo>
                    <a:pt x="0" y="0"/>
                  </a:lnTo>
                  <a:lnTo>
                    <a:pt x="0" y="114"/>
                  </a:lnTo>
                  <a:lnTo>
                    <a:pt x="0" y="128"/>
                  </a:lnTo>
                  <a:lnTo>
                    <a:pt x="0" y="1028"/>
                  </a:lnTo>
                  <a:lnTo>
                    <a:pt x="56" y="1028"/>
                  </a:lnTo>
                  <a:lnTo>
                    <a:pt x="56" y="896"/>
                  </a:lnTo>
                  <a:lnTo>
                    <a:pt x="56" y="128"/>
                  </a:lnTo>
                  <a:lnTo>
                    <a:pt x="564" y="128"/>
                  </a:lnTo>
                  <a:lnTo>
                    <a:pt x="564" y="1028"/>
                  </a:lnTo>
                  <a:lnTo>
                    <a:pt x="620" y="1028"/>
                  </a:lnTo>
                  <a:lnTo>
                    <a:pt x="620" y="896"/>
                  </a:lnTo>
                  <a:lnTo>
                    <a:pt x="620" y="128"/>
                  </a:lnTo>
                  <a:lnTo>
                    <a:pt x="620" y="118"/>
                  </a:lnTo>
                  <a:lnTo>
                    <a:pt x="6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8583613" y="388938"/>
              <a:ext cx="2087563" cy="1252537"/>
            </a:xfrm>
            <a:custGeom>
              <a:avLst/>
              <a:gdLst>
                <a:gd name="T0" fmla="*/ 723 w 802"/>
                <a:gd name="T1" fmla="*/ 240 h 482"/>
                <a:gd name="T2" fmla="*/ 590 w 802"/>
                <a:gd name="T3" fmla="*/ 136 h 482"/>
                <a:gd name="T4" fmla="*/ 589 w 802"/>
                <a:gd name="T5" fmla="*/ 136 h 482"/>
                <a:gd name="T6" fmla="*/ 589 w 802"/>
                <a:gd name="T7" fmla="*/ 136 h 482"/>
                <a:gd name="T8" fmla="*/ 453 w 802"/>
                <a:gd name="T9" fmla="*/ 0 h 482"/>
                <a:gd name="T10" fmla="*/ 333 w 802"/>
                <a:gd name="T11" fmla="*/ 72 h 482"/>
                <a:gd name="T12" fmla="*/ 290 w 802"/>
                <a:gd name="T13" fmla="*/ 64 h 482"/>
                <a:gd name="T14" fmla="*/ 162 w 802"/>
                <a:gd name="T15" fmla="*/ 192 h 482"/>
                <a:gd name="T16" fmla="*/ 162 w 802"/>
                <a:gd name="T17" fmla="*/ 193 h 482"/>
                <a:gd name="T18" fmla="*/ 145 w 802"/>
                <a:gd name="T19" fmla="*/ 192 h 482"/>
                <a:gd name="T20" fmla="*/ 0 w 802"/>
                <a:gd name="T21" fmla="*/ 337 h 482"/>
                <a:gd name="T22" fmla="*/ 145 w 802"/>
                <a:gd name="T23" fmla="*/ 482 h 482"/>
                <a:gd name="T24" fmla="*/ 677 w 802"/>
                <a:gd name="T25" fmla="*/ 482 h 482"/>
                <a:gd name="T26" fmla="*/ 802 w 802"/>
                <a:gd name="T27" fmla="*/ 357 h 482"/>
                <a:gd name="T28" fmla="*/ 723 w 802"/>
                <a:gd name="T29" fmla="*/ 240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2" h="482">
                  <a:moveTo>
                    <a:pt x="723" y="240"/>
                  </a:moveTo>
                  <a:cubicBezTo>
                    <a:pt x="708" y="180"/>
                    <a:pt x="654" y="136"/>
                    <a:pt x="590" y="136"/>
                  </a:cubicBezTo>
                  <a:cubicBezTo>
                    <a:pt x="590" y="136"/>
                    <a:pt x="590" y="136"/>
                    <a:pt x="589" y="136"/>
                  </a:cubicBezTo>
                  <a:cubicBezTo>
                    <a:pt x="589" y="136"/>
                    <a:pt x="589" y="136"/>
                    <a:pt x="589" y="136"/>
                  </a:cubicBezTo>
                  <a:cubicBezTo>
                    <a:pt x="589" y="61"/>
                    <a:pt x="528" y="0"/>
                    <a:pt x="453" y="0"/>
                  </a:cubicBezTo>
                  <a:cubicBezTo>
                    <a:pt x="401" y="0"/>
                    <a:pt x="356" y="29"/>
                    <a:pt x="333" y="72"/>
                  </a:cubicBezTo>
                  <a:cubicBezTo>
                    <a:pt x="320" y="67"/>
                    <a:pt x="305" y="64"/>
                    <a:pt x="290" y="64"/>
                  </a:cubicBezTo>
                  <a:cubicBezTo>
                    <a:pt x="219" y="64"/>
                    <a:pt x="162" y="121"/>
                    <a:pt x="162" y="192"/>
                  </a:cubicBezTo>
                  <a:cubicBezTo>
                    <a:pt x="162" y="192"/>
                    <a:pt x="162" y="193"/>
                    <a:pt x="162" y="193"/>
                  </a:cubicBezTo>
                  <a:cubicBezTo>
                    <a:pt x="156" y="192"/>
                    <a:pt x="151" y="192"/>
                    <a:pt x="145" y="192"/>
                  </a:cubicBezTo>
                  <a:cubicBezTo>
                    <a:pt x="65" y="192"/>
                    <a:pt x="0" y="257"/>
                    <a:pt x="0" y="337"/>
                  </a:cubicBezTo>
                  <a:cubicBezTo>
                    <a:pt x="0" y="417"/>
                    <a:pt x="65" y="482"/>
                    <a:pt x="145" y="482"/>
                  </a:cubicBezTo>
                  <a:cubicBezTo>
                    <a:pt x="677" y="482"/>
                    <a:pt x="677" y="482"/>
                    <a:pt x="677" y="482"/>
                  </a:cubicBezTo>
                  <a:cubicBezTo>
                    <a:pt x="746" y="482"/>
                    <a:pt x="802" y="426"/>
                    <a:pt x="802" y="357"/>
                  </a:cubicBezTo>
                  <a:cubicBezTo>
                    <a:pt x="802" y="304"/>
                    <a:pt x="770" y="258"/>
                    <a:pt x="723" y="24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8831263" y="3778250"/>
              <a:ext cx="1446213" cy="1177925"/>
            </a:xfrm>
            <a:custGeom>
              <a:avLst/>
              <a:gdLst>
                <a:gd name="T0" fmla="*/ 0 w 556"/>
                <a:gd name="T1" fmla="*/ 28 h 453"/>
                <a:gd name="T2" fmla="*/ 0 w 556"/>
                <a:gd name="T3" fmla="*/ 425 h 453"/>
                <a:gd name="T4" fmla="*/ 28 w 556"/>
                <a:gd name="T5" fmla="*/ 453 h 453"/>
                <a:gd name="T6" fmla="*/ 527 w 556"/>
                <a:gd name="T7" fmla="*/ 453 h 453"/>
                <a:gd name="T8" fmla="*/ 556 w 556"/>
                <a:gd name="T9" fmla="*/ 425 h 453"/>
                <a:gd name="T10" fmla="*/ 556 w 556"/>
                <a:gd name="T11" fmla="*/ 28 h 453"/>
                <a:gd name="T12" fmla="*/ 527 w 556"/>
                <a:gd name="T13" fmla="*/ 0 h 453"/>
                <a:gd name="T14" fmla="*/ 28 w 556"/>
                <a:gd name="T15" fmla="*/ 0 h 453"/>
                <a:gd name="T16" fmla="*/ 0 w 556"/>
                <a:gd name="T17" fmla="*/ 28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6" h="453">
                  <a:moveTo>
                    <a:pt x="0" y="28"/>
                  </a:moveTo>
                  <a:cubicBezTo>
                    <a:pt x="0" y="425"/>
                    <a:pt x="0" y="425"/>
                    <a:pt x="0" y="425"/>
                  </a:cubicBezTo>
                  <a:cubicBezTo>
                    <a:pt x="0" y="425"/>
                    <a:pt x="0" y="453"/>
                    <a:pt x="28" y="453"/>
                  </a:cubicBezTo>
                  <a:cubicBezTo>
                    <a:pt x="527" y="453"/>
                    <a:pt x="527" y="453"/>
                    <a:pt x="527" y="453"/>
                  </a:cubicBezTo>
                  <a:cubicBezTo>
                    <a:pt x="527" y="453"/>
                    <a:pt x="556" y="453"/>
                    <a:pt x="556" y="425"/>
                  </a:cubicBezTo>
                  <a:cubicBezTo>
                    <a:pt x="556" y="28"/>
                    <a:pt x="556" y="28"/>
                    <a:pt x="556" y="28"/>
                  </a:cubicBezTo>
                  <a:cubicBezTo>
                    <a:pt x="556" y="28"/>
                    <a:pt x="556" y="0"/>
                    <a:pt x="527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0" y="0"/>
                    <a:pt x="0" y="28"/>
                  </a:cubicBezTo>
                </a:path>
              </a:pathLst>
            </a:custGeom>
            <a:solidFill>
              <a:srgbClr val="1870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8729663" y="3778250"/>
              <a:ext cx="1473200" cy="1177925"/>
            </a:xfrm>
            <a:custGeom>
              <a:avLst/>
              <a:gdLst>
                <a:gd name="T0" fmla="*/ 0 w 566"/>
                <a:gd name="T1" fmla="*/ 28 h 453"/>
                <a:gd name="T2" fmla="*/ 0 w 566"/>
                <a:gd name="T3" fmla="*/ 425 h 453"/>
                <a:gd name="T4" fmla="*/ 28 w 566"/>
                <a:gd name="T5" fmla="*/ 453 h 453"/>
                <a:gd name="T6" fmla="*/ 538 w 566"/>
                <a:gd name="T7" fmla="*/ 453 h 453"/>
                <a:gd name="T8" fmla="*/ 566 w 566"/>
                <a:gd name="T9" fmla="*/ 425 h 453"/>
                <a:gd name="T10" fmla="*/ 566 w 566"/>
                <a:gd name="T11" fmla="*/ 28 h 453"/>
                <a:gd name="T12" fmla="*/ 538 w 566"/>
                <a:gd name="T13" fmla="*/ 0 h 453"/>
                <a:gd name="T14" fmla="*/ 28 w 566"/>
                <a:gd name="T15" fmla="*/ 0 h 453"/>
                <a:gd name="T16" fmla="*/ 0 w 566"/>
                <a:gd name="T17" fmla="*/ 28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6" h="453">
                  <a:moveTo>
                    <a:pt x="0" y="28"/>
                  </a:moveTo>
                  <a:cubicBezTo>
                    <a:pt x="0" y="425"/>
                    <a:pt x="0" y="425"/>
                    <a:pt x="0" y="425"/>
                  </a:cubicBezTo>
                  <a:cubicBezTo>
                    <a:pt x="0" y="425"/>
                    <a:pt x="0" y="453"/>
                    <a:pt x="28" y="453"/>
                  </a:cubicBezTo>
                  <a:cubicBezTo>
                    <a:pt x="538" y="453"/>
                    <a:pt x="538" y="453"/>
                    <a:pt x="538" y="453"/>
                  </a:cubicBezTo>
                  <a:cubicBezTo>
                    <a:pt x="538" y="453"/>
                    <a:pt x="566" y="453"/>
                    <a:pt x="566" y="425"/>
                  </a:cubicBezTo>
                  <a:cubicBezTo>
                    <a:pt x="566" y="28"/>
                    <a:pt x="566" y="28"/>
                    <a:pt x="566" y="28"/>
                  </a:cubicBezTo>
                  <a:cubicBezTo>
                    <a:pt x="566" y="28"/>
                    <a:pt x="566" y="0"/>
                    <a:pt x="53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0" y="0"/>
                    <a:pt x="0" y="28"/>
                  </a:cubicBezTo>
                </a:path>
              </a:pathLst>
            </a:cu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8802688" y="3851275"/>
              <a:ext cx="1327150" cy="884237"/>
            </a:xfrm>
            <a:prstGeom prst="rect">
              <a:avLst/>
            </a:prstGeom>
            <a:solidFill>
              <a:srgbClr val="1870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8802688" y="3851275"/>
              <a:ext cx="1327150" cy="884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8729663" y="3927475"/>
              <a:ext cx="1473200" cy="1028700"/>
            </a:xfrm>
            <a:custGeom>
              <a:avLst/>
              <a:gdLst>
                <a:gd name="T0" fmla="*/ 105 w 566"/>
                <a:gd name="T1" fmla="*/ 382 h 396"/>
                <a:gd name="T2" fmla="*/ 105 w 566"/>
                <a:gd name="T3" fmla="*/ 396 h 396"/>
                <a:gd name="T4" fmla="*/ 131 w 566"/>
                <a:gd name="T5" fmla="*/ 396 h 396"/>
                <a:gd name="T6" fmla="*/ 105 w 566"/>
                <a:gd name="T7" fmla="*/ 382 h 396"/>
                <a:gd name="T8" fmla="*/ 519 w 566"/>
                <a:gd name="T9" fmla="*/ 311 h 396"/>
                <a:gd name="T10" fmla="*/ 110 w 566"/>
                <a:gd name="T11" fmla="*/ 311 h 396"/>
                <a:gd name="T12" fmla="*/ 166 w 566"/>
                <a:gd name="T13" fmla="*/ 342 h 396"/>
                <a:gd name="T14" fmla="*/ 136 w 566"/>
                <a:gd name="T15" fmla="*/ 396 h 396"/>
                <a:gd name="T16" fmla="*/ 538 w 566"/>
                <a:gd name="T17" fmla="*/ 396 h 396"/>
                <a:gd name="T18" fmla="*/ 566 w 566"/>
                <a:gd name="T19" fmla="*/ 368 h 396"/>
                <a:gd name="T20" fmla="*/ 566 w 566"/>
                <a:gd name="T21" fmla="*/ 339 h 396"/>
                <a:gd name="T22" fmla="*/ 519 w 566"/>
                <a:gd name="T23" fmla="*/ 311 h 396"/>
                <a:gd name="T24" fmla="*/ 0 w 566"/>
                <a:gd name="T25" fmla="*/ 0 h 396"/>
                <a:gd name="T26" fmla="*/ 0 w 566"/>
                <a:gd name="T27" fmla="*/ 65 h 396"/>
                <a:gd name="T28" fmla="*/ 28 w 566"/>
                <a:gd name="T29" fmla="*/ 65 h 396"/>
                <a:gd name="T30" fmla="*/ 28 w 566"/>
                <a:gd name="T31" fmla="*/ 17 h 396"/>
                <a:gd name="T32" fmla="*/ 0 w 566"/>
                <a:gd name="T33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6" h="396">
                  <a:moveTo>
                    <a:pt x="105" y="382"/>
                  </a:moveTo>
                  <a:cubicBezTo>
                    <a:pt x="105" y="396"/>
                    <a:pt x="105" y="396"/>
                    <a:pt x="105" y="396"/>
                  </a:cubicBezTo>
                  <a:cubicBezTo>
                    <a:pt x="131" y="396"/>
                    <a:pt x="131" y="396"/>
                    <a:pt x="131" y="396"/>
                  </a:cubicBezTo>
                  <a:cubicBezTo>
                    <a:pt x="105" y="382"/>
                    <a:pt x="105" y="382"/>
                    <a:pt x="105" y="382"/>
                  </a:cubicBezTo>
                  <a:moveTo>
                    <a:pt x="519" y="311"/>
                  </a:moveTo>
                  <a:cubicBezTo>
                    <a:pt x="110" y="311"/>
                    <a:pt x="110" y="311"/>
                    <a:pt x="110" y="311"/>
                  </a:cubicBezTo>
                  <a:cubicBezTo>
                    <a:pt x="166" y="342"/>
                    <a:pt x="166" y="342"/>
                    <a:pt x="166" y="342"/>
                  </a:cubicBezTo>
                  <a:cubicBezTo>
                    <a:pt x="136" y="396"/>
                    <a:pt x="136" y="396"/>
                    <a:pt x="136" y="396"/>
                  </a:cubicBezTo>
                  <a:cubicBezTo>
                    <a:pt x="538" y="396"/>
                    <a:pt x="538" y="396"/>
                    <a:pt x="538" y="396"/>
                  </a:cubicBezTo>
                  <a:cubicBezTo>
                    <a:pt x="538" y="396"/>
                    <a:pt x="566" y="396"/>
                    <a:pt x="566" y="368"/>
                  </a:cubicBezTo>
                  <a:cubicBezTo>
                    <a:pt x="566" y="339"/>
                    <a:pt x="566" y="339"/>
                    <a:pt x="566" y="339"/>
                  </a:cubicBezTo>
                  <a:cubicBezTo>
                    <a:pt x="519" y="311"/>
                    <a:pt x="519" y="311"/>
                    <a:pt x="519" y="311"/>
                  </a:cubicBezTo>
                  <a:moveTo>
                    <a:pt x="0" y="0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90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8802688" y="3971925"/>
              <a:ext cx="1277938" cy="763587"/>
            </a:xfrm>
            <a:custGeom>
              <a:avLst/>
              <a:gdLst>
                <a:gd name="T0" fmla="*/ 0 w 805"/>
                <a:gd name="T1" fmla="*/ 0 h 481"/>
                <a:gd name="T2" fmla="*/ 0 w 805"/>
                <a:gd name="T3" fmla="*/ 78 h 481"/>
                <a:gd name="T4" fmla="*/ 126 w 805"/>
                <a:gd name="T5" fmla="*/ 78 h 481"/>
                <a:gd name="T6" fmla="*/ 126 w 805"/>
                <a:gd name="T7" fmla="*/ 476 h 481"/>
                <a:gd name="T8" fmla="*/ 134 w 805"/>
                <a:gd name="T9" fmla="*/ 481 h 481"/>
                <a:gd name="T10" fmla="*/ 805 w 805"/>
                <a:gd name="T11" fmla="*/ 481 h 481"/>
                <a:gd name="T12" fmla="*/ 0 w 805"/>
                <a:gd name="T13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5" h="481">
                  <a:moveTo>
                    <a:pt x="0" y="0"/>
                  </a:moveTo>
                  <a:lnTo>
                    <a:pt x="0" y="78"/>
                  </a:lnTo>
                  <a:lnTo>
                    <a:pt x="126" y="78"/>
                  </a:lnTo>
                  <a:lnTo>
                    <a:pt x="126" y="476"/>
                  </a:lnTo>
                  <a:lnTo>
                    <a:pt x="134" y="481"/>
                  </a:lnTo>
                  <a:lnTo>
                    <a:pt x="805" y="4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6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8802688" y="3971925"/>
              <a:ext cx="1277938" cy="763587"/>
            </a:xfrm>
            <a:custGeom>
              <a:avLst/>
              <a:gdLst>
                <a:gd name="T0" fmla="*/ 0 w 805"/>
                <a:gd name="T1" fmla="*/ 0 h 481"/>
                <a:gd name="T2" fmla="*/ 0 w 805"/>
                <a:gd name="T3" fmla="*/ 78 h 481"/>
                <a:gd name="T4" fmla="*/ 126 w 805"/>
                <a:gd name="T5" fmla="*/ 78 h 481"/>
                <a:gd name="T6" fmla="*/ 126 w 805"/>
                <a:gd name="T7" fmla="*/ 476 h 481"/>
                <a:gd name="T8" fmla="*/ 134 w 805"/>
                <a:gd name="T9" fmla="*/ 481 h 481"/>
                <a:gd name="T10" fmla="*/ 805 w 805"/>
                <a:gd name="T11" fmla="*/ 481 h 481"/>
                <a:gd name="T12" fmla="*/ 0 w 805"/>
                <a:gd name="T13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5" h="481">
                  <a:moveTo>
                    <a:pt x="0" y="0"/>
                  </a:moveTo>
                  <a:lnTo>
                    <a:pt x="0" y="78"/>
                  </a:lnTo>
                  <a:lnTo>
                    <a:pt x="126" y="78"/>
                  </a:lnTo>
                  <a:lnTo>
                    <a:pt x="126" y="476"/>
                  </a:lnTo>
                  <a:lnTo>
                    <a:pt x="134" y="481"/>
                  </a:lnTo>
                  <a:lnTo>
                    <a:pt x="805" y="48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8912225" y="4722813"/>
              <a:ext cx="249238" cy="238125"/>
            </a:xfrm>
            <a:custGeom>
              <a:avLst/>
              <a:gdLst>
                <a:gd name="T0" fmla="*/ 106 w 157"/>
                <a:gd name="T1" fmla="*/ 150 h 150"/>
                <a:gd name="T2" fmla="*/ 0 w 157"/>
                <a:gd name="T3" fmla="*/ 92 h 150"/>
                <a:gd name="T4" fmla="*/ 50 w 157"/>
                <a:gd name="T5" fmla="*/ 0 h 150"/>
                <a:gd name="T6" fmla="*/ 157 w 157"/>
                <a:gd name="T7" fmla="*/ 59 h 150"/>
                <a:gd name="T8" fmla="*/ 106 w 157"/>
                <a:gd name="T9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50">
                  <a:moveTo>
                    <a:pt x="106" y="150"/>
                  </a:moveTo>
                  <a:lnTo>
                    <a:pt x="0" y="92"/>
                  </a:lnTo>
                  <a:lnTo>
                    <a:pt x="50" y="0"/>
                  </a:lnTo>
                  <a:lnTo>
                    <a:pt x="157" y="59"/>
                  </a:lnTo>
                  <a:lnTo>
                    <a:pt x="106" y="150"/>
                  </a:ln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8912225" y="4722813"/>
              <a:ext cx="249238" cy="238125"/>
            </a:xfrm>
            <a:custGeom>
              <a:avLst/>
              <a:gdLst>
                <a:gd name="T0" fmla="*/ 106 w 157"/>
                <a:gd name="T1" fmla="*/ 150 h 150"/>
                <a:gd name="T2" fmla="*/ 0 w 157"/>
                <a:gd name="T3" fmla="*/ 92 h 150"/>
                <a:gd name="T4" fmla="*/ 50 w 157"/>
                <a:gd name="T5" fmla="*/ 0 h 150"/>
                <a:gd name="T6" fmla="*/ 157 w 157"/>
                <a:gd name="T7" fmla="*/ 59 h 150"/>
                <a:gd name="T8" fmla="*/ 106 w 157"/>
                <a:gd name="T9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50">
                  <a:moveTo>
                    <a:pt x="106" y="150"/>
                  </a:moveTo>
                  <a:lnTo>
                    <a:pt x="0" y="92"/>
                  </a:lnTo>
                  <a:lnTo>
                    <a:pt x="50" y="0"/>
                  </a:lnTo>
                  <a:lnTo>
                    <a:pt x="157" y="59"/>
                  </a:lnTo>
                  <a:lnTo>
                    <a:pt x="106" y="1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9002713" y="4727575"/>
              <a:ext cx="158750" cy="233362"/>
            </a:xfrm>
            <a:custGeom>
              <a:avLst/>
              <a:gdLst>
                <a:gd name="T0" fmla="*/ 0 w 100"/>
                <a:gd name="T1" fmla="*/ 0 h 147"/>
                <a:gd name="T2" fmla="*/ 0 w 100"/>
                <a:gd name="T3" fmla="*/ 121 h 147"/>
                <a:gd name="T4" fmla="*/ 49 w 100"/>
                <a:gd name="T5" fmla="*/ 147 h 147"/>
                <a:gd name="T6" fmla="*/ 100 w 100"/>
                <a:gd name="T7" fmla="*/ 56 h 147"/>
                <a:gd name="T8" fmla="*/ 0 w 100"/>
                <a:gd name="T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47">
                  <a:moveTo>
                    <a:pt x="0" y="0"/>
                  </a:moveTo>
                  <a:lnTo>
                    <a:pt x="0" y="121"/>
                  </a:lnTo>
                  <a:lnTo>
                    <a:pt x="49" y="147"/>
                  </a:lnTo>
                  <a:lnTo>
                    <a:pt x="100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2B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9002713" y="4727575"/>
              <a:ext cx="158750" cy="233362"/>
            </a:xfrm>
            <a:custGeom>
              <a:avLst/>
              <a:gdLst>
                <a:gd name="T0" fmla="*/ 0 w 100"/>
                <a:gd name="T1" fmla="*/ 0 h 147"/>
                <a:gd name="T2" fmla="*/ 0 w 100"/>
                <a:gd name="T3" fmla="*/ 121 h 147"/>
                <a:gd name="T4" fmla="*/ 49 w 100"/>
                <a:gd name="T5" fmla="*/ 147 h 147"/>
                <a:gd name="T6" fmla="*/ 100 w 100"/>
                <a:gd name="T7" fmla="*/ 56 h 147"/>
                <a:gd name="T8" fmla="*/ 0 w 100"/>
                <a:gd name="T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47">
                  <a:moveTo>
                    <a:pt x="0" y="0"/>
                  </a:moveTo>
                  <a:lnTo>
                    <a:pt x="0" y="121"/>
                  </a:lnTo>
                  <a:lnTo>
                    <a:pt x="49" y="147"/>
                  </a:lnTo>
                  <a:lnTo>
                    <a:pt x="100" y="5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7974013" y="4095750"/>
              <a:ext cx="1028700" cy="1500187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28" name="Rectangle 23"/>
            <p:cNvSpPr>
              <a:spLocks noChangeArrowheads="1"/>
            </p:cNvSpPr>
            <p:nvPr/>
          </p:nvSpPr>
          <p:spPr bwMode="auto">
            <a:xfrm>
              <a:off x="7974013" y="4095750"/>
              <a:ext cx="1028700" cy="1500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29" name="Freeform 24"/>
            <p:cNvSpPr>
              <a:spLocks noEditPoints="1"/>
            </p:cNvSpPr>
            <p:nvPr/>
          </p:nvSpPr>
          <p:spPr bwMode="auto">
            <a:xfrm>
              <a:off x="7974013" y="4221163"/>
              <a:ext cx="1028700" cy="1198562"/>
            </a:xfrm>
            <a:custGeom>
              <a:avLst/>
              <a:gdLst>
                <a:gd name="T0" fmla="*/ 582 w 648"/>
                <a:gd name="T1" fmla="*/ 458 h 755"/>
                <a:gd name="T2" fmla="*/ 582 w 648"/>
                <a:gd name="T3" fmla="*/ 755 h 755"/>
                <a:gd name="T4" fmla="*/ 648 w 648"/>
                <a:gd name="T5" fmla="*/ 755 h 755"/>
                <a:gd name="T6" fmla="*/ 648 w 648"/>
                <a:gd name="T7" fmla="*/ 706 h 755"/>
                <a:gd name="T8" fmla="*/ 648 w 648"/>
                <a:gd name="T9" fmla="*/ 578 h 755"/>
                <a:gd name="T10" fmla="*/ 648 w 648"/>
                <a:gd name="T11" fmla="*/ 511 h 755"/>
                <a:gd name="T12" fmla="*/ 582 w 648"/>
                <a:gd name="T13" fmla="*/ 458 h 755"/>
                <a:gd name="T14" fmla="*/ 0 w 648"/>
                <a:gd name="T15" fmla="*/ 0 h 755"/>
                <a:gd name="T16" fmla="*/ 0 w 648"/>
                <a:gd name="T17" fmla="*/ 129 h 755"/>
                <a:gd name="T18" fmla="*/ 164 w 648"/>
                <a:gd name="T19" fmla="*/ 129 h 755"/>
                <a:gd name="T20" fmla="*/ 0 w 648"/>
                <a:gd name="T21" fmla="*/ 0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8" h="755">
                  <a:moveTo>
                    <a:pt x="582" y="458"/>
                  </a:moveTo>
                  <a:lnTo>
                    <a:pt x="582" y="755"/>
                  </a:lnTo>
                  <a:lnTo>
                    <a:pt x="648" y="755"/>
                  </a:lnTo>
                  <a:lnTo>
                    <a:pt x="648" y="706"/>
                  </a:lnTo>
                  <a:lnTo>
                    <a:pt x="648" y="578"/>
                  </a:lnTo>
                  <a:lnTo>
                    <a:pt x="648" y="511"/>
                  </a:lnTo>
                  <a:lnTo>
                    <a:pt x="582" y="458"/>
                  </a:lnTo>
                  <a:close/>
                  <a:moveTo>
                    <a:pt x="0" y="0"/>
                  </a:moveTo>
                  <a:lnTo>
                    <a:pt x="0" y="129"/>
                  </a:lnTo>
                  <a:lnTo>
                    <a:pt x="164" y="1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28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30" name="Freeform 25"/>
            <p:cNvSpPr>
              <a:spLocks noEditPoints="1"/>
            </p:cNvSpPr>
            <p:nvPr/>
          </p:nvSpPr>
          <p:spPr bwMode="auto">
            <a:xfrm>
              <a:off x="7974013" y="4221163"/>
              <a:ext cx="1028700" cy="1198562"/>
            </a:xfrm>
            <a:custGeom>
              <a:avLst/>
              <a:gdLst>
                <a:gd name="T0" fmla="*/ 582 w 648"/>
                <a:gd name="T1" fmla="*/ 458 h 755"/>
                <a:gd name="T2" fmla="*/ 582 w 648"/>
                <a:gd name="T3" fmla="*/ 755 h 755"/>
                <a:gd name="T4" fmla="*/ 648 w 648"/>
                <a:gd name="T5" fmla="*/ 755 h 755"/>
                <a:gd name="T6" fmla="*/ 648 w 648"/>
                <a:gd name="T7" fmla="*/ 706 h 755"/>
                <a:gd name="T8" fmla="*/ 648 w 648"/>
                <a:gd name="T9" fmla="*/ 578 h 755"/>
                <a:gd name="T10" fmla="*/ 648 w 648"/>
                <a:gd name="T11" fmla="*/ 511 h 755"/>
                <a:gd name="T12" fmla="*/ 582 w 648"/>
                <a:gd name="T13" fmla="*/ 458 h 755"/>
                <a:gd name="T14" fmla="*/ 0 w 648"/>
                <a:gd name="T15" fmla="*/ 0 h 755"/>
                <a:gd name="T16" fmla="*/ 0 w 648"/>
                <a:gd name="T17" fmla="*/ 129 h 755"/>
                <a:gd name="T18" fmla="*/ 164 w 648"/>
                <a:gd name="T19" fmla="*/ 129 h 755"/>
                <a:gd name="T20" fmla="*/ 0 w 648"/>
                <a:gd name="T21" fmla="*/ 0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8" h="755">
                  <a:moveTo>
                    <a:pt x="582" y="458"/>
                  </a:moveTo>
                  <a:lnTo>
                    <a:pt x="582" y="755"/>
                  </a:lnTo>
                  <a:lnTo>
                    <a:pt x="648" y="755"/>
                  </a:lnTo>
                  <a:lnTo>
                    <a:pt x="648" y="706"/>
                  </a:lnTo>
                  <a:lnTo>
                    <a:pt x="648" y="578"/>
                  </a:lnTo>
                  <a:lnTo>
                    <a:pt x="648" y="511"/>
                  </a:lnTo>
                  <a:lnTo>
                    <a:pt x="582" y="458"/>
                  </a:lnTo>
                  <a:moveTo>
                    <a:pt x="0" y="0"/>
                  </a:moveTo>
                  <a:lnTo>
                    <a:pt x="0" y="129"/>
                  </a:lnTo>
                  <a:lnTo>
                    <a:pt x="164" y="12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auto">
            <a:xfrm>
              <a:off x="8413750" y="3805238"/>
              <a:ext cx="239713" cy="290512"/>
            </a:xfrm>
            <a:custGeom>
              <a:avLst/>
              <a:gdLst>
                <a:gd name="T0" fmla="*/ 92 w 92"/>
                <a:gd name="T1" fmla="*/ 11 h 112"/>
                <a:gd name="T2" fmla="*/ 63 w 92"/>
                <a:gd name="T3" fmla="*/ 0 h 112"/>
                <a:gd name="T4" fmla="*/ 53 w 92"/>
                <a:gd name="T5" fmla="*/ 25 h 112"/>
                <a:gd name="T6" fmla="*/ 0 w 92"/>
                <a:gd name="T7" fmla="*/ 25 h 112"/>
                <a:gd name="T8" fmla="*/ 0 w 92"/>
                <a:gd name="T9" fmla="*/ 112 h 112"/>
                <a:gd name="T10" fmla="*/ 63 w 92"/>
                <a:gd name="T11" fmla="*/ 112 h 112"/>
                <a:gd name="T12" fmla="*/ 63 w 92"/>
                <a:gd name="T13" fmla="*/ 62 h 112"/>
                <a:gd name="T14" fmla="*/ 92 w 92"/>
                <a:gd name="T15" fmla="*/ 1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112">
                  <a:moveTo>
                    <a:pt x="92" y="11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62"/>
                    <a:pt x="63" y="62"/>
                    <a:pt x="63" y="62"/>
                  </a:cubicBezTo>
                  <a:cubicBezTo>
                    <a:pt x="64" y="46"/>
                    <a:pt x="69" y="18"/>
                    <a:pt x="92" y="11"/>
                  </a:cubicBezTo>
                  <a:close/>
                </a:path>
              </a:pathLst>
            </a:custGeom>
            <a:solidFill>
              <a:srgbClr val="FFF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32" name="Oval 27"/>
            <p:cNvSpPr>
              <a:spLocks noChangeArrowheads="1"/>
            </p:cNvSpPr>
            <p:nvPr/>
          </p:nvSpPr>
          <p:spPr bwMode="auto">
            <a:xfrm>
              <a:off x="8405813" y="3549650"/>
              <a:ext cx="36513" cy="34925"/>
            </a:xfrm>
            <a:prstGeom prst="ellipse">
              <a:avLst/>
            </a:pr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33" name="Freeform 28"/>
            <p:cNvSpPr>
              <a:spLocks/>
            </p:cNvSpPr>
            <p:nvPr/>
          </p:nvSpPr>
          <p:spPr bwMode="auto">
            <a:xfrm>
              <a:off x="8362950" y="3349625"/>
              <a:ext cx="241300" cy="163512"/>
            </a:xfrm>
            <a:custGeom>
              <a:avLst/>
              <a:gdLst>
                <a:gd name="T0" fmla="*/ 0 w 152"/>
                <a:gd name="T1" fmla="*/ 62 h 103"/>
                <a:gd name="T2" fmla="*/ 126 w 152"/>
                <a:gd name="T3" fmla="*/ 0 h 103"/>
                <a:gd name="T4" fmla="*/ 152 w 152"/>
                <a:gd name="T5" fmla="*/ 103 h 103"/>
                <a:gd name="T6" fmla="*/ 0 w 152"/>
                <a:gd name="T7" fmla="*/ 6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03">
                  <a:moveTo>
                    <a:pt x="0" y="62"/>
                  </a:moveTo>
                  <a:lnTo>
                    <a:pt x="126" y="0"/>
                  </a:lnTo>
                  <a:lnTo>
                    <a:pt x="152" y="103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FFF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auto">
            <a:xfrm>
              <a:off x="8193088" y="3448050"/>
              <a:ext cx="606425" cy="438150"/>
            </a:xfrm>
            <a:custGeom>
              <a:avLst/>
              <a:gdLst>
                <a:gd name="T0" fmla="*/ 0 w 233"/>
                <a:gd name="T1" fmla="*/ 168 h 168"/>
                <a:gd name="T2" fmla="*/ 118 w 233"/>
                <a:gd name="T3" fmla="*/ 168 h 168"/>
                <a:gd name="T4" fmla="*/ 119 w 233"/>
                <a:gd name="T5" fmla="*/ 168 h 168"/>
                <a:gd name="T6" fmla="*/ 233 w 233"/>
                <a:gd name="T7" fmla="*/ 0 h 168"/>
                <a:gd name="T8" fmla="*/ 225 w 233"/>
                <a:gd name="T9" fmla="*/ 0 h 168"/>
                <a:gd name="T10" fmla="*/ 158 w 233"/>
                <a:gd name="T11" fmla="*/ 0 h 168"/>
                <a:gd name="T12" fmla="*/ 74 w 233"/>
                <a:gd name="T13" fmla="*/ 0 h 168"/>
                <a:gd name="T14" fmla="*/ 0 w 233"/>
                <a:gd name="T15" fmla="*/ 0 h 168"/>
                <a:gd name="T16" fmla="*/ 0 w 233"/>
                <a:gd name="T17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cubicBezTo>
                    <a:pt x="118" y="168"/>
                    <a:pt x="118" y="168"/>
                    <a:pt x="118" y="168"/>
                  </a:cubicBezTo>
                  <a:cubicBezTo>
                    <a:pt x="119" y="168"/>
                    <a:pt x="119" y="168"/>
                    <a:pt x="119" y="168"/>
                  </a:cubicBezTo>
                  <a:cubicBezTo>
                    <a:pt x="207" y="163"/>
                    <a:pt x="233" y="90"/>
                    <a:pt x="233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8"/>
                    <a:pt x="0" y="168"/>
                    <a:pt x="0" y="168"/>
                  </a:cubicBezTo>
                </a:path>
              </a:pathLst>
            </a:custGeom>
            <a:solidFill>
              <a:srgbClr val="FFF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35" name="Oval 30"/>
            <p:cNvSpPr>
              <a:spLocks noChangeArrowheads="1"/>
            </p:cNvSpPr>
            <p:nvPr/>
          </p:nvSpPr>
          <p:spPr bwMode="auto">
            <a:xfrm>
              <a:off x="8405813" y="3549650"/>
              <a:ext cx="36513" cy="34925"/>
            </a:xfrm>
            <a:prstGeom prst="ellipse">
              <a:avLst/>
            </a:prstGeom>
            <a:solidFill>
              <a:srgbClr val="0041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36" name="Freeform 31"/>
            <p:cNvSpPr>
              <a:spLocks/>
            </p:cNvSpPr>
            <p:nvPr/>
          </p:nvSpPr>
          <p:spPr bwMode="auto">
            <a:xfrm>
              <a:off x="8583613" y="887413"/>
              <a:ext cx="1431925" cy="754062"/>
            </a:xfrm>
            <a:custGeom>
              <a:avLst/>
              <a:gdLst>
                <a:gd name="T0" fmla="*/ 145 w 550"/>
                <a:gd name="T1" fmla="*/ 0 h 290"/>
                <a:gd name="T2" fmla="*/ 0 w 550"/>
                <a:gd name="T3" fmla="*/ 145 h 290"/>
                <a:gd name="T4" fmla="*/ 145 w 550"/>
                <a:gd name="T5" fmla="*/ 290 h 290"/>
                <a:gd name="T6" fmla="*/ 550 w 550"/>
                <a:gd name="T7" fmla="*/ 290 h 290"/>
                <a:gd name="T8" fmla="*/ 162 w 550"/>
                <a:gd name="T9" fmla="*/ 1 h 290"/>
                <a:gd name="T10" fmla="*/ 162 w 550"/>
                <a:gd name="T11" fmla="*/ 1 h 290"/>
                <a:gd name="T12" fmla="*/ 162 w 550"/>
                <a:gd name="T13" fmla="*/ 1 h 290"/>
                <a:gd name="T14" fmla="*/ 145 w 550"/>
                <a:gd name="T15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0" h="290">
                  <a:moveTo>
                    <a:pt x="145" y="0"/>
                  </a:moveTo>
                  <a:cubicBezTo>
                    <a:pt x="65" y="0"/>
                    <a:pt x="0" y="65"/>
                    <a:pt x="0" y="145"/>
                  </a:cubicBezTo>
                  <a:cubicBezTo>
                    <a:pt x="0" y="225"/>
                    <a:pt x="65" y="290"/>
                    <a:pt x="145" y="290"/>
                  </a:cubicBezTo>
                  <a:cubicBezTo>
                    <a:pt x="550" y="290"/>
                    <a:pt x="550" y="290"/>
                    <a:pt x="550" y="290"/>
                  </a:cubicBezTo>
                  <a:cubicBezTo>
                    <a:pt x="162" y="1"/>
                    <a:pt x="162" y="1"/>
                    <a:pt x="162" y="1"/>
                  </a:cubicBezTo>
                  <a:cubicBezTo>
                    <a:pt x="162" y="1"/>
                    <a:pt x="162" y="1"/>
                    <a:pt x="162" y="1"/>
                  </a:cubicBezTo>
                  <a:cubicBezTo>
                    <a:pt x="162" y="1"/>
                    <a:pt x="162" y="1"/>
                    <a:pt x="162" y="1"/>
                  </a:cubicBezTo>
                  <a:cubicBezTo>
                    <a:pt x="156" y="0"/>
                    <a:pt x="151" y="0"/>
                    <a:pt x="145" y="0"/>
                  </a:cubicBezTo>
                </a:path>
              </a:pathLst>
            </a:custGeom>
            <a:solidFill>
              <a:srgbClr val="D5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37" name="Freeform 32"/>
            <p:cNvSpPr>
              <a:spLocks/>
            </p:cNvSpPr>
            <p:nvPr/>
          </p:nvSpPr>
          <p:spPr bwMode="auto">
            <a:xfrm>
              <a:off x="8786813" y="1511300"/>
              <a:ext cx="911225" cy="2790825"/>
            </a:xfrm>
            <a:custGeom>
              <a:avLst/>
              <a:gdLst>
                <a:gd name="T0" fmla="*/ 17 w 350"/>
                <a:gd name="T1" fmla="*/ 1073 h 1073"/>
                <a:gd name="T2" fmla="*/ 0 w 350"/>
                <a:gd name="T3" fmla="*/ 1072 h 1073"/>
                <a:gd name="T4" fmla="*/ 11 w 350"/>
                <a:gd name="T5" fmla="*/ 1009 h 1073"/>
                <a:gd name="T6" fmla="*/ 10 w 350"/>
                <a:gd name="T7" fmla="*/ 1009 h 1073"/>
                <a:gd name="T8" fmla="*/ 123 w 350"/>
                <a:gd name="T9" fmla="*/ 961 h 1073"/>
                <a:gd name="T10" fmla="*/ 246 w 350"/>
                <a:gd name="T11" fmla="*/ 692 h 1073"/>
                <a:gd name="T12" fmla="*/ 259 w 350"/>
                <a:gd name="T13" fmla="*/ 6 h 1073"/>
                <a:gd name="T14" fmla="*/ 323 w 350"/>
                <a:gd name="T15" fmla="*/ 0 h 1073"/>
                <a:gd name="T16" fmla="*/ 308 w 350"/>
                <a:gd name="T17" fmla="*/ 709 h 1073"/>
                <a:gd name="T18" fmla="*/ 164 w 350"/>
                <a:gd name="T19" fmla="*/ 1010 h 1073"/>
                <a:gd name="T20" fmla="*/ 17 w 350"/>
                <a:gd name="T21" fmla="*/ 1073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0" h="1073">
                  <a:moveTo>
                    <a:pt x="17" y="1073"/>
                  </a:moveTo>
                  <a:cubicBezTo>
                    <a:pt x="7" y="1073"/>
                    <a:pt x="1" y="1072"/>
                    <a:pt x="0" y="1072"/>
                  </a:cubicBezTo>
                  <a:cubicBezTo>
                    <a:pt x="11" y="1009"/>
                    <a:pt x="11" y="1009"/>
                    <a:pt x="11" y="1009"/>
                  </a:cubicBezTo>
                  <a:cubicBezTo>
                    <a:pt x="10" y="1009"/>
                    <a:pt x="10" y="1009"/>
                    <a:pt x="10" y="1009"/>
                  </a:cubicBezTo>
                  <a:cubicBezTo>
                    <a:pt x="13" y="1009"/>
                    <a:pt x="65" y="1016"/>
                    <a:pt x="123" y="961"/>
                  </a:cubicBezTo>
                  <a:cubicBezTo>
                    <a:pt x="179" y="908"/>
                    <a:pt x="220" y="818"/>
                    <a:pt x="246" y="692"/>
                  </a:cubicBezTo>
                  <a:cubicBezTo>
                    <a:pt x="281" y="522"/>
                    <a:pt x="285" y="291"/>
                    <a:pt x="259" y="6"/>
                  </a:cubicBezTo>
                  <a:cubicBezTo>
                    <a:pt x="323" y="0"/>
                    <a:pt x="323" y="0"/>
                    <a:pt x="323" y="0"/>
                  </a:cubicBezTo>
                  <a:cubicBezTo>
                    <a:pt x="350" y="294"/>
                    <a:pt x="345" y="532"/>
                    <a:pt x="308" y="709"/>
                  </a:cubicBezTo>
                  <a:cubicBezTo>
                    <a:pt x="279" y="848"/>
                    <a:pt x="231" y="949"/>
                    <a:pt x="164" y="1010"/>
                  </a:cubicBezTo>
                  <a:cubicBezTo>
                    <a:pt x="105" y="1065"/>
                    <a:pt x="46" y="1073"/>
                    <a:pt x="17" y="1073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38" name="Freeform 33"/>
            <p:cNvSpPr>
              <a:spLocks/>
            </p:cNvSpPr>
            <p:nvPr/>
          </p:nvSpPr>
          <p:spPr bwMode="auto">
            <a:xfrm>
              <a:off x="9450388" y="1343025"/>
              <a:ext cx="176213" cy="184150"/>
            </a:xfrm>
            <a:custGeom>
              <a:avLst/>
              <a:gdLst>
                <a:gd name="T0" fmla="*/ 65 w 68"/>
                <a:gd name="T1" fmla="*/ 32 h 71"/>
                <a:gd name="T2" fmla="*/ 65 w 68"/>
                <a:gd name="T3" fmla="*/ 31 h 71"/>
                <a:gd name="T4" fmla="*/ 30 w 68"/>
                <a:gd name="T5" fmla="*/ 2 h 71"/>
                <a:gd name="T6" fmla="*/ 1 w 68"/>
                <a:gd name="T7" fmla="*/ 37 h 71"/>
                <a:gd name="T8" fmla="*/ 2 w 68"/>
                <a:gd name="T9" fmla="*/ 38 h 71"/>
                <a:gd name="T10" fmla="*/ 2 w 68"/>
                <a:gd name="T11" fmla="*/ 38 h 71"/>
                <a:gd name="T12" fmla="*/ 5 w 68"/>
                <a:gd name="T13" fmla="*/ 71 h 71"/>
                <a:gd name="T14" fmla="*/ 68 w 68"/>
                <a:gd name="T15" fmla="*/ 65 h 71"/>
                <a:gd name="T16" fmla="*/ 65 w 68"/>
                <a:gd name="T17" fmla="*/ 3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71">
                  <a:moveTo>
                    <a:pt x="65" y="32"/>
                  </a:moveTo>
                  <a:cubicBezTo>
                    <a:pt x="65" y="32"/>
                    <a:pt x="65" y="32"/>
                    <a:pt x="65" y="31"/>
                  </a:cubicBezTo>
                  <a:cubicBezTo>
                    <a:pt x="63" y="13"/>
                    <a:pt x="48" y="0"/>
                    <a:pt x="30" y="2"/>
                  </a:cubicBezTo>
                  <a:cubicBezTo>
                    <a:pt x="13" y="3"/>
                    <a:pt x="0" y="19"/>
                    <a:pt x="1" y="37"/>
                  </a:cubicBezTo>
                  <a:cubicBezTo>
                    <a:pt x="2" y="37"/>
                    <a:pt x="2" y="38"/>
                    <a:pt x="2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68" y="65"/>
                    <a:pt x="68" y="65"/>
                    <a:pt x="68" y="65"/>
                  </a:cubicBezTo>
                  <a:cubicBezTo>
                    <a:pt x="65" y="32"/>
                    <a:pt x="65" y="32"/>
                    <a:pt x="65" y="32"/>
                  </a:cubicBezTo>
                  <a:close/>
                </a:path>
              </a:pathLst>
            </a:custGeom>
            <a:solidFill>
              <a:srgbClr val="FFF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39" name="Freeform 34"/>
            <p:cNvSpPr>
              <a:spLocks/>
            </p:cNvSpPr>
            <p:nvPr/>
          </p:nvSpPr>
          <p:spPr bwMode="auto">
            <a:xfrm>
              <a:off x="8562975" y="6526213"/>
              <a:ext cx="444500" cy="247650"/>
            </a:xfrm>
            <a:custGeom>
              <a:avLst/>
              <a:gdLst>
                <a:gd name="T0" fmla="*/ 280 w 280"/>
                <a:gd name="T1" fmla="*/ 120 h 156"/>
                <a:gd name="T2" fmla="*/ 159 w 280"/>
                <a:gd name="T3" fmla="*/ 0 h 156"/>
                <a:gd name="T4" fmla="*/ 0 w 280"/>
                <a:gd name="T5" fmla="*/ 0 h 156"/>
                <a:gd name="T6" fmla="*/ 0 w 280"/>
                <a:gd name="T7" fmla="*/ 156 h 156"/>
                <a:gd name="T8" fmla="*/ 280 w 280"/>
                <a:gd name="T9" fmla="*/ 156 h 156"/>
                <a:gd name="T10" fmla="*/ 280 w 280"/>
                <a:gd name="T11" fmla="*/ 12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156">
                  <a:moveTo>
                    <a:pt x="280" y="120"/>
                  </a:moveTo>
                  <a:lnTo>
                    <a:pt x="159" y="0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280" y="156"/>
                  </a:lnTo>
                  <a:lnTo>
                    <a:pt x="280" y="120"/>
                  </a:lnTo>
                  <a:close/>
                </a:path>
              </a:pathLst>
            </a:custGeom>
            <a:solidFill>
              <a:srgbClr val="0041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40" name="Freeform 35"/>
            <p:cNvSpPr>
              <a:spLocks/>
            </p:cNvSpPr>
            <p:nvPr/>
          </p:nvSpPr>
          <p:spPr bwMode="auto">
            <a:xfrm>
              <a:off x="8562975" y="6526213"/>
              <a:ext cx="444500" cy="247650"/>
            </a:xfrm>
            <a:custGeom>
              <a:avLst/>
              <a:gdLst>
                <a:gd name="T0" fmla="*/ 280 w 280"/>
                <a:gd name="T1" fmla="*/ 120 h 156"/>
                <a:gd name="T2" fmla="*/ 159 w 280"/>
                <a:gd name="T3" fmla="*/ 0 h 156"/>
                <a:gd name="T4" fmla="*/ 0 w 280"/>
                <a:gd name="T5" fmla="*/ 0 h 156"/>
                <a:gd name="T6" fmla="*/ 0 w 280"/>
                <a:gd name="T7" fmla="*/ 156 h 156"/>
                <a:gd name="T8" fmla="*/ 280 w 280"/>
                <a:gd name="T9" fmla="*/ 156 h 156"/>
                <a:gd name="T10" fmla="*/ 280 w 280"/>
                <a:gd name="T11" fmla="*/ 12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156">
                  <a:moveTo>
                    <a:pt x="280" y="120"/>
                  </a:moveTo>
                  <a:lnTo>
                    <a:pt x="159" y="0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280" y="156"/>
                  </a:lnTo>
                  <a:lnTo>
                    <a:pt x="280" y="1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41" name="Rectangle 36"/>
            <p:cNvSpPr>
              <a:spLocks noChangeArrowheads="1"/>
            </p:cNvSpPr>
            <p:nvPr/>
          </p:nvSpPr>
          <p:spPr bwMode="auto">
            <a:xfrm>
              <a:off x="9136063" y="5461000"/>
              <a:ext cx="252413" cy="1065212"/>
            </a:xfrm>
            <a:prstGeom prst="rect">
              <a:avLst/>
            </a:pr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42" name="Rectangle 37"/>
            <p:cNvSpPr>
              <a:spLocks noChangeArrowheads="1"/>
            </p:cNvSpPr>
            <p:nvPr/>
          </p:nvSpPr>
          <p:spPr bwMode="auto">
            <a:xfrm>
              <a:off x="9136063" y="5461000"/>
              <a:ext cx="252413" cy="106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43" name="Rectangle 38"/>
            <p:cNvSpPr>
              <a:spLocks noChangeArrowheads="1"/>
            </p:cNvSpPr>
            <p:nvPr/>
          </p:nvSpPr>
          <p:spPr bwMode="auto">
            <a:xfrm>
              <a:off x="8562975" y="5416550"/>
              <a:ext cx="249238" cy="1109662"/>
            </a:xfrm>
            <a:prstGeom prst="rect">
              <a:avLst/>
            </a:pr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44" name="Rectangle 39"/>
            <p:cNvSpPr>
              <a:spLocks noChangeArrowheads="1"/>
            </p:cNvSpPr>
            <p:nvPr/>
          </p:nvSpPr>
          <p:spPr bwMode="auto">
            <a:xfrm>
              <a:off x="8562975" y="5416550"/>
              <a:ext cx="249238" cy="1109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45" name="Rectangle 40"/>
            <p:cNvSpPr>
              <a:spLocks noChangeArrowheads="1"/>
            </p:cNvSpPr>
            <p:nvPr/>
          </p:nvSpPr>
          <p:spPr bwMode="auto">
            <a:xfrm>
              <a:off x="8299450" y="5419725"/>
              <a:ext cx="1089025" cy="249237"/>
            </a:xfrm>
            <a:prstGeom prst="rect">
              <a:avLst/>
            </a:pr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46" name="Rectangle 41"/>
            <p:cNvSpPr>
              <a:spLocks noChangeArrowheads="1"/>
            </p:cNvSpPr>
            <p:nvPr/>
          </p:nvSpPr>
          <p:spPr bwMode="auto">
            <a:xfrm>
              <a:off x="8299450" y="5419725"/>
              <a:ext cx="1089025" cy="249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47" name="Freeform 42"/>
            <p:cNvSpPr>
              <a:spLocks/>
            </p:cNvSpPr>
            <p:nvPr/>
          </p:nvSpPr>
          <p:spPr bwMode="auto">
            <a:xfrm>
              <a:off x="8183563" y="1798638"/>
              <a:ext cx="628650" cy="376237"/>
            </a:xfrm>
            <a:custGeom>
              <a:avLst/>
              <a:gdLst>
                <a:gd name="T0" fmla="*/ 218 w 242"/>
                <a:gd name="T1" fmla="*/ 72 h 145"/>
                <a:gd name="T2" fmla="*/ 178 w 242"/>
                <a:gd name="T3" fmla="*/ 41 h 145"/>
                <a:gd name="T4" fmla="*/ 178 w 242"/>
                <a:gd name="T5" fmla="*/ 41 h 145"/>
                <a:gd name="T6" fmla="*/ 178 w 242"/>
                <a:gd name="T7" fmla="*/ 41 h 145"/>
                <a:gd name="T8" fmla="*/ 137 w 242"/>
                <a:gd name="T9" fmla="*/ 0 h 145"/>
                <a:gd name="T10" fmla="*/ 100 w 242"/>
                <a:gd name="T11" fmla="*/ 21 h 145"/>
                <a:gd name="T12" fmla="*/ 87 w 242"/>
                <a:gd name="T13" fmla="*/ 19 h 145"/>
                <a:gd name="T14" fmla="*/ 49 w 242"/>
                <a:gd name="T15" fmla="*/ 58 h 145"/>
                <a:gd name="T16" fmla="*/ 49 w 242"/>
                <a:gd name="T17" fmla="*/ 58 h 145"/>
                <a:gd name="T18" fmla="*/ 44 w 242"/>
                <a:gd name="T19" fmla="*/ 58 h 145"/>
                <a:gd name="T20" fmla="*/ 0 w 242"/>
                <a:gd name="T21" fmla="*/ 101 h 145"/>
                <a:gd name="T22" fmla="*/ 44 w 242"/>
                <a:gd name="T23" fmla="*/ 145 h 145"/>
                <a:gd name="T24" fmla="*/ 204 w 242"/>
                <a:gd name="T25" fmla="*/ 145 h 145"/>
                <a:gd name="T26" fmla="*/ 242 w 242"/>
                <a:gd name="T27" fmla="*/ 107 h 145"/>
                <a:gd name="T28" fmla="*/ 218 w 242"/>
                <a:gd name="T29" fmla="*/ 7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2" h="145">
                  <a:moveTo>
                    <a:pt x="218" y="72"/>
                  </a:moveTo>
                  <a:cubicBezTo>
                    <a:pt x="213" y="54"/>
                    <a:pt x="197" y="41"/>
                    <a:pt x="178" y="41"/>
                  </a:cubicBezTo>
                  <a:cubicBezTo>
                    <a:pt x="178" y="41"/>
                    <a:pt x="178" y="41"/>
                    <a:pt x="178" y="41"/>
                  </a:cubicBezTo>
                  <a:cubicBezTo>
                    <a:pt x="178" y="41"/>
                    <a:pt x="178" y="41"/>
                    <a:pt x="178" y="41"/>
                  </a:cubicBezTo>
                  <a:cubicBezTo>
                    <a:pt x="178" y="18"/>
                    <a:pt x="159" y="0"/>
                    <a:pt x="137" y="0"/>
                  </a:cubicBezTo>
                  <a:cubicBezTo>
                    <a:pt x="121" y="0"/>
                    <a:pt x="107" y="8"/>
                    <a:pt x="100" y="21"/>
                  </a:cubicBezTo>
                  <a:cubicBezTo>
                    <a:pt x="96" y="20"/>
                    <a:pt x="92" y="19"/>
                    <a:pt x="87" y="19"/>
                  </a:cubicBezTo>
                  <a:cubicBezTo>
                    <a:pt x="66" y="19"/>
                    <a:pt x="49" y="36"/>
                    <a:pt x="49" y="58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47" y="58"/>
                    <a:pt x="45" y="58"/>
                    <a:pt x="44" y="58"/>
                  </a:cubicBezTo>
                  <a:cubicBezTo>
                    <a:pt x="19" y="58"/>
                    <a:pt x="0" y="77"/>
                    <a:pt x="0" y="101"/>
                  </a:cubicBezTo>
                  <a:cubicBezTo>
                    <a:pt x="0" y="125"/>
                    <a:pt x="19" y="145"/>
                    <a:pt x="44" y="145"/>
                  </a:cubicBezTo>
                  <a:cubicBezTo>
                    <a:pt x="204" y="145"/>
                    <a:pt x="204" y="145"/>
                    <a:pt x="204" y="145"/>
                  </a:cubicBezTo>
                  <a:cubicBezTo>
                    <a:pt x="225" y="145"/>
                    <a:pt x="242" y="128"/>
                    <a:pt x="242" y="107"/>
                  </a:cubicBezTo>
                  <a:cubicBezTo>
                    <a:pt x="242" y="91"/>
                    <a:pt x="232" y="78"/>
                    <a:pt x="218" y="7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48" name="Freeform 43"/>
            <p:cNvSpPr>
              <a:spLocks/>
            </p:cNvSpPr>
            <p:nvPr/>
          </p:nvSpPr>
          <p:spPr bwMode="auto">
            <a:xfrm>
              <a:off x="10671175" y="617538"/>
              <a:ext cx="546100" cy="317500"/>
            </a:xfrm>
            <a:custGeom>
              <a:avLst/>
              <a:gdLst>
                <a:gd name="T0" fmla="*/ 21 w 210"/>
                <a:gd name="T1" fmla="*/ 61 h 122"/>
                <a:gd name="T2" fmla="*/ 56 w 210"/>
                <a:gd name="T3" fmla="*/ 35 h 122"/>
                <a:gd name="T4" fmla="*/ 56 w 210"/>
                <a:gd name="T5" fmla="*/ 35 h 122"/>
                <a:gd name="T6" fmla="*/ 56 w 210"/>
                <a:gd name="T7" fmla="*/ 35 h 122"/>
                <a:gd name="T8" fmla="*/ 91 w 210"/>
                <a:gd name="T9" fmla="*/ 0 h 122"/>
                <a:gd name="T10" fmla="*/ 123 w 210"/>
                <a:gd name="T11" fmla="*/ 18 h 122"/>
                <a:gd name="T12" fmla="*/ 134 w 210"/>
                <a:gd name="T13" fmla="*/ 16 h 122"/>
                <a:gd name="T14" fmla="*/ 167 w 210"/>
                <a:gd name="T15" fmla="*/ 49 h 122"/>
                <a:gd name="T16" fmla="*/ 167 w 210"/>
                <a:gd name="T17" fmla="*/ 49 h 122"/>
                <a:gd name="T18" fmla="*/ 172 w 210"/>
                <a:gd name="T19" fmla="*/ 49 h 122"/>
                <a:gd name="T20" fmla="*/ 210 w 210"/>
                <a:gd name="T21" fmla="*/ 85 h 122"/>
                <a:gd name="T22" fmla="*/ 172 w 210"/>
                <a:gd name="T23" fmla="*/ 122 h 122"/>
                <a:gd name="T24" fmla="*/ 33 w 210"/>
                <a:gd name="T25" fmla="*/ 122 h 122"/>
                <a:gd name="T26" fmla="*/ 0 w 210"/>
                <a:gd name="T27" fmla="*/ 90 h 122"/>
                <a:gd name="T28" fmla="*/ 21 w 210"/>
                <a:gd name="T29" fmla="*/ 6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0" h="122">
                  <a:moveTo>
                    <a:pt x="21" y="61"/>
                  </a:moveTo>
                  <a:cubicBezTo>
                    <a:pt x="25" y="46"/>
                    <a:pt x="39" y="35"/>
                    <a:pt x="56" y="35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6" y="16"/>
                    <a:pt x="72" y="0"/>
                    <a:pt x="91" y="0"/>
                  </a:cubicBezTo>
                  <a:cubicBezTo>
                    <a:pt x="105" y="0"/>
                    <a:pt x="117" y="8"/>
                    <a:pt x="123" y="18"/>
                  </a:cubicBezTo>
                  <a:cubicBezTo>
                    <a:pt x="126" y="17"/>
                    <a:pt x="130" y="16"/>
                    <a:pt x="134" y="16"/>
                  </a:cubicBezTo>
                  <a:cubicBezTo>
                    <a:pt x="152" y="16"/>
                    <a:pt x="167" y="31"/>
                    <a:pt x="167" y="49"/>
                  </a:cubicBezTo>
                  <a:cubicBezTo>
                    <a:pt x="167" y="49"/>
                    <a:pt x="167" y="49"/>
                    <a:pt x="167" y="49"/>
                  </a:cubicBezTo>
                  <a:cubicBezTo>
                    <a:pt x="169" y="49"/>
                    <a:pt x="170" y="49"/>
                    <a:pt x="172" y="49"/>
                  </a:cubicBezTo>
                  <a:cubicBezTo>
                    <a:pt x="193" y="49"/>
                    <a:pt x="210" y="65"/>
                    <a:pt x="210" y="85"/>
                  </a:cubicBezTo>
                  <a:cubicBezTo>
                    <a:pt x="210" y="106"/>
                    <a:pt x="193" y="122"/>
                    <a:pt x="172" y="122"/>
                  </a:cubicBezTo>
                  <a:cubicBezTo>
                    <a:pt x="33" y="122"/>
                    <a:pt x="33" y="122"/>
                    <a:pt x="33" y="122"/>
                  </a:cubicBezTo>
                  <a:cubicBezTo>
                    <a:pt x="15" y="122"/>
                    <a:pt x="0" y="108"/>
                    <a:pt x="0" y="90"/>
                  </a:cubicBezTo>
                  <a:cubicBezTo>
                    <a:pt x="0" y="77"/>
                    <a:pt x="9" y="65"/>
                    <a:pt x="21" y="6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49" name="Freeform 44"/>
            <p:cNvSpPr>
              <a:spLocks/>
            </p:cNvSpPr>
            <p:nvPr/>
          </p:nvSpPr>
          <p:spPr bwMode="auto">
            <a:xfrm>
              <a:off x="9077325" y="4816475"/>
              <a:ext cx="217488" cy="212725"/>
            </a:xfrm>
            <a:custGeom>
              <a:avLst/>
              <a:gdLst>
                <a:gd name="T0" fmla="*/ 29 w 83"/>
                <a:gd name="T1" fmla="*/ 72 h 82"/>
                <a:gd name="T2" fmla="*/ 30 w 83"/>
                <a:gd name="T3" fmla="*/ 73 h 82"/>
                <a:gd name="T4" fmla="*/ 74 w 83"/>
                <a:gd name="T5" fmla="*/ 62 h 82"/>
                <a:gd name="T6" fmla="*/ 63 w 83"/>
                <a:gd name="T7" fmla="*/ 18 h 82"/>
                <a:gd name="T8" fmla="*/ 62 w 83"/>
                <a:gd name="T9" fmla="*/ 17 h 82"/>
                <a:gd name="T10" fmla="*/ 62 w 83"/>
                <a:gd name="T11" fmla="*/ 17 h 82"/>
                <a:gd name="T12" fmla="*/ 33 w 83"/>
                <a:gd name="T13" fmla="*/ 0 h 82"/>
                <a:gd name="T14" fmla="*/ 0 w 83"/>
                <a:gd name="T15" fmla="*/ 55 h 82"/>
                <a:gd name="T16" fmla="*/ 29 w 83"/>
                <a:gd name="T17" fmla="*/ 7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82">
                  <a:moveTo>
                    <a:pt x="29" y="72"/>
                  </a:moveTo>
                  <a:cubicBezTo>
                    <a:pt x="29" y="72"/>
                    <a:pt x="30" y="73"/>
                    <a:pt x="30" y="73"/>
                  </a:cubicBezTo>
                  <a:cubicBezTo>
                    <a:pt x="46" y="82"/>
                    <a:pt x="65" y="77"/>
                    <a:pt x="74" y="62"/>
                  </a:cubicBezTo>
                  <a:cubicBezTo>
                    <a:pt x="83" y="47"/>
                    <a:pt x="78" y="27"/>
                    <a:pt x="63" y="18"/>
                  </a:cubicBezTo>
                  <a:cubicBezTo>
                    <a:pt x="62" y="18"/>
                    <a:pt x="62" y="18"/>
                    <a:pt x="62" y="17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29" y="72"/>
                    <a:pt x="29" y="72"/>
                    <a:pt x="29" y="72"/>
                  </a:cubicBezTo>
                  <a:close/>
                </a:path>
              </a:pathLst>
            </a:custGeom>
            <a:solidFill>
              <a:srgbClr val="FFF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50" name="Rectangle 45"/>
            <p:cNvSpPr>
              <a:spLocks noChangeArrowheads="1"/>
            </p:cNvSpPr>
            <p:nvPr/>
          </p:nvSpPr>
          <p:spPr bwMode="auto">
            <a:xfrm>
              <a:off x="7880350" y="4425950"/>
              <a:ext cx="1017588" cy="1398587"/>
            </a:xfrm>
            <a:prstGeom prst="rect">
              <a:avLst/>
            </a:prstGeom>
            <a:solidFill>
              <a:srgbClr val="662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51" name="Rectangle 46"/>
            <p:cNvSpPr>
              <a:spLocks noChangeArrowheads="1"/>
            </p:cNvSpPr>
            <p:nvPr/>
          </p:nvSpPr>
          <p:spPr bwMode="auto">
            <a:xfrm>
              <a:off x="7880350" y="4425950"/>
              <a:ext cx="1017588" cy="1398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52" name="Rectangle 47"/>
            <p:cNvSpPr>
              <a:spLocks noChangeArrowheads="1"/>
            </p:cNvSpPr>
            <p:nvPr/>
          </p:nvSpPr>
          <p:spPr bwMode="auto">
            <a:xfrm>
              <a:off x="7880350" y="5684838"/>
              <a:ext cx="179388" cy="1089025"/>
            </a:xfrm>
            <a:prstGeom prst="rect">
              <a:avLst/>
            </a:prstGeom>
            <a:solidFill>
              <a:srgbClr val="662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53" name="Rectangle 48"/>
            <p:cNvSpPr>
              <a:spLocks noChangeArrowheads="1"/>
            </p:cNvSpPr>
            <p:nvPr/>
          </p:nvSpPr>
          <p:spPr bwMode="auto">
            <a:xfrm>
              <a:off x="7880350" y="5684838"/>
              <a:ext cx="179388" cy="1089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54" name="Freeform 49"/>
            <p:cNvSpPr>
              <a:spLocks/>
            </p:cNvSpPr>
            <p:nvPr/>
          </p:nvSpPr>
          <p:spPr bwMode="auto">
            <a:xfrm>
              <a:off x="9136063" y="6526213"/>
              <a:ext cx="444500" cy="247650"/>
            </a:xfrm>
            <a:custGeom>
              <a:avLst/>
              <a:gdLst>
                <a:gd name="T0" fmla="*/ 280 w 280"/>
                <a:gd name="T1" fmla="*/ 120 h 156"/>
                <a:gd name="T2" fmla="*/ 160 w 280"/>
                <a:gd name="T3" fmla="*/ 0 h 156"/>
                <a:gd name="T4" fmla="*/ 0 w 280"/>
                <a:gd name="T5" fmla="*/ 0 h 156"/>
                <a:gd name="T6" fmla="*/ 0 w 280"/>
                <a:gd name="T7" fmla="*/ 156 h 156"/>
                <a:gd name="T8" fmla="*/ 280 w 280"/>
                <a:gd name="T9" fmla="*/ 156 h 156"/>
                <a:gd name="T10" fmla="*/ 280 w 280"/>
                <a:gd name="T11" fmla="*/ 12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156">
                  <a:moveTo>
                    <a:pt x="280" y="120"/>
                  </a:moveTo>
                  <a:lnTo>
                    <a:pt x="160" y="0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280" y="156"/>
                  </a:lnTo>
                  <a:lnTo>
                    <a:pt x="280" y="120"/>
                  </a:lnTo>
                  <a:close/>
                </a:path>
              </a:pathLst>
            </a:custGeom>
            <a:solidFill>
              <a:srgbClr val="0041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55" name="Freeform 50"/>
            <p:cNvSpPr>
              <a:spLocks/>
            </p:cNvSpPr>
            <p:nvPr/>
          </p:nvSpPr>
          <p:spPr bwMode="auto">
            <a:xfrm>
              <a:off x="9136063" y="6526213"/>
              <a:ext cx="444500" cy="247650"/>
            </a:xfrm>
            <a:custGeom>
              <a:avLst/>
              <a:gdLst>
                <a:gd name="T0" fmla="*/ 280 w 280"/>
                <a:gd name="T1" fmla="*/ 120 h 156"/>
                <a:gd name="T2" fmla="*/ 160 w 280"/>
                <a:gd name="T3" fmla="*/ 0 h 156"/>
                <a:gd name="T4" fmla="*/ 0 w 280"/>
                <a:gd name="T5" fmla="*/ 0 h 156"/>
                <a:gd name="T6" fmla="*/ 0 w 280"/>
                <a:gd name="T7" fmla="*/ 156 h 156"/>
                <a:gd name="T8" fmla="*/ 280 w 280"/>
                <a:gd name="T9" fmla="*/ 156 h 156"/>
                <a:gd name="T10" fmla="*/ 280 w 280"/>
                <a:gd name="T11" fmla="*/ 12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156">
                  <a:moveTo>
                    <a:pt x="280" y="120"/>
                  </a:moveTo>
                  <a:lnTo>
                    <a:pt x="160" y="0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280" y="156"/>
                  </a:lnTo>
                  <a:lnTo>
                    <a:pt x="280" y="1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56" name="Rectangle 51"/>
            <p:cNvSpPr>
              <a:spLocks noChangeArrowheads="1"/>
            </p:cNvSpPr>
            <p:nvPr/>
          </p:nvSpPr>
          <p:spPr bwMode="auto">
            <a:xfrm>
              <a:off x="8721725" y="5684838"/>
              <a:ext cx="176213" cy="1089025"/>
            </a:xfrm>
            <a:prstGeom prst="rect">
              <a:avLst/>
            </a:prstGeom>
            <a:solidFill>
              <a:srgbClr val="662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57" name="Rectangle 52"/>
            <p:cNvSpPr>
              <a:spLocks noChangeArrowheads="1"/>
            </p:cNvSpPr>
            <p:nvPr/>
          </p:nvSpPr>
          <p:spPr bwMode="auto">
            <a:xfrm>
              <a:off x="8721725" y="5684838"/>
              <a:ext cx="176213" cy="1089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58" name="Rectangle 53"/>
            <p:cNvSpPr>
              <a:spLocks noChangeArrowheads="1"/>
            </p:cNvSpPr>
            <p:nvPr/>
          </p:nvSpPr>
          <p:spPr bwMode="auto">
            <a:xfrm>
              <a:off x="8283575" y="5684838"/>
              <a:ext cx="177800" cy="1089025"/>
            </a:xfrm>
            <a:prstGeom prst="rect">
              <a:avLst/>
            </a:prstGeom>
            <a:solidFill>
              <a:srgbClr val="662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59" name="Rectangle 54"/>
            <p:cNvSpPr>
              <a:spLocks noChangeArrowheads="1"/>
            </p:cNvSpPr>
            <p:nvPr/>
          </p:nvSpPr>
          <p:spPr bwMode="auto">
            <a:xfrm>
              <a:off x="8283575" y="5684838"/>
              <a:ext cx="177800" cy="1089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60" name="Rectangle 55"/>
            <p:cNvSpPr>
              <a:spLocks noChangeArrowheads="1"/>
            </p:cNvSpPr>
            <p:nvPr/>
          </p:nvSpPr>
          <p:spPr bwMode="auto">
            <a:xfrm>
              <a:off x="9121775" y="5684838"/>
              <a:ext cx="177800" cy="1089025"/>
            </a:xfrm>
            <a:prstGeom prst="rect">
              <a:avLst/>
            </a:prstGeom>
            <a:solidFill>
              <a:srgbClr val="662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61" name="Rectangle 56"/>
            <p:cNvSpPr>
              <a:spLocks noChangeArrowheads="1"/>
            </p:cNvSpPr>
            <p:nvPr/>
          </p:nvSpPr>
          <p:spPr bwMode="auto">
            <a:xfrm>
              <a:off x="9121775" y="5684838"/>
              <a:ext cx="177800" cy="1089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62" name="Rectangle 57"/>
            <p:cNvSpPr>
              <a:spLocks noChangeArrowheads="1"/>
            </p:cNvSpPr>
            <p:nvPr/>
          </p:nvSpPr>
          <p:spPr bwMode="auto">
            <a:xfrm>
              <a:off x="8604250" y="5664200"/>
              <a:ext cx="695325" cy="160337"/>
            </a:xfrm>
            <a:prstGeom prst="rect">
              <a:avLst/>
            </a:prstGeom>
            <a:solidFill>
              <a:srgbClr val="662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63" name="Rectangle 58"/>
            <p:cNvSpPr>
              <a:spLocks noChangeArrowheads="1"/>
            </p:cNvSpPr>
            <p:nvPr/>
          </p:nvSpPr>
          <p:spPr bwMode="auto">
            <a:xfrm>
              <a:off x="8604250" y="5664200"/>
              <a:ext cx="695325" cy="160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64" name="Freeform 59"/>
            <p:cNvSpPr>
              <a:spLocks/>
            </p:cNvSpPr>
            <p:nvPr/>
          </p:nvSpPr>
          <p:spPr bwMode="auto">
            <a:xfrm>
              <a:off x="8810625" y="4425950"/>
              <a:ext cx="87313" cy="1238250"/>
            </a:xfrm>
            <a:custGeom>
              <a:avLst/>
              <a:gdLst>
                <a:gd name="T0" fmla="*/ 55 w 55"/>
                <a:gd name="T1" fmla="*/ 0 h 780"/>
                <a:gd name="T2" fmla="*/ 0 w 55"/>
                <a:gd name="T3" fmla="*/ 0 h 780"/>
                <a:gd name="T4" fmla="*/ 0 w 55"/>
                <a:gd name="T5" fmla="*/ 624 h 780"/>
                <a:gd name="T6" fmla="*/ 0 w 55"/>
                <a:gd name="T7" fmla="*/ 780 h 780"/>
                <a:gd name="T8" fmla="*/ 55 w 55"/>
                <a:gd name="T9" fmla="*/ 780 h 780"/>
                <a:gd name="T10" fmla="*/ 55 w 55"/>
                <a:gd name="T11" fmla="*/ 626 h 780"/>
                <a:gd name="T12" fmla="*/ 55 w 55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780">
                  <a:moveTo>
                    <a:pt x="55" y="0"/>
                  </a:moveTo>
                  <a:lnTo>
                    <a:pt x="0" y="0"/>
                  </a:lnTo>
                  <a:lnTo>
                    <a:pt x="0" y="624"/>
                  </a:lnTo>
                  <a:lnTo>
                    <a:pt x="0" y="780"/>
                  </a:lnTo>
                  <a:lnTo>
                    <a:pt x="55" y="780"/>
                  </a:lnTo>
                  <a:lnTo>
                    <a:pt x="55" y="626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5B2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65" name="Freeform 60"/>
            <p:cNvSpPr>
              <a:spLocks/>
            </p:cNvSpPr>
            <p:nvPr/>
          </p:nvSpPr>
          <p:spPr bwMode="auto">
            <a:xfrm>
              <a:off x="8810625" y="4425950"/>
              <a:ext cx="87313" cy="1238250"/>
            </a:xfrm>
            <a:custGeom>
              <a:avLst/>
              <a:gdLst>
                <a:gd name="T0" fmla="*/ 55 w 55"/>
                <a:gd name="T1" fmla="*/ 0 h 780"/>
                <a:gd name="T2" fmla="*/ 0 w 55"/>
                <a:gd name="T3" fmla="*/ 0 h 780"/>
                <a:gd name="T4" fmla="*/ 0 w 55"/>
                <a:gd name="T5" fmla="*/ 624 h 780"/>
                <a:gd name="T6" fmla="*/ 0 w 55"/>
                <a:gd name="T7" fmla="*/ 780 h 780"/>
                <a:gd name="T8" fmla="*/ 55 w 55"/>
                <a:gd name="T9" fmla="*/ 780 h 780"/>
                <a:gd name="T10" fmla="*/ 55 w 55"/>
                <a:gd name="T11" fmla="*/ 626 h 780"/>
                <a:gd name="T12" fmla="*/ 55 w 55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780">
                  <a:moveTo>
                    <a:pt x="55" y="0"/>
                  </a:moveTo>
                  <a:lnTo>
                    <a:pt x="0" y="0"/>
                  </a:lnTo>
                  <a:lnTo>
                    <a:pt x="0" y="624"/>
                  </a:lnTo>
                  <a:lnTo>
                    <a:pt x="0" y="780"/>
                  </a:lnTo>
                  <a:lnTo>
                    <a:pt x="55" y="780"/>
                  </a:lnTo>
                  <a:lnTo>
                    <a:pt x="55" y="626"/>
                  </a:lnTo>
                  <a:lnTo>
                    <a:pt x="5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66" name="Freeform 61"/>
            <p:cNvSpPr>
              <a:spLocks/>
            </p:cNvSpPr>
            <p:nvPr/>
          </p:nvSpPr>
          <p:spPr bwMode="auto">
            <a:xfrm>
              <a:off x="8810625" y="5824538"/>
              <a:ext cx="87313" cy="949325"/>
            </a:xfrm>
            <a:custGeom>
              <a:avLst/>
              <a:gdLst>
                <a:gd name="T0" fmla="*/ 55 w 55"/>
                <a:gd name="T1" fmla="*/ 0 h 598"/>
                <a:gd name="T2" fmla="*/ 0 w 55"/>
                <a:gd name="T3" fmla="*/ 0 h 598"/>
                <a:gd name="T4" fmla="*/ 0 w 55"/>
                <a:gd name="T5" fmla="*/ 598 h 598"/>
                <a:gd name="T6" fmla="*/ 55 w 55"/>
                <a:gd name="T7" fmla="*/ 598 h 598"/>
                <a:gd name="T8" fmla="*/ 55 w 55"/>
                <a:gd name="T9" fmla="*/ 495 h 598"/>
                <a:gd name="T10" fmla="*/ 55 w 55"/>
                <a:gd name="T11" fmla="*/ 464 h 598"/>
                <a:gd name="T12" fmla="*/ 55 w 55"/>
                <a:gd name="T13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598">
                  <a:moveTo>
                    <a:pt x="55" y="0"/>
                  </a:moveTo>
                  <a:lnTo>
                    <a:pt x="0" y="0"/>
                  </a:lnTo>
                  <a:lnTo>
                    <a:pt x="0" y="598"/>
                  </a:lnTo>
                  <a:lnTo>
                    <a:pt x="55" y="598"/>
                  </a:lnTo>
                  <a:lnTo>
                    <a:pt x="55" y="495"/>
                  </a:lnTo>
                  <a:lnTo>
                    <a:pt x="55" y="464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5B2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67" name="Freeform 62"/>
            <p:cNvSpPr>
              <a:spLocks/>
            </p:cNvSpPr>
            <p:nvPr/>
          </p:nvSpPr>
          <p:spPr bwMode="auto">
            <a:xfrm>
              <a:off x="8810625" y="5824538"/>
              <a:ext cx="87313" cy="949325"/>
            </a:xfrm>
            <a:custGeom>
              <a:avLst/>
              <a:gdLst>
                <a:gd name="T0" fmla="*/ 55 w 55"/>
                <a:gd name="T1" fmla="*/ 0 h 598"/>
                <a:gd name="T2" fmla="*/ 0 w 55"/>
                <a:gd name="T3" fmla="*/ 0 h 598"/>
                <a:gd name="T4" fmla="*/ 0 w 55"/>
                <a:gd name="T5" fmla="*/ 598 h 598"/>
                <a:gd name="T6" fmla="*/ 55 w 55"/>
                <a:gd name="T7" fmla="*/ 598 h 598"/>
                <a:gd name="T8" fmla="*/ 55 w 55"/>
                <a:gd name="T9" fmla="*/ 495 h 598"/>
                <a:gd name="T10" fmla="*/ 55 w 55"/>
                <a:gd name="T11" fmla="*/ 464 h 598"/>
                <a:gd name="T12" fmla="*/ 55 w 55"/>
                <a:gd name="T13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598">
                  <a:moveTo>
                    <a:pt x="55" y="0"/>
                  </a:moveTo>
                  <a:lnTo>
                    <a:pt x="0" y="0"/>
                  </a:lnTo>
                  <a:lnTo>
                    <a:pt x="0" y="598"/>
                  </a:lnTo>
                  <a:lnTo>
                    <a:pt x="55" y="598"/>
                  </a:lnTo>
                  <a:lnTo>
                    <a:pt x="55" y="495"/>
                  </a:lnTo>
                  <a:lnTo>
                    <a:pt x="55" y="464"/>
                  </a:lnTo>
                  <a:lnTo>
                    <a:pt x="5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68" name="Freeform 63"/>
            <p:cNvSpPr>
              <a:spLocks/>
            </p:cNvSpPr>
            <p:nvPr/>
          </p:nvSpPr>
          <p:spPr bwMode="auto">
            <a:xfrm>
              <a:off x="8810625" y="5664200"/>
              <a:ext cx="87313" cy="160337"/>
            </a:xfrm>
            <a:custGeom>
              <a:avLst/>
              <a:gdLst>
                <a:gd name="T0" fmla="*/ 55 w 55"/>
                <a:gd name="T1" fmla="*/ 0 h 101"/>
                <a:gd name="T2" fmla="*/ 55 w 55"/>
                <a:gd name="T3" fmla="*/ 0 h 101"/>
                <a:gd name="T4" fmla="*/ 0 w 55"/>
                <a:gd name="T5" fmla="*/ 0 h 101"/>
                <a:gd name="T6" fmla="*/ 0 w 55"/>
                <a:gd name="T7" fmla="*/ 101 h 101"/>
                <a:gd name="T8" fmla="*/ 55 w 55"/>
                <a:gd name="T9" fmla="*/ 101 h 101"/>
                <a:gd name="T10" fmla="*/ 55 w 55"/>
                <a:gd name="T11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101">
                  <a:moveTo>
                    <a:pt x="55" y="0"/>
                  </a:moveTo>
                  <a:lnTo>
                    <a:pt x="55" y="0"/>
                  </a:lnTo>
                  <a:lnTo>
                    <a:pt x="0" y="0"/>
                  </a:lnTo>
                  <a:lnTo>
                    <a:pt x="0" y="101"/>
                  </a:lnTo>
                  <a:lnTo>
                    <a:pt x="55" y="101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5B2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69" name="Freeform 64"/>
            <p:cNvSpPr>
              <a:spLocks/>
            </p:cNvSpPr>
            <p:nvPr/>
          </p:nvSpPr>
          <p:spPr bwMode="auto">
            <a:xfrm>
              <a:off x="8810625" y="5664200"/>
              <a:ext cx="87313" cy="160337"/>
            </a:xfrm>
            <a:custGeom>
              <a:avLst/>
              <a:gdLst>
                <a:gd name="T0" fmla="*/ 55 w 55"/>
                <a:gd name="T1" fmla="*/ 0 h 101"/>
                <a:gd name="T2" fmla="*/ 55 w 55"/>
                <a:gd name="T3" fmla="*/ 0 h 101"/>
                <a:gd name="T4" fmla="*/ 0 w 55"/>
                <a:gd name="T5" fmla="*/ 0 h 101"/>
                <a:gd name="T6" fmla="*/ 0 w 55"/>
                <a:gd name="T7" fmla="*/ 101 h 101"/>
                <a:gd name="T8" fmla="*/ 55 w 55"/>
                <a:gd name="T9" fmla="*/ 101 h 101"/>
                <a:gd name="T10" fmla="*/ 55 w 55"/>
                <a:gd name="T11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101">
                  <a:moveTo>
                    <a:pt x="55" y="0"/>
                  </a:moveTo>
                  <a:lnTo>
                    <a:pt x="55" y="0"/>
                  </a:lnTo>
                  <a:lnTo>
                    <a:pt x="0" y="0"/>
                  </a:lnTo>
                  <a:lnTo>
                    <a:pt x="0" y="101"/>
                  </a:lnTo>
                  <a:lnTo>
                    <a:pt x="55" y="101"/>
                  </a:lnTo>
                  <a:lnTo>
                    <a:pt x="5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70" name="Rectangle 65"/>
            <p:cNvSpPr>
              <a:spLocks noChangeArrowheads="1"/>
            </p:cNvSpPr>
            <p:nvPr/>
          </p:nvSpPr>
          <p:spPr bwMode="auto">
            <a:xfrm>
              <a:off x="9121775" y="5824538"/>
              <a:ext cx="88900" cy="949325"/>
            </a:xfrm>
            <a:prstGeom prst="rect">
              <a:avLst/>
            </a:prstGeom>
            <a:solidFill>
              <a:srgbClr val="5B2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71" name="Rectangle 66"/>
            <p:cNvSpPr>
              <a:spLocks noChangeArrowheads="1"/>
            </p:cNvSpPr>
            <p:nvPr/>
          </p:nvSpPr>
          <p:spPr bwMode="auto">
            <a:xfrm>
              <a:off x="9121775" y="5824538"/>
              <a:ext cx="88900" cy="949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72" name="Rectangle 67"/>
            <p:cNvSpPr>
              <a:spLocks noChangeArrowheads="1"/>
            </p:cNvSpPr>
            <p:nvPr/>
          </p:nvSpPr>
          <p:spPr bwMode="auto">
            <a:xfrm>
              <a:off x="9002713" y="5018088"/>
              <a:ext cx="1012825" cy="120650"/>
            </a:xfrm>
            <a:prstGeom prst="rect">
              <a:avLst/>
            </a:pr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73" name="Rectangle 68"/>
            <p:cNvSpPr>
              <a:spLocks noChangeArrowheads="1"/>
            </p:cNvSpPr>
            <p:nvPr/>
          </p:nvSpPr>
          <p:spPr bwMode="auto">
            <a:xfrm>
              <a:off x="9002713" y="5018088"/>
              <a:ext cx="1012825" cy="120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74" name="Rectangle 69"/>
            <p:cNvSpPr>
              <a:spLocks noChangeArrowheads="1"/>
            </p:cNvSpPr>
            <p:nvPr/>
          </p:nvSpPr>
          <p:spPr bwMode="auto">
            <a:xfrm>
              <a:off x="9585325" y="5018088"/>
              <a:ext cx="430213" cy="120650"/>
            </a:xfrm>
            <a:prstGeom prst="rect">
              <a:avLst/>
            </a:prstGeom>
            <a:solidFill>
              <a:srgbClr val="0090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75" name="Rectangle 70"/>
            <p:cNvSpPr>
              <a:spLocks noChangeArrowheads="1"/>
            </p:cNvSpPr>
            <p:nvPr/>
          </p:nvSpPr>
          <p:spPr bwMode="auto">
            <a:xfrm>
              <a:off x="9585325" y="5018088"/>
              <a:ext cx="430213" cy="120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76" name="Freeform 71"/>
            <p:cNvSpPr>
              <a:spLocks/>
            </p:cNvSpPr>
            <p:nvPr/>
          </p:nvSpPr>
          <p:spPr bwMode="auto">
            <a:xfrm>
              <a:off x="7880350" y="4816475"/>
              <a:ext cx="930275" cy="1008062"/>
            </a:xfrm>
            <a:custGeom>
              <a:avLst/>
              <a:gdLst>
                <a:gd name="T0" fmla="*/ 0 w 586"/>
                <a:gd name="T1" fmla="*/ 0 h 635"/>
                <a:gd name="T2" fmla="*/ 0 w 586"/>
                <a:gd name="T3" fmla="*/ 547 h 635"/>
                <a:gd name="T4" fmla="*/ 113 w 586"/>
                <a:gd name="T5" fmla="*/ 547 h 635"/>
                <a:gd name="T6" fmla="*/ 113 w 586"/>
                <a:gd name="T7" fmla="*/ 635 h 635"/>
                <a:gd name="T8" fmla="*/ 254 w 586"/>
                <a:gd name="T9" fmla="*/ 635 h 635"/>
                <a:gd name="T10" fmla="*/ 254 w 586"/>
                <a:gd name="T11" fmla="*/ 547 h 635"/>
                <a:gd name="T12" fmla="*/ 366 w 586"/>
                <a:gd name="T13" fmla="*/ 547 h 635"/>
                <a:gd name="T14" fmla="*/ 366 w 586"/>
                <a:gd name="T15" fmla="*/ 635 h 635"/>
                <a:gd name="T16" fmla="*/ 456 w 586"/>
                <a:gd name="T17" fmla="*/ 635 h 635"/>
                <a:gd name="T18" fmla="*/ 456 w 586"/>
                <a:gd name="T19" fmla="*/ 534 h 635"/>
                <a:gd name="T20" fmla="*/ 586 w 586"/>
                <a:gd name="T21" fmla="*/ 534 h 635"/>
                <a:gd name="T22" fmla="*/ 586 w 586"/>
                <a:gd name="T23" fmla="*/ 378 h 635"/>
                <a:gd name="T24" fmla="*/ 0 w 586"/>
                <a:gd name="T25" fmla="*/ 0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86" h="635">
                  <a:moveTo>
                    <a:pt x="0" y="0"/>
                  </a:moveTo>
                  <a:lnTo>
                    <a:pt x="0" y="547"/>
                  </a:lnTo>
                  <a:lnTo>
                    <a:pt x="113" y="547"/>
                  </a:lnTo>
                  <a:lnTo>
                    <a:pt x="113" y="635"/>
                  </a:lnTo>
                  <a:lnTo>
                    <a:pt x="254" y="635"/>
                  </a:lnTo>
                  <a:lnTo>
                    <a:pt x="254" y="547"/>
                  </a:lnTo>
                  <a:lnTo>
                    <a:pt x="366" y="547"/>
                  </a:lnTo>
                  <a:lnTo>
                    <a:pt x="366" y="635"/>
                  </a:lnTo>
                  <a:lnTo>
                    <a:pt x="456" y="635"/>
                  </a:lnTo>
                  <a:lnTo>
                    <a:pt x="456" y="534"/>
                  </a:lnTo>
                  <a:lnTo>
                    <a:pt x="586" y="534"/>
                  </a:lnTo>
                  <a:lnTo>
                    <a:pt x="586" y="3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2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77" name="Freeform 72"/>
            <p:cNvSpPr>
              <a:spLocks/>
            </p:cNvSpPr>
            <p:nvPr/>
          </p:nvSpPr>
          <p:spPr bwMode="auto">
            <a:xfrm>
              <a:off x="7880350" y="4816475"/>
              <a:ext cx="930275" cy="1008062"/>
            </a:xfrm>
            <a:custGeom>
              <a:avLst/>
              <a:gdLst>
                <a:gd name="T0" fmla="*/ 0 w 586"/>
                <a:gd name="T1" fmla="*/ 0 h 635"/>
                <a:gd name="T2" fmla="*/ 0 w 586"/>
                <a:gd name="T3" fmla="*/ 547 h 635"/>
                <a:gd name="T4" fmla="*/ 113 w 586"/>
                <a:gd name="T5" fmla="*/ 547 h 635"/>
                <a:gd name="T6" fmla="*/ 113 w 586"/>
                <a:gd name="T7" fmla="*/ 635 h 635"/>
                <a:gd name="T8" fmla="*/ 254 w 586"/>
                <a:gd name="T9" fmla="*/ 635 h 635"/>
                <a:gd name="T10" fmla="*/ 254 w 586"/>
                <a:gd name="T11" fmla="*/ 547 h 635"/>
                <a:gd name="T12" fmla="*/ 366 w 586"/>
                <a:gd name="T13" fmla="*/ 547 h 635"/>
                <a:gd name="T14" fmla="*/ 366 w 586"/>
                <a:gd name="T15" fmla="*/ 635 h 635"/>
                <a:gd name="T16" fmla="*/ 456 w 586"/>
                <a:gd name="T17" fmla="*/ 635 h 635"/>
                <a:gd name="T18" fmla="*/ 456 w 586"/>
                <a:gd name="T19" fmla="*/ 534 h 635"/>
                <a:gd name="T20" fmla="*/ 586 w 586"/>
                <a:gd name="T21" fmla="*/ 534 h 635"/>
                <a:gd name="T22" fmla="*/ 586 w 586"/>
                <a:gd name="T23" fmla="*/ 378 h 635"/>
                <a:gd name="T24" fmla="*/ 0 w 586"/>
                <a:gd name="T25" fmla="*/ 0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86" h="635">
                  <a:moveTo>
                    <a:pt x="0" y="0"/>
                  </a:moveTo>
                  <a:lnTo>
                    <a:pt x="0" y="547"/>
                  </a:lnTo>
                  <a:lnTo>
                    <a:pt x="113" y="547"/>
                  </a:lnTo>
                  <a:lnTo>
                    <a:pt x="113" y="635"/>
                  </a:lnTo>
                  <a:lnTo>
                    <a:pt x="254" y="635"/>
                  </a:lnTo>
                  <a:lnTo>
                    <a:pt x="254" y="547"/>
                  </a:lnTo>
                  <a:lnTo>
                    <a:pt x="366" y="547"/>
                  </a:lnTo>
                  <a:lnTo>
                    <a:pt x="366" y="635"/>
                  </a:lnTo>
                  <a:lnTo>
                    <a:pt x="456" y="635"/>
                  </a:lnTo>
                  <a:lnTo>
                    <a:pt x="456" y="534"/>
                  </a:lnTo>
                  <a:lnTo>
                    <a:pt x="586" y="534"/>
                  </a:lnTo>
                  <a:lnTo>
                    <a:pt x="586" y="37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78" name="Freeform 73"/>
            <p:cNvSpPr>
              <a:spLocks/>
            </p:cNvSpPr>
            <p:nvPr/>
          </p:nvSpPr>
          <p:spPr bwMode="auto">
            <a:xfrm>
              <a:off x="7880350" y="5684838"/>
              <a:ext cx="179388" cy="1089025"/>
            </a:xfrm>
            <a:custGeom>
              <a:avLst/>
              <a:gdLst>
                <a:gd name="T0" fmla="*/ 113 w 113"/>
                <a:gd name="T1" fmla="*/ 0 h 686"/>
                <a:gd name="T2" fmla="*/ 0 w 113"/>
                <a:gd name="T3" fmla="*/ 0 h 686"/>
                <a:gd name="T4" fmla="*/ 0 w 113"/>
                <a:gd name="T5" fmla="*/ 88 h 686"/>
                <a:gd name="T6" fmla="*/ 56 w 113"/>
                <a:gd name="T7" fmla="*/ 88 h 686"/>
                <a:gd name="T8" fmla="*/ 56 w 113"/>
                <a:gd name="T9" fmla="*/ 686 h 686"/>
                <a:gd name="T10" fmla="*/ 113 w 113"/>
                <a:gd name="T11" fmla="*/ 686 h 686"/>
                <a:gd name="T12" fmla="*/ 113 w 113"/>
                <a:gd name="T13" fmla="*/ 552 h 686"/>
                <a:gd name="T14" fmla="*/ 113 w 113"/>
                <a:gd name="T15" fmla="*/ 88 h 686"/>
                <a:gd name="T16" fmla="*/ 113 w 113"/>
                <a:gd name="T17" fmla="*/ 0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686">
                  <a:moveTo>
                    <a:pt x="113" y="0"/>
                  </a:moveTo>
                  <a:lnTo>
                    <a:pt x="0" y="0"/>
                  </a:lnTo>
                  <a:lnTo>
                    <a:pt x="0" y="88"/>
                  </a:lnTo>
                  <a:lnTo>
                    <a:pt x="56" y="88"/>
                  </a:lnTo>
                  <a:lnTo>
                    <a:pt x="56" y="686"/>
                  </a:lnTo>
                  <a:lnTo>
                    <a:pt x="113" y="686"/>
                  </a:lnTo>
                  <a:lnTo>
                    <a:pt x="113" y="552"/>
                  </a:lnTo>
                  <a:lnTo>
                    <a:pt x="113" y="88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5E2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79" name="Freeform 74"/>
            <p:cNvSpPr>
              <a:spLocks/>
            </p:cNvSpPr>
            <p:nvPr/>
          </p:nvSpPr>
          <p:spPr bwMode="auto">
            <a:xfrm>
              <a:off x="7880350" y="5684838"/>
              <a:ext cx="179388" cy="1089025"/>
            </a:xfrm>
            <a:custGeom>
              <a:avLst/>
              <a:gdLst>
                <a:gd name="T0" fmla="*/ 113 w 113"/>
                <a:gd name="T1" fmla="*/ 0 h 686"/>
                <a:gd name="T2" fmla="*/ 0 w 113"/>
                <a:gd name="T3" fmla="*/ 0 h 686"/>
                <a:gd name="T4" fmla="*/ 0 w 113"/>
                <a:gd name="T5" fmla="*/ 88 h 686"/>
                <a:gd name="T6" fmla="*/ 56 w 113"/>
                <a:gd name="T7" fmla="*/ 88 h 686"/>
                <a:gd name="T8" fmla="*/ 56 w 113"/>
                <a:gd name="T9" fmla="*/ 686 h 686"/>
                <a:gd name="T10" fmla="*/ 113 w 113"/>
                <a:gd name="T11" fmla="*/ 686 h 686"/>
                <a:gd name="T12" fmla="*/ 113 w 113"/>
                <a:gd name="T13" fmla="*/ 552 h 686"/>
                <a:gd name="T14" fmla="*/ 113 w 113"/>
                <a:gd name="T15" fmla="*/ 88 h 686"/>
                <a:gd name="T16" fmla="*/ 113 w 113"/>
                <a:gd name="T17" fmla="*/ 0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686">
                  <a:moveTo>
                    <a:pt x="113" y="0"/>
                  </a:moveTo>
                  <a:lnTo>
                    <a:pt x="0" y="0"/>
                  </a:lnTo>
                  <a:lnTo>
                    <a:pt x="0" y="88"/>
                  </a:lnTo>
                  <a:lnTo>
                    <a:pt x="56" y="88"/>
                  </a:lnTo>
                  <a:lnTo>
                    <a:pt x="56" y="686"/>
                  </a:lnTo>
                  <a:lnTo>
                    <a:pt x="113" y="686"/>
                  </a:lnTo>
                  <a:lnTo>
                    <a:pt x="113" y="552"/>
                  </a:lnTo>
                  <a:lnTo>
                    <a:pt x="113" y="88"/>
                  </a:lnTo>
                  <a:lnTo>
                    <a:pt x="1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80" name="Freeform 75"/>
            <p:cNvSpPr>
              <a:spLocks/>
            </p:cNvSpPr>
            <p:nvPr/>
          </p:nvSpPr>
          <p:spPr bwMode="auto">
            <a:xfrm>
              <a:off x="8283575" y="5684838"/>
              <a:ext cx="177800" cy="1089025"/>
            </a:xfrm>
            <a:custGeom>
              <a:avLst/>
              <a:gdLst>
                <a:gd name="T0" fmla="*/ 112 w 112"/>
                <a:gd name="T1" fmla="*/ 0 h 686"/>
                <a:gd name="T2" fmla="*/ 0 w 112"/>
                <a:gd name="T3" fmla="*/ 0 h 686"/>
                <a:gd name="T4" fmla="*/ 0 w 112"/>
                <a:gd name="T5" fmla="*/ 88 h 686"/>
                <a:gd name="T6" fmla="*/ 0 w 112"/>
                <a:gd name="T7" fmla="*/ 686 h 686"/>
                <a:gd name="T8" fmla="*/ 56 w 112"/>
                <a:gd name="T9" fmla="*/ 686 h 686"/>
                <a:gd name="T10" fmla="*/ 56 w 112"/>
                <a:gd name="T11" fmla="*/ 88 h 686"/>
                <a:gd name="T12" fmla="*/ 112 w 112"/>
                <a:gd name="T13" fmla="*/ 88 h 686"/>
                <a:gd name="T14" fmla="*/ 112 w 112"/>
                <a:gd name="T15" fmla="*/ 0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686">
                  <a:moveTo>
                    <a:pt x="112" y="0"/>
                  </a:moveTo>
                  <a:lnTo>
                    <a:pt x="0" y="0"/>
                  </a:lnTo>
                  <a:lnTo>
                    <a:pt x="0" y="88"/>
                  </a:lnTo>
                  <a:lnTo>
                    <a:pt x="0" y="686"/>
                  </a:lnTo>
                  <a:lnTo>
                    <a:pt x="56" y="686"/>
                  </a:lnTo>
                  <a:lnTo>
                    <a:pt x="56" y="88"/>
                  </a:lnTo>
                  <a:lnTo>
                    <a:pt x="112" y="88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5E2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81" name="Freeform 76"/>
            <p:cNvSpPr>
              <a:spLocks/>
            </p:cNvSpPr>
            <p:nvPr/>
          </p:nvSpPr>
          <p:spPr bwMode="auto">
            <a:xfrm>
              <a:off x="8283575" y="5684838"/>
              <a:ext cx="177800" cy="1089025"/>
            </a:xfrm>
            <a:custGeom>
              <a:avLst/>
              <a:gdLst>
                <a:gd name="T0" fmla="*/ 112 w 112"/>
                <a:gd name="T1" fmla="*/ 0 h 686"/>
                <a:gd name="T2" fmla="*/ 0 w 112"/>
                <a:gd name="T3" fmla="*/ 0 h 686"/>
                <a:gd name="T4" fmla="*/ 0 w 112"/>
                <a:gd name="T5" fmla="*/ 88 h 686"/>
                <a:gd name="T6" fmla="*/ 0 w 112"/>
                <a:gd name="T7" fmla="*/ 686 h 686"/>
                <a:gd name="T8" fmla="*/ 56 w 112"/>
                <a:gd name="T9" fmla="*/ 686 h 686"/>
                <a:gd name="T10" fmla="*/ 56 w 112"/>
                <a:gd name="T11" fmla="*/ 88 h 686"/>
                <a:gd name="T12" fmla="*/ 112 w 112"/>
                <a:gd name="T13" fmla="*/ 88 h 686"/>
                <a:gd name="T14" fmla="*/ 112 w 112"/>
                <a:gd name="T15" fmla="*/ 0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686">
                  <a:moveTo>
                    <a:pt x="112" y="0"/>
                  </a:moveTo>
                  <a:lnTo>
                    <a:pt x="0" y="0"/>
                  </a:lnTo>
                  <a:lnTo>
                    <a:pt x="0" y="88"/>
                  </a:lnTo>
                  <a:lnTo>
                    <a:pt x="0" y="686"/>
                  </a:lnTo>
                  <a:lnTo>
                    <a:pt x="56" y="686"/>
                  </a:lnTo>
                  <a:lnTo>
                    <a:pt x="56" y="88"/>
                  </a:lnTo>
                  <a:lnTo>
                    <a:pt x="112" y="88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82" name="Rectangle 77"/>
            <p:cNvSpPr>
              <a:spLocks noChangeArrowheads="1"/>
            </p:cNvSpPr>
            <p:nvPr/>
          </p:nvSpPr>
          <p:spPr bwMode="auto">
            <a:xfrm>
              <a:off x="8604250" y="5664200"/>
              <a:ext cx="206375" cy="160337"/>
            </a:xfrm>
            <a:prstGeom prst="rect">
              <a:avLst/>
            </a:prstGeom>
            <a:solidFill>
              <a:srgbClr val="5E2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83" name="Rectangle 78"/>
            <p:cNvSpPr>
              <a:spLocks noChangeArrowheads="1"/>
            </p:cNvSpPr>
            <p:nvPr/>
          </p:nvSpPr>
          <p:spPr bwMode="auto">
            <a:xfrm>
              <a:off x="8604250" y="5664200"/>
              <a:ext cx="206375" cy="160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84" name="Freeform 79"/>
            <p:cNvSpPr>
              <a:spLocks/>
            </p:cNvSpPr>
            <p:nvPr/>
          </p:nvSpPr>
          <p:spPr bwMode="auto">
            <a:xfrm>
              <a:off x="7988300" y="3446463"/>
              <a:ext cx="603250" cy="550862"/>
            </a:xfrm>
            <a:custGeom>
              <a:avLst/>
              <a:gdLst>
                <a:gd name="T0" fmla="*/ 135 w 232"/>
                <a:gd name="T1" fmla="*/ 119 h 212"/>
                <a:gd name="T2" fmla="*/ 131 w 232"/>
                <a:gd name="T3" fmla="*/ 115 h 212"/>
                <a:gd name="T4" fmla="*/ 120 w 232"/>
                <a:gd name="T5" fmla="*/ 71 h 212"/>
                <a:gd name="T6" fmla="*/ 78 w 232"/>
                <a:gd name="T7" fmla="*/ 1 h 212"/>
                <a:gd name="T8" fmla="*/ 78 w 232"/>
                <a:gd name="T9" fmla="*/ 3 h 212"/>
                <a:gd name="T10" fmla="*/ 78 w 232"/>
                <a:gd name="T11" fmla="*/ 1 h 212"/>
                <a:gd name="T12" fmla="*/ 21 w 232"/>
                <a:gd name="T13" fmla="*/ 93 h 212"/>
                <a:gd name="T14" fmla="*/ 30 w 232"/>
                <a:gd name="T15" fmla="*/ 125 h 212"/>
                <a:gd name="T16" fmla="*/ 36 w 232"/>
                <a:gd name="T17" fmla="*/ 153 h 212"/>
                <a:gd name="T18" fmla="*/ 59 w 232"/>
                <a:gd name="T19" fmla="*/ 166 h 212"/>
                <a:gd name="T20" fmla="*/ 59 w 232"/>
                <a:gd name="T21" fmla="*/ 168 h 212"/>
                <a:gd name="T22" fmla="*/ 232 w 232"/>
                <a:gd name="T23" fmla="*/ 162 h 212"/>
                <a:gd name="T24" fmla="*/ 135 w 232"/>
                <a:gd name="T25" fmla="*/ 119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2" h="212">
                  <a:moveTo>
                    <a:pt x="135" y="119"/>
                  </a:moveTo>
                  <a:cubicBezTo>
                    <a:pt x="134" y="117"/>
                    <a:pt x="132" y="116"/>
                    <a:pt x="131" y="115"/>
                  </a:cubicBezTo>
                  <a:cubicBezTo>
                    <a:pt x="117" y="100"/>
                    <a:pt x="121" y="90"/>
                    <a:pt x="120" y="71"/>
                  </a:cubicBezTo>
                  <a:cubicBezTo>
                    <a:pt x="119" y="47"/>
                    <a:pt x="103" y="9"/>
                    <a:pt x="78" y="1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34" y="0"/>
                    <a:pt x="0" y="58"/>
                    <a:pt x="21" y="93"/>
                  </a:cubicBezTo>
                  <a:cubicBezTo>
                    <a:pt x="28" y="104"/>
                    <a:pt x="30" y="112"/>
                    <a:pt x="30" y="125"/>
                  </a:cubicBezTo>
                  <a:cubicBezTo>
                    <a:pt x="30" y="136"/>
                    <a:pt x="31" y="144"/>
                    <a:pt x="36" y="153"/>
                  </a:cubicBezTo>
                  <a:cubicBezTo>
                    <a:pt x="40" y="159"/>
                    <a:pt x="49" y="164"/>
                    <a:pt x="59" y="166"/>
                  </a:cubicBezTo>
                  <a:cubicBezTo>
                    <a:pt x="59" y="168"/>
                    <a:pt x="59" y="168"/>
                    <a:pt x="59" y="168"/>
                  </a:cubicBezTo>
                  <a:cubicBezTo>
                    <a:pt x="89" y="212"/>
                    <a:pt x="232" y="162"/>
                    <a:pt x="232" y="162"/>
                  </a:cubicBezTo>
                  <a:cubicBezTo>
                    <a:pt x="204" y="118"/>
                    <a:pt x="135" y="119"/>
                    <a:pt x="135" y="119"/>
                  </a:cubicBezTo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85" name="Freeform 80"/>
            <p:cNvSpPr>
              <a:spLocks/>
            </p:cNvSpPr>
            <p:nvPr/>
          </p:nvSpPr>
          <p:spPr bwMode="auto">
            <a:xfrm>
              <a:off x="8310563" y="3706813"/>
              <a:ext cx="195263" cy="98425"/>
            </a:xfrm>
            <a:custGeom>
              <a:avLst/>
              <a:gdLst>
                <a:gd name="T0" fmla="*/ 0 w 75"/>
                <a:gd name="T1" fmla="*/ 0 h 38"/>
                <a:gd name="T2" fmla="*/ 37 w 75"/>
                <a:gd name="T3" fmla="*/ 38 h 38"/>
                <a:gd name="T4" fmla="*/ 75 w 75"/>
                <a:gd name="T5" fmla="*/ 0 h 38"/>
                <a:gd name="T6" fmla="*/ 0 w 75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38">
                  <a:moveTo>
                    <a:pt x="0" y="0"/>
                  </a:moveTo>
                  <a:cubicBezTo>
                    <a:pt x="0" y="21"/>
                    <a:pt x="16" y="38"/>
                    <a:pt x="37" y="38"/>
                  </a:cubicBezTo>
                  <a:cubicBezTo>
                    <a:pt x="58" y="38"/>
                    <a:pt x="75" y="21"/>
                    <a:pt x="7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86" name="Freeform 81"/>
            <p:cNvSpPr>
              <a:spLocks/>
            </p:cNvSpPr>
            <p:nvPr/>
          </p:nvSpPr>
          <p:spPr bwMode="auto">
            <a:xfrm>
              <a:off x="8356600" y="3706813"/>
              <a:ext cx="100013" cy="49212"/>
            </a:xfrm>
            <a:custGeom>
              <a:avLst/>
              <a:gdLst>
                <a:gd name="T0" fmla="*/ 38 w 38"/>
                <a:gd name="T1" fmla="*/ 0 h 19"/>
                <a:gd name="T2" fmla="*/ 0 w 38"/>
                <a:gd name="T3" fmla="*/ 0 h 19"/>
                <a:gd name="T4" fmla="*/ 19 w 38"/>
                <a:gd name="T5" fmla="*/ 19 h 19"/>
                <a:gd name="T6" fmla="*/ 19 w 38"/>
                <a:gd name="T7" fmla="*/ 19 h 19"/>
                <a:gd name="T8" fmla="*/ 38 w 38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9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29" y="19"/>
                    <a:pt x="38" y="10"/>
                    <a:pt x="38" y="0"/>
                  </a:cubicBezTo>
                </a:path>
              </a:pathLst>
            </a:custGeom>
            <a:solidFill>
              <a:srgbClr val="C9BE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</p:grpSp>
      <p:sp>
        <p:nvSpPr>
          <p:cNvPr id="87" name="Freeform 42"/>
          <p:cNvSpPr>
            <a:spLocks/>
          </p:cNvSpPr>
          <p:nvPr userDrawn="1"/>
        </p:nvSpPr>
        <p:spPr bwMode="auto">
          <a:xfrm>
            <a:off x="11177197" y="3160037"/>
            <a:ext cx="748905" cy="448271"/>
          </a:xfrm>
          <a:custGeom>
            <a:avLst/>
            <a:gdLst>
              <a:gd name="T0" fmla="*/ 218 w 242"/>
              <a:gd name="T1" fmla="*/ 72 h 145"/>
              <a:gd name="T2" fmla="*/ 178 w 242"/>
              <a:gd name="T3" fmla="*/ 41 h 145"/>
              <a:gd name="T4" fmla="*/ 178 w 242"/>
              <a:gd name="T5" fmla="*/ 41 h 145"/>
              <a:gd name="T6" fmla="*/ 178 w 242"/>
              <a:gd name="T7" fmla="*/ 41 h 145"/>
              <a:gd name="T8" fmla="*/ 137 w 242"/>
              <a:gd name="T9" fmla="*/ 0 h 145"/>
              <a:gd name="T10" fmla="*/ 100 w 242"/>
              <a:gd name="T11" fmla="*/ 21 h 145"/>
              <a:gd name="T12" fmla="*/ 87 w 242"/>
              <a:gd name="T13" fmla="*/ 19 h 145"/>
              <a:gd name="T14" fmla="*/ 49 w 242"/>
              <a:gd name="T15" fmla="*/ 58 h 145"/>
              <a:gd name="T16" fmla="*/ 49 w 242"/>
              <a:gd name="T17" fmla="*/ 58 h 145"/>
              <a:gd name="T18" fmla="*/ 44 w 242"/>
              <a:gd name="T19" fmla="*/ 58 h 145"/>
              <a:gd name="T20" fmla="*/ 0 w 242"/>
              <a:gd name="T21" fmla="*/ 101 h 145"/>
              <a:gd name="T22" fmla="*/ 44 w 242"/>
              <a:gd name="T23" fmla="*/ 145 h 145"/>
              <a:gd name="T24" fmla="*/ 204 w 242"/>
              <a:gd name="T25" fmla="*/ 145 h 145"/>
              <a:gd name="T26" fmla="*/ 242 w 242"/>
              <a:gd name="T27" fmla="*/ 107 h 145"/>
              <a:gd name="T28" fmla="*/ 218 w 242"/>
              <a:gd name="T29" fmla="*/ 72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2" h="145">
                <a:moveTo>
                  <a:pt x="218" y="72"/>
                </a:moveTo>
                <a:cubicBezTo>
                  <a:pt x="213" y="54"/>
                  <a:pt x="197" y="41"/>
                  <a:pt x="178" y="41"/>
                </a:cubicBezTo>
                <a:cubicBezTo>
                  <a:pt x="178" y="41"/>
                  <a:pt x="178" y="41"/>
                  <a:pt x="178" y="41"/>
                </a:cubicBezTo>
                <a:cubicBezTo>
                  <a:pt x="178" y="41"/>
                  <a:pt x="178" y="41"/>
                  <a:pt x="178" y="41"/>
                </a:cubicBezTo>
                <a:cubicBezTo>
                  <a:pt x="178" y="18"/>
                  <a:pt x="159" y="0"/>
                  <a:pt x="137" y="0"/>
                </a:cubicBezTo>
                <a:cubicBezTo>
                  <a:pt x="121" y="0"/>
                  <a:pt x="107" y="8"/>
                  <a:pt x="100" y="21"/>
                </a:cubicBezTo>
                <a:cubicBezTo>
                  <a:pt x="96" y="20"/>
                  <a:pt x="92" y="19"/>
                  <a:pt x="87" y="19"/>
                </a:cubicBezTo>
                <a:cubicBezTo>
                  <a:pt x="66" y="19"/>
                  <a:pt x="49" y="36"/>
                  <a:pt x="49" y="58"/>
                </a:cubicBezTo>
                <a:cubicBezTo>
                  <a:pt x="49" y="58"/>
                  <a:pt x="49" y="58"/>
                  <a:pt x="49" y="58"/>
                </a:cubicBezTo>
                <a:cubicBezTo>
                  <a:pt x="47" y="58"/>
                  <a:pt x="45" y="58"/>
                  <a:pt x="44" y="58"/>
                </a:cubicBezTo>
                <a:cubicBezTo>
                  <a:pt x="19" y="58"/>
                  <a:pt x="0" y="77"/>
                  <a:pt x="0" y="101"/>
                </a:cubicBezTo>
                <a:cubicBezTo>
                  <a:pt x="0" y="125"/>
                  <a:pt x="19" y="145"/>
                  <a:pt x="44" y="145"/>
                </a:cubicBezTo>
                <a:cubicBezTo>
                  <a:pt x="204" y="145"/>
                  <a:pt x="204" y="145"/>
                  <a:pt x="204" y="145"/>
                </a:cubicBezTo>
                <a:cubicBezTo>
                  <a:pt x="225" y="145"/>
                  <a:pt x="242" y="128"/>
                  <a:pt x="242" y="107"/>
                </a:cubicBezTo>
                <a:cubicBezTo>
                  <a:pt x="242" y="91"/>
                  <a:pt x="232" y="78"/>
                  <a:pt x="218" y="72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</p:spTree>
    <p:extLst>
      <p:ext uri="{BB962C8B-B14F-4D97-AF65-F5344CB8AC3E}">
        <p14:creationId xmlns:p14="http://schemas.microsoft.com/office/powerpoint/2010/main" val="3885560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6275220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030">
                      <a:schemeClr val="tx1"/>
                    </a:gs>
                    <a:gs pos="2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585" y="6003481"/>
            <a:ext cx="1792850" cy="38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414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84021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39650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9415010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55442130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34697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34697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20121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6006549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34697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34697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09183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450264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68168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79356267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601473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154311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84665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18598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53892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968974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99439740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82488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4362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9716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653112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170059"/>
            <a:ext cx="11623331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2014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0202" y="3083653"/>
            <a:ext cx="3223861" cy="69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67557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510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3189638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849066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837012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5386923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6"/>
            <a:ext cx="9860674" cy="778565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04413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97580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slideLayout" Target="../slideLayouts/slideLayout46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2270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57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  <p:sldLayoutId id="2147483704" r:id="rId21"/>
    <p:sldLayoutId id="2147483705" r:id="rId22"/>
    <p:sldLayoutId id="2147483706" r:id="rId23"/>
    <p:sldLayoutId id="2147483707" r:id="rId24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learning/exam-70-535.asp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596814-1D0A-461B-BE5A-0AA0046B5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Certification </a:t>
            </a:r>
            <a:br>
              <a:rPr lang="en-US" dirty="0"/>
            </a:br>
            <a:r>
              <a:rPr lang="en-US" dirty="0"/>
              <a:t>Jump Start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04AFF1-2BF5-45B3-AD82-4D1E6A2A3BE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Exam 70-535: Architecting Microsoft Azure Solutions</a:t>
            </a:r>
          </a:p>
        </p:txBody>
      </p:sp>
    </p:spTree>
    <p:extLst>
      <p:ext uri="{BB962C8B-B14F-4D97-AF65-F5344CB8AC3E}">
        <p14:creationId xmlns:p14="http://schemas.microsoft.com/office/powerpoint/2010/main" val="159373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expect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495"/>
            <a:ext cx="11653523" cy="4646585"/>
          </a:xfrm>
        </p:spPr>
        <p:txBody>
          <a:bodyPr/>
          <a:lstStyle/>
          <a:p>
            <a:r>
              <a:rPr lang="en-US" dirty="0"/>
              <a:t>We are going to tell you A LOT about Azure</a:t>
            </a:r>
          </a:p>
          <a:p>
            <a:pPr marL="336145" lvl="1" indent="-336145">
              <a:buFont typeface="Arial" panose="020B0604020202020204" pitchFamily="34" charset="0"/>
              <a:buChar char="•"/>
            </a:pPr>
            <a:r>
              <a:rPr lang="en-US" dirty="0"/>
              <a:t>What are the architectural styles, design patterns and principles, reference architectures that you can use to design Azure solutions?</a:t>
            </a:r>
          </a:p>
          <a:p>
            <a:pPr marL="336145" lvl="1" indent="-336145">
              <a:buFont typeface="Arial" panose="020B0604020202020204" pitchFamily="34" charset="0"/>
              <a:buChar char="•"/>
            </a:pPr>
            <a:r>
              <a:rPr lang="en-US" dirty="0"/>
              <a:t>What are the features, pros &amp; cons of commonly used Azure services?</a:t>
            </a:r>
          </a:p>
          <a:p>
            <a:pPr marL="336145" lvl="1" indent="-336145">
              <a:buFont typeface="Arial" panose="020B0604020202020204" pitchFamily="34" charset="0"/>
              <a:buChar char="•"/>
            </a:pPr>
            <a:r>
              <a:rPr lang="en-US" dirty="0"/>
              <a:t>How do Azure services integrate to create solutions?</a:t>
            </a:r>
          </a:p>
          <a:p>
            <a:r>
              <a:rPr lang="en-US" dirty="0"/>
              <a:t>We will provide resources to help you do your job</a:t>
            </a:r>
          </a:p>
          <a:p>
            <a:pPr marL="336145" lvl="1" indent="-336145">
              <a:buFont typeface="Arial" panose="020B0604020202020204" pitchFamily="34" charset="0"/>
              <a:buChar char="•"/>
            </a:pPr>
            <a:r>
              <a:rPr lang="en-US" dirty="0"/>
              <a:t>Where to go to get more information about Azure services and features</a:t>
            </a:r>
          </a:p>
          <a:p>
            <a:pPr marL="336145" lvl="1" indent="-336145">
              <a:buFont typeface="Arial" panose="020B0604020202020204" pitchFamily="34" charset="0"/>
              <a:buChar char="•"/>
            </a:pPr>
            <a:r>
              <a:rPr lang="en-US" dirty="0"/>
              <a:t>Where to find best practices, guidelines, examples, and templates</a:t>
            </a:r>
          </a:p>
          <a:p>
            <a:r>
              <a:rPr lang="en-US" dirty="0"/>
              <a:t>Oh yeah, about that exam…</a:t>
            </a:r>
          </a:p>
          <a:p>
            <a:pPr marL="336145" lvl="1" indent="-336145">
              <a:buFont typeface="Arial" panose="020B0604020202020204" pitchFamily="34" charset="0"/>
              <a:buChar char="•"/>
            </a:pPr>
            <a:r>
              <a:rPr lang="en-US" dirty="0"/>
              <a:t>How to connect the objectives for the 70-535 exam to real-life Azure skills</a:t>
            </a:r>
          </a:p>
          <a:p>
            <a:pPr marL="336145" lvl="1" indent="-336145">
              <a:buFont typeface="Arial" panose="020B0604020202020204" pitchFamily="34" charset="0"/>
              <a:buChar char="•"/>
            </a:pPr>
            <a:r>
              <a:rPr lang="en-US" dirty="0"/>
              <a:t>Available study resources, and what to expect in the testing center</a:t>
            </a:r>
          </a:p>
        </p:txBody>
      </p:sp>
    </p:spTree>
    <p:extLst>
      <p:ext uri="{BB962C8B-B14F-4D97-AF65-F5344CB8AC3E}">
        <p14:creationId xmlns:p14="http://schemas.microsoft.com/office/powerpoint/2010/main" val="313800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6199" y="1189494"/>
            <a:ext cx="5913467" cy="510524"/>
          </a:xfrm>
        </p:spPr>
        <p:txBody>
          <a:bodyPr/>
          <a:lstStyle/>
          <a:p>
            <a:pPr marL="0" indent="0">
              <a:buNone/>
            </a:pPr>
            <a:r>
              <a:rPr lang="en-US" sz="2353" dirty="0"/>
              <a:t>Day 1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68851C-6BC9-4A0D-A241-6E5987EDE1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5239" y="1189494"/>
            <a:ext cx="5826761" cy="510524"/>
          </a:xfrm>
        </p:spPr>
        <p:txBody>
          <a:bodyPr/>
          <a:lstStyle/>
          <a:p>
            <a:pPr marL="0" indent="0">
              <a:buNone/>
            </a:pPr>
            <a:r>
              <a:rPr lang="en-US" sz="2353" dirty="0"/>
              <a:t>Day 2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071819C-66A0-4F61-A668-A16716D4CD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443480"/>
              </p:ext>
            </p:extLst>
          </p:nvPr>
        </p:nvGraphicFramePr>
        <p:xfrm>
          <a:off x="266199" y="1667349"/>
          <a:ext cx="5913465" cy="48175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1323">
                  <a:extLst>
                    <a:ext uri="{9D8B030D-6E8A-4147-A177-3AD203B41FA5}">
                      <a16:colId xmlns:a16="http://schemas.microsoft.com/office/drawing/2014/main" val="3746089387"/>
                    </a:ext>
                  </a:extLst>
                </a:gridCol>
                <a:gridCol w="2958278">
                  <a:extLst>
                    <a:ext uri="{9D8B030D-6E8A-4147-A177-3AD203B41FA5}">
                      <a16:colId xmlns:a16="http://schemas.microsoft.com/office/drawing/2014/main" val="1556045361"/>
                    </a:ext>
                  </a:extLst>
                </a:gridCol>
                <a:gridCol w="1333864">
                  <a:extLst>
                    <a:ext uri="{9D8B030D-6E8A-4147-A177-3AD203B41FA5}">
                      <a16:colId xmlns:a16="http://schemas.microsoft.com/office/drawing/2014/main" val="2681236514"/>
                    </a:ext>
                  </a:extLst>
                </a:gridCol>
              </a:tblGrid>
              <a:tr h="1837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Time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85" marR="40285" marT="10159" marB="1015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Topic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85" marR="40285" marT="10159" marB="1015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Speaker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85" marR="40285" marT="10159" marB="10159" anchor="ctr"/>
                </a:tc>
                <a:extLst>
                  <a:ext uri="{0D108BD9-81ED-4DB2-BD59-A6C34878D82A}">
                    <a16:rowId xmlns:a16="http://schemas.microsoft.com/office/drawing/2014/main" val="67237024"/>
                  </a:ext>
                </a:extLst>
              </a:tr>
              <a:tr h="3334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8:30 – 9:00 AM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85" marR="40285" marT="10159" marB="10159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Breakfast, registration, setup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85" marR="40285" marT="10159" marB="1015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373736"/>
                  </a:ext>
                </a:extLst>
              </a:tr>
              <a:tr h="3334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9:00 – 9:15 AM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85" marR="40285" marT="10159" marB="1015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Welcome Remarks/Agenda Overview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85" marR="40285" marT="10159" marB="1015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Michael Barry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85" marR="40285" marT="10159" marB="10159"/>
                </a:tc>
                <a:extLst>
                  <a:ext uri="{0D108BD9-81ED-4DB2-BD59-A6C34878D82A}">
                    <a16:rowId xmlns:a16="http://schemas.microsoft.com/office/drawing/2014/main" val="2767569218"/>
                  </a:ext>
                </a:extLst>
              </a:tr>
              <a:tr h="3334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9:15 – 10:15 AM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85" marR="40285" marT="10159" marB="1015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Becoming a Cloud Architect &amp; DevOps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85" marR="40285" marT="10159" marB="1015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Dan Stolts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85" marR="40285" marT="10159" marB="10159"/>
                </a:tc>
                <a:extLst>
                  <a:ext uri="{0D108BD9-81ED-4DB2-BD59-A6C34878D82A}">
                    <a16:rowId xmlns:a16="http://schemas.microsoft.com/office/drawing/2014/main" val="3808201241"/>
                  </a:ext>
                </a:extLst>
              </a:tr>
              <a:tr h="3334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10:15 -11:15 AM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85" marR="40285" marT="10159" marB="1015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Design Compute Infrastructure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85" marR="40285" marT="10159" marB="1015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Jonathan Gardner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85" marR="40285" marT="10159" marB="10159"/>
                </a:tc>
                <a:extLst>
                  <a:ext uri="{0D108BD9-81ED-4DB2-BD59-A6C34878D82A}">
                    <a16:rowId xmlns:a16="http://schemas.microsoft.com/office/drawing/2014/main" val="3334890165"/>
                  </a:ext>
                </a:extLst>
              </a:tr>
              <a:tr h="3334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11:15 – 11:30 AM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85" marR="40285" marT="10159" marB="10159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Break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85" marR="40285" marT="10159" marB="10159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70884"/>
                  </a:ext>
                </a:extLst>
              </a:tr>
              <a:tr h="3334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11:30 – 12:15 PM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85" marR="40285" marT="10159" marB="1015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Design Network Implementation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85" marR="40285" marT="10159" marB="1015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Michael Krout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85" marR="40285" marT="10159" marB="10159"/>
                </a:tc>
                <a:extLst>
                  <a:ext uri="{0D108BD9-81ED-4DB2-BD59-A6C34878D82A}">
                    <a16:rowId xmlns:a16="http://schemas.microsoft.com/office/drawing/2014/main" val="2395524973"/>
                  </a:ext>
                </a:extLst>
              </a:tr>
              <a:tr h="3334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12:15 – 12:45 PM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85" marR="40285" marT="10159" marB="10159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Labs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85" marR="40285" marT="10159" marB="10159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41734"/>
                  </a:ext>
                </a:extLst>
              </a:tr>
              <a:tr h="3334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12:45 – 1:45 PM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85" marR="40285" marT="10159" marB="10159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Lunch/Continue Lab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85" marR="40285" marT="10159" marB="10159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484688"/>
                  </a:ext>
                </a:extLst>
              </a:tr>
              <a:tr h="3334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1:45 – 2:45 PM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85" marR="40285" marT="10159" marB="1015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Design Data Implementation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85" marR="40285" marT="10159" marB="1015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Jonathan Gardner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85" marR="40285" marT="10159" marB="10159"/>
                </a:tc>
                <a:extLst>
                  <a:ext uri="{0D108BD9-81ED-4DB2-BD59-A6C34878D82A}">
                    <a16:rowId xmlns:a16="http://schemas.microsoft.com/office/drawing/2014/main" val="1162426334"/>
                  </a:ext>
                </a:extLst>
              </a:tr>
              <a:tr h="1775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2:45 – 3:45 PM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85" marR="40285" marT="10159" marB="1015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Design for Operational Readiness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85" marR="40285" marT="10159" marB="1015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Michael </a:t>
                      </a:r>
                      <a:r>
                        <a:rPr lang="en-US" sz="1400" b="1" dirty="0" err="1">
                          <a:effectLst/>
                        </a:rPr>
                        <a:t>Krout</a:t>
                      </a:r>
                      <a:r>
                        <a:rPr lang="en-US" sz="1400" b="1" dirty="0">
                          <a:effectLst/>
                        </a:rPr>
                        <a:t> 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85" marR="40285" marT="10159" marB="10159"/>
                </a:tc>
                <a:extLst>
                  <a:ext uri="{0D108BD9-81ED-4DB2-BD59-A6C34878D82A}">
                    <a16:rowId xmlns:a16="http://schemas.microsoft.com/office/drawing/2014/main" val="4283837039"/>
                  </a:ext>
                </a:extLst>
              </a:tr>
              <a:tr h="1775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3:45– 4:00 PM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85" marR="40285" marT="10159" marB="10159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Break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85" marR="40285" marT="10159" marB="10159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237427"/>
                  </a:ext>
                </a:extLst>
              </a:tr>
              <a:tr h="1775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4:00 - 4:10 PM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85" marR="40285" marT="10159" marB="1015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Capacity Planning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85" marR="40285" marT="10159" marB="1015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Mike B/Jon G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85" marR="40285" marT="10159" marB="10159"/>
                </a:tc>
                <a:extLst>
                  <a:ext uri="{0D108BD9-81ED-4DB2-BD59-A6C34878D82A}">
                    <a16:rowId xmlns:a16="http://schemas.microsoft.com/office/drawing/2014/main" val="2508954100"/>
                  </a:ext>
                </a:extLst>
              </a:tr>
              <a:tr h="1775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4:10 – 5:00 PM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85" marR="40285" marT="10159" marB="10159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Labs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85" marR="40285" marT="10159" marB="10159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6789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E77D2CD-D261-48EA-9A93-6CB0ADE02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031973"/>
              </p:ext>
            </p:extLst>
          </p:nvPr>
        </p:nvGraphicFramePr>
        <p:xfrm>
          <a:off x="6409190" y="1647623"/>
          <a:ext cx="5513570" cy="50356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3908">
                  <a:extLst>
                    <a:ext uri="{9D8B030D-6E8A-4147-A177-3AD203B41FA5}">
                      <a16:colId xmlns:a16="http://schemas.microsoft.com/office/drawing/2014/main" val="3334196942"/>
                    </a:ext>
                  </a:extLst>
                </a:gridCol>
                <a:gridCol w="2810818">
                  <a:extLst>
                    <a:ext uri="{9D8B030D-6E8A-4147-A177-3AD203B41FA5}">
                      <a16:colId xmlns:a16="http://schemas.microsoft.com/office/drawing/2014/main" val="814289627"/>
                    </a:ext>
                  </a:extLst>
                </a:gridCol>
                <a:gridCol w="1108844">
                  <a:extLst>
                    <a:ext uri="{9D8B030D-6E8A-4147-A177-3AD203B41FA5}">
                      <a16:colId xmlns:a16="http://schemas.microsoft.com/office/drawing/2014/main" val="790278329"/>
                    </a:ext>
                  </a:extLst>
                </a:gridCol>
              </a:tblGrid>
              <a:tr h="2097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Time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80" marR="46980" marT="11847" marB="1184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Topic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80" marR="46980" marT="11847" marB="1184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Speaker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80" marR="46980" marT="11847" marB="11847" anchor="ctr"/>
                </a:tc>
                <a:extLst>
                  <a:ext uri="{0D108BD9-81ED-4DB2-BD59-A6C34878D82A}">
                    <a16:rowId xmlns:a16="http://schemas.microsoft.com/office/drawing/2014/main" val="4160835335"/>
                  </a:ext>
                </a:extLst>
              </a:tr>
              <a:tr h="4089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8:30 – 9:00 AM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80" marR="46980" marT="11847" marB="11847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Breakfast, registration, setup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80" marR="46980" marT="11847" marB="11847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60758"/>
                  </a:ext>
                </a:extLst>
              </a:tr>
              <a:tr h="4089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9:00 – 10:00 AM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80" marR="46980" marT="11847" marB="11847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Design Security &amp; Identity Solutions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80" marR="46980" marT="11847" marB="11847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Israel Vega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80" marR="46980" marT="11847" marB="11847"/>
                </a:tc>
                <a:extLst>
                  <a:ext uri="{0D108BD9-81ED-4DB2-BD59-A6C34878D82A}">
                    <a16:rowId xmlns:a16="http://schemas.microsoft.com/office/drawing/2014/main" val="2186287813"/>
                  </a:ext>
                </a:extLst>
              </a:tr>
              <a:tr h="4089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10:00 – 10:45 AM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80" marR="46980" marT="11847" marB="11847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Design Platform Services Part 1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80" marR="46980" marT="11847" marB="11847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Israel Vega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80" marR="46980" marT="11847" marB="11847"/>
                </a:tc>
                <a:extLst>
                  <a:ext uri="{0D108BD9-81ED-4DB2-BD59-A6C34878D82A}">
                    <a16:rowId xmlns:a16="http://schemas.microsoft.com/office/drawing/2014/main" val="3848787616"/>
                  </a:ext>
                </a:extLst>
              </a:tr>
              <a:tr h="4089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10:45 – 11:00 AM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80" marR="46980" marT="11847" marB="11847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Break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80" marR="46980" marT="11847" marB="11847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265419"/>
                  </a:ext>
                </a:extLst>
              </a:tr>
              <a:tr h="4089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11:00 – 11:30 AM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80" marR="46980" marT="11847" marB="11847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Lab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80" marR="46980" marT="11847" marB="11847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98435"/>
                  </a:ext>
                </a:extLst>
              </a:tr>
              <a:tr h="4089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11:30 – 12:15 PM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80" marR="46980" marT="11847" marB="11847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Design Platform Services Part 2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80" marR="46980" marT="11847" marB="11847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Israel Vega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80" marR="46980" marT="11847" marB="11847"/>
                </a:tc>
                <a:extLst>
                  <a:ext uri="{0D108BD9-81ED-4DB2-BD59-A6C34878D82A}">
                    <a16:rowId xmlns:a16="http://schemas.microsoft.com/office/drawing/2014/main" val="2841206894"/>
                  </a:ext>
                </a:extLst>
              </a:tr>
              <a:tr h="4089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12:15 – 1:00 PM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80" marR="46980" marT="11847" marB="11847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Lunch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80" marR="46980" marT="11847" marB="11847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604358"/>
                  </a:ext>
                </a:extLst>
              </a:tr>
              <a:tr h="4089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1:00 – 1:30 PM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80" marR="46980" marT="11847" marB="11847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Lab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80" marR="46980" marT="11847" marB="11847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978547"/>
                  </a:ext>
                </a:extLst>
              </a:tr>
              <a:tr h="4089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1:30 – 1:50 PM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80" marR="46980" marT="11847" marB="11847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Making the Most of What You Learned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80" marR="46980" marT="11847" marB="11847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Dan Stolts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80" marR="46980" marT="11847" marB="11847"/>
                </a:tc>
                <a:extLst>
                  <a:ext uri="{0D108BD9-81ED-4DB2-BD59-A6C34878D82A}">
                    <a16:rowId xmlns:a16="http://schemas.microsoft.com/office/drawing/2014/main" val="2123923362"/>
                  </a:ext>
                </a:extLst>
              </a:tr>
              <a:tr h="4089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1:50 – 4:00 PM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80" marR="46980" marT="11847" marB="11847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PWC Making It Real and Hands-on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80" marR="46980" marT="11847" marB="11847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Group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80" marR="46980" marT="11847" marB="11847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539464"/>
                  </a:ext>
                </a:extLst>
              </a:tr>
              <a:tr h="4089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4:00 – 4:30 PM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80" marR="46980" marT="11847" marB="11847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Making it Real Next Steps + Tips, Tricks, Ideation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80" marR="46980" marT="11847" marB="11847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Dan Stolts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80" marR="46980" marT="11847" marB="11847"/>
                </a:tc>
                <a:extLst>
                  <a:ext uri="{0D108BD9-81ED-4DB2-BD59-A6C34878D82A}">
                    <a16:rowId xmlns:a16="http://schemas.microsoft.com/office/drawing/2014/main" val="2219348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367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40" y="1189495"/>
            <a:ext cx="8964247" cy="40588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 70-535 is suitable for professionals who: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want to validate their Microsoft Azure solution design skills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know the features and capabilities of Azure services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identify tradeoffs and make decisions for designing solutions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define solutions that meet functional, operational, and deployment requirements through the solution lifecycle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Exam Reference: </a:t>
            </a:r>
            <a:r>
              <a:rPr lang="en-US" u="sng" dirty="0">
                <a:hlinkClick r:id="rId3"/>
              </a:rPr>
              <a:t>Microsoft Azure 70-535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Architecting Microsoft Azure Solutions</a:t>
            </a:r>
            <a:br>
              <a:rPr lang="en-US" dirty="0"/>
            </a:br>
            <a:endParaRPr lang="en-US" sz="3921" dirty="0">
              <a:gradFill>
                <a:gsLst>
                  <a:gs pos="1250">
                    <a:schemeClr val="tx2"/>
                  </a:gs>
                  <a:gs pos="99000">
                    <a:schemeClr val="tx2"/>
                  </a:gs>
                </a:gsLst>
                <a:lin ang="5400000" scaled="0"/>
              </a:gradFill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E2EA071-25AE-4437-B400-54BD890B6D16}"/>
              </a:ext>
            </a:extLst>
          </p:cNvPr>
          <p:cNvGrpSpPr/>
          <p:nvPr/>
        </p:nvGrpSpPr>
        <p:grpSpPr>
          <a:xfrm>
            <a:off x="9382891" y="1676834"/>
            <a:ext cx="2311096" cy="4674885"/>
            <a:chOff x="9571037" y="1709962"/>
            <a:chExt cx="2357438" cy="476862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951CB56-6269-4BA0-A80F-E715A753A4B4}"/>
                </a:ext>
              </a:extLst>
            </p:cNvPr>
            <p:cNvSpPr txBox="1"/>
            <p:nvPr/>
          </p:nvSpPr>
          <p:spPr>
            <a:xfrm>
              <a:off x="9571037" y="1709962"/>
              <a:ext cx="2357243" cy="2622256"/>
            </a:xfrm>
            <a:prstGeom prst="rect">
              <a:avLst/>
            </a:prstGeom>
            <a:solidFill>
              <a:srgbClr val="FF8C00"/>
            </a:solidFill>
          </p:spPr>
          <p:txBody>
            <a:bodyPr wrap="square" lIns="179285" tIns="143428" rIns="179285" bIns="143428" rtlCol="0">
              <a:no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b="1" dirty="0">
                  <a:solidFill>
                    <a:srgbClr val="505050">
                      <a:lumMod val="50000"/>
                    </a:srgbClr>
                  </a:solidFill>
                  <a:latin typeface="Segoe UI Light"/>
                </a:rPr>
                <a:t>Exam 70-532: Developing Microsoft Azure Solutions and Exam 70-533: Implementing Microsoft Azure Infrastructure Solutions are useful for candidates who want to validate their implementation experience across cloud projects, but they are not prerequisites for this exam. 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D6E8C37D-B7E3-41A8-B6D6-9EEB143362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571038" y="4332288"/>
              <a:ext cx="2357437" cy="2146300"/>
              <a:chOff x="6029" y="2729"/>
              <a:chExt cx="1485" cy="1352"/>
            </a:xfrm>
          </p:grpSpPr>
          <p:sp>
            <p:nvSpPr>
              <p:cNvPr id="8" name="AutoShape 3">
                <a:extLst>
                  <a:ext uri="{FF2B5EF4-FFF2-40B4-BE49-F238E27FC236}">
                    <a16:creationId xmlns:a16="http://schemas.microsoft.com/office/drawing/2014/main" id="{CF2F27E3-A533-4ECC-817A-1CC449B0E70B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6029" y="2729"/>
                <a:ext cx="1485" cy="13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 dirty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9" name="Rectangle 5">
                <a:extLst>
                  <a:ext uri="{FF2B5EF4-FFF2-40B4-BE49-F238E27FC236}">
                    <a16:creationId xmlns:a16="http://schemas.microsoft.com/office/drawing/2014/main" id="{A074B608-2FEC-4CA5-9FBE-80C142E0C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0" y="2729"/>
                <a:ext cx="1485" cy="1351"/>
              </a:xfrm>
              <a:prstGeom prst="rect">
                <a:avLst/>
              </a:prstGeom>
              <a:solidFill>
                <a:srgbClr val="FF8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 dirty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5E79CB5B-07B2-4B07-BB55-6AE7EE968C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6" y="3409"/>
                <a:ext cx="48" cy="79"/>
              </a:xfrm>
              <a:custGeom>
                <a:avLst/>
                <a:gdLst>
                  <a:gd name="T0" fmla="*/ 71 w 79"/>
                  <a:gd name="T1" fmla="*/ 0 h 131"/>
                  <a:gd name="T2" fmla="*/ 0 w 79"/>
                  <a:gd name="T3" fmla="*/ 15 h 131"/>
                  <a:gd name="T4" fmla="*/ 9 w 79"/>
                  <a:gd name="T5" fmla="*/ 85 h 131"/>
                  <a:gd name="T6" fmla="*/ 50 w 79"/>
                  <a:gd name="T7" fmla="*/ 127 h 131"/>
                  <a:gd name="T8" fmla="*/ 77 w 79"/>
                  <a:gd name="T9" fmla="*/ 75 h 131"/>
                  <a:gd name="T10" fmla="*/ 71 w 79"/>
                  <a:gd name="T11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131">
                    <a:moveTo>
                      <a:pt x="71" y="0"/>
                    </a:move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6" y="68"/>
                      <a:pt x="9" y="85"/>
                    </a:cubicBezTo>
                    <a:cubicBezTo>
                      <a:pt x="12" y="99"/>
                      <a:pt x="20" y="131"/>
                      <a:pt x="50" y="127"/>
                    </a:cubicBezTo>
                    <a:cubicBezTo>
                      <a:pt x="79" y="122"/>
                      <a:pt x="77" y="90"/>
                      <a:pt x="77" y="75"/>
                    </a:cubicBezTo>
                    <a:cubicBezTo>
                      <a:pt x="75" y="57"/>
                      <a:pt x="71" y="0"/>
                      <a:pt x="71" y="0"/>
                    </a:cubicBezTo>
                    <a:close/>
                  </a:path>
                </a:pathLst>
              </a:custGeom>
              <a:solidFill>
                <a:srgbClr val="F6CA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 dirty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1E0292EA-56EC-47A6-9AE8-2A90C680BA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2" y="3420"/>
                <a:ext cx="39" cy="21"/>
              </a:xfrm>
              <a:custGeom>
                <a:avLst/>
                <a:gdLst>
                  <a:gd name="T0" fmla="*/ 0 w 63"/>
                  <a:gd name="T1" fmla="*/ 9 h 34"/>
                  <a:gd name="T2" fmla="*/ 63 w 63"/>
                  <a:gd name="T3" fmla="*/ 17 h 34"/>
                  <a:gd name="T4" fmla="*/ 62 w 63"/>
                  <a:gd name="T5" fmla="*/ 0 h 34"/>
                  <a:gd name="T6" fmla="*/ 0 w 63"/>
                  <a:gd name="T7" fmla="*/ 9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34">
                    <a:moveTo>
                      <a:pt x="0" y="9"/>
                    </a:moveTo>
                    <a:cubicBezTo>
                      <a:pt x="1" y="34"/>
                      <a:pt x="46" y="23"/>
                      <a:pt x="63" y="17"/>
                    </a:cubicBezTo>
                    <a:cubicBezTo>
                      <a:pt x="62" y="0"/>
                      <a:pt x="62" y="0"/>
                      <a:pt x="62" y="0"/>
                    </a:cubicBez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DEB6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 dirty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12" name="Freeform 8">
                <a:extLst>
                  <a:ext uri="{FF2B5EF4-FFF2-40B4-BE49-F238E27FC236}">
                    <a16:creationId xmlns:a16="http://schemas.microsoft.com/office/drawing/2014/main" id="{BE11414B-6A5B-42B5-A0B1-47537A3A1A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6" y="3317"/>
                <a:ext cx="120" cy="119"/>
              </a:xfrm>
              <a:custGeom>
                <a:avLst/>
                <a:gdLst>
                  <a:gd name="T0" fmla="*/ 136 w 195"/>
                  <a:gd name="T1" fmla="*/ 64 h 196"/>
                  <a:gd name="T2" fmla="*/ 5 w 195"/>
                  <a:gd name="T3" fmla="*/ 112 h 196"/>
                  <a:gd name="T4" fmla="*/ 102 w 195"/>
                  <a:gd name="T5" fmla="*/ 193 h 196"/>
                  <a:gd name="T6" fmla="*/ 179 w 195"/>
                  <a:gd name="T7" fmla="*/ 168 h 196"/>
                  <a:gd name="T8" fmla="*/ 191 w 195"/>
                  <a:gd name="T9" fmla="*/ 152 h 196"/>
                  <a:gd name="T10" fmla="*/ 170 w 195"/>
                  <a:gd name="T11" fmla="*/ 105 h 196"/>
                  <a:gd name="T12" fmla="*/ 175 w 195"/>
                  <a:gd name="T13" fmla="*/ 88 h 196"/>
                  <a:gd name="T14" fmla="*/ 141 w 195"/>
                  <a:gd name="T15" fmla="*/ 69 h 196"/>
                  <a:gd name="T16" fmla="*/ 136 w 195"/>
                  <a:gd name="T17" fmla="*/ 64 h 196"/>
                  <a:gd name="T18" fmla="*/ 136 w 195"/>
                  <a:gd name="T19" fmla="*/ 64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5" h="196">
                    <a:moveTo>
                      <a:pt x="136" y="64"/>
                    </a:moveTo>
                    <a:cubicBezTo>
                      <a:pt x="78" y="0"/>
                      <a:pt x="0" y="49"/>
                      <a:pt x="5" y="112"/>
                    </a:cubicBezTo>
                    <a:cubicBezTo>
                      <a:pt x="9" y="174"/>
                      <a:pt x="60" y="192"/>
                      <a:pt x="102" y="193"/>
                    </a:cubicBezTo>
                    <a:cubicBezTo>
                      <a:pt x="134" y="196"/>
                      <a:pt x="165" y="176"/>
                      <a:pt x="179" y="168"/>
                    </a:cubicBezTo>
                    <a:cubicBezTo>
                      <a:pt x="195" y="160"/>
                      <a:pt x="191" y="152"/>
                      <a:pt x="191" y="152"/>
                    </a:cubicBezTo>
                    <a:cubicBezTo>
                      <a:pt x="186" y="143"/>
                      <a:pt x="169" y="112"/>
                      <a:pt x="170" y="105"/>
                    </a:cubicBezTo>
                    <a:cubicBezTo>
                      <a:pt x="187" y="91"/>
                      <a:pt x="177" y="89"/>
                      <a:pt x="175" y="88"/>
                    </a:cubicBezTo>
                    <a:cubicBezTo>
                      <a:pt x="172" y="86"/>
                      <a:pt x="144" y="73"/>
                      <a:pt x="141" y="69"/>
                    </a:cubicBezTo>
                    <a:cubicBezTo>
                      <a:pt x="139" y="67"/>
                      <a:pt x="138" y="65"/>
                      <a:pt x="136" y="64"/>
                    </a:cubicBezTo>
                    <a:cubicBezTo>
                      <a:pt x="136" y="64"/>
                      <a:pt x="136" y="64"/>
                      <a:pt x="136" y="64"/>
                    </a:cubicBezTo>
                    <a:close/>
                  </a:path>
                </a:pathLst>
              </a:custGeom>
              <a:solidFill>
                <a:srgbClr val="F6CA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 dirty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13" name="Freeform 9">
                <a:extLst>
                  <a:ext uri="{FF2B5EF4-FFF2-40B4-BE49-F238E27FC236}">
                    <a16:creationId xmlns:a16="http://schemas.microsoft.com/office/drawing/2014/main" id="{024C0241-8D2F-4369-B9C3-F59E982236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2" y="3389"/>
                <a:ext cx="12" cy="19"/>
              </a:xfrm>
              <a:custGeom>
                <a:avLst/>
                <a:gdLst>
                  <a:gd name="T0" fmla="*/ 9 w 20"/>
                  <a:gd name="T1" fmla="*/ 0 h 32"/>
                  <a:gd name="T2" fmla="*/ 0 w 20"/>
                  <a:gd name="T3" fmla="*/ 7 h 32"/>
                  <a:gd name="T4" fmla="*/ 11 w 20"/>
                  <a:gd name="T5" fmla="*/ 24 h 32"/>
                  <a:gd name="T6" fmla="*/ 20 w 20"/>
                  <a:gd name="T7" fmla="*/ 32 h 32"/>
                  <a:gd name="T8" fmla="*/ 9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9" y="0"/>
                    </a:moveTo>
                    <a:cubicBezTo>
                      <a:pt x="4" y="1"/>
                      <a:pt x="0" y="3"/>
                      <a:pt x="0" y="7"/>
                    </a:cubicBezTo>
                    <a:cubicBezTo>
                      <a:pt x="1" y="13"/>
                      <a:pt x="5" y="19"/>
                      <a:pt x="11" y="24"/>
                    </a:cubicBezTo>
                    <a:cubicBezTo>
                      <a:pt x="14" y="27"/>
                      <a:pt x="18" y="30"/>
                      <a:pt x="20" y="32"/>
                    </a:cubicBezTo>
                    <a:cubicBezTo>
                      <a:pt x="16" y="26"/>
                      <a:pt x="4" y="9"/>
                      <a:pt x="9" y="0"/>
                    </a:cubicBezTo>
                    <a:close/>
                  </a:path>
                </a:pathLst>
              </a:custGeom>
              <a:solidFill>
                <a:srgbClr val="DEB6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 dirty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14" name="Freeform 10">
                <a:extLst>
                  <a:ext uri="{FF2B5EF4-FFF2-40B4-BE49-F238E27FC236}">
                    <a16:creationId xmlns:a16="http://schemas.microsoft.com/office/drawing/2014/main" id="{093E2FF5-6B68-46FA-81D2-5E7E720B35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3" y="3324"/>
                <a:ext cx="99" cy="110"/>
              </a:xfrm>
              <a:custGeom>
                <a:avLst/>
                <a:gdLst>
                  <a:gd name="T0" fmla="*/ 150 w 161"/>
                  <a:gd name="T1" fmla="*/ 54 h 183"/>
                  <a:gd name="T2" fmla="*/ 127 w 161"/>
                  <a:gd name="T3" fmla="*/ 41 h 183"/>
                  <a:gd name="T4" fmla="*/ 147 w 161"/>
                  <a:gd name="T5" fmla="*/ 57 h 183"/>
                  <a:gd name="T6" fmla="*/ 121 w 161"/>
                  <a:gd name="T7" fmla="*/ 101 h 183"/>
                  <a:gd name="T8" fmla="*/ 105 w 161"/>
                  <a:gd name="T9" fmla="*/ 108 h 183"/>
                  <a:gd name="T10" fmla="*/ 96 w 161"/>
                  <a:gd name="T11" fmla="*/ 115 h 183"/>
                  <a:gd name="T12" fmla="*/ 107 w 161"/>
                  <a:gd name="T13" fmla="*/ 132 h 183"/>
                  <a:gd name="T14" fmla="*/ 116 w 161"/>
                  <a:gd name="T15" fmla="*/ 140 h 183"/>
                  <a:gd name="T16" fmla="*/ 123 w 161"/>
                  <a:gd name="T17" fmla="*/ 183 h 183"/>
                  <a:gd name="T18" fmla="*/ 123 w 161"/>
                  <a:gd name="T19" fmla="*/ 183 h 183"/>
                  <a:gd name="T20" fmla="*/ 56 w 161"/>
                  <a:gd name="T21" fmla="*/ 165 h 183"/>
                  <a:gd name="T22" fmla="*/ 38 w 161"/>
                  <a:gd name="T23" fmla="*/ 45 h 183"/>
                  <a:gd name="T24" fmla="*/ 161 w 161"/>
                  <a:gd name="T25" fmla="*/ 44 h 183"/>
                  <a:gd name="T26" fmla="*/ 150 w 161"/>
                  <a:gd name="T27" fmla="*/ 54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1" h="183">
                    <a:moveTo>
                      <a:pt x="150" y="54"/>
                    </a:moveTo>
                    <a:cubicBezTo>
                      <a:pt x="148" y="50"/>
                      <a:pt x="127" y="40"/>
                      <a:pt x="127" y="41"/>
                    </a:cubicBezTo>
                    <a:cubicBezTo>
                      <a:pt x="126" y="42"/>
                      <a:pt x="149" y="55"/>
                      <a:pt x="147" y="57"/>
                    </a:cubicBezTo>
                    <a:cubicBezTo>
                      <a:pt x="139" y="66"/>
                      <a:pt x="94" y="68"/>
                      <a:pt x="121" y="101"/>
                    </a:cubicBezTo>
                    <a:cubicBezTo>
                      <a:pt x="125" y="106"/>
                      <a:pt x="113" y="107"/>
                      <a:pt x="105" y="108"/>
                    </a:cubicBezTo>
                    <a:cubicBezTo>
                      <a:pt x="100" y="109"/>
                      <a:pt x="96" y="111"/>
                      <a:pt x="96" y="115"/>
                    </a:cubicBezTo>
                    <a:cubicBezTo>
                      <a:pt x="97" y="121"/>
                      <a:pt x="101" y="127"/>
                      <a:pt x="107" y="132"/>
                    </a:cubicBezTo>
                    <a:cubicBezTo>
                      <a:pt x="110" y="135"/>
                      <a:pt x="114" y="138"/>
                      <a:pt x="116" y="140"/>
                    </a:cubicBezTo>
                    <a:cubicBezTo>
                      <a:pt x="123" y="144"/>
                      <a:pt x="136" y="169"/>
                      <a:pt x="123" y="183"/>
                    </a:cubicBezTo>
                    <a:cubicBezTo>
                      <a:pt x="123" y="183"/>
                      <a:pt x="123" y="183"/>
                      <a:pt x="123" y="183"/>
                    </a:cubicBezTo>
                    <a:cubicBezTo>
                      <a:pt x="123" y="183"/>
                      <a:pt x="79" y="181"/>
                      <a:pt x="56" y="165"/>
                    </a:cubicBezTo>
                    <a:cubicBezTo>
                      <a:pt x="24" y="141"/>
                      <a:pt x="0" y="95"/>
                      <a:pt x="38" y="45"/>
                    </a:cubicBezTo>
                    <a:cubicBezTo>
                      <a:pt x="72" y="0"/>
                      <a:pt x="135" y="1"/>
                      <a:pt x="161" y="44"/>
                    </a:cubicBezTo>
                    <a:lnTo>
                      <a:pt x="150" y="54"/>
                    </a:lnTo>
                    <a:close/>
                  </a:path>
                </a:pathLst>
              </a:custGeom>
              <a:solidFill>
                <a:srgbClr val="2828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 dirty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15" name="Freeform 11">
                <a:extLst>
                  <a:ext uri="{FF2B5EF4-FFF2-40B4-BE49-F238E27FC236}">
                    <a16:creationId xmlns:a16="http://schemas.microsoft.com/office/drawing/2014/main" id="{4A15A00E-137E-4178-9397-89A8CD0ECB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82" y="3370"/>
                <a:ext cx="8" cy="7"/>
              </a:xfrm>
              <a:custGeom>
                <a:avLst/>
                <a:gdLst>
                  <a:gd name="T0" fmla="*/ 7 w 12"/>
                  <a:gd name="T1" fmla="*/ 8 h 12"/>
                  <a:gd name="T2" fmla="*/ 12 w 12"/>
                  <a:gd name="T3" fmla="*/ 8 h 12"/>
                  <a:gd name="T4" fmla="*/ 11 w 12"/>
                  <a:gd name="T5" fmla="*/ 4 h 12"/>
                  <a:gd name="T6" fmla="*/ 4 w 12"/>
                  <a:gd name="T7" fmla="*/ 1 h 12"/>
                  <a:gd name="T8" fmla="*/ 1 w 12"/>
                  <a:gd name="T9" fmla="*/ 9 h 12"/>
                  <a:gd name="T10" fmla="*/ 4 w 12"/>
                  <a:gd name="T11" fmla="*/ 12 h 12"/>
                  <a:gd name="T12" fmla="*/ 7 w 12"/>
                  <a:gd name="T13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2">
                    <a:moveTo>
                      <a:pt x="7" y="8"/>
                    </a:moveTo>
                    <a:cubicBezTo>
                      <a:pt x="9" y="7"/>
                      <a:pt x="10" y="7"/>
                      <a:pt x="12" y="8"/>
                    </a:cubicBezTo>
                    <a:cubicBezTo>
                      <a:pt x="12" y="7"/>
                      <a:pt x="12" y="6"/>
                      <a:pt x="11" y="4"/>
                    </a:cubicBezTo>
                    <a:cubicBezTo>
                      <a:pt x="10" y="1"/>
                      <a:pt x="7" y="0"/>
                      <a:pt x="4" y="1"/>
                    </a:cubicBezTo>
                    <a:cubicBezTo>
                      <a:pt x="1" y="3"/>
                      <a:pt x="0" y="6"/>
                      <a:pt x="1" y="9"/>
                    </a:cubicBezTo>
                    <a:cubicBezTo>
                      <a:pt x="1" y="10"/>
                      <a:pt x="2" y="11"/>
                      <a:pt x="4" y="12"/>
                    </a:cubicBezTo>
                    <a:cubicBezTo>
                      <a:pt x="4" y="10"/>
                      <a:pt x="5" y="9"/>
                      <a:pt x="7" y="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 dirty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16" name="Freeform 12">
                <a:extLst>
                  <a:ext uri="{FF2B5EF4-FFF2-40B4-BE49-F238E27FC236}">
                    <a16:creationId xmlns:a16="http://schemas.microsoft.com/office/drawing/2014/main" id="{AAB3DBF0-0539-4FF2-8A0C-9891CD8671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03" y="3395"/>
                <a:ext cx="15" cy="5"/>
              </a:xfrm>
              <a:custGeom>
                <a:avLst/>
                <a:gdLst>
                  <a:gd name="T0" fmla="*/ 0 w 23"/>
                  <a:gd name="T1" fmla="*/ 9 h 9"/>
                  <a:gd name="T2" fmla="*/ 11 w 23"/>
                  <a:gd name="T3" fmla="*/ 5 h 9"/>
                  <a:gd name="T4" fmla="*/ 18 w 23"/>
                  <a:gd name="T5" fmla="*/ 2 h 9"/>
                  <a:gd name="T6" fmla="*/ 21 w 23"/>
                  <a:gd name="T7" fmla="*/ 0 h 9"/>
                  <a:gd name="T8" fmla="*/ 23 w 23"/>
                  <a:gd name="T9" fmla="*/ 1 h 9"/>
                  <a:gd name="T10" fmla="*/ 22 w 23"/>
                  <a:gd name="T11" fmla="*/ 2 h 9"/>
                  <a:gd name="T12" fmla="*/ 22 w 23"/>
                  <a:gd name="T13" fmla="*/ 3 h 9"/>
                  <a:gd name="T14" fmla="*/ 22 w 23"/>
                  <a:gd name="T15" fmla="*/ 3 h 9"/>
                  <a:gd name="T16" fmla="*/ 19 w 23"/>
                  <a:gd name="T17" fmla="*/ 4 h 9"/>
                  <a:gd name="T18" fmla="*/ 11 w 23"/>
                  <a:gd name="T19" fmla="*/ 7 h 9"/>
                  <a:gd name="T20" fmla="*/ 0 w 23"/>
                  <a:gd name="T2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9">
                    <a:moveTo>
                      <a:pt x="0" y="9"/>
                    </a:moveTo>
                    <a:cubicBezTo>
                      <a:pt x="0" y="9"/>
                      <a:pt x="5" y="8"/>
                      <a:pt x="11" y="5"/>
                    </a:cubicBezTo>
                    <a:cubicBezTo>
                      <a:pt x="13" y="4"/>
                      <a:pt x="16" y="3"/>
                      <a:pt x="18" y="2"/>
                    </a:cubicBezTo>
                    <a:cubicBezTo>
                      <a:pt x="20" y="1"/>
                      <a:pt x="21" y="0"/>
                      <a:pt x="21" y="0"/>
                    </a:cubicBezTo>
                    <a:cubicBezTo>
                      <a:pt x="21" y="0"/>
                      <a:pt x="22" y="0"/>
                      <a:pt x="23" y="1"/>
                    </a:cubicBezTo>
                    <a:cubicBezTo>
                      <a:pt x="23" y="1"/>
                      <a:pt x="23" y="2"/>
                      <a:pt x="22" y="2"/>
                    </a:cubicBezTo>
                    <a:cubicBezTo>
                      <a:pt x="22" y="2"/>
                      <a:pt x="22" y="2"/>
                      <a:pt x="22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2" y="3"/>
                      <a:pt x="21" y="3"/>
                      <a:pt x="19" y="4"/>
                    </a:cubicBezTo>
                    <a:cubicBezTo>
                      <a:pt x="17" y="5"/>
                      <a:pt x="14" y="6"/>
                      <a:pt x="11" y="7"/>
                    </a:cubicBezTo>
                    <a:cubicBezTo>
                      <a:pt x="5" y="8"/>
                      <a:pt x="0" y="9"/>
                      <a:pt x="0" y="9"/>
                    </a:cubicBezTo>
                    <a:close/>
                  </a:path>
                </a:pathLst>
              </a:custGeom>
              <a:solidFill>
                <a:srgbClr val="910F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 dirty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365BE51B-140F-40DA-8FDF-8E728F9E58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03" y="3396"/>
                <a:ext cx="15" cy="4"/>
              </a:xfrm>
              <a:custGeom>
                <a:avLst/>
                <a:gdLst>
                  <a:gd name="T0" fmla="*/ 0 w 24"/>
                  <a:gd name="T1" fmla="*/ 7 h 7"/>
                  <a:gd name="T2" fmla="*/ 11 w 24"/>
                  <a:gd name="T3" fmla="*/ 4 h 7"/>
                  <a:gd name="T4" fmla="*/ 18 w 24"/>
                  <a:gd name="T5" fmla="*/ 2 h 7"/>
                  <a:gd name="T6" fmla="*/ 22 w 24"/>
                  <a:gd name="T7" fmla="*/ 1 h 7"/>
                  <a:gd name="T8" fmla="*/ 23 w 24"/>
                  <a:gd name="T9" fmla="*/ 1 h 7"/>
                  <a:gd name="T10" fmla="*/ 23 w 24"/>
                  <a:gd name="T11" fmla="*/ 3 h 7"/>
                  <a:gd name="T12" fmla="*/ 23 w 24"/>
                  <a:gd name="T13" fmla="*/ 3 h 7"/>
                  <a:gd name="T14" fmla="*/ 23 w 24"/>
                  <a:gd name="T15" fmla="*/ 3 h 7"/>
                  <a:gd name="T16" fmla="*/ 19 w 24"/>
                  <a:gd name="T17" fmla="*/ 4 h 7"/>
                  <a:gd name="T18" fmla="*/ 11 w 24"/>
                  <a:gd name="T19" fmla="*/ 6 h 7"/>
                  <a:gd name="T20" fmla="*/ 0 w 24"/>
                  <a:gd name="T2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" h="7">
                    <a:moveTo>
                      <a:pt x="0" y="7"/>
                    </a:moveTo>
                    <a:cubicBezTo>
                      <a:pt x="0" y="7"/>
                      <a:pt x="5" y="6"/>
                      <a:pt x="11" y="4"/>
                    </a:cubicBezTo>
                    <a:cubicBezTo>
                      <a:pt x="14" y="4"/>
                      <a:pt x="16" y="3"/>
                      <a:pt x="18" y="2"/>
                    </a:cubicBezTo>
                    <a:cubicBezTo>
                      <a:pt x="20" y="1"/>
                      <a:pt x="22" y="1"/>
                      <a:pt x="22" y="1"/>
                    </a:cubicBezTo>
                    <a:cubicBezTo>
                      <a:pt x="22" y="0"/>
                      <a:pt x="23" y="0"/>
                      <a:pt x="23" y="1"/>
                    </a:cubicBezTo>
                    <a:cubicBezTo>
                      <a:pt x="24" y="2"/>
                      <a:pt x="24" y="3"/>
                      <a:pt x="23" y="3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1" y="4"/>
                      <a:pt x="19" y="4"/>
                    </a:cubicBezTo>
                    <a:cubicBezTo>
                      <a:pt x="17" y="5"/>
                      <a:pt x="14" y="5"/>
                      <a:pt x="11" y="6"/>
                    </a:cubicBezTo>
                    <a:cubicBezTo>
                      <a:pt x="5" y="7"/>
                      <a:pt x="0" y="7"/>
                      <a:pt x="0" y="7"/>
                    </a:cubicBezTo>
                    <a:close/>
                  </a:path>
                </a:pathLst>
              </a:custGeom>
              <a:solidFill>
                <a:srgbClr val="910F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 dirty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BB5B3FF4-5AA3-4434-8270-30EB8F125C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5" y="3837"/>
                <a:ext cx="824" cy="39"/>
              </a:xfrm>
              <a:custGeom>
                <a:avLst/>
                <a:gdLst>
                  <a:gd name="T0" fmla="*/ 1298 w 1331"/>
                  <a:gd name="T1" fmla="*/ 65 h 65"/>
                  <a:gd name="T2" fmla="*/ 33 w 1331"/>
                  <a:gd name="T3" fmla="*/ 65 h 65"/>
                  <a:gd name="T4" fmla="*/ 0 w 1331"/>
                  <a:gd name="T5" fmla="*/ 32 h 65"/>
                  <a:gd name="T6" fmla="*/ 33 w 1331"/>
                  <a:gd name="T7" fmla="*/ 0 h 65"/>
                  <a:gd name="T8" fmla="*/ 1298 w 1331"/>
                  <a:gd name="T9" fmla="*/ 0 h 65"/>
                  <a:gd name="T10" fmla="*/ 1331 w 1331"/>
                  <a:gd name="T11" fmla="*/ 32 h 65"/>
                  <a:gd name="T12" fmla="*/ 1298 w 1331"/>
                  <a:gd name="T13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31" h="65">
                    <a:moveTo>
                      <a:pt x="1298" y="65"/>
                    </a:moveTo>
                    <a:cubicBezTo>
                      <a:pt x="33" y="65"/>
                      <a:pt x="33" y="65"/>
                      <a:pt x="33" y="65"/>
                    </a:cubicBezTo>
                    <a:cubicBezTo>
                      <a:pt x="15" y="65"/>
                      <a:pt x="0" y="50"/>
                      <a:pt x="0" y="32"/>
                    </a:cubicBezTo>
                    <a:cubicBezTo>
                      <a:pt x="0" y="14"/>
                      <a:pt x="15" y="0"/>
                      <a:pt x="33" y="0"/>
                    </a:cubicBezTo>
                    <a:cubicBezTo>
                      <a:pt x="1298" y="0"/>
                      <a:pt x="1298" y="0"/>
                      <a:pt x="1298" y="0"/>
                    </a:cubicBezTo>
                    <a:cubicBezTo>
                      <a:pt x="1316" y="0"/>
                      <a:pt x="1331" y="14"/>
                      <a:pt x="1331" y="32"/>
                    </a:cubicBezTo>
                    <a:cubicBezTo>
                      <a:pt x="1331" y="50"/>
                      <a:pt x="1316" y="65"/>
                      <a:pt x="1298" y="65"/>
                    </a:cubicBezTo>
                    <a:close/>
                  </a:path>
                </a:pathLst>
              </a:custGeom>
              <a:solidFill>
                <a:srgbClr val="008C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 dirty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19" name="Freeform 15">
                <a:extLst>
                  <a:ext uri="{FF2B5EF4-FFF2-40B4-BE49-F238E27FC236}">
                    <a16:creationId xmlns:a16="http://schemas.microsoft.com/office/drawing/2014/main" id="{8D1D080E-D771-4320-9932-CB85DF4C5F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11" y="3834"/>
                <a:ext cx="134" cy="34"/>
              </a:xfrm>
              <a:custGeom>
                <a:avLst/>
                <a:gdLst>
                  <a:gd name="T0" fmla="*/ 0 w 217"/>
                  <a:gd name="T1" fmla="*/ 15 h 57"/>
                  <a:gd name="T2" fmla="*/ 5 w 217"/>
                  <a:gd name="T3" fmla="*/ 48 h 57"/>
                  <a:gd name="T4" fmla="*/ 27 w 217"/>
                  <a:gd name="T5" fmla="*/ 56 h 57"/>
                  <a:gd name="T6" fmla="*/ 128 w 217"/>
                  <a:gd name="T7" fmla="*/ 47 h 57"/>
                  <a:gd name="T8" fmla="*/ 196 w 217"/>
                  <a:gd name="T9" fmla="*/ 32 h 57"/>
                  <a:gd name="T10" fmla="*/ 200 w 217"/>
                  <a:gd name="T11" fmla="*/ 16 h 57"/>
                  <a:gd name="T12" fmla="*/ 103 w 217"/>
                  <a:gd name="T13" fmla="*/ 4 h 57"/>
                  <a:gd name="T14" fmla="*/ 0 w 217"/>
                  <a:gd name="T15" fmla="*/ 1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7" h="57">
                    <a:moveTo>
                      <a:pt x="0" y="15"/>
                    </a:moveTo>
                    <a:cubicBezTo>
                      <a:pt x="5" y="48"/>
                      <a:pt x="5" y="48"/>
                      <a:pt x="5" y="48"/>
                    </a:cubicBezTo>
                    <a:cubicBezTo>
                      <a:pt x="8" y="56"/>
                      <a:pt x="16" y="57"/>
                      <a:pt x="27" y="56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45" y="45"/>
                      <a:pt x="196" y="32"/>
                      <a:pt x="196" y="32"/>
                    </a:cubicBezTo>
                    <a:cubicBezTo>
                      <a:pt x="217" y="25"/>
                      <a:pt x="205" y="16"/>
                      <a:pt x="200" y="16"/>
                    </a:cubicBezTo>
                    <a:cubicBezTo>
                      <a:pt x="182" y="17"/>
                      <a:pt x="138" y="9"/>
                      <a:pt x="103" y="4"/>
                    </a:cubicBezTo>
                    <a:cubicBezTo>
                      <a:pt x="73" y="0"/>
                      <a:pt x="0" y="15"/>
                      <a:pt x="0" y="15"/>
                    </a:cubicBezTo>
                    <a:close/>
                  </a:path>
                </a:pathLst>
              </a:custGeom>
              <a:solidFill>
                <a:srgbClr val="D7F0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 dirty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20" name="Freeform 16">
                <a:extLst>
                  <a:ext uri="{FF2B5EF4-FFF2-40B4-BE49-F238E27FC236}">
                    <a16:creationId xmlns:a16="http://schemas.microsoft.com/office/drawing/2014/main" id="{C2387FFA-AAF4-4886-9413-11BF97A407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10" y="3821"/>
                <a:ext cx="89" cy="27"/>
              </a:xfrm>
              <a:custGeom>
                <a:avLst/>
                <a:gdLst>
                  <a:gd name="T0" fmla="*/ 1 w 144"/>
                  <a:gd name="T1" fmla="*/ 9 h 45"/>
                  <a:gd name="T2" fmla="*/ 2 w 144"/>
                  <a:gd name="T3" fmla="*/ 36 h 45"/>
                  <a:gd name="T4" fmla="*/ 125 w 144"/>
                  <a:gd name="T5" fmla="*/ 37 h 45"/>
                  <a:gd name="T6" fmla="*/ 138 w 144"/>
                  <a:gd name="T7" fmla="*/ 30 h 45"/>
                  <a:gd name="T8" fmla="*/ 47 w 144"/>
                  <a:gd name="T9" fmla="*/ 0 h 45"/>
                  <a:gd name="T10" fmla="*/ 1 w 144"/>
                  <a:gd name="T11" fmla="*/ 9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4" h="45">
                    <a:moveTo>
                      <a:pt x="1" y="9"/>
                    </a:moveTo>
                    <a:cubicBezTo>
                      <a:pt x="2" y="19"/>
                      <a:pt x="0" y="30"/>
                      <a:pt x="2" y="36"/>
                    </a:cubicBezTo>
                    <a:cubicBezTo>
                      <a:pt x="4" y="45"/>
                      <a:pt x="125" y="37"/>
                      <a:pt x="125" y="37"/>
                    </a:cubicBezTo>
                    <a:cubicBezTo>
                      <a:pt x="128" y="36"/>
                      <a:pt x="144" y="31"/>
                      <a:pt x="138" y="30"/>
                    </a:cubicBezTo>
                    <a:cubicBezTo>
                      <a:pt x="108" y="26"/>
                      <a:pt x="47" y="12"/>
                      <a:pt x="47" y="0"/>
                    </a:cubicBezTo>
                    <a:lnTo>
                      <a:pt x="1" y="9"/>
                    </a:lnTo>
                    <a:close/>
                  </a:path>
                </a:pathLst>
              </a:custGeom>
              <a:solidFill>
                <a:srgbClr val="F6CA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 dirty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21" name="Freeform 17">
                <a:extLst>
                  <a:ext uri="{FF2B5EF4-FFF2-40B4-BE49-F238E27FC236}">
                    <a16:creationId xmlns:a16="http://schemas.microsoft.com/office/drawing/2014/main" id="{3088D089-75DB-435F-ADD9-831F06F784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43" y="3671"/>
                <a:ext cx="88" cy="173"/>
              </a:xfrm>
              <a:custGeom>
                <a:avLst/>
                <a:gdLst>
                  <a:gd name="T0" fmla="*/ 52 w 88"/>
                  <a:gd name="T1" fmla="*/ 172 h 173"/>
                  <a:gd name="T2" fmla="*/ 88 w 88"/>
                  <a:gd name="T3" fmla="*/ 173 h 173"/>
                  <a:gd name="T4" fmla="*/ 30 w 88"/>
                  <a:gd name="T5" fmla="*/ 0 h 173"/>
                  <a:gd name="T6" fmla="*/ 0 w 88"/>
                  <a:gd name="T7" fmla="*/ 8 h 173"/>
                  <a:gd name="T8" fmla="*/ 52 w 88"/>
                  <a:gd name="T9" fmla="*/ 172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173">
                    <a:moveTo>
                      <a:pt x="52" y="172"/>
                    </a:moveTo>
                    <a:lnTo>
                      <a:pt x="88" y="173"/>
                    </a:lnTo>
                    <a:lnTo>
                      <a:pt x="30" y="0"/>
                    </a:lnTo>
                    <a:lnTo>
                      <a:pt x="0" y="8"/>
                    </a:lnTo>
                    <a:lnTo>
                      <a:pt x="52" y="172"/>
                    </a:lnTo>
                    <a:close/>
                  </a:path>
                </a:pathLst>
              </a:custGeom>
              <a:solidFill>
                <a:srgbClr val="F6CA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 dirty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22" name="Freeform 18">
                <a:extLst>
                  <a:ext uri="{FF2B5EF4-FFF2-40B4-BE49-F238E27FC236}">
                    <a16:creationId xmlns:a16="http://schemas.microsoft.com/office/drawing/2014/main" id="{D1130F94-F722-45DC-AD37-4CBE6BE365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4" y="3683"/>
                <a:ext cx="62" cy="160"/>
              </a:xfrm>
              <a:custGeom>
                <a:avLst/>
                <a:gdLst>
                  <a:gd name="T0" fmla="*/ 28 w 62"/>
                  <a:gd name="T1" fmla="*/ 160 h 160"/>
                  <a:gd name="T2" fmla="*/ 62 w 62"/>
                  <a:gd name="T3" fmla="*/ 159 h 160"/>
                  <a:gd name="T4" fmla="*/ 35 w 62"/>
                  <a:gd name="T5" fmla="*/ 0 h 160"/>
                  <a:gd name="T6" fmla="*/ 0 w 62"/>
                  <a:gd name="T7" fmla="*/ 0 h 160"/>
                  <a:gd name="T8" fmla="*/ 28 w 62"/>
                  <a:gd name="T9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160">
                    <a:moveTo>
                      <a:pt x="28" y="160"/>
                    </a:moveTo>
                    <a:lnTo>
                      <a:pt x="62" y="15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28" y="160"/>
                    </a:lnTo>
                    <a:close/>
                  </a:path>
                </a:pathLst>
              </a:custGeom>
              <a:solidFill>
                <a:srgbClr val="F6CA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 dirty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23" name="Freeform 19">
                <a:extLst>
                  <a:ext uri="{FF2B5EF4-FFF2-40B4-BE49-F238E27FC236}">
                    <a16:creationId xmlns:a16="http://schemas.microsoft.com/office/drawing/2014/main" id="{F025C6D5-C2B9-49E2-8D6A-1BBAAE57D0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29" y="3570"/>
                <a:ext cx="110" cy="288"/>
              </a:xfrm>
              <a:custGeom>
                <a:avLst/>
                <a:gdLst>
                  <a:gd name="T0" fmla="*/ 165 w 178"/>
                  <a:gd name="T1" fmla="*/ 477 h 477"/>
                  <a:gd name="T2" fmla="*/ 156 w 178"/>
                  <a:gd name="T3" fmla="*/ 475 h 477"/>
                  <a:gd name="T4" fmla="*/ 134 w 178"/>
                  <a:gd name="T5" fmla="*/ 452 h 477"/>
                  <a:gd name="T6" fmla="*/ 0 w 178"/>
                  <a:gd name="T7" fmla="*/ 6 h 477"/>
                  <a:gd name="T8" fmla="*/ 1 w 178"/>
                  <a:gd name="T9" fmla="*/ 2 h 477"/>
                  <a:gd name="T10" fmla="*/ 4 w 178"/>
                  <a:gd name="T11" fmla="*/ 0 h 477"/>
                  <a:gd name="T12" fmla="*/ 99 w 178"/>
                  <a:gd name="T13" fmla="*/ 0 h 477"/>
                  <a:gd name="T14" fmla="*/ 103 w 178"/>
                  <a:gd name="T15" fmla="*/ 4 h 477"/>
                  <a:gd name="T16" fmla="*/ 178 w 178"/>
                  <a:gd name="T17" fmla="*/ 470 h 477"/>
                  <a:gd name="T18" fmla="*/ 175 w 178"/>
                  <a:gd name="T19" fmla="*/ 475 h 477"/>
                  <a:gd name="T20" fmla="*/ 165 w 178"/>
                  <a:gd name="T21" fmla="*/ 477 h 477"/>
                  <a:gd name="T22" fmla="*/ 10 w 178"/>
                  <a:gd name="T23" fmla="*/ 9 h 477"/>
                  <a:gd name="T24" fmla="*/ 142 w 178"/>
                  <a:gd name="T25" fmla="*/ 448 h 477"/>
                  <a:gd name="T26" fmla="*/ 159 w 178"/>
                  <a:gd name="T27" fmla="*/ 467 h 477"/>
                  <a:gd name="T28" fmla="*/ 169 w 178"/>
                  <a:gd name="T29" fmla="*/ 468 h 477"/>
                  <a:gd name="T30" fmla="*/ 95 w 178"/>
                  <a:gd name="T31" fmla="*/ 9 h 477"/>
                  <a:gd name="T32" fmla="*/ 10 w 178"/>
                  <a:gd name="T33" fmla="*/ 9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8" h="477">
                    <a:moveTo>
                      <a:pt x="165" y="477"/>
                    </a:moveTo>
                    <a:cubicBezTo>
                      <a:pt x="163" y="477"/>
                      <a:pt x="159" y="476"/>
                      <a:pt x="156" y="475"/>
                    </a:cubicBezTo>
                    <a:cubicBezTo>
                      <a:pt x="147" y="472"/>
                      <a:pt x="140" y="464"/>
                      <a:pt x="134" y="452"/>
                    </a:cubicBezTo>
                    <a:cubicBezTo>
                      <a:pt x="120" y="421"/>
                      <a:pt x="5" y="22"/>
                      <a:pt x="0" y="6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3" y="0"/>
                      <a:pt x="4" y="0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1" y="0"/>
                      <a:pt x="103" y="1"/>
                      <a:pt x="103" y="4"/>
                    </a:cubicBezTo>
                    <a:cubicBezTo>
                      <a:pt x="178" y="470"/>
                      <a:pt x="178" y="470"/>
                      <a:pt x="178" y="470"/>
                    </a:cubicBezTo>
                    <a:cubicBezTo>
                      <a:pt x="178" y="472"/>
                      <a:pt x="177" y="474"/>
                      <a:pt x="175" y="475"/>
                    </a:cubicBezTo>
                    <a:cubicBezTo>
                      <a:pt x="175" y="475"/>
                      <a:pt x="171" y="477"/>
                      <a:pt x="165" y="477"/>
                    </a:cubicBezTo>
                    <a:close/>
                    <a:moveTo>
                      <a:pt x="10" y="9"/>
                    </a:moveTo>
                    <a:cubicBezTo>
                      <a:pt x="24" y="58"/>
                      <a:pt x="129" y="420"/>
                      <a:pt x="142" y="448"/>
                    </a:cubicBezTo>
                    <a:cubicBezTo>
                      <a:pt x="147" y="458"/>
                      <a:pt x="152" y="464"/>
                      <a:pt x="159" y="467"/>
                    </a:cubicBezTo>
                    <a:cubicBezTo>
                      <a:pt x="163" y="468"/>
                      <a:pt x="166" y="468"/>
                      <a:pt x="169" y="468"/>
                    </a:cubicBezTo>
                    <a:cubicBezTo>
                      <a:pt x="95" y="9"/>
                      <a:pt x="95" y="9"/>
                      <a:pt x="95" y="9"/>
                    </a:cubicBezTo>
                    <a:lnTo>
                      <a:pt x="10" y="9"/>
                    </a:lnTo>
                    <a:close/>
                  </a:path>
                </a:pathLst>
              </a:cu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 dirty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24" name="Freeform 20">
                <a:extLst>
                  <a:ext uri="{FF2B5EF4-FFF2-40B4-BE49-F238E27FC236}">
                    <a16:creationId xmlns:a16="http://schemas.microsoft.com/office/drawing/2014/main" id="{024230AF-47B6-489C-919B-DA98A4C8093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57" y="3570"/>
                <a:ext cx="110" cy="288"/>
              </a:xfrm>
              <a:custGeom>
                <a:avLst/>
                <a:gdLst>
                  <a:gd name="T0" fmla="*/ 13 w 178"/>
                  <a:gd name="T1" fmla="*/ 477 h 477"/>
                  <a:gd name="T2" fmla="*/ 3 w 178"/>
                  <a:gd name="T3" fmla="*/ 475 h 477"/>
                  <a:gd name="T4" fmla="*/ 0 w 178"/>
                  <a:gd name="T5" fmla="*/ 470 h 477"/>
                  <a:gd name="T6" fmla="*/ 75 w 178"/>
                  <a:gd name="T7" fmla="*/ 4 h 477"/>
                  <a:gd name="T8" fmla="*/ 79 w 178"/>
                  <a:gd name="T9" fmla="*/ 0 h 477"/>
                  <a:gd name="T10" fmla="*/ 174 w 178"/>
                  <a:gd name="T11" fmla="*/ 0 h 477"/>
                  <a:gd name="T12" fmla="*/ 177 w 178"/>
                  <a:gd name="T13" fmla="*/ 2 h 477"/>
                  <a:gd name="T14" fmla="*/ 178 w 178"/>
                  <a:gd name="T15" fmla="*/ 6 h 477"/>
                  <a:gd name="T16" fmla="*/ 44 w 178"/>
                  <a:gd name="T17" fmla="*/ 452 h 477"/>
                  <a:gd name="T18" fmla="*/ 22 w 178"/>
                  <a:gd name="T19" fmla="*/ 475 h 477"/>
                  <a:gd name="T20" fmla="*/ 13 w 178"/>
                  <a:gd name="T21" fmla="*/ 477 h 477"/>
                  <a:gd name="T22" fmla="*/ 9 w 178"/>
                  <a:gd name="T23" fmla="*/ 468 h 477"/>
                  <a:gd name="T24" fmla="*/ 36 w 178"/>
                  <a:gd name="T25" fmla="*/ 448 h 477"/>
                  <a:gd name="T26" fmla="*/ 168 w 178"/>
                  <a:gd name="T27" fmla="*/ 9 h 477"/>
                  <a:gd name="T28" fmla="*/ 83 w 178"/>
                  <a:gd name="T29" fmla="*/ 9 h 477"/>
                  <a:gd name="T30" fmla="*/ 9 w 178"/>
                  <a:gd name="T31" fmla="*/ 468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8" h="477">
                    <a:moveTo>
                      <a:pt x="13" y="477"/>
                    </a:moveTo>
                    <a:cubicBezTo>
                      <a:pt x="7" y="477"/>
                      <a:pt x="3" y="475"/>
                      <a:pt x="3" y="475"/>
                    </a:cubicBezTo>
                    <a:cubicBezTo>
                      <a:pt x="1" y="474"/>
                      <a:pt x="0" y="472"/>
                      <a:pt x="0" y="470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1"/>
                      <a:pt x="77" y="0"/>
                      <a:pt x="79" y="0"/>
                    </a:cubicBezTo>
                    <a:cubicBezTo>
                      <a:pt x="174" y="0"/>
                      <a:pt x="174" y="0"/>
                      <a:pt x="174" y="0"/>
                    </a:cubicBezTo>
                    <a:cubicBezTo>
                      <a:pt x="175" y="0"/>
                      <a:pt x="176" y="1"/>
                      <a:pt x="177" y="2"/>
                    </a:cubicBezTo>
                    <a:cubicBezTo>
                      <a:pt x="178" y="3"/>
                      <a:pt x="178" y="4"/>
                      <a:pt x="178" y="6"/>
                    </a:cubicBezTo>
                    <a:cubicBezTo>
                      <a:pt x="173" y="22"/>
                      <a:pt x="58" y="421"/>
                      <a:pt x="44" y="452"/>
                    </a:cubicBezTo>
                    <a:cubicBezTo>
                      <a:pt x="38" y="464"/>
                      <a:pt x="31" y="472"/>
                      <a:pt x="22" y="475"/>
                    </a:cubicBezTo>
                    <a:cubicBezTo>
                      <a:pt x="18" y="476"/>
                      <a:pt x="15" y="477"/>
                      <a:pt x="13" y="477"/>
                    </a:cubicBezTo>
                    <a:close/>
                    <a:moveTo>
                      <a:pt x="9" y="468"/>
                    </a:moveTo>
                    <a:cubicBezTo>
                      <a:pt x="15" y="469"/>
                      <a:pt x="27" y="468"/>
                      <a:pt x="36" y="448"/>
                    </a:cubicBezTo>
                    <a:cubicBezTo>
                      <a:pt x="49" y="420"/>
                      <a:pt x="154" y="58"/>
                      <a:pt x="168" y="9"/>
                    </a:cubicBezTo>
                    <a:cubicBezTo>
                      <a:pt x="83" y="9"/>
                      <a:pt x="83" y="9"/>
                      <a:pt x="83" y="9"/>
                    </a:cubicBezTo>
                    <a:lnTo>
                      <a:pt x="9" y="468"/>
                    </a:lnTo>
                    <a:close/>
                  </a:path>
                </a:pathLst>
              </a:cu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 dirty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25" name="Freeform 21">
                <a:extLst>
                  <a:ext uri="{FF2B5EF4-FFF2-40B4-BE49-F238E27FC236}">
                    <a16:creationId xmlns:a16="http://schemas.microsoft.com/office/drawing/2014/main" id="{37B00A05-B702-4CF9-93DF-A119DBDA1D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38" y="3570"/>
                <a:ext cx="620" cy="38"/>
              </a:xfrm>
              <a:custGeom>
                <a:avLst/>
                <a:gdLst>
                  <a:gd name="T0" fmla="*/ 501 w 1002"/>
                  <a:gd name="T1" fmla="*/ 33 h 63"/>
                  <a:gd name="T2" fmla="*/ 11 w 1002"/>
                  <a:gd name="T3" fmla="*/ 0 h 63"/>
                  <a:gd name="T4" fmla="*/ 0 w 1002"/>
                  <a:gd name="T5" fmla="*/ 0 h 63"/>
                  <a:gd name="T6" fmla="*/ 0 w 1002"/>
                  <a:gd name="T7" fmla="*/ 22 h 63"/>
                  <a:gd name="T8" fmla="*/ 501 w 1002"/>
                  <a:gd name="T9" fmla="*/ 63 h 63"/>
                  <a:gd name="T10" fmla="*/ 1002 w 1002"/>
                  <a:gd name="T11" fmla="*/ 22 h 63"/>
                  <a:gd name="T12" fmla="*/ 1002 w 1002"/>
                  <a:gd name="T13" fmla="*/ 0 h 63"/>
                  <a:gd name="T14" fmla="*/ 991 w 1002"/>
                  <a:gd name="T15" fmla="*/ 0 h 63"/>
                  <a:gd name="T16" fmla="*/ 501 w 1002"/>
                  <a:gd name="T17" fmla="*/ 3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02" h="63">
                    <a:moveTo>
                      <a:pt x="501" y="33"/>
                    </a:moveTo>
                    <a:cubicBezTo>
                      <a:pt x="260" y="33"/>
                      <a:pt x="59" y="19"/>
                      <a:pt x="1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45"/>
                      <a:pt x="224" y="63"/>
                      <a:pt x="501" y="63"/>
                    </a:cubicBezTo>
                    <a:cubicBezTo>
                      <a:pt x="778" y="63"/>
                      <a:pt x="1002" y="45"/>
                      <a:pt x="1002" y="22"/>
                    </a:cubicBezTo>
                    <a:cubicBezTo>
                      <a:pt x="1002" y="0"/>
                      <a:pt x="1002" y="0"/>
                      <a:pt x="1002" y="0"/>
                    </a:cubicBezTo>
                    <a:cubicBezTo>
                      <a:pt x="991" y="0"/>
                      <a:pt x="991" y="0"/>
                      <a:pt x="991" y="0"/>
                    </a:cubicBezTo>
                    <a:cubicBezTo>
                      <a:pt x="943" y="19"/>
                      <a:pt x="742" y="33"/>
                      <a:pt x="501" y="33"/>
                    </a:cubicBezTo>
                    <a:close/>
                  </a:path>
                </a:pathLst>
              </a:custGeom>
              <a:solidFill>
                <a:srgbClr val="0052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 dirty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26" name="Oval 22">
                <a:extLst>
                  <a:ext uri="{FF2B5EF4-FFF2-40B4-BE49-F238E27FC236}">
                    <a16:creationId xmlns:a16="http://schemas.microsoft.com/office/drawing/2014/main" id="{0C869F06-B545-482D-A437-179C7A7AE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38" y="3545"/>
                <a:ext cx="620" cy="50"/>
              </a:xfrm>
              <a:prstGeom prst="ellipse">
                <a:avLst/>
              </a:pr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 dirty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27" name="Rectangle 23">
                <a:extLst>
                  <a:ext uri="{FF2B5EF4-FFF2-40B4-BE49-F238E27FC236}">
                    <a16:creationId xmlns:a16="http://schemas.microsoft.com/office/drawing/2014/main" id="{86F4F16E-AD48-41D3-B1EF-5F51552AE8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17" y="3566"/>
                <a:ext cx="4" cy="5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 dirty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28" name="Freeform 24">
                <a:extLst>
                  <a:ext uri="{FF2B5EF4-FFF2-40B4-BE49-F238E27FC236}">
                    <a16:creationId xmlns:a16="http://schemas.microsoft.com/office/drawing/2014/main" id="{8330A8CC-128E-45D6-8657-7928A0E3C8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86" y="3570"/>
                <a:ext cx="135" cy="12"/>
              </a:xfrm>
              <a:custGeom>
                <a:avLst/>
                <a:gdLst>
                  <a:gd name="T0" fmla="*/ 217 w 219"/>
                  <a:gd name="T1" fmla="*/ 2 h 20"/>
                  <a:gd name="T2" fmla="*/ 217 w 219"/>
                  <a:gd name="T3" fmla="*/ 0 h 20"/>
                  <a:gd name="T4" fmla="*/ 21 w 219"/>
                  <a:gd name="T5" fmla="*/ 0 h 20"/>
                  <a:gd name="T6" fmla="*/ 16 w 219"/>
                  <a:gd name="T7" fmla="*/ 2 h 20"/>
                  <a:gd name="T8" fmla="*/ 1 w 219"/>
                  <a:gd name="T9" fmla="*/ 18 h 20"/>
                  <a:gd name="T10" fmla="*/ 2 w 219"/>
                  <a:gd name="T11" fmla="*/ 20 h 20"/>
                  <a:gd name="T12" fmla="*/ 198 w 219"/>
                  <a:gd name="T13" fmla="*/ 20 h 20"/>
                  <a:gd name="T14" fmla="*/ 203 w 219"/>
                  <a:gd name="T15" fmla="*/ 18 h 20"/>
                  <a:gd name="T16" fmla="*/ 217 w 219"/>
                  <a:gd name="T17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9" h="20">
                    <a:moveTo>
                      <a:pt x="217" y="2"/>
                    </a:moveTo>
                    <a:cubicBezTo>
                      <a:pt x="219" y="1"/>
                      <a:pt x="218" y="0"/>
                      <a:pt x="217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1"/>
                      <a:pt x="16" y="2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19"/>
                      <a:pt x="1" y="20"/>
                      <a:pt x="2" y="20"/>
                    </a:cubicBezTo>
                    <a:cubicBezTo>
                      <a:pt x="198" y="20"/>
                      <a:pt x="198" y="20"/>
                      <a:pt x="198" y="20"/>
                    </a:cubicBezTo>
                    <a:cubicBezTo>
                      <a:pt x="200" y="20"/>
                      <a:pt x="202" y="19"/>
                      <a:pt x="203" y="18"/>
                    </a:cubicBezTo>
                    <a:lnTo>
                      <a:pt x="217" y="2"/>
                    </a:ln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 dirty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29" name="Freeform 25">
                <a:extLst>
                  <a:ext uri="{FF2B5EF4-FFF2-40B4-BE49-F238E27FC236}">
                    <a16:creationId xmlns:a16="http://schemas.microsoft.com/office/drawing/2014/main" id="{C488F8CA-69C2-4FB2-8FCF-B1A71481F0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86" y="3566"/>
                <a:ext cx="135" cy="12"/>
              </a:xfrm>
              <a:custGeom>
                <a:avLst/>
                <a:gdLst>
                  <a:gd name="T0" fmla="*/ 217 w 219"/>
                  <a:gd name="T1" fmla="*/ 2 h 20"/>
                  <a:gd name="T2" fmla="*/ 217 w 219"/>
                  <a:gd name="T3" fmla="*/ 0 h 20"/>
                  <a:gd name="T4" fmla="*/ 21 w 219"/>
                  <a:gd name="T5" fmla="*/ 0 h 20"/>
                  <a:gd name="T6" fmla="*/ 16 w 219"/>
                  <a:gd name="T7" fmla="*/ 2 h 20"/>
                  <a:gd name="T8" fmla="*/ 1 w 219"/>
                  <a:gd name="T9" fmla="*/ 18 h 20"/>
                  <a:gd name="T10" fmla="*/ 2 w 219"/>
                  <a:gd name="T11" fmla="*/ 20 h 20"/>
                  <a:gd name="T12" fmla="*/ 198 w 219"/>
                  <a:gd name="T13" fmla="*/ 20 h 20"/>
                  <a:gd name="T14" fmla="*/ 203 w 219"/>
                  <a:gd name="T15" fmla="*/ 18 h 20"/>
                  <a:gd name="T16" fmla="*/ 217 w 219"/>
                  <a:gd name="T17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9" h="20">
                    <a:moveTo>
                      <a:pt x="217" y="2"/>
                    </a:moveTo>
                    <a:cubicBezTo>
                      <a:pt x="219" y="1"/>
                      <a:pt x="218" y="0"/>
                      <a:pt x="217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1"/>
                      <a:pt x="16" y="2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19"/>
                      <a:pt x="1" y="20"/>
                      <a:pt x="2" y="20"/>
                    </a:cubicBezTo>
                    <a:cubicBezTo>
                      <a:pt x="198" y="20"/>
                      <a:pt x="198" y="20"/>
                      <a:pt x="198" y="20"/>
                    </a:cubicBezTo>
                    <a:cubicBezTo>
                      <a:pt x="200" y="20"/>
                      <a:pt x="202" y="19"/>
                      <a:pt x="203" y="18"/>
                    </a:cubicBezTo>
                    <a:lnTo>
                      <a:pt x="217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 dirty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30" name="Rectangle 26">
                <a:extLst>
                  <a:ext uri="{FF2B5EF4-FFF2-40B4-BE49-F238E27FC236}">
                    <a16:creationId xmlns:a16="http://schemas.microsoft.com/office/drawing/2014/main" id="{F57EF4CE-582B-4869-8E57-8F2999EA3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17" y="3563"/>
                <a:ext cx="115" cy="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 dirty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31" name="Freeform 27">
                <a:extLst>
                  <a:ext uri="{FF2B5EF4-FFF2-40B4-BE49-F238E27FC236}">
                    <a16:creationId xmlns:a16="http://schemas.microsoft.com/office/drawing/2014/main" id="{3858AE37-3E39-4092-BEF8-67A867355A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4" y="3556"/>
                <a:ext cx="122" cy="8"/>
              </a:xfrm>
              <a:custGeom>
                <a:avLst/>
                <a:gdLst>
                  <a:gd name="T0" fmla="*/ 154 w 198"/>
                  <a:gd name="T1" fmla="*/ 0 h 14"/>
                  <a:gd name="T2" fmla="*/ 170 w 198"/>
                  <a:gd name="T3" fmla="*/ 3 h 14"/>
                  <a:gd name="T4" fmla="*/ 182 w 198"/>
                  <a:gd name="T5" fmla="*/ 8 h 14"/>
                  <a:gd name="T6" fmla="*/ 190 w 198"/>
                  <a:gd name="T7" fmla="*/ 11 h 14"/>
                  <a:gd name="T8" fmla="*/ 185 w 198"/>
                  <a:gd name="T9" fmla="*/ 14 h 14"/>
                  <a:gd name="T10" fmla="*/ 156 w 198"/>
                  <a:gd name="T11" fmla="*/ 14 h 14"/>
                  <a:gd name="T12" fmla="*/ 154 w 198"/>
                  <a:gd name="T13" fmla="*/ 14 h 14"/>
                  <a:gd name="T14" fmla="*/ 11 w 198"/>
                  <a:gd name="T15" fmla="*/ 14 h 14"/>
                  <a:gd name="T16" fmla="*/ 10 w 198"/>
                  <a:gd name="T17" fmla="*/ 10 h 14"/>
                  <a:gd name="T18" fmla="*/ 24 w 198"/>
                  <a:gd name="T19" fmla="*/ 4 h 14"/>
                  <a:gd name="T20" fmla="*/ 48 w 198"/>
                  <a:gd name="T21" fmla="*/ 0 h 14"/>
                  <a:gd name="T22" fmla="*/ 154 w 198"/>
                  <a:gd name="T2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8" h="14">
                    <a:moveTo>
                      <a:pt x="154" y="0"/>
                    </a:moveTo>
                    <a:cubicBezTo>
                      <a:pt x="154" y="0"/>
                      <a:pt x="162" y="0"/>
                      <a:pt x="170" y="3"/>
                    </a:cubicBezTo>
                    <a:cubicBezTo>
                      <a:pt x="182" y="8"/>
                      <a:pt x="182" y="8"/>
                      <a:pt x="182" y="8"/>
                    </a:cubicBezTo>
                    <a:cubicBezTo>
                      <a:pt x="190" y="11"/>
                      <a:pt x="190" y="11"/>
                      <a:pt x="190" y="11"/>
                    </a:cubicBezTo>
                    <a:cubicBezTo>
                      <a:pt x="190" y="11"/>
                      <a:pt x="198" y="14"/>
                      <a:pt x="185" y="14"/>
                    </a:cubicBezTo>
                    <a:cubicBezTo>
                      <a:pt x="156" y="14"/>
                      <a:pt x="156" y="14"/>
                      <a:pt x="156" y="14"/>
                    </a:cubicBezTo>
                    <a:cubicBezTo>
                      <a:pt x="154" y="14"/>
                      <a:pt x="154" y="14"/>
                      <a:pt x="154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4"/>
                      <a:pt x="0" y="14"/>
                      <a:pt x="10" y="10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4" y="4"/>
                      <a:pt x="36" y="0"/>
                      <a:pt x="48" y="0"/>
                    </a:cubicBezTo>
                    <a:lnTo>
                      <a:pt x="154" y="0"/>
                    </a:ln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 dirty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32" name="Rectangle 28">
                <a:extLst>
                  <a:ext uri="{FF2B5EF4-FFF2-40B4-BE49-F238E27FC236}">
                    <a16:creationId xmlns:a16="http://schemas.microsoft.com/office/drawing/2014/main" id="{BF6971E6-EF1E-41D8-835D-60C8FE1EF4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8" y="3519"/>
                <a:ext cx="35" cy="3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 dirty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33" name="Freeform 29">
                <a:extLst>
                  <a:ext uri="{FF2B5EF4-FFF2-40B4-BE49-F238E27FC236}">
                    <a16:creationId xmlns:a16="http://schemas.microsoft.com/office/drawing/2014/main" id="{F6F0BF78-7C15-4FA8-BD4B-51544611BD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8" y="3326"/>
                <a:ext cx="333" cy="195"/>
              </a:xfrm>
              <a:custGeom>
                <a:avLst/>
                <a:gdLst>
                  <a:gd name="T0" fmla="*/ 514 w 538"/>
                  <a:gd name="T1" fmla="*/ 0 h 322"/>
                  <a:gd name="T2" fmla="*/ 538 w 538"/>
                  <a:gd name="T3" fmla="*/ 24 h 322"/>
                  <a:gd name="T4" fmla="*/ 538 w 538"/>
                  <a:gd name="T5" fmla="*/ 297 h 322"/>
                  <a:gd name="T6" fmla="*/ 514 w 538"/>
                  <a:gd name="T7" fmla="*/ 322 h 322"/>
                  <a:gd name="T8" fmla="*/ 25 w 538"/>
                  <a:gd name="T9" fmla="*/ 322 h 322"/>
                  <a:gd name="T10" fmla="*/ 0 w 538"/>
                  <a:gd name="T11" fmla="*/ 297 h 322"/>
                  <a:gd name="T12" fmla="*/ 0 w 538"/>
                  <a:gd name="T13" fmla="*/ 24 h 322"/>
                  <a:gd name="T14" fmla="*/ 25 w 538"/>
                  <a:gd name="T15" fmla="*/ 0 h 322"/>
                  <a:gd name="T16" fmla="*/ 514 w 538"/>
                  <a:gd name="T17" fmla="*/ 0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8" h="322">
                    <a:moveTo>
                      <a:pt x="514" y="0"/>
                    </a:moveTo>
                    <a:cubicBezTo>
                      <a:pt x="514" y="0"/>
                      <a:pt x="538" y="0"/>
                      <a:pt x="538" y="24"/>
                    </a:cubicBezTo>
                    <a:cubicBezTo>
                      <a:pt x="538" y="297"/>
                      <a:pt x="538" y="297"/>
                      <a:pt x="538" y="297"/>
                    </a:cubicBezTo>
                    <a:cubicBezTo>
                      <a:pt x="538" y="297"/>
                      <a:pt x="538" y="322"/>
                      <a:pt x="514" y="322"/>
                    </a:cubicBezTo>
                    <a:cubicBezTo>
                      <a:pt x="25" y="322"/>
                      <a:pt x="25" y="322"/>
                      <a:pt x="25" y="322"/>
                    </a:cubicBezTo>
                    <a:cubicBezTo>
                      <a:pt x="25" y="322"/>
                      <a:pt x="0" y="322"/>
                      <a:pt x="0" y="297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0"/>
                      <a:pt x="25" y="0"/>
                    </a:cubicBez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 dirty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34" name="Freeform 30">
                <a:extLst>
                  <a:ext uri="{FF2B5EF4-FFF2-40B4-BE49-F238E27FC236}">
                    <a16:creationId xmlns:a16="http://schemas.microsoft.com/office/drawing/2014/main" id="{5EAE4EFE-9D5E-4F3F-A9AF-8DD2714976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21" y="3337"/>
                <a:ext cx="308" cy="172"/>
              </a:xfrm>
              <a:custGeom>
                <a:avLst/>
                <a:gdLst>
                  <a:gd name="T0" fmla="*/ 486 w 497"/>
                  <a:gd name="T1" fmla="*/ 0 h 285"/>
                  <a:gd name="T2" fmla="*/ 497 w 497"/>
                  <a:gd name="T3" fmla="*/ 10 h 285"/>
                  <a:gd name="T4" fmla="*/ 497 w 497"/>
                  <a:gd name="T5" fmla="*/ 275 h 285"/>
                  <a:gd name="T6" fmla="*/ 486 w 497"/>
                  <a:gd name="T7" fmla="*/ 285 h 285"/>
                  <a:gd name="T8" fmla="*/ 10 w 497"/>
                  <a:gd name="T9" fmla="*/ 285 h 285"/>
                  <a:gd name="T10" fmla="*/ 0 w 497"/>
                  <a:gd name="T11" fmla="*/ 275 h 285"/>
                  <a:gd name="T12" fmla="*/ 0 w 497"/>
                  <a:gd name="T13" fmla="*/ 10 h 285"/>
                  <a:gd name="T14" fmla="*/ 10 w 497"/>
                  <a:gd name="T15" fmla="*/ 0 h 285"/>
                  <a:gd name="T16" fmla="*/ 425 w 497"/>
                  <a:gd name="T17" fmla="*/ 0 h 285"/>
                  <a:gd name="T18" fmla="*/ 486 w 497"/>
                  <a:gd name="T19" fmla="*/ 0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7" h="285">
                    <a:moveTo>
                      <a:pt x="486" y="0"/>
                    </a:moveTo>
                    <a:cubicBezTo>
                      <a:pt x="486" y="0"/>
                      <a:pt x="497" y="0"/>
                      <a:pt x="497" y="10"/>
                    </a:cubicBezTo>
                    <a:cubicBezTo>
                      <a:pt x="497" y="275"/>
                      <a:pt x="497" y="275"/>
                      <a:pt x="497" y="275"/>
                    </a:cubicBezTo>
                    <a:cubicBezTo>
                      <a:pt x="497" y="275"/>
                      <a:pt x="497" y="285"/>
                      <a:pt x="486" y="285"/>
                    </a:cubicBezTo>
                    <a:cubicBezTo>
                      <a:pt x="10" y="285"/>
                      <a:pt x="10" y="285"/>
                      <a:pt x="10" y="285"/>
                    </a:cubicBezTo>
                    <a:cubicBezTo>
                      <a:pt x="10" y="285"/>
                      <a:pt x="0" y="285"/>
                      <a:pt x="0" y="27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0"/>
                      <a:pt x="10" y="0"/>
                    </a:cubicBezTo>
                    <a:cubicBezTo>
                      <a:pt x="425" y="0"/>
                      <a:pt x="425" y="0"/>
                      <a:pt x="425" y="0"/>
                    </a:cubicBezTo>
                    <a:lnTo>
                      <a:pt x="486" y="0"/>
                    </a:lnTo>
                    <a:close/>
                  </a:path>
                </a:pathLst>
              </a:cu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 dirty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35" name="Freeform 31">
                <a:extLst>
                  <a:ext uri="{FF2B5EF4-FFF2-40B4-BE49-F238E27FC236}">
                    <a16:creationId xmlns:a16="http://schemas.microsoft.com/office/drawing/2014/main" id="{5C7B9941-D897-415A-8485-80E505BE13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4" y="3382"/>
                <a:ext cx="74" cy="16"/>
              </a:xfrm>
              <a:custGeom>
                <a:avLst/>
                <a:gdLst>
                  <a:gd name="T0" fmla="*/ 120 w 120"/>
                  <a:gd name="T1" fmla="*/ 17 h 26"/>
                  <a:gd name="T2" fmla="*/ 110 w 120"/>
                  <a:gd name="T3" fmla="*/ 26 h 26"/>
                  <a:gd name="T4" fmla="*/ 9 w 120"/>
                  <a:gd name="T5" fmla="*/ 26 h 26"/>
                  <a:gd name="T6" fmla="*/ 0 w 120"/>
                  <a:gd name="T7" fmla="*/ 17 h 26"/>
                  <a:gd name="T8" fmla="*/ 0 w 120"/>
                  <a:gd name="T9" fmla="*/ 9 h 26"/>
                  <a:gd name="T10" fmla="*/ 9 w 120"/>
                  <a:gd name="T11" fmla="*/ 0 h 26"/>
                  <a:gd name="T12" fmla="*/ 110 w 120"/>
                  <a:gd name="T13" fmla="*/ 0 h 26"/>
                  <a:gd name="T14" fmla="*/ 120 w 120"/>
                  <a:gd name="T15" fmla="*/ 9 h 26"/>
                  <a:gd name="T16" fmla="*/ 120 w 120"/>
                  <a:gd name="T17" fmla="*/ 17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0" h="26">
                    <a:moveTo>
                      <a:pt x="120" y="17"/>
                    </a:moveTo>
                    <a:cubicBezTo>
                      <a:pt x="120" y="22"/>
                      <a:pt x="115" y="26"/>
                      <a:pt x="110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4" y="26"/>
                      <a:pt x="0" y="22"/>
                      <a:pt x="0" y="1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5" y="0"/>
                      <a:pt x="120" y="4"/>
                      <a:pt x="120" y="9"/>
                    </a:cubicBezTo>
                    <a:cubicBezTo>
                      <a:pt x="120" y="17"/>
                      <a:pt x="120" y="17"/>
                      <a:pt x="120" y="17"/>
                    </a:cubicBezTo>
                  </a:path>
                </a:pathLst>
              </a:custGeom>
              <a:solidFill>
                <a:srgbClr val="B4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 dirty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36" name="Freeform 32">
                <a:extLst>
                  <a:ext uri="{FF2B5EF4-FFF2-40B4-BE49-F238E27FC236}">
                    <a16:creationId xmlns:a16="http://schemas.microsoft.com/office/drawing/2014/main" id="{231A59EF-AB27-4618-8446-EA980AFB29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4" y="3404"/>
                <a:ext cx="131" cy="16"/>
              </a:xfrm>
              <a:custGeom>
                <a:avLst/>
                <a:gdLst>
                  <a:gd name="T0" fmla="*/ 212 w 212"/>
                  <a:gd name="T1" fmla="*/ 17 h 27"/>
                  <a:gd name="T2" fmla="*/ 203 w 212"/>
                  <a:gd name="T3" fmla="*/ 27 h 27"/>
                  <a:gd name="T4" fmla="*/ 9 w 212"/>
                  <a:gd name="T5" fmla="*/ 27 h 27"/>
                  <a:gd name="T6" fmla="*/ 0 w 212"/>
                  <a:gd name="T7" fmla="*/ 17 h 27"/>
                  <a:gd name="T8" fmla="*/ 0 w 212"/>
                  <a:gd name="T9" fmla="*/ 10 h 27"/>
                  <a:gd name="T10" fmla="*/ 9 w 212"/>
                  <a:gd name="T11" fmla="*/ 0 h 27"/>
                  <a:gd name="T12" fmla="*/ 203 w 212"/>
                  <a:gd name="T13" fmla="*/ 0 h 27"/>
                  <a:gd name="T14" fmla="*/ 212 w 212"/>
                  <a:gd name="T15" fmla="*/ 10 h 27"/>
                  <a:gd name="T16" fmla="*/ 212 w 212"/>
                  <a:gd name="T17" fmla="*/ 1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2" h="27">
                    <a:moveTo>
                      <a:pt x="212" y="17"/>
                    </a:moveTo>
                    <a:cubicBezTo>
                      <a:pt x="212" y="22"/>
                      <a:pt x="208" y="27"/>
                      <a:pt x="203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4" y="27"/>
                      <a:pt x="0" y="22"/>
                      <a:pt x="0" y="17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4" y="0"/>
                      <a:pt x="9" y="0"/>
                    </a:cubicBezTo>
                    <a:cubicBezTo>
                      <a:pt x="203" y="0"/>
                      <a:pt x="203" y="0"/>
                      <a:pt x="203" y="0"/>
                    </a:cubicBezTo>
                    <a:cubicBezTo>
                      <a:pt x="208" y="0"/>
                      <a:pt x="212" y="5"/>
                      <a:pt x="212" y="10"/>
                    </a:cubicBezTo>
                    <a:cubicBezTo>
                      <a:pt x="212" y="17"/>
                      <a:pt x="212" y="17"/>
                      <a:pt x="212" y="17"/>
                    </a:cubicBezTo>
                  </a:path>
                </a:pathLst>
              </a:custGeom>
              <a:solidFill>
                <a:srgbClr val="B4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 dirty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37" name="Freeform 33">
                <a:extLst>
                  <a:ext uri="{FF2B5EF4-FFF2-40B4-BE49-F238E27FC236}">
                    <a16:creationId xmlns:a16="http://schemas.microsoft.com/office/drawing/2014/main" id="{F6B48FCA-987E-4346-859A-D254E3DBCA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37" y="3426"/>
                <a:ext cx="131" cy="16"/>
              </a:xfrm>
              <a:custGeom>
                <a:avLst/>
                <a:gdLst>
                  <a:gd name="T0" fmla="*/ 212 w 212"/>
                  <a:gd name="T1" fmla="*/ 17 h 26"/>
                  <a:gd name="T2" fmla="*/ 203 w 212"/>
                  <a:gd name="T3" fmla="*/ 26 h 26"/>
                  <a:gd name="T4" fmla="*/ 9 w 212"/>
                  <a:gd name="T5" fmla="*/ 26 h 26"/>
                  <a:gd name="T6" fmla="*/ 0 w 212"/>
                  <a:gd name="T7" fmla="*/ 17 h 26"/>
                  <a:gd name="T8" fmla="*/ 0 w 212"/>
                  <a:gd name="T9" fmla="*/ 9 h 26"/>
                  <a:gd name="T10" fmla="*/ 9 w 212"/>
                  <a:gd name="T11" fmla="*/ 0 h 26"/>
                  <a:gd name="T12" fmla="*/ 203 w 212"/>
                  <a:gd name="T13" fmla="*/ 0 h 26"/>
                  <a:gd name="T14" fmla="*/ 212 w 212"/>
                  <a:gd name="T15" fmla="*/ 9 h 26"/>
                  <a:gd name="T16" fmla="*/ 212 w 212"/>
                  <a:gd name="T17" fmla="*/ 17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2" h="26">
                    <a:moveTo>
                      <a:pt x="212" y="17"/>
                    </a:moveTo>
                    <a:cubicBezTo>
                      <a:pt x="212" y="22"/>
                      <a:pt x="208" y="26"/>
                      <a:pt x="203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4" y="26"/>
                      <a:pt x="0" y="22"/>
                      <a:pt x="0" y="1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203" y="0"/>
                      <a:pt x="203" y="0"/>
                      <a:pt x="203" y="0"/>
                    </a:cubicBezTo>
                    <a:cubicBezTo>
                      <a:pt x="208" y="0"/>
                      <a:pt x="212" y="4"/>
                      <a:pt x="212" y="9"/>
                    </a:cubicBezTo>
                    <a:cubicBezTo>
                      <a:pt x="212" y="17"/>
                      <a:pt x="212" y="17"/>
                      <a:pt x="212" y="17"/>
                    </a:cubicBezTo>
                  </a:path>
                </a:pathLst>
              </a:custGeom>
              <a:solidFill>
                <a:srgbClr val="B4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 dirty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38" name="Freeform 34">
                <a:extLst>
                  <a:ext uri="{FF2B5EF4-FFF2-40B4-BE49-F238E27FC236}">
                    <a16:creationId xmlns:a16="http://schemas.microsoft.com/office/drawing/2014/main" id="{2059B485-0094-4E9A-AC7D-6C9C3D315C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37" y="3448"/>
                <a:ext cx="160" cy="16"/>
              </a:xfrm>
              <a:custGeom>
                <a:avLst/>
                <a:gdLst>
                  <a:gd name="T0" fmla="*/ 259 w 259"/>
                  <a:gd name="T1" fmla="*/ 17 h 27"/>
                  <a:gd name="T2" fmla="*/ 249 w 259"/>
                  <a:gd name="T3" fmla="*/ 27 h 27"/>
                  <a:gd name="T4" fmla="*/ 9 w 259"/>
                  <a:gd name="T5" fmla="*/ 27 h 27"/>
                  <a:gd name="T6" fmla="*/ 0 w 259"/>
                  <a:gd name="T7" fmla="*/ 17 h 27"/>
                  <a:gd name="T8" fmla="*/ 0 w 259"/>
                  <a:gd name="T9" fmla="*/ 10 h 27"/>
                  <a:gd name="T10" fmla="*/ 9 w 259"/>
                  <a:gd name="T11" fmla="*/ 0 h 27"/>
                  <a:gd name="T12" fmla="*/ 249 w 259"/>
                  <a:gd name="T13" fmla="*/ 0 h 27"/>
                  <a:gd name="T14" fmla="*/ 259 w 259"/>
                  <a:gd name="T15" fmla="*/ 10 h 27"/>
                  <a:gd name="T16" fmla="*/ 259 w 259"/>
                  <a:gd name="T17" fmla="*/ 1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9" h="27">
                    <a:moveTo>
                      <a:pt x="259" y="17"/>
                    </a:moveTo>
                    <a:cubicBezTo>
                      <a:pt x="259" y="22"/>
                      <a:pt x="255" y="27"/>
                      <a:pt x="24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4" y="27"/>
                      <a:pt x="0" y="22"/>
                      <a:pt x="0" y="17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4" y="0"/>
                      <a:pt x="9" y="0"/>
                    </a:cubicBezTo>
                    <a:cubicBezTo>
                      <a:pt x="249" y="0"/>
                      <a:pt x="249" y="0"/>
                      <a:pt x="249" y="0"/>
                    </a:cubicBezTo>
                    <a:cubicBezTo>
                      <a:pt x="255" y="0"/>
                      <a:pt x="259" y="5"/>
                      <a:pt x="259" y="10"/>
                    </a:cubicBezTo>
                    <a:cubicBezTo>
                      <a:pt x="259" y="17"/>
                      <a:pt x="259" y="17"/>
                      <a:pt x="259" y="17"/>
                    </a:cubicBezTo>
                  </a:path>
                </a:pathLst>
              </a:custGeom>
              <a:solidFill>
                <a:srgbClr val="B4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 dirty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39" name="Freeform 35">
                <a:extLst>
                  <a:ext uri="{FF2B5EF4-FFF2-40B4-BE49-F238E27FC236}">
                    <a16:creationId xmlns:a16="http://schemas.microsoft.com/office/drawing/2014/main" id="{949BB691-F251-45E4-BF48-E534DA2D53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21" y="3338"/>
                <a:ext cx="306" cy="171"/>
              </a:xfrm>
              <a:custGeom>
                <a:avLst/>
                <a:gdLst>
                  <a:gd name="T0" fmla="*/ 4 w 493"/>
                  <a:gd name="T1" fmla="*/ 0 h 283"/>
                  <a:gd name="T2" fmla="*/ 0 w 493"/>
                  <a:gd name="T3" fmla="*/ 8 h 283"/>
                  <a:gd name="T4" fmla="*/ 0 w 493"/>
                  <a:gd name="T5" fmla="*/ 273 h 283"/>
                  <a:gd name="T6" fmla="*/ 10 w 493"/>
                  <a:gd name="T7" fmla="*/ 283 h 283"/>
                  <a:gd name="T8" fmla="*/ 486 w 493"/>
                  <a:gd name="T9" fmla="*/ 283 h 283"/>
                  <a:gd name="T10" fmla="*/ 493 w 493"/>
                  <a:gd name="T11" fmla="*/ 281 h 283"/>
                  <a:gd name="T12" fmla="*/ 367 w 493"/>
                  <a:gd name="T13" fmla="*/ 209 h 283"/>
                  <a:gd name="T14" fmla="*/ 195 w 493"/>
                  <a:gd name="T15" fmla="*/ 209 h 283"/>
                  <a:gd name="T16" fmla="*/ 186 w 493"/>
                  <a:gd name="T17" fmla="*/ 199 h 283"/>
                  <a:gd name="T18" fmla="*/ 186 w 493"/>
                  <a:gd name="T19" fmla="*/ 192 h 283"/>
                  <a:gd name="T20" fmla="*/ 195 w 493"/>
                  <a:gd name="T21" fmla="*/ 182 h 283"/>
                  <a:gd name="T22" fmla="*/ 321 w 493"/>
                  <a:gd name="T23" fmla="*/ 182 h 283"/>
                  <a:gd name="T24" fmla="*/ 303 w 493"/>
                  <a:gd name="T25" fmla="*/ 172 h 283"/>
                  <a:gd name="T26" fmla="*/ 195 w 493"/>
                  <a:gd name="T27" fmla="*/ 172 h 283"/>
                  <a:gd name="T28" fmla="*/ 186 w 493"/>
                  <a:gd name="T29" fmla="*/ 163 h 283"/>
                  <a:gd name="T30" fmla="*/ 186 w 493"/>
                  <a:gd name="T31" fmla="*/ 155 h 283"/>
                  <a:gd name="T32" fmla="*/ 195 w 493"/>
                  <a:gd name="T33" fmla="*/ 146 h 283"/>
                  <a:gd name="T34" fmla="*/ 258 w 493"/>
                  <a:gd name="T35" fmla="*/ 146 h 283"/>
                  <a:gd name="T36" fmla="*/ 240 w 493"/>
                  <a:gd name="T37" fmla="*/ 136 h 283"/>
                  <a:gd name="T38" fmla="*/ 78 w 493"/>
                  <a:gd name="T39" fmla="*/ 136 h 283"/>
                  <a:gd name="T40" fmla="*/ 69 w 493"/>
                  <a:gd name="T41" fmla="*/ 126 h 283"/>
                  <a:gd name="T42" fmla="*/ 69 w 493"/>
                  <a:gd name="T43" fmla="*/ 119 h 283"/>
                  <a:gd name="T44" fmla="*/ 78 w 493"/>
                  <a:gd name="T45" fmla="*/ 109 h 283"/>
                  <a:gd name="T46" fmla="*/ 194 w 493"/>
                  <a:gd name="T47" fmla="*/ 109 h 283"/>
                  <a:gd name="T48" fmla="*/ 176 w 493"/>
                  <a:gd name="T49" fmla="*/ 99 h 283"/>
                  <a:gd name="T50" fmla="*/ 78 w 493"/>
                  <a:gd name="T51" fmla="*/ 99 h 283"/>
                  <a:gd name="T52" fmla="*/ 69 w 493"/>
                  <a:gd name="T53" fmla="*/ 90 h 283"/>
                  <a:gd name="T54" fmla="*/ 69 w 493"/>
                  <a:gd name="T55" fmla="*/ 82 h 283"/>
                  <a:gd name="T56" fmla="*/ 78 w 493"/>
                  <a:gd name="T57" fmla="*/ 73 h 283"/>
                  <a:gd name="T58" fmla="*/ 130 w 493"/>
                  <a:gd name="T59" fmla="*/ 73 h 283"/>
                  <a:gd name="T60" fmla="*/ 4 w 493"/>
                  <a:gd name="T61" fmla="*/ 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93" h="283">
                    <a:moveTo>
                      <a:pt x="4" y="0"/>
                    </a:moveTo>
                    <a:cubicBezTo>
                      <a:pt x="0" y="3"/>
                      <a:pt x="0" y="8"/>
                      <a:pt x="0" y="8"/>
                    </a:cubicBezTo>
                    <a:cubicBezTo>
                      <a:pt x="0" y="273"/>
                      <a:pt x="0" y="273"/>
                      <a:pt x="0" y="273"/>
                    </a:cubicBezTo>
                    <a:cubicBezTo>
                      <a:pt x="0" y="283"/>
                      <a:pt x="10" y="283"/>
                      <a:pt x="10" y="283"/>
                    </a:cubicBezTo>
                    <a:cubicBezTo>
                      <a:pt x="486" y="283"/>
                      <a:pt x="486" y="283"/>
                      <a:pt x="486" y="283"/>
                    </a:cubicBezTo>
                    <a:cubicBezTo>
                      <a:pt x="489" y="283"/>
                      <a:pt x="491" y="282"/>
                      <a:pt x="493" y="281"/>
                    </a:cubicBezTo>
                    <a:cubicBezTo>
                      <a:pt x="367" y="209"/>
                      <a:pt x="367" y="209"/>
                      <a:pt x="367" y="209"/>
                    </a:cubicBezTo>
                    <a:cubicBezTo>
                      <a:pt x="195" y="209"/>
                      <a:pt x="195" y="209"/>
                      <a:pt x="195" y="209"/>
                    </a:cubicBezTo>
                    <a:cubicBezTo>
                      <a:pt x="190" y="209"/>
                      <a:pt x="186" y="204"/>
                      <a:pt x="186" y="199"/>
                    </a:cubicBezTo>
                    <a:cubicBezTo>
                      <a:pt x="186" y="192"/>
                      <a:pt x="186" y="192"/>
                      <a:pt x="186" y="192"/>
                    </a:cubicBezTo>
                    <a:cubicBezTo>
                      <a:pt x="186" y="187"/>
                      <a:pt x="190" y="182"/>
                      <a:pt x="195" y="182"/>
                    </a:cubicBezTo>
                    <a:cubicBezTo>
                      <a:pt x="321" y="182"/>
                      <a:pt x="321" y="182"/>
                      <a:pt x="321" y="182"/>
                    </a:cubicBezTo>
                    <a:cubicBezTo>
                      <a:pt x="303" y="172"/>
                      <a:pt x="303" y="172"/>
                      <a:pt x="303" y="172"/>
                    </a:cubicBezTo>
                    <a:cubicBezTo>
                      <a:pt x="195" y="172"/>
                      <a:pt x="195" y="172"/>
                      <a:pt x="195" y="172"/>
                    </a:cubicBezTo>
                    <a:cubicBezTo>
                      <a:pt x="190" y="172"/>
                      <a:pt x="186" y="168"/>
                      <a:pt x="186" y="163"/>
                    </a:cubicBezTo>
                    <a:cubicBezTo>
                      <a:pt x="186" y="155"/>
                      <a:pt x="186" y="155"/>
                      <a:pt x="186" y="155"/>
                    </a:cubicBezTo>
                    <a:cubicBezTo>
                      <a:pt x="186" y="150"/>
                      <a:pt x="190" y="146"/>
                      <a:pt x="195" y="146"/>
                    </a:cubicBezTo>
                    <a:cubicBezTo>
                      <a:pt x="258" y="146"/>
                      <a:pt x="258" y="146"/>
                      <a:pt x="258" y="146"/>
                    </a:cubicBezTo>
                    <a:cubicBezTo>
                      <a:pt x="240" y="136"/>
                      <a:pt x="240" y="136"/>
                      <a:pt x="240" y="136"/>
                    </a:cubicBezTo>
                    <a:cubicBezTo>
                      <a:pt x="78" y="136"/>
                      <a:pt x="78" y="136"/>
                      <a:pt x="78" y="136"/>
                    </a:cubicBezTo>
                    <a:cubicBezTo>
                      <a:pt x="73" y="136"/>
                      <a:pt x="69" y="131"/>
                      <a:pt x="69" y="126"/>
                    </a:cubicBezTo>
                    <a:cubicBezTo>
                      <a:pt x="69" y="119"/>
                      <a:pt x="69" y="119"/>
                      <a:pt x="69" y="119"/>
                    </a:cubicBezTo>
                    <a:cubicBezTo>
                      <a:pt x="69" y="114"/>
                      <a:pt x="73" y="109"/>
                      <a:pt x="78" y="109"/>
                    </a:cubicBezTo>
                    <a:cubicBezTo>
                      <a:pt x="194" y="109"/>
                      <a:pt x="194" y="109"/>
                      <a:pt x="194" y="10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73" y="99"/>
                      <a:pt x="69" y="95"/>
                      <a:pt x="69" y="90"/>
                    </a:cubicBezTo>
                    <a:cubicBezTo>
                      <a:pt x="69" y="82"/>
                      <a:pt x="69" y="82"/>
                      <a:pt x="69" y="82"/>
                    </a:cubicBezTo>
                    <a:cubicBezTo>
                      <a:pt x="69" y="77"/>
                      <a:pt x="73" y="73"/>
                      <a:pt x="78" y="73"/>
                    </a:cubicBezTo>
                    <a:cubicBezTo>
                      <a:pt x="130" y="73"/>
                      <a:pt x="130" y="73"/>
                      <a:pt x="130" y="73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rgbClr val="006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 dirty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40" name="Freeform 36">
                <a:extLst>
                  <a:ext uri="{FF2B5EF4-FFF2-40B4-BE49-F238E27FC236}">
                    <a16:creationId xmlns:a16="http://schemas.microsoft.com/office/drawing/2014/main" id="{FD8DD717-E4B6-4056-B7ED-242AF3253B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4" y="3382"/>
                <a:ext cx="66" cy="16"/>
              </a:xfrm>
              <a:custGeom>
                <a:avLst/>
                <a:gdLst>
                  <a:gd name="T0" fmla="*/ 61 w 107"/>
                  <a:gd name="T1" fmla="*/ 0 h 26"/>
                  <a:gd name="T2" fmla="*/ 9 w 107"/>
                  <a:gd name="T3" fmla="*/ 0 h 26"/>
                  <a:gd name="T4" fmla="*/ 0 w 107"/>
                  <a:gd name="T5" fmla="*/ 9 h 26"/>
                  <a:gd name="T6" fmla="*/ 0 w 107"/>
                  <a:gd name="T7" fmla="*/ 17 h 26"/>
                  <a:gd name="T8" fmla="*/ 9 w 107"/>
                  <a:gd name="T9" fmla="*/ 26 h 26"/>
                  <a:gd name="T10" fmla="*/ 107 w 107"/>
                  <a:gd name="T11" fmla="*/ 26 h 26"/>
                  <a:gd name="T12" fmla="*/ 61 w 107"/>
                  <a:gd name="T1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7" h="26">
                    <a:moveTo>
                      <a:pt x="61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22"/>
                      <a:pt x="4" y="26"/>
                      <a:pt x="9" y="26"/>
                    </a:cubicBezTo>
                    <a:cubicBezTo>
                      <a:pt x="107" y="26"/>
                      <a:pt x="107" y="26"/>
                      <a:pt x="107" y="26"/>
                    </a:cubicBezTo>
                    <a:cubicBezTo>
                      <a:pt x="61" y="0"/>
                      <a:pt x="61" y="0"/>
                      <a:pt x="61" y="0"/>
                    </a:cubicBezTo>
                  </a:path>
                </a:pathLst>
              </a:custGeom>
              <a:solidFill>
                <a:srgbClr val="5738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 dirty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41" name="Freeform 37">
                <a:extLst>
                  <a:ext uri="{FF2B5EF4-FFF2-40B4-BE49-F238E27FC236}">
                    <a16:creationId xmlns:a16="http://schemas.microsoft.com/office/drawing/2014/main" id="{C3C45B22-C44C-41C7-9604-7AE0B322EB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4" y="3404"/>
                <a:ext cx="106" cy="16"/>
              </a:xfrm>
              <a:custGeom>
                <a:avLst/>
                <a:gdLst>
                  <a:gd name="T0" fmla="*/ 125 w 171"/>
                  <a:gd name="T1" fmla="*/ 0 h 27"/>
                  <a:gd name="T2" fmla="*/ 9 w 171"/>
                  <a:gd name="T3" fmla="*/ 0 h 27"/>
                  <a:gd name="T4" fmla="*/ 0 w 171"/>
                  <a:gd name="T5" fmla="*/ 10 h 27"/>
                  <a:gd name="T6" fmla="*/ 0 w 171"/>
                  <a:gd name="T7" fmla="*/ 17 h 27"/>
                  <a:gd name="T8" fmla="*/ 9 w 171"/>
                  <a:gd name="T9" fmla="*/ 27 h 27"/>
                  <a:gd name="T10" fmla="*/ 171 w 171"/>
                  <a:gd name="T11" fmla="*/ 27 h 27"/>
                  <a:gd name="T12" fmla="*/ 125 w 171"/>
                  <a:gd name="T13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1" h="27">
                    <a:moveTo>
                      <a:pt x="125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22"/>
                      <a:pt x="4" y="27"/>
                      <a:pt x="9" y="27"/>
                    </a:cubicBezTo>
                    <a:cubicBezTo>
                      <a:pt x="171" y="27"/>
                      <a:pt x="171" y="27"/>
                      <a:pt x="171" y="27"/>
                    </a:cubicBezTo>
                    <a:cubicBezTo>
                      <a:pt x="125" y="0"/>
                      <a:pt x="125" y="0"/>
                      <a:pt x="125" y="0"/>
                    </a:cubicBezTo>
                  </a:path>
                </a:pathLst>
              </a:custGeom>
              <a:solidFill>
                <a:srgbClr val="5738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 dirty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42" name="Freeform 38">
                <a:extLst>
                  <a:ext uri="{FF2B5EF4-FFF2-40B4-BE49-F238E27FC236}">
                    <a16:creationId xmlns:a16="http://schemas.microsoft.com/office/drawing/2014/main" id="{8E616027-DAEA-42A7-A333-A9046D81E4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37" y="3426"/>
                <a:ext cx="72" cy="16"/>
              </a:xfrm>
              <a:custGeom>
                <a:avLst/>
                <a:gdLst>
                  <a:gd name="T0" fmla="*/ 72 w 117"/>
                  <a:gd name="T1" fmla="*/ 0 h 26"/>
                  <a:gd name="T2" fmla="*/ 9 w 117"/>
                  <a:gd name="T3" fmla="*/ 0 h 26"/>
                  <a:gd name="T4" fmla="*/ 0 w 117"/>
                  <a:gd name="T5" fmla="*/ 9 h 26"/>
                  <a:gd name="T6" fmla="*/ 0 w 117"/>
                  <a:gd name="T7" fmla="*/ 17 h 26"/>
                  <a:gd name="T8" fmla="*/ 9 w 117"/>
                  <a:gd name="T9" fmla="*/ 26 h 26"/>
                  <a:gd name="T10" fmla="*/ 117 w 117"/>
                  <a:gd name="T11" fmla="*/ 26 h 26"/>
                  <a:gd name="T12" fmla="*/ 72 w 117"/>
                  <a:gd name="T1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" h="26">
                    <a:moveTo>
                      <a:pt x="72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22"/>
                      <a:pt x="4" y="26"/>
                      <a:pt x="9" y="26"/>
                    </a:cubicBezTo>
                    <a:cubicBezTo>
                      <a:pt x="117" y="26"/>
                      <a:pt x="117" y="26"/>
                      <a:pt x="117" y="26"/>
                    </a:cubicBezTo>
                    <a:cubicBezTo>
                      <a:pt x="72" y="0"/>
                      <a:pt x="72" y="0"/>
                      <a:pt x="72" y="0"/>
                    </a:cubicBezTo>
                  </a:path>
                </a:pathLst>
              </a:custGeom>
              <a:solidFill>
                <a:srgbClr val="5738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 dirty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43" name="Freeform 39">
                <a:extLst>
                  <a:ext uri="{FF2B5EF4-FFF2-40B4-BE49-F238E27FC236}">
                    <a16:creationId xmlns:a16="http://schemas.microsoft.com/office/drawing/2014/main" id="{C6A1C480-03C7-4AA1-88A9-FA3A7F4C48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37" y="3448"/>
                <a:ext cx="112" cy="16"/>
              </a:xfrm>
              <a:custGeom>
                <a:avLst/>
                <a:gdLst>
                  <a:gd name="T0" fmla="*/ 135 w 181"/>
                  <a:gd name="T1" fmla="*/ 0 h 27"/>
                  <a:gd name="T2" fmla="*/ 9 w 181"/>
                  <a:gd name="T3" fmla="*/ 0 h 27"/>
                  <a:gd name="T4" fmla="*/ 0 w 181"/>
                  <a:gd name="T5" fmla="*/ 10 h 27"/>
                  <a:gd name="T6" fmla="*/ 0 w 181"/>
                  <a:gd name="T7" fmla="*/ 17 h 27"/>
                  <a:gd name="T8" fmla="*/ 9 w 181"/>
                  <a:gd name="T9" fmla="*/ 27 h 27"/>
                  <a:gd name="T10" fmla="*/ 181 w 181"/>
                  <a:gd name="T11" fmla="*/ 27 h 27"/>
                  <a:gd name="T12" fmla="*/ 135 w 181"/>
                  <a:gd name="T13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1" h="27">
                    <a:moveTo>
                      <a:pt x="135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22"/>
                      <a:pt x="4" y="27"/>
                      <a:pt x="9" y="27"/>
                    </a:cubicBezTo>
                    <a:cubicBezTo>
                      <a:pt x="181" y="27"/>
                      <a:pt x="181" y="27"/>
                      <a:pt x="181" y="27"/>
                    </a:cubicBezTo>
                    <a:cubicBezTo>
                      <a:pt x="135" y="0"/>
                      <a:pt x="135" y="0"/>
                      <a:pt x="135" y="0"/>
                    </a:cubicBezTo>
                  </a:path>
                </a:pathLst>
              </a:custGeom>
              <a:solidFill>
                <a:srgbClr val="5738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 dirty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44" name="Freeform 40">
                <a:extLst>
                  <a:ext uri="{FF2B5EF4-FFF2-40B4-BE49-F238E27FC236}">
                    <a16:creationId xmlns:a16="http://schemas.microsoft.com/office/drawing/2014/main" id="{4AE0AB8A-87E9-4422-8FD2-C3FBA5B229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64" y="2860"/>
                <a:ext cx="306" cy="168"/>
              </a:xfrm>
              <a:custGeom>
                <a:avLst/>
                <a:gdLst>
                  <a:gd name="T0" fmla="*/ 427 w 494"/>
                  <a:gd name="T1" fmla="*/ 140 h 279"/>
                  <a:gd name="T2" fmla="*/ 429 w 494"/>
                  <a:gd name="T3" fmla="*/ 124 h 279"/>
                  <a:gd name="T4" fmla="*/ 342 w 494"/>
                  <a:gd name="T5" fmla="*/ 37 h 279"/>
                  <a:gd name="T6" fmla="*/ 290 w 494"/>
                  <a:gd name="T7" fmla="*/ 54 h 279"/>
                  <a:gd name="T8" fmla="*/ 196 w 494"/>
                  <a:gd name="T9" fmla="*/ 0 h 279"/>
                  <a:gd name="T10" fmla="*/ 88 w 494"/>
                  <a:gd name="T11" fmla="*/ 106 h 279"/>
                  <a:gd name="T12" fmla="*/ 87 w 494"/>
                  <a:gd name="T13" fmla="*/ 106 h 279"/>
                  <a:gd name="T14" fmla="*/ 0 w 494"/>
                  <a:gd name="T15" fmla="*/ 193 h 279"/>
                  <a:gd name="T16" fmla="*/ 87 w 494"/>
                  <a:gd name="T17" fmla="*/ 279 h 279"/>
                  <a:gd name="T18" fmla="*/ 425 w 494"/>
                  <a:gd name="T19" fmla="*/ 279 h 279"/>
                  <a:gd name="T20" fmla="*/ 494 w 494"/>
                  <a:gd name="T21" fmla="*/ 210 h 279"/>
                  <a:gd name="T22" fmla="*/ 427 w 494"/>
                  <a:gd name="T23" fmla="*/ 14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94" h="279">
                    <a:moveTo>
                      <a:pt x="427" y="140"/>
                    </a:moveTo>
                    <a:cubicBezTo>
                      <a:pt x="428" y="135"/>
                      <a:pt x="429" y="129"/>
                      <a:pt x="429" y="124"/>
                    </a:cubicBezTo>
                    <a:cubicBezTo>
                      <a:pt x="429" y="76"/>
                      <a:pt x="390" y="37"/>
                      <a:pt x="342" y="37"/>
                    </a:cubicBezTo>
                    <a:cubicBezTo>
                      <a:pt x="323" y="37"/>
                      <a:pt x="305" y="43"/>
                      <a:pt x="290" y="54"/>
                    </a:cubicBezTo>
                    <a:cubicBezTo>
                      <a:pt x="272" y="22"/>
                      <a:pt x="237" y="0"/>
                      <a:pt x="196" y="0"/>
                    </a:cubicBezTo>
                    <a:cubicBezTo>
                      <a:pt x="137" y="0"/>
                      <a:pt x="89" y="47"/>
                      <a:pt x="88" y="106"/>
                    </a:cubicBezTo>
                    <a:cubicBezTo>
                      <a:pt x="88" y="106"/>
                      <a:pt x="87" y="106"/>
                      <a:pt x="87" y="106"/>
                    </a:cubicBezTo>
                    <a:cubicBezTo>
                      <a:pt x="39" y="106"/>
                      <a:pt x="0" y="145"/>
                      <a:pt x="0" y="193"/>
                    </a:cubicBezTo>
                    <a:cubicBezTo>
                      <a:pt x="0" y="240"/>
                      <a:pt x="39" y="279"/>
                      <a:pt x="87" y="279"/>
                    </a:cubicBezTo>
                    <a:cubicBezTo>
                      <a:pt x="425" y="279"/>
                      <a:pt x="425" y="279"/>
                      <a:pt x="425" y="279"/>
                    </a:cubicBezTo>
                    <a:cubicBezTo>
                      <a:pt x="463" y="279"/>
                      <a:pt x="494" y="248"/>
                      <a:pt x="494" y="210"/>
                    </a:cubicBezTo>
                    <a:cubicBezTo>
                      <a:pt x="494" y="172"/>
                      <a:pt x="464" y="141"/>
                      <a:pt x="427" y="1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 dirty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45" name="Freeform 41">
                <a:extLst>
                  <a:ext uri="{FF2B5EF4-FFF2-40B4-BE49-F238E27FC236}">
                    <a16:creationId xmlns:a16="http://schemas.microsoft.com/office/drawing/2014/main" id="{31AF6658-1FB5-4C2F-A153-87D59FFC7F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64" y="2905"/>
                <a:ext cx="285" cy="123"/>
              </a:xfrm>
              <a:custGeom>
                <a:avLst/>
                <a:gdLst>
                  <a:gd name="T0" fmla="*/ 461 w 461"/>
                  <a:gd name="T1" fmla="*/ 194 h 204"/>
                  <a:gd name="T2" fmla="*/ 93 w 461"/>
                  <a:gd name="T3" fmla="*/ 0 h 204"/>
                  <a:gd name="T4" fmla="*/ 88 w 461"/>
                  <a:gd name="T5" fmla="*/ 31 h 204"/>
                  <a:gd name="T6" fmla="*/ 87 w 461"/>
                  <a:gd name="T7" fmla="*/ 31 h 204"/>
                  <a:gd name="T8" fmla="*/ 0 w 461"/>
                  <a:gd name="T9" fmla="*/ 118 h 204"/>
                  <a:gd name="T10" fmla="*/ 87 w 461"/>
                  <a:gd name="T11" fmla="*/ 204 h 204"/>
                  <a:gd name="T12" fmla="*/ 425 w 461"/>
                  <a:gd name="T13" fmla="*/ 204 h 204"/>
                  <a:gd name="T14" fmla="*/ 461 w 461"/>
                  <a:gd name="T15" fmla="*/ 194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1" h="204">
                    <a:moveTo>
                      <a:pt x="461" y="194"/>
                    </a:moveTo>
                    <a:cubicBezTo>
                      <a:pt x="93" y="0"/>
                      <a:pt x="93" y="0"/>
                      <a:pt x="93" y="0"/>
                    </a:cubicBezTo>
                    <a:cubicBezTo>
                      <a:pt x="90" y="10"/>
                      <a:pt x="88" y="20"/>
                      <a:pt x="88" y="31"/>
                    </a:cubicBezTo>
                    <a:cubicBezTo>
                      <a:pt x="88" y="31"/>
                      <a:pt x="87" y="31"/>
                      <a:pt x="87" y="31"/>
                    </a:cubicBezTo>
                    <a:cubicBezTo>
                      <a:pt x="39" y="31"/>
                      <a:pt x="0" y="70"/>
                      <a:pt x="0" y="118"/>
                    </a:cubicBezTo>
                    <a:cubicBezTo>
                      <a:pt x="0" y="165"/>
                      <a:pt x="39" y="204"/>
                      <a:pt x="87" y="204"/>
                    </a:cubicBezTo>
                    <a:cubicBezTo>
                      <a:pt x="425" y="204"/>
                      <a:pt x="425" y="204"/>
                      <a:pt x="425" y="204"/>
                    </a:cubicBezTo>
                    <a:cubicBezTo>
                      <a:pt x="438" y="204"/>
                      <a:pt x="450" y="200"/>
                      <a:pt x="461" y="194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 dirty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46" name="Freeform 42">
                <a:extLst>
                  <a:ext uri="{FF2B5EF4-FFF2-40B4-BE49-F238E27FC236}">
                    <a16:creationId xmlns:a16="http://schemas.microsoft.com/office/drawing/2014/main" id="{AF75D10E-ECA2-47E7-B207-AD91BC387B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4" y="3066"/>
                <a:ext cx="116" cy="64"/>
              </a:xfrm>
              <a:custGeom>
                <a:avLst/>
                <a:gdLst>
                  <a:gd name="T0" fmla="*/ 163 w 188"/>
                  <a:gd name="T1" fmla="*/ 53 h 106"/>
                  <a:gd name="T2" fmla="*/ 163 w 188"/>
                  <a:gd name="T3" fmla="*/ 47 h 106"/>
                  <a:gd name="T4" fmla="*/ 130 w 188"/>
                  <a:gd name="T5" fmla="*/ 14 h 106"/>
                  <a:gd name="T6" fmla="*/ 111 w 188"/>
                  <a:gd name="T7" fmla="*/ 20 h 106"/>
                  <a:gd name="T8" fmla="*/ 75 w 188"/>
                  <a:gd name="T9" fmla="*/ 0 h 106"/>
                  <a:gd name="T10" fmla="*/ 34 w 188"/>
                  <a:gd name="T11" fmla="*/ 40 h 106"/>
                  <a:gd name="T12" fmla="*/ 33 w 188"/>
                  <a:gd name="T13" fmla="*/ 40 h 106"/>
                  <a:gd name="T14" fmla="*/ 0 w 188"/>
                  <a:gd name="T15" fmla="*/ 73 h 106"/>
                  <a:gd name="T16" fmla="*/ 33 w 188"/>
                  <a:gd name="T17" fmla="*/ 106 h 106"/>
                  <a:gd name="T18" fmla="*/ 162 w 188"/>
                  <a:gd name="T19" fmla="*/ 106 h 106"/>
                  <a:gd name="T20" fmla="*/ 188 w 188"/>
                  <a:gd name="T21" fmla="*/ 80 h 106"/>
                  <a:gd name="T22" fmla="*/ 163 w 188"/>
                  <a:gd name="T23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8" h="106">
                    <a:moveTo>
                      <a:pt x="163" y="53"/>
                    </a:moveTo>
                    <a:cubicBezTo>
                      <a:pt x="163" y="51"/>
                      <a:pt x="163" y="49"/>
                      <a:pt x="163" y="47"/>
                    </a:cubicBezTo>
                    <a:cubicBezTo>
                      <a:pt x="163" y="29"/>
                      <a:pt x="149" y="14"/>
                      <a:pt x="130" y="14"/>
                    </a:cubicBezTo>
                    <a:cubicBezTo>
                      <a:pt x="123" y="14"/>
                      <a:pt x="116" y="16"/>
                      <a:pt x="111" y="20"/>
                    </a:cubicBezTo>
                    <a:cubicBezTo>
                      <a:pt x="104" y="8"/>
                      <a:pt x="90" y="0"/>
                      <a:pt x="75" y="0"/>
                    </a:cubicBezTo>
                    <a:cubicBezTo>
                      <a:pt x="53" y="0"/>
                      <a:pt x="34" y="18"/>
                      <a:pt x="34" y="40"/>
                    </a:cubicBezTo>
                    <a:cubicBezTo>
                      <a:pt x="34" y="40"/>
                      <a:pt x="34" y="40"/>
                      <a:pt x="33" y="40"/>
                    </a:cubicBezTo>
                    <a:cubicBezTo>
                      <a:pt x="15" y="40"/>
                      <a:pt x="0" y="55"/>
                      <a:pt x="0" y="73"/>
                    </a:cubicBezTo>
                    <a:cubicBezTo>
                      <a:pt x="0" y="91"/>
                      <a:pt x="15" y="106"/>
                      <a:pt x="33" y="106"/>
                    </a:cubicBezTo>
                    <a:cubicBezTo>
                      <a:pt x="162" y="106"/>
                      <a:pt x="162" y="106"/>
                      <a:pt x="162" y="106"/>
                    </a:cubicBezTo>
                    <a:cubicBezTo>
                      <a:pt x="176" y="106"/>
                      <a:pt x="188" y="94"/>
                      <a:pt x="188" y="80"/>
                    </a:cubicBezTo>
                    <a:cubicBezTo>
                      <a:pt x="188" y="65"/>
                      <a:pt x="177" y="54"/>
                      <a:pt x="163" y="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 dirty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47" name="Freeform 43">
                <a:extLst>
                  <a:ext uri="{FF2B5EF4-FFF2-40B4-BE49-F238E27FC236}">
                    <a16:creationId xmlns:a16="http://schemas.microsoft.com/office/drawing/2014/main" id="{625FB5C3-555A-4840-B471-ED3DDD89D1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2" y="2874"/>
                <a:ext cx="98" cy="54"/>
              </a:xfrm>
              <a:custGeom>
                <a:avLst/>
                <a:gdLst>
                  <a:gd name="T0" fmla="*/ 138 w 159"/>
                  <a:gd name="T1" fmla="*/ 45 h 90"/>
                  <a:gd name="T2" fmla="*/ 138 w 159"/>
                  <a:gd name="T3" fmla="*/ 40 h 90"/>
                  <a:gd name="T4" fmla="*/ 110 w 159"/>
                  <a:gd name="T5" fmla="*/ 12 h 90"/>
                  <a:gd name="T6" fmla="*/ 94 w 159"/>
                  <a:gd name="T7" fmla="*/ 17 h 90"/>
                  <a:gd name="T8" fmla="*/ 64 w 159"/>
                  <a:gd name="T9" fmla="*/ 0 h 90"/>
                  <a:gd name="T10" fmla="*/ 29 w 159"/>
                  <a:gd name="T11" fmla="*/ 34 h 90"/>
                  <a:gd name="T12" fmla="*/ 28 w 159"/>
                  <a:gd name="T13" fmla="*/ 34 h 90"/>
                  <a:gd name="T14" fmla="*/ 0 w 159"/>
                  <a:gd name="T15" fmla="*/ 62 h 90"/>
                  <a:gd name="T16" fmla="*/ 28 w 159"/>
                  <a:gd name="T17" fmla="*/ 90 h 90"/>
                  <a:gd name="T18" fmla="*/ 137 w 159"/>
                  <a:gd name="T19" fmla="*/ 90 h 90"/>
                  <a:gd name="T20" fmla="*/ 159 w 159"/>
                  <a:gd name="T21" fmla="*/ 67 h 90"/>
                  <a:gd name="T22" fmla="*/ 138 w 159"/>
                  <a:gd name="T23" fmla="*/ 4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9" h="90">
                    <a:moveTo>
                      <a:pt x="138" y="45"/>
                    </a:moveTo>
                    <a:cubicBezTo>
                      <a:pt x="138" y="43"/>
                      <a:pt x="138" y="42"/>
                      <a:pt x="138" y="40"/>
                    </a:cubicBezTo>
                    <a:cubicBezTo>
                      <a:pt x="138" y="24"/>
                      <a:pt x="126" y="12"/>
                      <a:pt x="110" y="12"/>
                    </a:cubicBezTo>
                    <a:cubicBezTo>
                      <a:pt x="104" y="12"/>
                      <a:pt x="98" y="14"/>
                      <a:pt x="94" y="17"/>
                    </a:cubicBezTo>
                    <a:cubicBezTo>
                      <a:pt x="88" y="7"/>
                      <a:pt x="76" y="0"/>
                      <a:pt x="64" y="0"/>
                    </a:cubicBezTo>
                    <a:cubicBezTo>
                      <a:pt x="45" y="0"/>
                      <a:pt x="29" y="15"/>
                      <a:pt x="29" y="34"/>
                    </a:cubicBezTo>
                    <a:cubicBezTo>
                      <a:pt x="29" y="34"/>
                      <a:pt x="28" y="34"/>
                      <a:pt x="28" y="34"/>
                    </a:cubicBezTo>
                    <a:cubicBezTo>
                      <a:pt x="13" y="34"/>
                      <a:pt x="0" y="46"/>
                      <a:pt x="0" y="62"/>
                    </a:cubicBezTo>
                    <a:cubicBezTo>
                      <a:pt x="0" y="77"/>
                      <a:pt x="13" y="90"/>
                      <a:pt x="28" y="90"/>
                    </a:cubicBezTo>
                    <a:cubicBezTo>
                      <a:pt x="137" y="90"/>
                      <a:pt x="137" y="90"/>
                      <a:pt x="137" y="90"/>
                    </a:cubicBezTo>
                    <a:cubicBezTo>
                      <a:pt x="149" y="90"/>
                      <a:pt x="159" y="80"/>
                      <a:pt x="159" y="67"/>
                    </a:cubicBezTo>
                    <a:cubicBezTo>
                      <a:pt x="159" y="55"/>
                      <a:pt x="150" y="45"/>
                      <a:pt x="138" y="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 dirty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48" name="Rectangle 44">
                <a:extLst>
                  <a:ext uri="{FF2B5EF4-FFF2-40B4-BE49-F238E27FC236}">
                    <a16:creationId xmlns:a16="http://schemas.microsoft.com/office/drawing/2014/main" id="{36FF2095-12B0-470F-B0CD-AF1300778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1" y="3655"/>
                <a:ext cx="39" cy="13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 dirty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49" name="Freeform 45">
                <a:extLst>
                  <a:ext uri="{FF2B5EF4-FFF2-40B4-BE49-F238E27FC236}">
                    <a16:creationId xmlns:a16="http://schemas.microsoft.com/office/drawing/2014/main" id="{A974367D-CE76-4BEF-9917-0A154BA395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5" y="3467"/>
                <a:ext cx="51" cy="98"/>
              </a:xfrm>
              <a:custGeom>
                <a:avLst/>
                <a:gdLst>
                  <a:gd name="T0" fmla="*/ 59 w 82"/>
                  <a:gd name="T1" fmla="*/ 0 h 163"/>
                  <a:gd name="T2" fmla="*/ 0 w 82"/>
                  <a:gd name="T3" fmla="*/ 163 h 163"/>
                  <a:gd name="T4" fmla="*/ 65 w 82"/>
                  <a:gd name="T5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2" h="163">
                    <a:moveTo>
                      <a:pt x="59" y="0"/>
                    </a:moveTo>
                    <a:cubicBezTo>
                      <a:pt x="59" y="0"/>
                      <a:pt x="9" y="49"/>
                      <a:pt x="0" y="163"/>
                    </a:cubicBezTo>
                    <a:cubicBezTo>
                      <a:pt x="82" y="163"/>
                      <a:pt x="65" y="163"/>
                      <a:pt x="65" y="163"/>
                    </a:cubicBezTo>
                  </a:path>
                </a:pathLst>
              </a:custGeom>
              <a:solidFill>
                <a:srgbClr val="D7F0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 dirty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50" name="Freeform 46">
                <a:extLst>
                  <a:ext uri="{FF2B5EF4-FFF2-40B4-BE49-F238E27FC236}">
                    <a16:creationId xmlns:a16="http://schemas.microsoft.com/office/drawing/2014/main" id="{D68C5354-E9A4-41E7-A764-512470B183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89" y="3607"/>
                <a:ext cx="156" cy="220"/>
              </a:xfrm>
              <a:custGeom>
                <a:avLst/>
                <a:gdLst>
                  <a:gd name="T0" fmla="*/ 175 w 252"/>
                  <a:gd name="T1" fmla="*/ 365 h 365"/>
                  <a:gd name="T2" fmla="*/ 135 w 252"/>
                  <a:gd name="T3" fmla="*/ 102 h 365"/>
                  <a:gd name="T4" fmla="*/ 0 w 252"/>
                  <a:gd name="T5" fmla="*/ 81 h 365"/>
                  <a:gd name="T6" fmla="*/ 13 w 252"/>
                  <a:gd name="T7" fmla="*/ 0 h 365"/>
                  <a:gd name="T8" fmla="*/ 179 w 252"/>
                  <a:gd name="T9" fmla="*/ 25 h 365"/>
                  <a:gd name="T10" fmla="*/ 213 w 252"/>
                  <a:gd name="T11" fmla="*/ 61 h 365"/>
                  <a:gd name="T12" fmla="*/ 252 w 252"/>
                  <a:gd name="T13" fmla="*/ 341 h 365"/>
                  <a:gd name="T14" fmla="*/ 175 w 252"/>
                  <a:gd name="T15" fmla="*/ 365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2" h="365">
                    <a:moveTo>
                      <a:pt x="175" y="365"/>
                    </a:moveTo>
                    <a:cubicBezTo>
                      <a:pt x="135" y="102"/>
                      <a:pt x="135" y="102"/>
                      <a:pt x="135" y="102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79" y="25"/>
                      <a:pt x="179" y="25"/>
                      <a:pt x="179" y="25"/>
                    </a:cubicBezTo>
                    <a:cubicBezTo>
                      <a:pt x="197" y="28"/>
                      <a:pt x="211" y="42"/>
                      <a:pt x="213" y="61"/>
                    </a:cubicBezTo>
                    <a:cubicBezTo>
                      <a:pt x="252" y="341"/>
                      <a:pt x="252" y="341"/>
                      <a:pt x="252" y="341"/>
                    </a:cubicBezTo>
                    <a:lnTo>
                      <a:pt x="175" y="365"/>
                    </a:lnTo>
                    <a:close/>
                  </a:path>
                </a:pathLst>
              </a:custGeom>
              <a:solidFill>
                <a:srgbClr val="2139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 dirty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51" name="Freeform 47">
                <a:extLst>
                  <a:ext uri="{FF2B5EF4-FFF2-40B4-BE49-F238E27FC236}">
                    <a16:creationId xmlns:a16="http://schemas.microsoft.com/office/drawing/2014/main" id="{18686E52-A620-40FB-8A3C-E73FF5213E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89" y="3607"/>
                <a:ext cx="123" cy="220"/>
              </a:xfrm>
              <a:custGeom>
                <a:avLst/>
                <a:gdLst>
                  <a:gd name="T0" fmla="*/ 100 w 123"/>
                  <a:gd name="T1" fmla="*/ 57 h 220"/>
                  <a:gd name="T2" fmla="*/ 15 w 123"/>
                  <a:gd name="T3" fmla="*/ 45 h 220"/>
                  <a:gd name="T4" fmla="*/ 22 w 123"/>
                  <a:gd name="T5" fmla="*/ 2 h 220"/>
                  <a:gd name="T6" fmla="*/ 8 w 123"/>
                  <a:gd name="T7" fmla="*/ 0 h 220"/>
                  <a:gd name="T8" fmla="*/ 0 w 123"/>
                  <a:gd name="T9" fmla="*/ 49 h 220"/>
                  <a:gd name="T10" fmla="*/ 84 w 123"/>
                  <a:gd name="T11" fmla="*/ 61 h 220"/>
                  <a:gd name="T12" fmla="*/ 108 w 123"/>
                  <a:gd name="T13" fmla="*/ 220 h 220"/>
                  <a:gd name="T14" fmla="*/ 123 w 123"/>
                  <a:gd name="T15" fmla="*/ 216 h 220"/>
                  <a:gd name="T16" fmla="*/ 100 w 123"/>
                  <a:gd name="T17" fmla="*/ 57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" h="220">
                    <a:moveTo>
                      <a:pt x="100" y="57"/>
                    </a:moveTo>
                    <a:lnTo>
                      <a:pt x="15" y="45"/>
                    </a:lnTo>
                    <a:lnTo>
                      <a:pt x="22" y="2"/>
                    </a:lnTo>
                    <a:lnTo>
                      <a:pt x="8" y="0"/>
                    </a:lnTo>
                    <a:lnTo>
                      <a:pt x="0" y="49"/>
                    </a:lnTo>
                    <a:lnTo>
                      <a:pt x="84" y="61"/>
                    </a:lnTo>
                    <a:lnTo>
                      <a:pt x="108" y="220"/>
                    </a:lnTo>
                    <a:lnTo>
                      <a:pt x="123" y="216"/>
                    </a:lnTo>
                    <a:lnTo>
                      <a:pt x="100" y="57"/>
                    </a:ln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 dirty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52" name="Freeform 48">
                <a:extLst>
                  <a:ext uri="{FF2B5EF4-FFF2-40B4-BE49-F238E27FC236}">
                    <a16:creationId xmlns:a16="http://schemas.microsoft.com/office/drawing/2014/main" id="{F6D8C9DC-3C0E-430B-A329-39A66B53EA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89" y="3607"/>
                <a:ext cx="123" cy="220"/>
              </a:xfrm>
              <a:custGeom>
                <a:avLst/>
                <a:gdLst>
                  <a:gd name="T0" fmla="*/ 100 w 123"/>
                  <a:gd name="T1" fmla="*/ 57 h 220"/>
                  <a:gd name="T2" fmla="*/ 15 w 123"/>
                  <a:gd name="T3" fmla="*/ 45 h 220"/>
                  <a:gd name="T4" fmla="*/ 22 w 123"/>
                  <a:gd name="T5" fmla="*/ 2 h 220"/>
                  <a:gd name="T6" fmla="*/ 8 w 123"/>
                  <a:gd name="T7" fmla="*/ 0 h 220"/>
                  <a:gd name="T8" fmla="*/ 0 w 123"/>
                  <a:gd name="T9" fmla="*/ 49 h 220"/>
                  <a:gd name="T10" fmla="*/ 84 w 123"/>
                  <a:gd name="T11" fmla="*/ 61 h 220"/>
                  <a:gd name="T12" fmla="*/ 108 w 123"/>
                  <a:gd name="T13" fmla="*/ 220 h 220"/>
                  <a:gd name="T14" fmla="*/ 123 w 123"/>
                  <a:gd name="T15" fmla="*/ 216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3" h="220">
                    <a:moveTo>
                      <a:pt x="100" y="57"/>
                    </a:moveTo>
                    <a:lnTo>
                      <a:pt x="15" y="45"/>
                    </a:lnTo>
                    <a:lnTo>
                      <a:pt x="22" y="2"/>
                    </a:lnTo>
                    <a:lnTo>
                      <a:pt x="8" y="0"/>
                    </a:lnTo>
                    <a:lnTo>
                      <a:pt x="0" y="49"/>
                    </a:lnTo>
                    <a:lnTo>
                      <a:pt x="84" y="61"/>
                    </a:lnTo>
                    <a:lnTo>
                      <a:pt x="108" y="220"/>
                    </a:lnTo>
                    <a:lnTo>
                      <a:pt x="123" y="21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 dirty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53" name="Freeform 49">
                <a:extLst>
                  <a:ext uri="{FF2B5EF4-FFF2-40B4-BE49-F238E27FC236}">
                    <a16:creationId xmlns:a16="http://schemas.microsoft.com/office/drawing/2014/main" id="{5ACC3E29-017B-4241-89FD-12FFAE1852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86" y="3614"/>
                <a:ext cx="238" cy="211"/>
              </a:xfrm>
              <a:custGeom>
                <a:avLst/>
                <a:gdLst>
                  <a:gd name="T0" fmla="*/ 307 w 384"/>
                  <a:gd name="T1" fmla="*/ 351 h 351"/>
                  <a:gd name="T2" fmla="*/ 235 w 384"/>
                  <a:gd name="T3" fmla="*/ 108 h 351"/>
                  <a:gd name="T4" fmla="*/ 0 w 384"/>
                  <a:gd name="T5" fmla="*/ 82 h 351"/>
                  <a:gd name="T6" fmla="*/ 9 w 384"/>
                  <a:gd name="T7" fmla="*/ 0 h 351"/>
                  <a:gd name="T8" fmla="*/ 272 w 384"/>
                  <a:gd name="T9" fmla="*/ 30 h 351"/>
                  <a:gd name="T10" fmla="*/ 307 w 384"/>
                  <a:gd name="T11" fmla="*/ 60 h 351"/>
                  <a:gd name="T12" fmla="*/ 384 w 384"/>
                  <a:gd name="T13" fmla="*/ 326 h 351"/>
                  <a:gd name="T14" fmla="*/ 307 w 384"/>
                  <a:gd name="T15" fmla="*/ 351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4" h="351">
                    <a:moveTo>
                      <a:pt x="307" y="351"/>
                    </a:moveTo>
                    <a:cubicBezTo>
                      <a:pt x="235" y="108"/>
                      <a:pt x="235" y="108"/>
                      <a:pt x="235" y="108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272" y="30"/>
                      <a:pt x="272" y="30"/>
                      <a:pt x="272" y="30"/>
                    </a:cubicBezTo>
                    <a:cubicBezTo>
                      <a:pt x="289" y="31"/>
                      <a:pt x="303" y="44"/>
                      <a:pt x="307" y="60"/>
                    </a:cubicBezTo>
                    <a:cubicBezTo>
                      <a:pt x="384" y="326"/>
                      <a:pt x="384" y="326"/>
                      <a:pt x="384" y="326"/>
                    </a:cubicBezTo>
                    <a:lnTo>
                      <a:pt x="307" y="351"/>
                    </a:lnTo>
                    <a:close/>
                  </a:path>
                </a:pathLst>
              </a:custGeom>
              <a:solidFill>
                <a:srgbClr val="2139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 dirty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54" name="Freeform 50">
                <a:extLst>
                  <a:ext uri="{FF2B5EF4-FFF2-40B4-BE49-F238E27FC236}">
                    <a16:creationId xmlns:a16="http://schemas.microsoft.com/office/drawing/2014/main" id="{925591DA-752B-45AC-A5FA-9089E9F29B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86" y="3651"/>
                <a:ext cx="204" cy="174"/>
              </a:xfrm>
              <a:custGeom>
                <a:avLst/>
                <a:gdLst>
                  <a:gd name="T0" fmla="*/ 307 w 330"/>
                  <a:gd name="T1" fmla="*/ 289 h 289"/>
                  <a:gd name="T2" fmla="*/ 330 w 330"/>
                  <a:gd name="T3" fmla="*/ 281 h 289"/>
                  <a:gd name="T4" fmla="*/ 261 w 330"/>
                  <a:gd name="T5" fmla="*/ 56 h 289"/>
                  <a:gd name="T6" fmla="*/ 226 w 330"/>
                  <a:gd name="T7" fmla="*/ 25 h 289"/>
                  <a:gd name="T8" fmla="*/ 2 w 330"/>
                  <a:gd name="T9" fmla="*/ 0 h 289"/>
                  <a:gd name="T10" fmla="*/ 0 w 330"/>
                  <a:gd name="T11" fmla="*/ 20 h 289"/>
                  <a:gd name="T12" fmla="*/ 235 w 330"/>
                  <a:gd name="T13" fmla="*/ 46 h 289"/>
                  <a:gd name="T14" fmla="*/ 307 w 330"/>
                  <a:gd name="T15" fmla="*/ 289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0" h="289">
                    <a:moveTo>
                      <a:pt x="307" y="289"/>
                    </a:moveTo>
                    <a:cubicBezTo>
                      <a:pt x="330" y="281"/>
                      <a:pt x="330" y="281"/>
                      <a:pt x="330" y="281"/>
                    </a:cubicBezTo>
                    <a:cubicBezTo>
                      <a:pt x="261" y="56"/>
                      <a:pt x="261" y="56"/>
                      <a:pt x="261" y="56"/>
                    </a:cubicBezTo>
                    <a:cubicBezTo>
                      <a:pt x="257" y="39"/>
                      <a:pt x="243" y="27"/>
                      <a:pt x="226" y="25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235" y="46"/>
                      <a:pt x="235" y="46"/>
                      <a:pt x="235" y="46"/>
                    </a:cubicBezTo>
                    <a:lnTo>
                      <a:pt x="307" y="289"/>
                    </a:ln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 dirty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55" name="Freeform 51">
                <a:extLst>
                  <a:ext uri="{FF2B5EF4-FFF2-40B4-BE49-F238E27FC236}">
                    <a16:creationId xmlns:a16="http://schemas.microsoft.com/office/drawing/2014/main" id="{F672F7E2-83AA-43A6-9CC4-E57E885A7A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3" y="3620"/>
                <a:ext cx="131" cy="25"/>
              </a:xfrm>
              <a:custGeom>
                <a:avLst/>
                <a:gdLst>
                  <a:gd name="T0" fmla="*/ 180 w 212"/>
                  <a:gd name="T1" fmla="*/ 20 h 42"/>
                  <a:gd name="T2" fmla="*/ 2 w 212"/>
                  <a:gd name="T3" fmla="*/ 0 h 42"/>
                  <a:gd name="T4" fmla="*/ 0 w 212"/>
                  <a:gd name="T5" fmla="*/ 18 h 42"/>
                  <a:gd name="T6" fmla="*/ 212 w 212"/>
                  <a:gd name="T7" fmla="*/ 42 h 42"/>
                  <a:gd name="T8" fmla="*/ 180 w 212"/>
                  <a:gd name="T9" fmla="*/ 2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2" h="42">
                    <a:moveTo>
                      <a:pt x="180" y="2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212" y="42"/>
                      <a:pt x="212" y="42"/>
                      <a:pt x="212" y="42"/>
                    </a:cubicBezTo>
                    <a:cubicBezTo>
                      <a:pt x="206" y="29"/>
                      <a:pt x="194" y="21"/>
                      <a:pt x="180" y="20"/>
                    </a:cubicBezTo>
                    <a:close/>
                  </a:path>
                </a:pathLst>
              </a:custGeom>
              <a:solidFill>
                <a:srgbClr val="396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 dirty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56" name="Freeform 52">
                <a:extLst>
                  <a:ext uri="{FF2B5EF4-FFF2-40B4-BE49-F238E27FC236}">
                    <a16:creationId xmlns:a16="http://schemas.microsoft.com/office/drawing/2014/main" id="{23E2BFB0-8313-4ED6-B54E-89FBDD3C9A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5" y="3449"/>
                <a:ext cx="135" cy="229"/>
              </a:xfrm>
              <a:custGeom>
                <a:avLst/>
                <a:gdLst>
                  <a:gd name="T0" fmla="*/ 175 w 218"/>
                  <a:gd name="T1" fmla="*/ 36 h 380"/>
                  <a:gd name="T2" fmla="*/ 122 w 218"/>
                  <a:gd name="T3" fmla="*/ 0 h 380"/>
                  <a:gd name="T4" fmla="*/ 64 w 218"/>
                  <a:gd name="T5" fmla="*/ 0 h 380"/>
                  <a:gd name="T6" fmla="*/ 18 w 218"/>
                  <a:gd name="T7" fmla="*/ 47 h 380"/>
                  <a:gd name="T8" fmla="*/ 0 w 218"/>
                  <a:gd name="T9" fmla="*/ 270 h 380"/>
                  <a:gd name="T10" fmla="*/ 32 w 218"/>
                  <a:gd name="T11" fmla="*/ 360 h 380"/>
                  <a:gd name="T12" fmla="*/ 100 w 218"/>
                  <a:gd name="T13" fmla="*/ 360 h 380"/>
                  <a:gd name="T14" fmla="*/ 218 w 218"/>
                  <a:gd name="T15" fmla="*/ 325 h 380"/>
                  <a:gd name="T16" fmla="*/ 175 w 218"/>
                  <a:gd name="T17" fmla="*/ 36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8" h="380">
                    <a:moveTo>
                      <a:pt x="175" y="36"/>
                    </a:moveTo>
                    <a:cubicBezTo>
                      <a:pt x="168" y="28"/>
                      <a:pt x="160" y="0"/>
                      <a:pt x="122" y="0"/>
                    </a:cubicBezTo>
                    <a:cubicBezTo>
                      <a:pt x="113" y="0"/>
                      <a:pt x="74" y="0"/>
                      <a:pt x="64" y="0"/>
                    </a:cubicBezTo>
                    <a:cubicBezTo>
                      <a:pt x="27" y="0"/>
                      <a:pt x="22" y="39"/>
                      <a:pt x="18" y="47"/>
                    </a:cubicBezTo>
                    <a:cubicBezTo>
                      <a:pt x="6" y="79"/>
                      <a:pt x="0" y="215"/>
                      <a:pt x="0" y="270"/>
                    </a:cubicBezTo>
                    <a:cubicBezTo>
                      <a:pt x="0" y="326"/>
                      <a:pt x="0" y="360"/>
                      <a:pt x="32" y="360"/>
                    </a:cubicBezTo>
                    <a:cubicBezTo>
                      <a:pt x="100" y="360"/>
                      <a:pt x="100" y="360"/>
                      <a:pt x="100" y="360"/>
                    </a:cubicBezTo>
                    <a:cubicBezTo>
                      <a:pt x="132" y="360"/>
                      <a:pt x="218" y="380"/>
                      <a:pt x="218" y="325"/>
                    </a:cubicBezTo>
                    <a:cubicBezTo>
                      <a:pt x="218" y="269"/>
                      <a:pt x="192" y="57"/>
                      <a:pt x="175" y="36"/>
                    </a:cubicBezTo>
                    <a:close/>
                  </a:path>
                </a:pathLst>
              </a:custGeom>
              <a:solidFill>
                <a:srgbClr val="BAD8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 dirty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57" name="Freeform 53">
                <a:extLst>
                  <a:ext uri="{FF2B5EF4-FFF2-40B4-BE49-F238E27FC236}">
                    <a16:creationId xmlns:a16="http://schemas.microsoft.com/office/drawing/2014/main" id="{3F76E782-F6D0-4443-8B93-0F1DC72B2F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9" y="3449"/>
                <a:ext cx="75" cy="22"/>
              </a:xfrm>
              <a:custGeom>
                <a:avLst/>
                <a:gdLst>
                  <a:gd name="T0" fmla="*/ 122 w 122"/>
                  <a:gd name="T1" fmla="*/ 4 h 37"/>
                  <a:gd name="T2" fmla="*/ 100 w 122"/>
                  <a:gd name="T3" fmla="*/ 0 h 37"/>
                  <a:gd name="T4" fmla="*/ 43 w 122"/>
                  <a:gd name="T5" fmla="*/ 0 h 37"/>
                  <a:gd name="T6" fmla="*/ 0 w 122"/>
                  <a:gd name="T7" fmla="*/ 37 h 37"/>
                  <a:gd name="T8" fmla="*/ 30 w 122"/>
                  <a:gd name="T9" fmla="*/ 12 h 37"/>
                  <a:gd name="T10" fmla="*/ 97 w 122"/>
                  <a:gd name="T11" fmla="*/ 6 h 37"/>
                  <a:gd name="T12" fmla="*/ 121 w 122"/>
                  <a:gd name="T13" fmla="*/ 6 h 37"/>
                  <a:gd name="T14" fmla="*/ 122 w 122"/>
                  <a:gd name="T15" fmla="*/ 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2" h="37">
                    <a:moveTo>
                      <a:pt x="122" y="4"/>
                    </a:moveTo>
                    <a:cubicBezTo>
                      <a:pt x="116" y="1"/>
                      <a:pt x="109" y="0"/>
                      <a:pt x="100" y="0"/>
                    </a:cubicBezTo>
                    <a:cubicBezTo>
                      <a:pt x="91" y="0"/>
                      <a:pt x="52" y="0"/>
                      <a:pt x="43" y="0"/>
                    </a:cubicBezTo>
                    <a:cubicBezTo>
                      <a:pt x="13" y="0"/>
                      <a:pt x="4" y="23"/>
                      <a:pt x="0" y="37"/>
                    </a:cubicBezTo>
                    <a:cubicBezTo>
                      <a:pt x="6" y="28"/>
                      <a:pt x="14" y="15"/>
                      <a:pt x="30" y="12"/>
                    </a:cubicBezTo>
                    <a:cubicBezTo>
                      <a:pt x="40" y="10"/>
                      <a:pt x="87" y="8"/>
                      <a:pt x="97" y="6"/>
                    </a:cubicBezTo>
                    <a:cubicBezTo>
                      <a:pt x="106" y="5"/>
                      <a:pt x="114" y="5"/>
                      <a:pt x="121" y="6"/>
                    </a:cubicBezTo>
                    <a:lnTo>
                      <a:pt x="122" y="4"/>
                    </a:lnTo>
                    <a:close/>
                  </a:path>
                </a:pathLst>
              </a:custGeom>
              <a:solidFill>
                <a:srgbClr val="D7F0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 dirty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58" name="Freeform 54">
                <a:extLst>
                  <a:ext uri="{FF2B5EF4-FFF2-40B4-BE49-F238E27FC236}">
                    <a16:creationId xmlns:a16="http://schemas.microsoft.com/office/drawing/2014/main" id="{4ACBF840-B669-48B7-87B6-6E9A0E8CDC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3" y="3104"/>
                <a:ext cx="24" cy="35"/>
              </a:xfrm>
              <a:custGeom>
                <a:avLst/>
                <a:gdLst>
                  <a:gd name="T0" fmla="*/ 31 w 39"/>
                  <a:gd name="T1" fmla="*/ 58 h 58"/>
                  <a:gd name="T2" fmla="*/ 17 w 39"/>
                  <a:gd name="T3" fmla="*/ 42 h 58"/>
                  <a:gd name="T4" fmla="*/ 2 w 39"/>
                  <a:gd name="T5" fmla="*/ 12 h 58"/>
                  <a:gd name="T6" fmla="*/ 6 w 39"/>
                  <a:gd name="T7" fmla="*/ 2 h 58"/>
                  <a:gd name="T8" fmla="*/ 16 w 39"/>
                  <a:gd name="T9" fmla="*/ 5 h 58"/>
                  <a:gd name="T10" fmla="*/ 37 w 39"/>
                  <a:gd name="T11" fmla="*/ 47 h 58"/>
                  <a:gd name="T12" fmla="*/ 33 w 39"/>
                  <a:gd name="T13" fmla="*/ 57 h 58"/>
                  <a:gd name="T14" fmla="*/ 31 w 39"/>
                  <a:gd name="T15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58">
                    <a:moveTo>
                      <a:pt x="31" y="58"/>
                    </a:moveTo>
                    <a:cubicBezTo>
                      <a:pt x="27" y="58"/>
                      <a:pt x="23" y="42"/>
                      <a:pt x="17" y="42"/>
                    </a:cubicBezTo>
                    <a:cubicBezTo>
                      <a:pt x="11" y="42"/>
                      <a:pt x="2" y="12"/>
                      <a:pt x="2" y="12"/>
                    </a:cubicBezTo>
                    <a:cubicBezTo>
                      <a:pt x="0" y="8"/>
                      <a:pt x="2" y="4"/>
                      <a:pt x="6" y="2"/>
                    </a:cubicBezTo>
                    <a:cubicBezTo>
                      <a:pt x="10" y="0"/>
                      <a:pt x="14" y="1"/>
                      <a:pt x="16" y="5"/>
                    </a:cubicBezTo>
                    <a:cubicBezTo>
                      <a:pt x="37" y="47"/>
                      <a:pt x="37" y="47"/>
                      <a:pt x="37" y="47"/>
                    </a:cubicBezTo>
                    <a:cubicBezTo>
                      <a:pt x="39" y="51"/>
                      <a:pt x="37" y="55"/>
                      <a:pt x="33" y="57"/>
                    </a:cubicBezTo>
                    <a:cubicBezTo>
                      <a:pt x="32" y="58"/>
                      <a:pt x="31" y="58"/>
                      <a:pt x="31" y="58"/>
                    </a:cubicBezTo>
                    <a:close/>
                  </a:path>
                </a:pathLst>
              </a:custGeom>
              <a:solidFill>
                <a:srgbClr val="CB8C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 dirty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59" name="Freeform 55">
                <a:extLst>
                  <a:ext uri="{FF2B5EF4-FFF2-40B4-BE49-F238E27FC236}">
                    <a16:creationId xmlns:a16="http://schemas.microsoft.com/office/drawing/2014/main" id="{C853642A-A069-4D7B-9348-B53091C7C8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9" y="2999"/>
                <a:ext cx="123" cy="120"/>
              </a:xfrm>
              <a:custGeom>
                <a:avLst/>
                <a:gdLst>
                  <a:gd name="T0" fmla="*/ 191 w 199"/>
                  <a:gd name="T1" fmla="*/ 90 h 200"/>
                  <a:gd name="T2" fmla="*/ 131 w 199"/>
                  <a:gd name="T3" fmla="*/ 46 h 200"/>
                  <a:gd name="T4" fmla="*/ 136 w 199"/>
                  <a:gd name="T5" fmla="*/ 40 h 200"/>
                  <a:gd name="T6" fmla="*/ 134 w 199"/>
                  <a:gd name="T7" fmla="*/ 29 h 200"/>
                  <a:gd name="T8" fmla="*/ 97 w 199"/>
                  <a:gd name="T9" fmla="*/ 2 h 200"/>
                  <a:gd name="T10" fmla="*/ 86 w 199"/>
                  <a:gd name="T11" fmla="*/ 4 h 200"/>
                  <a:gd name="T12" fmla="*/ 81 w 199"/>
                  <a:gd name="T13" fmla="*/ 10 h 200"/>
                  <a:gd name="T14" fmla="*/ 64 w 199"/>
                  <a:gd name="T15" fmla="*/ 16 h 200"/>
                  <a:gd name="T16" fmla="*/ 5 w 199"/>
                  <a:gd name="T17" fmla="*/ 96 h 200"/>
                  <a:gd name="T18" fmla="*/ 9 w 199"/>
                  <a:gd name="T19" fmla="*/ 117 h 200"/>
                  <a:gd name="T20" fmla="*/ 114 w 199"/>
                  <a:gd name="T21" fmla="*/ 195 h 200"/>
                  <a:gd name="T22" fmla="*/ 136 w 199"/>
                  <a:gd name="T23" fmla="*/ 191 h 200"/>
                  <a:gd name="T24" fmla="*/ 194 w 199"/>
                  <a:gd name="T25" fmla="*/ 111 h 200"/>
                  <a:gd name="T26" fmla="*/ 191 w 199"/>
                  <a:gd name="T27" fmla="*/ 9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9" h="200">
                    <a:moveTo>
                      <a:pt x="191" y="90"/>
                    </a:moveTo>
                    <a:cubicBezTo>
                      <a:pt x="131" y="46"/>
                      <a:pt x="131" y="46"/>
                      <a:pt x="131" y="46"/>
                    </a:cubicBezTo>
                    <a:cubicBezTo>
                      <a:pt x="136" y="40"/>
                      <a:pt x="136" y="40"/>
                      <a:pt x="136" y="40"/>
                    </a:cubicBezTo>
                    <a:cubicBezTo>
                      <a:pt x="138" y="37"/>
                      <a:pt x="137" y="32"/>
                      <a:pt x="134" y="29"/>
                    </a:cubicBezTo>
                    <a:cubicBezTo>
                      <a:pt x="97" y="2"/>
                      <a:pt x="97" y="2"/>
                      <a:pt x="97" y="2"/>
                    </a:cubicBezTo>
                    <a:cubicBezTo>
                      <a:pt x="93" y="0"/>
                      <a:pt x="89" y="0"/>
                      <a:pt x="86" y="4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75" y="8"/>
                      <a:pt x="68" y="10"/>
                      <a:pt x="64" y="16"/>
                    </a:cubicBezTo>
                    <a:cubicBezTo>
                      <a:pt x="5" y="96"/>
                      <a:pt x="5" y="96"/>
                      <a:pt x="5" y="96"/>
                    </a:cubicBezTo>
                    <a:cubicBezTo>
                      <a:pt x="0" y="103"/>
                      <a:pt x="2" y="112"/>
                      <a:pt x="9" y="117"/>
                    </a:cubicBezTo>
                    <a:cubicBezTo>
                      <a:pt x="114" y="195"/>
                      <a:pt x="114" y="195"/>
                      <a:pt x="114" y="195"/>
                    </a:cubicBezTo>
                    <a:cubicBezTo>
                      <a:pt x="121" y="200"/>
                      <a:pt x="131" y="198"/>
                      <a:pt x="136" y="191"/>
                    </a:cubicBezTo>
                    <a:cubicBezTo>
                      <a:pt x="194" y="111"/>
                      <a:pt x="194" y="111"/>
                      <a:pt x="194" y="111"/>
                    </a:cubicBezTo>
                    <a:cubicBezTo>
                      <a:pt x="199" y="105"/>
                      <a:pt x="198" y="95"/>
                      <a:pt x="191" y="90"/>
                    </a:cubicBezTo>
                    <a:close/>
                  </a:path>
                </a:pathLst>
              </a:custGeom>
              <a:solidFill>
                <a:srgbClr val="5738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 dirty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60" name="Freeform 56">
                <a:extLst>
                  <a:ext uri="{FF2B5EF4-FFF2-40B4-BE49-F238E27FC236}">
                    <a16:creationId xmlns:a16="http://schemas.microsoft.com/office/drawing/2014/main" id="{06895AB3-12D7-4454-B852-2B8ECFF52C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0" y="3020"/>
                <a:ext cx="127" cy="99"/>
              </a:xfrm>
              <a:custGeom>
                <a:avLst/>
                <a:gdLst>
                  <a:gd name="T0" fmla="*/ 136 w 206"/>
                  <a:gd name="T1" fmla="*/ 157 h 163"/>
                  <a:gd name="T2" fmla="*/ 113 w 206"/>
                  <a:gd name="T3" fmla="*/ 158 h 163"/>
                  <a:gd name="T4" fmla="*/ 7 w 206"/>
                  <a:gd name="T5" fmla="*/ 81 h 163"/>
                  <a:gd name="T6" fmla="*/ 6 w 206"/>
                  <a:gd name="T7" fmla="*/ 62 h 163"/>
                  <a:gd name="T8" fmla="*/ 70 w 206"/>
                  <a:gd name="T9" fmla="*/ 6 h 163"/>
                  <a:gd name="T10" fmla="*/ 94 w 206"/>
                  <a:gd name="T11" fmla="*/ 5 h 163"/>
                  <a:gd name="T12" fmla="*/ 199 w 206"/>
                  <a:gd name="T13" fmla="*/ 83 h 163"/>
                  <a:gd name="T14" fmla="*/ 200 w 206"/>
                  <a:gd name="T15" fmla="*/ 102 h 163"/>
                  <a:gd name="T16" fmla="*/ 136 w 206"/>
                  <a:gd name="T17" fmla="*/ 15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6" h="163">
                    <a:moveTo>
                      <a:pt x="136" y="157"/>
                    </a:moveTo>
                    <a:cubicBezTo>
                      <a:pt x="130" y="163"/>
                      <a:pt x="119" y="163"/>
                      <a:pt x="113" y="158"/>
                    </a:cubicBezTo>
                    <a:cubicBezTo>
                      <a:pt x="7" y="81"/>
                      <a:pt x="7" y="81"/>
                      <a:pt x="7" y="81"/>
                    </a:cubicBezTo>
                    <a:cubicBezTo>
                      <a:pt x="0" y="76"/>
                      <a:pt x="0" y="67"/>
                      <a:pt x="6" y="62"/>
                    </a:cubicBezTo>
                    <a:cubicBezTo>
                      <a:pt x="70" y="6"/>
                      <a:pt x="70" y="6"/>
                      <a:pt x="70" y="6"/>
                    </a:cubicBezTo>
                    <a:cubicBezTo>
                      <a:pt x="76" y="1"/>
                      <a:pt x="87" y="0"/>
                      <a:pt x="94" y="5"/>
                    </a:cubicBezTo>
                    <a:cubicBezTo>
                      <a:pt x="199" y="83"/>
                      <a:pt x="199" y="83"/>
                      <a:pt x="199" y="83"/>
                    </a:cubicBezTo>
                    <a:cubicBezTo>
                      <a:pt x="206" y="88"/>
                      <a:pt x="206" y="96"/>
                      <a:pt x="200" y="102"/>
                    </a:cubicBezTo>
                    <a:lnTo>
                      <a:pt x="136" y="157"/>
                    </a:lnTo>
                    <a:close/>
                  </a:path>
                </a:pathLst>
              </a:custGeom>
              <a:solidFill>
                <a:srgbClr val="B4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 dirty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61" name="Freeform 57">
                <a:extLst>
                  <a:ext uri="{FF2B5EF4-FFF2-40B4-BE49-F238E27FC236}">
                    <a16:creationId xmlns:a16="http://schemas.microsoft.com/office/drawing/2014/main" id="{ED819390-35A8-485E-BDB9-6DD54D8BC9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4" y="3084"/>
                <a:ext cx="11" cy="34"/>
              </a:xfrm>
              <a:custGeom>
                <a:avLst/>
                <a:gdLst>
                  <a:gd name="T0" fmla="*/ 8 w 19"/>
                  <a:gd name="T1" fmla="*/ 55 h 55"/>
                  <a:gd name="T2" fmla="*/ 0 w 19"/>
                  <a:gd name="T3" fmla="*/ 47 h 55"/>
                  <a:gd name="T4" fmla="*/ 3 w 19"/>
                  <a:gd name="T5" fmla="*/ 7 h 55"/>
                  <a:gd name="T6" fmla="*/ 11 w 19"/>
                  <a:gd name="T7" fmla="*/ 0 h 55"/>
                  <a:gd name="T8" fmla="*/ 18 w 19"/>
                  <a:gd name="T9" fmla="*/ 8 h 55"/>
                  <a:gd name="T10" fmla="*/ 16 w 19"/>
                  <a:gd name="T11" fmla="*/ 47 h 55"/>
                  <a:gd name="T12" fmla="*/ 8 w 19"/>
                  <a:gd name="T13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55">
                    <a:moveTo>
                      <a:pt x="8" y="55"/>
                    </a:moveTo>
                    <a:cubicBezTo>
                      <a:pt x="3" y="55"/>
                      <a:pt x="0" y="51"/>
                      <a:pt x="0" y="4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3"/>
                      <a:pt x="7" y="0"/>
                      <a:pt x="11" y="0"/>
                    </a:cubicBezTo>
                    <a:cubicBezTo>
                      <a:pt x="15" y="0"/>
                      <a:pt x="19" y="4"/>
                      <a:pt x="18" y="8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52"/>
                      <a:pt x="12" y="55"/>
                      <a:pt x="8" y="55"/>
                    </a:cubicBezTo>
                    <a:close/>
                  </a:path>
                </a:pathLst>
              </a:custGeom>
              <a:solidFill>
                <a:srgbClr val="F6CA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 dirty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62" name="Freeform 58">
                <a:extLst>
                  <a:ext uri="{FF2B5EF4-FFF2-40B4-BE49-F238E27FC236}">
                    <a16:creationId xmlns:a16="http://schemas.microsoft.com/office/drawing/2014/main" id="{D2A8DDDE-7EFB-4C03-A292-0762E0F60F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39" y="3092"/>
                <a:ext cx="11" cy="33"/>
              </a:xfrm>
              <a:custGeom>
                <a:avLst/>
                <a:gdLst>
                  <a:gd name="T0" fmla="*/ 8 w 18"/>
                  <a:gd name="T1" fmla="*/ 55 h 55"/>
                  <a:gd name="T2" fmla="*/ 0 w 18"/>
                  <a:gd name="T3" fmla="*/ 47 h 55"/>
                  <a:gd name="T4" fmla="*/ 3 w 18"/>
                  <a:gd name="T5" fmla="*/ 7 h 55"/>
                  <a:gd name="T6" fmla="*/ 11 w 18"/>
                  <a:gd name="T7" fmla="*/ 0 h 55"/>
                  <a:gd name="T8" fmla="*/ 18 w 18"/>
                  <a:gd name="T9" fmla="*/ 8 h 55"/>
                  <a:gd name="T10" fmla="*/ 16 w 18"/>
                  <a:gd name="T11" fmla="*/ 48 h 55"/>
                  <a:gd name="T12" fmla="*/ 8 w 18"/>
                  <a:gd name="T13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55">
                    <a:moveTo>
                      <a:pt x="8" y="55"/>
                    </a:moveTo>
                    <a:cubicBezTo>
                      <a:pt x="3" y="55"/>
                      <a:pt x="0" y="51"/>
                      <a:pt x="0" y="4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3"/>
                      <a:pt x="6" y="0"/>
                      <a:pt x="11" y="0"/>
                    </a:cubicBezTo>
                    <a:cubicBezTo>
                      <a:pt x="15" y="0"/>
                      <a:pt x="18" y="4"/>
                      <a:pt x="18" y="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5" y="52"/>
                      <a:pt x="12" y="55"/>
                      <a:pt x="8" y="55"/>
                    </a:cubicBezTo>
                    <a:close/>
                  </a:path>
                </a:pathLst>
              </a:custGeom>
              <a:solidFill>
                <a:srgbClr val="F6CA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 dirty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63" name="Freeform 59">
                <a:extLst>
                  <a:ext uri="{FF2B5EF4-FFF2-40B4-BE49-F238E27FC236}">
                    <a16:creationId xmlns:a16="http://schemas.microsoft.com/office/drawing/2014/main" id="{46EF0AFD-062A-4A3E-BB25-E1A6CA8110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47" y="3098"/>
                <a:ext cx="11" cy="29"/>
              </a:xfrm>
              <a:custGeom>
                <a:avLst/>
                <a:gdLst>
                  <a:gd name="T0" fmla="*/ 7 w 17"/>
                  <a:gd name="T1" fmla="*/ 48 h 48"/>
                  <a:gd name="T2" fmla="*/ 0 w 17"/>
                  <a:gd name="T3" fmla="*/ 40 h 48"/>
                  <a:gd name="T4" fmla="*/ 2 w 17"/>
                  <a:gd name="T5" fmla="*/ 7 h 48"/>
                  <a:gd name="T6" fmla="*/ 10 w 17"/>
                  <a:gd name="T7" fmla="*/ 0 h 48"/>
                  <a:gd name="T8" fmla="*/ 17 w 17"/>
                  <a:gd name="T9" fmla="*/ 8 h 48"/>
                  <a:gd name="T10" fmla="*/ 15 w 17"/>
                  <a:gd name="T11" fmla="*/ 41 h 48"/>
                  <a:gd name="T12" fmla="*/ 7 w 17"/>
                  <a:gd name="T1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48">
                    <a:moveTo>
                      <a:pt x="7" y="48"/>
                    </a:moveTo>
                    <a:cubicBezTo>
                      <a:pt x="3" y="48"/>
                      <a:pt x="0" y="44"/>
                      <a:pt x="0" y="40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3"/>
                      <a:pt x="6" y="0"/>
                      <a:pt x="10" y="0"/>
                    </a:cubicBezTo>
                    <a:cubicBezTo>
                      <a:pt x="14" y="0"/>
                      <a:pt x="17" y="4"/>
                      <a:pt x="17" y="8"/>
                    </a:cubicBezTo>
                    <a:cubicBezTo>
                      <a:pt x="15" y="41"/>
                      <a:pt x="15" y="41"/>
                      <a:pt x="15" y="41"/>
                    </a:cubicBezTo>
                    <a:cubicBezTo>
                      <a:pt x="15" y="45"/>
                      <a:pt x="11" y="48"/>
                      <a:pt x="7" y="48"/>
                    </a:cubicBezTo>
                    <a:close/>
                  </a:path>
                </a:pathLst>
              </a:custGeom>
              <a:solidFill>
                <a:srgbClr val="F6CA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 dirty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64" name="Freeform 60">
                <a:extLst>
                  <a:ext uri="{FF2B5EF4-FFF2-40B4-BE49-F238E27FC236}">
                    <a16:creationId xmlns:a16="http://schemas.microsoft.com/office/drawing/2014/main" id="{C07B149C-7AF7-4516-AA1C-D5F8A92E61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31" y="3089"/>
                <a:ext cx="12" cy="36"/>
              </a:xfrm>
              <a:custGeom>
                <a:avLst/>
                <a:gdLst>
                  <a:gd name="T0" fmla="*/ 8 w 19"/>
                  <a:gd name="T1" fmla="*/ 59 h 60"/>
                  <a:gd name="T2" fmla="*/ 1 w 19"/>
                  <a:gd name="T3" fmla="*/ 51 h 60"/>
                  <a:gd name="T4" fmla="*/ 3 w 19"/>
                  <a:gd name="T5" fmla="*/ 8 h 60"/>
                  <a:gd name="T6" fmla="*/ 11 w 19"/>
                  <a:gd name="T7" fmla="*/ 1 h 60"/>
                  <a:gd name="T8" fmla="*/ 19 w 19"/>
                  <a:gd name="T9" fmla="*/ 9 h 60"/>
                  <a:gd name="T10" fmla="*/ 16 w 19"/>
                  <a:gd name="T11" fmla="*/ 52 h 60"/>
                  <a:gd name="T12" fmla="*/ 8 w 19"/>
                  <a:gd name="T13" fmla="*/ 59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60">
                    <a:moveTo>
                      <a:pt x="8" y="59"/>
                    </a:moveTo>
                    <a:cubicBezTo>
                      <a:pt x="4" y="59"/>
                      <a:pt x="0" y="56"/>
                      <a:pt x="1" y="51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4"/>
                      <a:pt x="7" y="0"/>
                      <a:pt x="11" y="1"/>
                    </a:cubicBezTo>
                    <a:cubicBezTo>
                      <a:pt x="16" y="1"/>
                      <a:pt x="19" y="4"/>
                      <a:pt x="19" y="9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16" y="56"/>
                      <a:pt x="12" y="60"/>
                      <a:pt x="8" y="59"/>
                    </a:cubicBezTo>
                    <a:close/>
                  </a:path>
                </a:pathLst>
              </a:custGeom>
              <a:solidFill>
                <a:srgbClr val="F6CA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 dirty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65" name="Freeform 61">
                <a:extLst>
                  <a:ext uri="{FF2B5EF4-FFF2-40B4-BE49-F238E27FC236}">
                    <a16:creationId xmlns:a16="http://schemas.microsoft.com/office/drawing/2014/main" id="{3F96E965-5FFC-42F7-994C-11B5C6A967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4" y="3115"/>
                <a:ext cx="35" cy="13"/>
              </a:xfrm>
              <a:custGeom>
                <a:avLst/>
                <a:gdLst>
                  <a:gd name="T0" fmla="*/ 41 w 57"/>
                  <a:gd name="T1" fmla="*/ 23 h 23"/>
                  <a:gd name="T2" fmla="*/ 0 w 57"/>
                  <a:gd name="T3" fmla="*/ 22 h 23"/>
                  <a:gd name="T4" fmla="*/ 1 w 57"/>
                  <a:gd name="T5" fmla="*/ 0 h 23"/>
                  <a:gd name="T6" fmla="*/ 54 w 57"/>
                  <a:gd name="T7" fmla="*/ 2 h 23"/>
                  <a:gd name="T8" fmla="*/ 41 w 57"/>
                  <a:gd name="T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23">
                    <a:moveTo>
                      <a:pt x="41" y="23"/>
                    </a:moveTo>
                    <a:cubicBezTo>
                      <a:pt x="25" y="23"/>
                      <a:pt x="0" y="22"/>
                      <a:pt x="0" y="22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4" y="2"/>
                      <a:pt x="57" y="23"/>
                      <a:pt x="41" y="23"/>
                    </a:cubicBezTo>
                    <a:close/>
                  </a:path>
                </a:pathLst>
              </a:custGeom>
              <a:solidFill>
                <a:srgbClr val="F6CA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 dirty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66" name="Rectangle 62">
                <a:extLst>
                  <a:ext uri="{FF2B5EF4-FFF2-40B4-BE49-F238E27FC236}">
                    <a16:creationId xmlns:a16="http://schemas.microsoft.com/office/drawing/2014/main" id="{CAF16CD5-CE5A-4502-ADEA-52ED2563D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19" y="3128"/>
                <a:ext cx="38" cy="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 dirty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67" name="Freeform 63">
                <a:extLst>
                  <a:ext uri="{FF2B5EF4-FFF2-40B4-BE49-F238E27FC236}">
                    <a16:creationId xmlns:a16="http://schemas.microsoft.com/office/drawing/2014/main" id="{6067B4A3-0FC5-46DC-8310-F4A40D4495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19" y="3135"/>
                <a:ext cx="235" cy="368"/>
              </a:xfrm>
              <a:custGeom>
                <a:avLst/>
                <a:gdLst>
                  <a:gd name="T0" fmla="*/ 327 w 380"/>
                  <a:gd name="T1" fmla="*/ 0 h 610"/>
                  <a:gd name="T2" fmla="*/ 256 w 380"/>
                  <a:gd name="T3" fmla="*/ 256 h 610"/>
                  <a:gd name="T4" fmla="*/ 9 w 380"/>
                  <a:gd name="T5" fmla="*/ 525 h 610"/>
                  <a:gd name="T6" fmla="*/ 0 w 380"/>
                  <a:gd name="T7" fmla="*/ 610 h 610"/>
                  <a:gd name="T8" fmla="*/ 380 w 380"/>
                  <a:gd name="T9" fmla="*/ 0 h 610"/>
                  <a:gd name="T10" fmla="*/ 327 w 380"/>
                  <a:gd name="T11" fmla="*/ 0 h 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0" h="610">
                    <a:moveTo>
                      <a:pt x="327" y="0"/>
                    </a:moveTo>
                    <a:cubicBezTo>
                      <a:pt x="321" y="34"/>
                      <a:pt x="303" y="136"/>
                      <a:pt x="256" y="256"/>
                    </a:cubicBezTo>
                    <a:cubicBezTo>
                      <a:pt x="208" y="382"/>
                      <a:pt x="138" y="515"/>
                      <a:pt x="9" y="525"/>
                    </a:cubicBezTo>
                    <a:cubicBezTo>
                      <a:pt x="0" y="610"/>
                      <a:pt x="0" y="610"/>
                      <a:pt x="0" y="610"/>
                    </a:cubicBezTo>
                    <a:cubicBezTo>
                      <a:pt x="287" y="586"/>
                      <a:pt x="374" y="42"/>
                      <a:pt x="380" y="0"/>
                    </a:cubicBezTo>
                    <a:lnTo>
                      <a:pt x="327" y="0"/>
                    </a:lnTo>
                    <a:close/>
                  </a:path>
                </a:pathLst>
              </a:custGeom>
              <a:solidFill>
                <a:srgbClr val="BAD8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 dirty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68" name="Freeform 64">
                <a:extLst>
                  <a:ext uri="{FF2B5EF4-FFF2-40B4-BE49-F238E27FC236}">
                    <a16:creationId xmlns:a16="http://schemas.microsoft.com/office/drawing/2014/main" id="{8538EF92-559E-40D1-B4FF-9E05FA3958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0" y="3135"/>
                <a:ext cx="214" cy="532"/>
              </a:xfrm>
              <a:custGeom>
                <a:avLst/>
                <a:gdLst>
                  <a:gd name="T0" fmla="*/ 30 w 345"/>
                  <a:gd name="T1" fmla="*/ 833 h 882"/>
                  <a:gd name="T2" fmla="*/ 0 w 345"/>
                  <a:gd name="T3" fmla="*/ 587 h 882"/>
                  <a:gd name="T4" fmla="*/ 325 w 345"/>
                  <a:gd name="T5" fmla="*/ 0 h 882"/>
                  <a:gd name="T6" fmla="*/ 345 w 345"/>
                  <a:gd name="T7" fmla="*/ 0 h 882"/>
                  <a:gd name="T8" fmla="*/ 18 w 345"/>
                  <a:gd name="T9" fmla="*/ 598 h 882"/>
                  <a:gd name="T10" fmla="*/ 48 w 345"/>
                  <a:gd name="T11" fmla="*/ 845 h 882"/>
                  <a:gd name="T12" fmla="*/ 11 w 345"/>
                  <a:gd name="T13" fmla="*/ 882 h 882"/>
                  <a:gd name="T14" fmla="*/ 30 w 345"/>
                  <a:gd name="T15" fmla="*/ 833 h 8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5" h="882">
                    <a:moveTo>
                      <a:pt x="30" y="833"/>
                    </a:moveTo>
                    <a:cubicBezTo>
                      <a:pt x="30" y="791"/>
                      <a:pt x="15" y="657"/>
                      <a:pt x="0" y="587"/>
                    </a:cubicBezTo>
                    <a:cubicBezTo>
                      <a:pt x="231" y="509"/>
                      <a:pt x="311" y="84"/>
                      <a:pt x="325" y="0"/>
                    </a:cubicBezTo>
                    <a:cubicBezTo>
                      <a:pt x="345" y="0"/>
                      <a:pt x="345" y="0"/>
                      <a:pt x="345" y="0"/>
                    </a:cubicBezTo>
                    <a:cubicBezTo>
                      <a:pt x="339" y="39"/>
                      <a:pt x="263" y="515"/>
                      <a:pt x="18" y="598"/>
                    </a:cubicBezTo>
                    <a:cubicBezTo>
                      <a:pt x="33" y="668"/>
                      <a:pt x="48" y="802"/>
                      <a:pt x="48" y="845"/>
                    </a:cubicBezTo>
                    <a:cubicBezTo>
                      <a:pt x="48" y="869"/>
                      <a:pt x="32" y="879"/>
                      <a:pt x="11" y="882"/>
                    </a:cubicBezTo>
                    <a:cubicBezTo>
                      <a:pt x="11" y="882"/>
                      <a:pt x="30" y="871"/>
                      <a:pt x="30" y="833"/>
                    </a:cubicBezTo>
                    <a:close/>
                  </a:path>
                </a:pathLst>
              </a:custGeom>
              <a:solidFill>
                <a:srgbClr val="9AB3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 dirty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69" name="Freeform 65">
                <a:extLst>
                  <a:ext uri="{FF2B5EF4-FFF2-40B4-BE49-F238E27FC236}">
                    <a16:creationId xmlns:a16="http://schemas.microsoft.com/office/drawing/2014/main" id="{7C0E58B7-34A3-4A73-B6DA-84CEACCE9F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9" y="3112"/>
                <a:ext cx="13" cy="16"/>
              </a:xfrm>
              <a:custGeom>
                <a:avLst/>
                <a:gdLst>
                  <a:gd name="T0" fmla="*/ 7 w 20"/>
                  <a:gd name="T1" fmla="*/ 0 h 27"/>
                  <a:gd name="T2" fmla="*/ 5 w 20"/>
                  <a:gd name="T3" fmla="*/ 27 h 27"/>
                  <a:gd name="T4" fmla="*/ 20 w 20"/>
                  <a:gd name="T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27">
                    <a:moveTo>
                      <a:pt x="7" y="0"/>
                    </a:moveTo>
                    <a:cubicBezTo>
                      <a:pt x="7" y="0"/>
                      <a:pt x="0" y="14"/>
                      <a:pt x="5" y="27"/>
                    </a:cubicBezTo>
                    <a:cubicBezTo>
                      <a:pt x="16" y="27"/>
                      <a:pt x="20" y="27"/>
                      <a:pt x="20" y="27"/>
                    </a:cubicBezTo>
                  </a:path>
                </a:pathLst>
              </a:custGeom>
              <a:solidFill>
                <a:srgbClr val="F6CA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 dirty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70" name="Freeform 66">
                <a:extLst>
                  <a:ext uri="{FF2B5EF4-FFF2-40B4-BE49-F238E27FC236}">
                    <a16:creationId xmlns:a16="http://schemas.microsoft.com/office/drawing/2014/main" id="{3E99D9D3-4755-4111-8EF4-E1600C79AC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6" y="3685"/>
                <a:ext cx="21" cy="149"/>
              </a:xfrm>
              <a:custGeom>
                <a:avLst/>
                <a:gdLst>
                  <a:gd name="T0" fmla="*/ 16 w 33"/>
                  <a:gd name="T1" fmla="*/ 247 h 247"/>
                  <a:gd name="T2" fmla="*/ 0 w 33"/>
                  <a:gd name="T3" fmla="*/ 230 h 247"/>
                  <a:gd name="T4" fmla="*/ 0 w 33"/>
                  <a:gd name="T5" fmla="*/ 16 h 247"/>
                  <a:gd name="T6" fmla="*/ 16 w 33"/>
                  <a:gd name="T7" fmla="*/ 0 h 247"/>
                  <a:gd name="T8" fmla="*/ 33 w 33"/>
                  <a:gd name="T9" fmla="*/ 16 h 247"/>
                  <a:gd name="T10" fmla="*/ 33 w 33"/>
                  <a:gd name="T11" fmla="*/ 230 h 247"/>
                  <a:gd name="T12" fmla="*/ 16 w 33"/>
                  <a:gd name="T13" fmla="*/ 247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247">
                    <a:moveTo>
                      <a:pt x="16" y="247"/>
                    </a:moveTo>
                    <a:cubicBezTo>
                      <a:pt x="8" y="247"/>
                      <a:pt x="0" y="239"/>
                      <a:pt x="0" y="23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8" y="0"/>
                      <a:pt x="16" y="0"/>
                    </a:cubicBezTo>
                    <a:cubicBezTo>
                      <a:pt x="25" y="0"/>
                      <a:pt x="33" y="7"/>
                      <a:pt x="33" y="16"/>
                    </a:cubicBezTo>
                    <a:cubicBezTo>
                      <a:pt x="33" y="230"/>
                      <a:pt x="33" y="230"/>
                      <a:pt x="33" y="230"/>
                    </a:cubicBezTo>
                    <a:cubicBezTo>
                      <a:pt x="33" y="239"/>
                      <a:pt x="25" y="247"/>
                      <a:pt x="16" y="247"/>
                    </a:cubicBezTo>
                    <a:close/>
                  </a:path>
                </a:pathLst>
              </a:custGeom>
              <a:solidFill>
                <a:srgbClr val="004B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 dirty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71" name="Freeform 67">
                <a:extLst>
                  <a:ext uri="{FF2B5EF4-FFF2-40B4-BE49-F238E27FC236}">
                    <a16:creationId xmlns:a16="http://schemas.microsoft.com/office/drawing/2014/main" id="{BDEAE875-DE89-46D2-B64B-AC9C51AABE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5" y="3666"/>
                <a:ext cx="183" cy="28"/>
              </a:xfrm>
              <a:custGeom>
                <a:avLst/>
                <a:gdLst>
                  <a:gd name="T0" fmla="*/ 248 w 295"/>
                  <a:gd name="T1" fmla="*/ 0 h 47"/>
                  <a:gd name="T2" fmla="*/ 159 w 295"/>
                  <a:gd name="T3" fmla="*/ 0 h 47"/>
                  <a:gd name="T4" fmla="*/ 47 w 295"/>
                  <a:gd name="T5" fmla="*/ 0 h 47"/>
                  <a:gd name="T6" fmla="*/ 0 w 295"/>
                  <a:gd name="T7" fmla="*/ 47 h 47"/>
                  <a:gd name="T8" fmla="*/ 295 w 295"/>
                  <a:gd name="T9" fmla="*/ 47 h 47"/>
                  <a:gd name="T10" fmla="*/ 248 w 295"/>
                  <a:gd name="T11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5" h="47">
                    <a:moveTo>
                      <a:pt x="248" y="0"/>
                    </a:moveTo>
                    <a:cubicBezTo>
                      <a:pt x="159" y="0"/>
                      <a:pt x="159" y="0"/>
                      <a:pt x="159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1"/>
                      <a:pt x="0" y="47"/>
                    </a:cubicBezTo>
                    <a:cubicBezTo>
                      <a:pt x="295" y="47"/>
                      <a:pt x="295" y="47"/>
                      <a:pt x="295" y="47"/>
                    </a:cubicBezTo>
                    <a:cubicBezTo>
                      <a:pt x="295" y="21"/>
                      <a:pt x="274" y="0"/>
                      <a:pt x="248" y="0"/>
                    </a:cubicBezTo>
                    <a:close/>
                  </a:path>
                </a:pathLst>
              </a:cu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 dirty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72" name="Freeform 68">
                <a:extLst>
                  <a:ext uri="{FF2B5EF4-FFF2-40B4-BE49-F238E27FC236}">
                    <a16:creationId xmlns:a16="http://schemas.microsoft.com/office/drawing/2014/main" id="{B0EFE0E6-EF4C-4BD5-986B-53A923BDAB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4" y="3666"/>
                <a:ext cx="164" cy="28"/>
              </a:xfrm>
              <a:custGeom>
                <a:avLst/>
                <a:gdLst>
                  <a:gd name="T0" fmla="*/ 99 w 265"/>
                  <a:gd name="T1" fmla="*/ 4 h 47"/>
                  <a:gd name="T2" fmla="*/ 188 w 265"/>
                  <a:gd name="T3" fmla="*/ 4 h 47"/>
                  <a:gd name="T4" fmla="*/ 234 w 265"/>
                  <a:gd name="T5" fmla="*/ 47 h 47"/>
                  <a:gd name="T6" fmla="*/ 265 w 265"/>
                  <a:gd name="T7" fmla="*/ 47 h 47"/>
                  <a:gd name="T8" fmla="*/ 218 w 265"/>
                  <a:gd name="T9" fmla="*/ 0 h 47"/>
                  <a:gd name="T10" fmla="*/ 163 w 265"/>
                  <a:gd name="T11" fmla="*/ 0 h 47"/>
                  <a:gd name="T12" fmla="*/ 17 w 265"/>
                  <a:gd name="T13" fmla="*/ 0 h 47"/>
                  <a:gd name="T14" fmla="*/ 0 w 265"/>
                  <a:gd name="T15" fmla="*/ 4 h 47"/>
                  <a:gd name="T16" fmla="*/ 99 w 265"/>
                  <a:gd name="T17" fmla="*/ 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5" h="47">
                    <a:moveTo>
                      <a:pt x="99" y="4"/>
                    </a:moveTo>
                    <a:cubicBezTo>
                      <a:pt x="188" y="4"/>
                      <a:pt x="188" y="4"/>
                      <a:pt x="188" y="4"/>
                    </a:cubicBezTo>
                    <a:cubicBezTo>
                      <a:pt x="212" y="4"/>
                      <a:pt x="232" y="23"/>
                      <a:pt x="234" y="47"/>
                    </a:cubicBezTo>
                    <a:cubicBezTo>
                      <a:pt x="265" y="47"/>
                      <a:pt x="265" y="47"/>
                      <a:pt x="265" y="47"/>
                    </a:cubicBezTo>
                    <a:cubicBezTo>
                      <a:pt x="265" y="21"/>
                      <a:pt x="244" y="0"/>
                      <a:pt x="218" y="0"/>
                    </a:cubicBezTo>
                    <a:cubicBezTo>
                      <a:pt x="163" y="0"/>
                      <a:pt x="163" y="0"/>
                      <a:pt x="163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1" y="0"/>
                      <a:pt x="5" y="2"/>
                      <a:pt x="0" y="4"/>
                    </a:cubicBezTo>
                    <a:lnTo>
                      <a:pt x="99" y="4"/>
                    </a:lnTo>
                    <a:close/>
                  </a:path>
                </a:pathLst>
              </a:custGeom>
              <a:solidFill>
                <a:srgbClr val="00B2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 dirty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73" name="Freeform 69">
                <a:extLst>
                  <a:ext uri="{FF2B5EF4-FFF2-40B4-BE49-F238E27FC236}">
                    <a16:creationId xmlns:a16="http://schemas.microsoft.com/office/drawing/2014/main" id="{995326E7-8FC9-46A1-84AA-56E53D0815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0" y="3803"/>
                <a:ext cx="134" cy="45"/>
              </a:xfrm>
              <a:custGeom>
                <a:avLst/>
                <a:gdLst>
                  <a:gd name="T0" fmla="*/ 199 w 217"/>
                  <a:gd name="T1" fmla="*/ 73 h 75"/>
                  <a:gd name="T2" fmla="*/ 187 w 217"/>
                  <a:gd name="T3" fmla="*/ 68 h 75"/>
                  <a:gd name="T4" fmla="*/ 108 w 217"/>
                  <a:gd name="T5" fmla="*/ 33 h 75"/>
                  <a:gd name="T6" fmla="*/ 30 w 217"/>
                  <a:gd name="T7" fmla="*/ 68 h 75"/>
                  <a:gd name="T8" fmla="*/ 7 w 217"/>
                  <a:gd name="T9" fmla="*/ 69 h 75"/>
                  <a:gd name="T10" fmla="*/ 6 w 217"/>
                  <a:gd name="T11" fmla="*/ 46 h 75"/>
                  <a:gd name="T12" fmla="*/ 108 w 217"/>
                  <a:gd name="T13" fmla="*/ 0 h 75"/>
                  <a:gd name="T14" fmla="*/ 211 w 217"/>
                  <a:gd name="T15" fmla="*/ 46 h 75"/>
                  <a:gd name="T16" fmla="*/ 210 w 217"/>
                  <a:gd name="T17" fmla="*/ 69 h 75"/>
                  <a:gd name="T18" fmla="*/ 199 w 217"/>
                  <a:gd name="T19" fmla="*/ 73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7" h="75">
                    <a:moveTo>
                      <a:pt x="199" y="73"/>
                    </a:moveTo>
                    <a:cubicBezTo>
                      <a:pt x="195" y="73"/>
                      <a:pt x="191" y="71"/>
                      <a:pt x="187" y="68"/>
                    </a:cubicBezTo>
                    <a:cubicBezTo>
                      <a:pt x="167" y="46"/>
                      <a:pt x="138" y="33"/>
                      <a:pt x="108" y="33"/>
                    </a:cubicBezTo>
                    <a:cubicBezTo>
                      <a:pt x="78" y="33"/>
                      <a:pt x="50" y="46"/>
                      <a:pt x="30" y="68"/>
                    </a:cubicBezTo>
                    <a:cubicBezTo>
                      <a:pt x="24" y="75"/>
                      <a:pt x="13" y="75"/>
                      <a:pt x="7" y="69"/>
                    </a:cubicBezTo>
                    <a:cubicBezTo>
                      <a:pt x="0" y="63"/>
                      <a:pt x="0" y="53"/>
                      <a:pt x="6" y="46"/>
                    </a:cubicBezTo>
                    <a:cubicBezTo>
                      <a:pt x="32" y="17"/>
                      <a:pt x="69" y="0"/>
                      <a:pt x="108" y="0"/>
                    </a:cubicBezTo>
                    <a:cubicBezTo>
                      <a:pt x="148" y="0"/>
                      <a:pt x="185" y="17"/>
                      <a:pt x="211" y="46"/>
                    </a:cubicBezTo>
                    <a:cubicBezTo>
                      <a:pt x="217" y="53"/>
                      <a:pt x="217" y="63"/>
                      <a:pt x="210" y="69"/>
                    </a:cubicBezTo>
                    <a:cubicBezTo>
                      <a:pt x="207" y="72"/>
                      <a:pt x="203" y="73"/>
                      <a:pt x="199" y="73"/>
                    </a:cubicBezTo>
                    <a:close/>
                  </a:path>
                </a:pathLst>
              </a:custGeom>
              <a:solidFill>
                <a:srgbClr val="004B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 dirty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74" name="Oval 70">
                <a:extLst>
                  <a:ext uri="{FF2B5EF4-FFF2-40B4-BE49-F238E27FC236}">
                    <a16:creationId xmlns:a16="http://schemas.microsoft.com/office/drawing/2014/main" id="{C0A88A2A-2CDD-4FEF-B5BD-74E525CFC2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40" y="3842"/>
                <a:ext cx="21" cy="22"/>
              </a:xfrm>
              <a:prstGeom prst="ellipse">
                <a:avLst/>
              </a:prstGeom>
              <a:solidFill>
                <a:srgbClr val="004B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 dirty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75" name="Oval 71">
                <a:extLst>
                  <a:ext uri="{FF2B5EF4-FFF2-40B4-BE49-F238E27FC236}">
                    <a16:creationId xmlns:a16="http://schemas.microsoft.com/office/drawing/2014/main" id="{3FD1467A-D13A-4436-B127-1E120A1F0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2" y="3842"/>
                <a:ext cx="22" cy="22"/>
              </a:xfrm>
              <a:prstGeom prst="ellipse">
                <a:avLst/>
              </a:prstGeom>
              <a:solidFill>
                <a:srgbClr val="004B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 dirty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76" name="Freeform 72">
                <a:extLst>
                  <a:ext uri="{FF2B5EF4-FFF2-40B4-BE49-F238E27FC236}">
                    <a16:creationId xmlns:a16="http://schemas.microsoft.com/office/drawing/2014/main" id="{9964D23E-71AB-421E-8EC4-744849B45E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3" y="3521"/>
                <a:ext cx="33" cy="101"/>
              </a:xfrm>
              <a:custGeom>
                <a:avLst/>
                <a:gdLst>
                  <a:gd name="T0" fmla="*/ 19 w 54"/>
                  <a:gd name="T1" fmla="*/ 1 h 167"/>
                  <a:gd name="T2" fmla="*/ 0 w 54"/>
                  <a:gd name="T3" fmla="*/ 1 h 167"/>
                  <a:gd name="T4" fmla="*/ 28 w 54"/>
                  <a:gd name="T5" fmla="*/ 39 h 167"/>
                  <a:gd name="T6" fmla="*/ 28 w 54"/>
                  <a:gd name="T7" fmla="*/ 128 h 167"/>
                  <a:gd name="T8" fmla="*/ 0 w 54"/>
                  <a:gd name="T9" fmla="*/ 166 h 167"/>
                  <a:gd name="T10" fmla="*/ 19 w 54"/>
                  <a:gd name="T11" fmla="*/ 166 h 167"/>
                  <a:gd name="T12" fmla="*/ 54 w 54"/>
                  <a:gd name="T13" fmla="*/ 128 h 167"/>
                  <a:gd name="T14" fmla="*/ 54 w 54"/>
                  <a:gd name="T15" fmla="*/ 39 h 167"/>
                  <a:gd name="T16" fmla="*/ 19 w 54"/>
                  <a:gd name="T17" fmla="*/ 1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" h="167">
                    <a:moveTo>
                      <a:pt x="19" y="1"/>
                    </a:moveTo>
                    <a:cubicBezTo>
                      <a:pt x="19" y="1"/>
                      <a:pt x="10" y="0"/>
                      <a:pt x="0" y="1"/>
                    </a:cubicBezTo>
                    <a:cubicBezTo>
                      <a:pt x="15" y="5"/>
                      <a:pt x="28" y="22"/>
                      <a:pt x="28" y="39"/>
                    </a:cubicBezTo>
                    <a:cubicBezTo>
                      <a:pt x="28" y="128"/>
                      <a:pt x="28" y="128"/>
                      <a:pt x="28" y="128"/>
                    </a:cubicBezTo>
                    <a:cubicBezTo>
                      <a:pt x="28" y="146"/>
                      <a:pt x="16" y="163"/>
                      <a:pt x="0" y="166"/>
                    </a:cubicBezTo>
                    <a:cubicBezTo>
                      <a:pt x="10" y="167"/>
                      <a:pt x="19" y="166"/>
                      <a:pt x="19" y="166"/>
                    </a:cubicBezTo>
                    <a:cubicBezTo>
                      <a:pt x="38" y="166"/>
                      <a:pt x="54" y="149"/>
                      <a:pt x="54" y="128"/>
                    </a:cubicBezTo>
                    <a:cubicBezTo>
                      <a:pt x="54" y="39"/>
                      <a:pt x="54" y="39"/>
                      <a:pt x="54" y="39"/>
                    </a:cubicBezTo>
                    <a:cubicBezTo>
                      <a:pt x="54" y="18"/>
                      <a:pt x="38" y="1"/>
                      <a:pt x="19" y="1"/>
                    </a:cubicBezTo>
                    <a:close/>
                  </a:path>
                </a:pathLst>
              </a:custGeom>
              <a:solidFill>
                <a:srgbClr val="004B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 dirty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77" name="Freeform 73">
                <a:extLst>
                  <a:ext uri="{FF2B5EF4-FFF2-40B4-BE49-F238E27FC236}">
                    <a16:creationId xmlns:a16="http://schemas.microsoft.com/office/drawing/2014/main" id="{39F920D2-E7DA-482B-B7EC-A964B4852D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5" y="3522"/>
                <a:ext cx="80" cy="99"/>
              </a:xfrm>
              <a:custGeom>
                <a:avLst/>
                <a:gdLst>
                  <a:gd name="T0" fmla="*/ 129 w 129"/>
                  <a:gd name="T1" fmla="*/ 127 h 165"/>
                  <a:gd name="T2" fmla="*/ 94 w 129"/>
                  <a:gd name="T3" fmla="*/ 165 h 165"/>
                  <a:gd name="T4" fmla="*/ 64 w 129"/>
                  <a:gd name="T5" fmla="*/ 164 h 165"/>
                  <a:gd name="T6" fmla="*/ 35 w 129"/>
                  <a:gd name="T7" fmla="*/ 165 h 165"/>
                  <a:gd name="T8" fmla="*/ 0 w 129"/>
                  <a:gd name="T9" fmla="*/ 127 h 165"/>
                  <a:gd name="T10" fmla="*/ 0 w 129"/>
                  <a:gd name="T11" fmla="*/ 38 h 165"/>
                  <a:gd name="T12" fmla="*/ 35 w 129"/>
                  <a:gd name="T13" fmla="*/ 0 h 165"/>
                  <a:gd name="T14" fmla="*/ 64 w 129"/>
                  <a:gd name="T15" fmla="*/ 2 h 165"/>
                  <a:gd name="T16" fmla="*/ 94 w 129"/>
                  <a:gd name="T17" fmla="*/ 0 h 165"/>
                  <a:gd name="T18" fmla="*/ 129 w 129"/>
                  <a:gd name="T19" fmla="*/ 38 h 165"/>
                  <a:gd name="T20" fmla="*/ 129 w 129"/>
                  <a:gd name="T21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9" h="165">
                    <a:moveTo>
                      <a:pt x="129" y="127"/>
                    </a:moveTo>
                    <a:cubicBezTo>
                      <a:pt x="129" y="148"/>
                      <a:pt x="113" y="165"/>
                      <a:pt x="94" y="165"/>
                    </a:cubicBezTo>
                    <a:cubicBezTo>
                      <a:pt x="94" y="165"/>
                      <a:pt x="75" y="164"/>
                      <a:pt x="64" y="164"/>
                    </a:cubicBezTo>
                    <a:cubicBezTo>
                      <a:pt x="54" y="164"/>
                      <a:pt x="35" y="165"/>
                      <a:pt x="35" y="165"/>
                    </a:cubicBezTo>
                    <a:cubicBezTo>
                      <a:pt x="16" y="165"/>
                      <a:pt x="0" y="148"/>
                      <a:pt x="0" y="127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17"/>
                      <a:pt x="16" y="0"/>
                      <a:pt x="35" y="0"/>
                    </a:cubicBezTo>
                    <a:cubicBezTo>
                      <a:pt x="35" y="0"/>
                      <a:pt x="51" y="2"/>
                      <a:pt x="64" y="2"/>
                    </a:cubicBezTo>
                    <a:cubicBezTo>
                      <a:pt x="78" y="2"/>
                      <a:pt x="94" y="0"/>
                      <a:pt x="94" y="0"/>
                    </a:cubicBezTo>
                    <a:cubicBezTo>
                      <a:pt x="113" y="0"/>
                      <a:pt x="129" y="17"/>
                      <a:pt x="129" y="38"/>
                    </a:cubicBezTo>
                    <a:lnTo>
                      <a:pt x="129" y="127"/>
                    </a:lnTo>
                    <a:close/>
                  </a:path>
                </a:pathLst>
              </a:cu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 dirty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78" name="Freeform 74">
                <a:extLst>
                  <a:ext uri="{FF2B5EF4-FFF2-40B4-BE49-F238E27FC236}">
                    <a16:creationId xmlns:a16="http://schemas.microsoft.com/office/drawing/2014/main" id="{40E63067-58D3-40ED-80EB-6C2D71C422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7" y="3522"/>
                <a:ext cx="28" cy="99"/>
              </a:xfrm>
              <a:custGeom>
                <a:avLst/>
                <a:gdLst>
                  <a:gd name="T0" fmla="*/ 10 w 45"/>
                  <a:gd name="T1" fmla="*/ 0 h 165"/>
                  <a:gd name="T2" fmla="*/ 1 w 45"/>
                  <a:gd name="T3" fmla="*/ 1 h 165"/>
                  <a:gd name="T4" fmla="*/ 29 w 45"/>
                  <a:gd name="T5" fmla="*/ 38 h 165"/>
                  <a:gd name="T6" fmla="*/ 29 w 45"/>
                  <a:gd name="T7" fmla="*/ 127 h 165"/>
                  <a:gd name="T8" fmla="*/ 0 w 45"/>
                  <a:gd name="T9" fmla="*/ 165 h 165"/>
                  <a:gd name="T10" fmla="*/ 10 w 45"/>
                  <a:gd name="T11" fmla="*/ 165 h 165"/>
                  <a:gd name="T12" fmla="*/ 45 w 45"/>
                  <a:gd name="T13" fmla="*/ 127 h 165"/>
                  <a:gd name="T14" fmla="*/ 45 w 45"/>
                  <a:gd name="T15" fmla="*/ 38 h 165"/>
                  <a:gd name="T16" fmla="*/ 10 w 45"/>
                  <a:gd name="T17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" h="165">
                    <a:moveTo>
                      <a:pt x="10" y="0"/>
                    </a:moveTo>
                    <a:cubicBezTo>
                      <a:pt x="10" y="0"/>
                      <a:pt x="6" y="0"/>
                      <a:pt x="1" y="1"/>
                    </a:cubicBezTo>
                    <a:cubicBezTo>
                      <a:pt x="17" y="4"/>
                      <a:pt x="29" y="20"/>
                      <a:pt x="29" y="38"/>
                    </a:cubicBez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46"/>
                      <a:pt x="17" y="162"/>
                      <a:pt x="0" y="165"/>
                    </a:cubicBezTo>
                    <a:cubicBezTo>
                      <a:pt x="6" y="165"/>
                      <a:pt x="10" y="165"/>
                      <a:pt x="10" y="165"/>
                    </a:cubicBezTo>
                    <a:cubicBezTo>
                      <a:pt x="29" y="165"/>
                      <a:pt x="45" y="148"/>
                      <a:pt x="45" y="127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45" y="17"/>
                      <a:pt x="29" y="0"/>
                      <a:pt x="10" y="0"/>
                    </a:cubicBezTo>
                    <a:close/>
                  </a:path>
                </a:pathLst>
              </a:custGeom>
              <a:solidFill>
                <a:srgbClr val="00B2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 dirty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79" name="Freeform 75">
                <a:extLst>
                  <a:ext uri="{FF2B5EF4-FFF2-40B4-BE49-F238E27FC236}">
                    <a16:creationId xmlns:a16="http://schemas.microsoft.com/office/drawing/2014/main" id="{5ABAFDD3-52AA-474A-93B1-5848C4F13D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7" y="3565"/>
                <a:ext cx="16" cy="119"/>
              </a:xfrm>
              <a:custGeom>
                <a:avLst/>
                <a:gdLst>
                  <a:gd name="T0" fmla="*/ 13 w 25"/>
                  <a:gd name="T1" fmla="*/ 197 h 197"/>
                  <a:gd name="T2" fmla="*/ 0 w 25"/>
                  <a:gd name="T3" fmla="*/ 185 h 197"/>
                  <a:gd name="T4" fmla="*/ 0 w 25"/>
                  <a:gd name="T5" fmla="*/ 12 h 197"/>
                  <a:gd name="T6" fmla="*/ 13 w 25"/>
                  <a:gd name="T7" fmla="*/ 0 h 197"/>
                  <a:gd name="T8" fmla="*/ 25 w 25"/>
                  <a:gd name="T9" fmla="*/ 12 h 197"/>
                  <a:gd name="T10" fmla="*/ 25 w 25"/>
                  <a:gd name="T11" fmla="*/ 185 h 197"/>
                  <a:gd name="T12" fmla="*/ 13 w 25"/>
                  <a:gd name="T13" fmla="*/ 19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197">
                    <a:moveTo>
                      <a:pt x="13" y="197"/>
                    </a:moveTo>
                    <a:cubicBezTo>
                      <a:pt x="6" y="197"/>
                      <a:pt x="0" y="192"/>
                      <a:pt x="0" y="18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6" y="0"/>
                      <a:pt x="13" y="0"/>
                    </a:cubicBezTo>
                    <a:cubicBezTo>
                      <a:pt x="19" y="0"/>
                      <a:pt x="25" y="5"/>
                      <a:pt x="25" y="12"/>
                    </a:cubicBezTo>
                    <a:cubicBezTo>
                      <a:pt x="25" y="185"/>
                      <a:pt x="25" y="185"/>
                      <a:pt x="25" y="185"/>
                    </a:cubicBezTo>
                    <a:cubicBezTo>
                      <a:pt x="25" y="192"/>
                      <a:pt x="19" y="197"/>
                      <a:pt x="13" y="197"/>
                    </a:cubicBezTo>
                    <a:close/>
                  </a:path>
                </a:pathLst>
              </a:custGeom>
              <a:solidFill>
                <a:srgbClr val="004B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 dirty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80" name="Freeform 76">
                <a:extLst>
                  <a:ext uri="{FF2B5EF4-FFF2-40B4-BE49-F238E27FC236}">
                    <a16:creationId xmlns:a16="http://schemas.microsoft.com/office/drawing/2014/main" id="{7A19CAE9-AA34-4062-A31F-EE1B65DBAD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91" y="3834"/>
                <a:ext cx="135" cy="35"/>
              </a:xfrm>
              <a:custGeom>
                <a:avLst/>
                <a:gdLst>
                  <a:gd name="T0" fmla="*/ 0 w 217"/>
                  <a:gd name="T1" fmla="*/ 15 h 57"/>
                  <a:gd name="T2" fmla="*/ 5 w 217"/>
                  <a:gd name="T3" fmla="*/ 48 h 57"/>
                  <a:gd name="T4" fmla="*/ 26 w 217"/>
                  <a:gd name="T5" fmla="*/ 56 h 57"/>
                  <a:gd name="T6" fmla="*/ 128 w 217"/>
                  <a:gd name="T7" fmla="*/ 47 h 57"/>
                  <a:gd name="T8" fmla="*/ 196 w 217"/>
                  <a:gd name="T9" fmla="*/ 32 h 57"/>
                  <a:gd name="T10" fmla="*/ 200 w 217"/>
                  <a:gd name="T11" fmla="*/ 16 h 57"/>
                  <a:gd name="T12" fmla="*/ 103 w 217"/>
                  <a:gd name="T13" fmla="*/ 4 h 57"/>
                  <a:gd name="T14" fmla="*/ 0 w 217"/>
                  <a:gd name="T15" fmla="*/ 1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7" h="57">
                    <a:moveTo>
                      <a:pt x="0" y="15"/>
                    </a:moveTo>
                    <a:cubicBezTo>
                      <a:pt x="5" y="48"/>
                      <a:pt x="5" y="48"/>
                      <a:pt x="5" y="48"/>
                    </a:cubicBezTo>
                    <a:cubicBezTo>
                      <a:pt x="8" y="56"/>
                      <a:pt x="15" y="57"/>
                      <a:pt x="26" y="56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45" y="45"/>
                      <a:pt x="196" y="32"/>
                      <a:pt x="196" y="32"/>
                    </a:cubicBezTo>
                    <a:cubicBezTo>
                      <a:pt x="217" y="24"/>
                      <a:pt x="205" y="16"/>
                      <a:pt x="200" y="16"/>
                    </a:cubicBezTo>
                    <a:cubicBezTo>
                      <a:pt x="182" y="17"/>
                      <a:pt x="138" y="9"/>
                      <a:pt x="103" y="4"/>
                    </a:cubicBezTo>
                    <a:cubicBezTo>
                      <a:pt x="73" y="0"/>
                      <a:pt x="0" y="15"/>
                      <a:pt x="0" y="15"/>
                    </a:cubicBezTo>
                    <a:close/>
                  </a:path>
                </a:pathLst>
              </a:custGeom>
              <a:solidFill>
                <a:srgbClr val="D7F0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 dirty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81" name="Freeform 77">
                <a:extLst>
                  <a:ext uri="{FF2B5EF4-FFF2-40B4-BE49-F238E27FC236}">
                    <a16:creationId xmlns:a16="http://schemas.microsoft.com/office/drawing/2014/main" id="{2CF24578-1EEE-45A1-8B38-76806ABFBC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90" y="3822"/>
                <a:ext cx="89" cy="27"/>
              </a:xfrm>
              <a:custGeom>
                <a:avLst/>
                <a:gdLst>
                  <a:gd name="T0" fmla="*/ 1 w 144"/>
                  <a:gd name="T1" fmla="*/ 8 h 45"/>
                  <a:gd name="T2" fmla="*/ 2 w 144"/>
                  <a:gd name="T3" fmla="*/ 36 h 45"/>
                  <a:gd name="T4" fmla="*/ 125 w 144"/>
                  <a:gd name="T5" fmla="*/ 36 h 45"/>
                  <a:gd name="T6" fmla="*/ 138 w 144"/>
                  <a:gd name="T7" fmla="*/ 30 h 45"/>
                  <a:gd name="T8" fmla="*/ 46 w 144"/>
                  <a:gd name="T9" fmla="*/ 0 h 45"/>
                  <a:gd name="T10" fmla="*/ 1 w 144"/>
                  <a:gd name="T11" fmla="*/ 8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4" h="45">
                    <a:moveTo>
                      <a:pt x="1" y="8"/>
                    </a:moveTo>
                    <a:cubicBezTo>
                      <a:pt x="2" y="19"/>
                      <a:pt x="0" y="30"/>
                      <a:pt x="2" y="36"/>
                    </a:cubicBezTo>
                    <a:cubicBezTo>
                      <a:pt x="4" y="45"/>
                      <a:pt x="125" y="36"/>
                      <a:pt x="125" y="36"/>
                    </a:cubicBezTo>
                    <a:cubicBezTo>
                      <a:pt x="128" y="36"/>
                      <a:pt x="144" y="31"/>
                      <a:pt x="138" y="30"/>
                    </a:cubicBezTo>
                    <a:cubicBezTo>
                      <a:pt x="108" y="26"/>
                      <a:pt x="46" y="12"/>
                      <a:pt x="46" y="0"/>
                    </a:cubicBezTo>
                    <a:lnTo>
                      <a:pt x="1" y="8"/>
                    </a:lnTo>
                    <a:close/>
                  </a:path>
                </a:pathLst>
              </a:custGeom>
              <a:solidFill>
                <a:srgbClr val="F6CA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 dirty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82" name="Freeform 78">
                <a:extLst>
                  <a:ext uri="{FF2B5EF4-FFF2-40B4-BE49-F238E27FC236}">
                    <a16:creationId xmlns:a16="http://schemas.microsoft.com/office/drawing/2014/main" id="{C319DAFB-5678-42C3-B686-B6188E3084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6" y="3401"/>
                <a:ext cx="77" cy="134"/>
              </a:xfrm>
              <a:custGeom>
                <a:avLst/>
                <a:gdLst>
                  <a:gd name="T0" fmla="*/ 54 w 124"/>
                  <a:gd name="T1" fmla="*/ 0 h 222"/>
                  <a:gd name="T2" fmla="*/ 124 w 124"/>
                  <a:gd name="T3" fmla="*/ 183 h 222"/>
                  <a:gd name="T4" fmla="*/ 53 w 124"/>
                  <a:gd name="T5" fmla="*/ 29 h 222"/>
                  <a:gd name="T6" fmla="*/ 66 w 124"/>
                  <a:gd name="T7" fmla="*/ 14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4" h="222">
                    <a:moveTo>
                      <a:pt x="54" y="0"/>
                    </a:moveTo>
                    <a:cubicBezTo>
                      <a:pt x="0" y="54"/>
                      <a:pt x="14" y="222"/>
                      <a:pt x="124" y="183"/>
                    </a:cubicBezTo>
                    <a:cubicBezTo>
                      <a:pt x="81" y="156"/>
                      <a:pt x="29" y="84"/>
                      <a:pt x="53" y="29"/>
                    </a:cubicBezTo>
                    <a:cubicBezTo>
                      <a:pt x="58" y="17"/>
                      <a:pt x="64" y="14"/>
                      <a:pt x="66" y="14"/>
                    </a:cubicBezTo>
                  </a:path>
                </a:pathLst>
              </a:custGeom>
              <a:solidFill>
                <a:srgbClr val="2828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 dirty="0">
                  <a:solidFill>
                    <a:srgbClr val="505050"/>
                  </a:solidFill>
                  <a:latin typeface="Segoe UI"/>
                </a:endParaRP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D1ADE0F-26AA-4D22-8186-5B4EA1760E83}"/>
              </a:ext>
            </a:extLst>
          </p:cNvPr>
          <p:cNvSpPr txBox="1"/>
          <p:nvPr/>
        </p:nvSpPr>
        <p:spPr>
          <a:xfrm>
            <a:off x="576004" y="5094635"/>
            <a:ext cx="5751943" cy="144655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3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50% voucher for completing training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3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Event </a:t>
            </a:r>
            <a:r>
              <a:rPr lang="en-US" sz="235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Evals</a:t>
            </a:r>
            <a:r>
              <a:rPr lang="en-US" sz="23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– Feedback is Crucial!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3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Raffle 5 test prep vouchers</a:t>
            </a:r>
          </a:p>
        </p:txBody>
      </p:sp>
    </p:spTree>
    <p:extLst>
      <p:ext uri="{BB962C8B-B14F-4D97-AF65-F5344CB8AC3E}">
        <p14:creationId xmlns:p14="http://schemas.microsoft.com/office/powerpoint/2010/main" val="187422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LOR TEMPLATE">
  <a:themeElements>
    <a:clrScheme name="Custom 3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0078D7"/>
      </a:accent1>
      <a:accent2>
        <a:srgbClr val="107C10"/>
      </a:accent2>
      <a:accent3>
        <a:srgbClr val="D83B01"/>
      </a:accent3>
      <a:accent4>
        <a:srgbClr val="5C2D91"/>
      </a:accent4>
      <a:accent5>
        <a:srgbClr val="008272"/>
      </a:accent5>
      <a:accent6>
        <a:srgbClr val="B4009E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DARK_BLUE_2.potx" id="{4C0B2D38-FA0F-4EDF-B20F-9BB62B2BE380}" vid="{2F3666DA-F50E-4E30-A919-7843DA91E482}"/>
    </a:ext>
  </a:extLst>
</a:theme>
</file>

<file path=ppt/theme/theme2.xml><?xml version="1.0" encoding="utf-8"?>
<a:theme xmlns:a="http://schemas.openxmlformats.org/drawingml/2006/main" name="WHITE TEMPLATE">
  <a:themeElements>
    <a:clrScheme name="Custom 9">
      <a:dk1>
        <a:srgbClr val="505050"/>
      </a:dk1>
      <a:lt1>
        <a:srgbClr val="FFFFFF"/>
      </a:lt1>
      <a:dk2>
        <a:srgbClr val="0078D7"/>
      </a:dk2>
      <a:lt2>
        <a:srgbClr val="00BCF2"/>
      </a:lt2>
      <a:accent1>
        <a:srgbClr val="0078D7"/>
      </a:accent1>
      <a:accent2>
        <a:srgbClr val="107C10"/>
      </a:accent2>
      <a:accent3>
        <a:srgbClr val="D83B01"/>
      </a:accent3>
      <a:accent4>
        <a:srgbClr val="5C2D91"/>
      </a:accent4>
      <a:accent5>
        <a:srgbClr val="008272"/>
      </a:accent5>
      <a:accent6>
        <a:srgbClr val="B4009E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DARK_BLUE_2.potx" id="{4C0B2D38-FA0F-4EDF-B20F-9BB62B2BE380}" vid="{44074E3C-7581-4CA8-9509-99C34A3ECA3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824</Words>
  <Application>Microsoft Office PowerPoint</Application>
  <PresentationFormat>Widescreen</PresentationFormat>
  <Paragraphs>139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7" baseType="lpstr">
      <vt:lpstr>Arial</vt:lpstr>
      <vt:lpstr>Calibri</vt:lpstr>
      <vt:lpstr>Cambria</vt:lpstr>
      <vt:lpstr>Consolas</vt:lpstr>
      <vt:lpstr>Segoe Pro</vt:lpstr>
      <vt:lpstr>Segoe UI</vt:lpstr>
      <vt:lpstr>Segoe UI Light</vt:lpstr>
      <vt:lpstr>Symbol</vt:lpstr>
      <vt:lpstr>Times New Roman</vt:lpstr>
      <vt:lpstr>Verdana</vt:lpstr>
      <vt:lpstr>Wingdings</vt:lpstr>
      <vt:lpstr>COLOR TEMPLATE</vt:lpstr>
      <vt:lpstr>WHITE TEMPLATE</vt:lpstr>
      <vt:lpstr>Azure Certification  Jump Start</vt:lpstr>
      <vt:lpstr>What to expect</vt:lpstr>
      <vt:lpstr>Agenda</vt:lpstr>
      <vt:lpstr>Architecting Microsoft Azure Solutions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Certification  Jump Start</dc:title>
  <dc:creator>Mike Barry</dc:creator>
  <cp:lastModifiedBy>Dan Stolts</cp:lastModifiedBy>
  <cp:revision>12</cp:revision>
  <dcterms:created xsi:type="dcterms:W3CDTF">2018-02-13T21:27:58Z</dcterms:created>
  <dcterms:modified xsi:type="dcterms:W3CDTF">2018-02-15T16:08:24Z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micbarry@microsoft.com</vt:lpwstr>
  </property>
  <property fmtid="{D5CDD505-2E9C-101B-9397-08002B2CF9AE}" pid="5" name="MSIP_Label_f42aa342-8706-4288-bd11-ebb85995028c_SetDate">
    <vt:lpwstr>2018-02-13T22:20:02.0714815Z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