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bookmarkIdSeed="5">
  <p:sldMasterIdLst>
    <p:sldMasterId id="2147483660" r:id="rId1"/>
  </p:sldMasterIdLst>
  <p:notesMasterIdLst>
    <p:notesMasterId r:id="rId17"/>
  </p:notesMasterIdLst>
  <p:handoutMasterIdLst>
    <p:handoutMasterId r:id="rId18"/>
  </p:handoutMasterIdLst>
  <p:sldIdLst>
    <p:sldId id="256" r:id="rId2"/>
    <p:sldId id="334" r:id="rId3"/>
    <p:sldId id="333" r:id="rId4"/>
    <p:sldId id="336" r:id="rId5"/>
    <p:sldId id="335" r:id="rId6"/>
    <p:sldId id="340" r:id="rId7"/>
    <p:sldId id="338" r:id="rId8"/>
    <p:sldId id="346" r:id="rId9"/>
    <p:sldId id="347" r:id="rId10"/>
    <p:sldId id="348" r:id="rId11"/>
    <p:sldId id="349" r:id="rId12"/>
    <p:sldId id="343" r:id="rId13"/>
    <p:sldId id="331" r:id="rId14"/>
    <p:sldId id="341" r:id="rId15"/>
    <p:sldId id="330" r:id="rId16"/>
  </p:sldIdLst>
  <p:sldSz cx="9144000" cy="6858000" type="screen4x3"/>
  <p:notesSz cx="6858000" cy="9144000"/>
  <p:embeddedFontLst>
    <p:embeddedFont>
      <p:font typeface="Consolas" panose="020B0609020204030204" pitchFamily="49"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Segoe UI Light" panose="020B0502040204020203" pitchFamily="34" charset="0"/>
      <p:regular r:id="rId27"/>
      <p:italic r:id="rId28"/>
    </p:embeddedFont>
    <p:embeddedFont>
      <p:font typeface="Segoe UI" panose="020B0502040204020203" pitchFamily="34" charset="0"/>
      <p:regular r:id="rId29"/>
      <p:bold r:id="rId30"/>
      <p:italic r:id="rId31"/>
      <p:boldItalic r:id="rId32"/>
    </p:embeddedFont>
    <p:embeddedFont>
      <p:font typeface="Calibri Light" panose="020F0302020204030204" pitchFamily="34" charset="0"/>
      <p:regular r:id="rId33"/>
      <p:italic r:id="rId34"/>
    </p:embeddedFont>
    <p:embeddedFont>
      <p:font typeface="Verdana" panose="020B0604030504040204" pitchFamily="34" charset="0"/>
      <p:regular r:id="rId35"/>
      <p:bold r:id="rId36"/>
      <p:italic r:id="rId37"/>
      <p:boldItalic r:id="rId3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34"/>
          </p14:sldIdLst>
        </p14:section>
        <p14:section name="Azure App Service Apps" id="{EE7F45B0-A6AD-411D-A512-DBBFEC401377}">
          <p14:sldIdLst>
            <p14:sldId id="333"/>
            <p14:sldId id="336"/>
            <p14:sldId id="335"/>
            <p14:sldId id="340"/>
            <p14:sldId id="338"/>
            <p14:sldId id="346"/>
            <p14:sldId id="347"/>
            <p14:sldId id="348"/>
            <p14:sldId id="349"/>
            <p14:sldId id="343"/>
            <p14:sldId id="331"/>
            <p14:sldId id="341"/>
          </p14:sldIdLst>
        </p14:section>
        <p14:section name="Deploy ARM VMs" id="{C6B6578B-F5CF-418D-991A-F24A0340D180}">
          <p14:sldIdLst/>
        </p14:section>
        <p14:section name="Configuration Managment" id="{B92904DA-AD65-48A7-82FB-BA4D438E899A}">
          <p14:sldIdLst/>
        </p14:section>
        <p14:section name="VM storage" id="{CA5ED27E-6529-4197-AC63-77A7AD34E2E9}">
          <p14:sldIdLst/>
        </p14:section>
        <p14:section name="Monitor ARM VMs" id="{4192427E-7B5C-4B75-BE21-14FA26E9ABFE}">
          <p14:sldIdLst/>
        </p14:section>
        <p14:section name="Manage ARM VM availability" id="{D3C3E6EC-F134-453A-B1CC-2183AF90C649}">
          <p14:sldIdLst/>
        </p14:section>
        <p14:section name="Scale ARM VMs" id="{1D5DFB03-8158-45A8-8083-DEDBBE6E73C9}">
          <p14:sldIdLst/>
        </p14:section>
        <p14:section name="Manage Containers with Azure Container Services (ACS)" id="{8462B454-DCB7-4718-BC7C-16D8C399AB26}">
          <p14:sldIdLst>
            <p14:sldId id="3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9A57CD"/>
    <a:srgbClr val="66990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14" autoAdjust="0"/>
  </p:normalViewPr>
  <p:slideViewPr>
    <p:cSldViewPr snapToGrid="0">
      <p:cViewPr varScale="1">
        <p:scale>
          <a:sx n="121" d="100"/>
          <a:sy n="121" d="100"/>
        </p:scale>
        <p:origin x="621" y="7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2/15/2018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2/15/2018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2/15/2018 4:46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217665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2/15/2018 4:46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75948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1403509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3393414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3454278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2366767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63517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968245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33100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845993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889989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772161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2/15/2018 4:46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942590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2/15/2018 4:46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5917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1018564"/>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1018564"/>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92" y="0"/>
            <a:ext cx="8563708"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86704"/>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726466"/>
            <a:ext cx="4040188"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86704"/>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726466"/>
            <a:ext cx="4041775"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3546230" y="0"/>
            <a:ext cx="5597769"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3534508"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246186" y="273050"/>
            <a:ext cx="3219328"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63770" y="1435100"/>
            <a:ext cx="32017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6623"/>
            <a:ext cx="54864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1002321"/>
            <a:ext cx="19431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58788" y="1002321"/>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43630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985641"/>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5633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877163"/>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677703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1197322"/>
            <a:ext cx="8740141" cy="195697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72809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985641"/>
          </a:xfrm>
        </p:spPr>
        <p:txBody>
          <a:bodyPr>
            <a:spAutoFit/>
          </a:bodyPr>
          <a:lstStyle>
            <a:lvl1pPr>
              <a:defRPr sz="264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42771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44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40678" y="-3"/>
            <a:ext cx="8827476"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72" r:id="rId3"/>
    <p:sldLayoutId id="2147483666" r:id="rId4"/>
    <p:sldLayoutId id="2147483701" r:id="rId5"/>
    <p:sldLayoutId id="2147483707" r:id="rId6"/>
    <p:sldLayoutId id="2147483662" r:id="rId7"/>
    <p:sldLayoutId id="2147483699" r:id="rId8"/>
    <p:sldLayoutId id="2147483708"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10" r:id="rId23"/>
    <p:sldLayoutId id="2147483711" r:id="rId24"/>
    <p:sldLayoutId id="2147483712" r:id="rId25"/>
    <p:sldLayoutId id="2147483713" r:id="rId26"/>
    <p:sldLayoutId id="2147483714" r:id="rId27"/>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5.xml"/><Relationship Id="rId5" Type="http://schemas.openxmlformats.org/officeDocument/2006/relationships/image" Target="../media/image16.emf"/><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na01.safelinks.protection.outlook.com/?url=https://tinyurl.com/FL0215&amp;data=04|01|Mike.Barry@microsoft.com|aa2965e0c7684e5ed27508d56f53bd8f|ee3303d7fb734b0c8589bcd847f1c277|1|1|636537327942043389|Unknown|TWFpbGZsb3d8eyJWIjoiMC4wLjAwMDAiLCJQIjoiV2luMzIiLCJBTiI6Ik1haWwifQ%3D%3D|-1&amp;sdata=3B4BJQHwpFiIR%2BO4QLwWhHpODahwAUTEEp0vc%2B8yVYw%3D&amp;reserved=0" TargetMode="External"/><Relationship Id="rId5" Type="http://schemas.openxmlformats.org/officeDocument/2006/relationships/hyperlink" Target="https://ptdrv.linkedin.com/8na8bsr" TargetMode="External"/><Relationship Id="rId4" Type="http://schemas.openxmlformats.org/officeDocument/2006/relationships/hyperlink" Target="https://github.com/guruskil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zure/azure-quickstart-templates/blob/master/101-1vm-2nics-2subnets-1vnet/"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hyperlink" Target="http://github.com/guruskill/70-535" TargetMode="External"/><Relationship Id="rId5" Type="http://schemas.openxmlformats.org/officeDocument/2006/relationships/hyperlink" Target="https://docs.microsoft.com/en-us/azure/virtual-network/virtual-networks-create-vnet-arm-cli" TargetMode="External"/><Relationship Id="rId4" Type="http://schemas.openxmlformats.org/officeDocument/2006/relationships/hyperlink" Target="https://docs.microsoft.com/en-us/azure/virtual-network/virtual-networks-create-vnet-arm-p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blogs.technet.microsoft.com/canitpro/2017/08/02/step-by-step-first-steps-with-azure-container-services/"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s://docs.microsoft.com/en-us/azure/container-instanc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resources/samples/storage-dotnet-manage-storage-accounts/"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hyperlink" Target="https://azure.microsoft.com/en-us/resources/samples/?service=storage" TargetMode="External"/><Relationship Id="rId5" Type="http://schemas.openxmlformats.org/officeDocument/2006/relationships/hyperlink" Target="https://docs.microsoft.com/en-us/azure/backup/backup-try-azure-backup-in-10-mins" TargetMode="External"/><Relationship Id="rId4" Type="http://schemas.openxmlformats.org/officeDocument/2006/relationships/hyperlink" Target="https://docs.microsoft.com/en-us/azure/automation/automation-dsc-getting-started"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github.com/guruskill/70-535" TargetMode="External"/><Relationship Id="rId13" Type="http://schemas.openxmlformats.org/officeDocument/2006/relationships/hyperlink" Target="https://docs.microsoft.com/en-us/azure/backup/backup-try-azure-backup-in-10-mins" TargetMode="External"/><Relationship Id="rId3" Type="http://schemas.openxmlformats.org/officeDocument/2006/relationships/hyperlink" Target="https://github.com/Azure/azure-quickstart-templates/blob/master/101-1vm-2nics-2subnets-1vnet" TargetMode="External"/><Relationship Id="rId7" Type="http://schemas.openxmlformats.org/officeDocument/2006/relationships/hyperlink" Target="https://docs.microsoft.com/en-us/azure/container-instances/" TargetMode="External"/><Relationship Id="rId12" Type="http://schemas.openxmlformats.org/officeDocument/2006/relationships/hyperlink" Target="https://docs.microsoft.com/en-us/azure/automation/automation-dsc-getting-started"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hyperlink" Target="https://blogs.technet.microsoft.com/canitpro/2017/08/02/step-by-step-first-steps-with-azure-container-services/" TargetMode="External"/><Relationship Id="rId11" Type="http://schemas.openxmlformats.org/officeDocument/2006/relationships/hyperlink" Target="https://docs.microsoft.com/en-us/dotnet/azure/dotnet-sdk-azure-authenticate?view=azure-dotnet" TargetMode="External"/><Relationship Id="rId5" Type="http://schemas.openxmlformats.org/officeDocument/2006/relationships/hyperlink" Target="https://docs.microsoft.com/en-us/azure/virtual-network/virtual-networks-create-vnet-arm-cli" TargetMode="External"/><Relationship Id="rId10" Type="http://schemas.openxmlformats.org/officeDocument/2006/relationships/hyperlink" Target="https://azure.microsoft.com/en-us/resources/samples/storage-dotnet-manage-storage-accounts/" TargetMode="External"/><Relationship Id="rId4" Type="http://schemas.openxmlformats.org/officeDocument/2006/relationships/hyperlink" Target="https://docs.microsoft.com/en-us/azure/virtual-network/virtual-networks-create-vnet-arm-ps" TargetMode="External"/><Relationship Id="rId9" Type="http://schemas.openxmlformats.org/officeDocument/2006/relationships/hyperlink" Target="https://github.com/Azure/azure-quickstart-templat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ertprep.azurewebsites.net/"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hyperlink" Target="https://docs.microsoft.com/en-us/azure/architecture/reference-architectures/" TargetMode="External"/><Relationship Id="rId5" Type="http://schemas.openxmlformats.org/officeDocument/2006/relationships/hyperlink" Target="https://docs.microsoft.com/en-us/azure/architecture/guide/architecture-styles/" TargetMode="External"/><Relationship Id="rId4" Type="http://schemas.openxmlformats.org/officeDocument/2006/relationships/hyperlink" Target="https://certprep.azurewebsites.net/wp-content/uploads/2017/09/Lab-1.pdf"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architecture/guide/architecture-styles/" TargetMode="External"/><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image" Target="../media/image3.png"/><Relationship Id="rId5" Type="http://schemas.openxmlformats.org/officeDocument/2006/relationships/hyperlink" Target="https://docs.microsoft.com/en-us/azure/architecture/" TargetMode="External"/><Relationship Id="rId4" Type="http://schemas.openxmlformats.org/officeDocument/2006/relationships/hyperlink" Target="https://docs.microsoft.com/en-us/azure/architecture/guide/technology-choice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docs.microsoft.com/en-us/azure/architecture/guide/architecture-styles/big-data" TargetMode="External"/><Relationship Id="rId13" Type="http://schemas.openxmlformats.org/officeDocument/2006/relationships/image" Target="../media/image4.png"/><Relationship Id="rId18" Type="http://schemas.openxmlformats.org/officeDocument/2006/relationships/image" Target="../media/image9.svg"/><Relationship Id="rId3" Type="http://schemas.openxmlformats.org/officeDocument/2006/relationships/hyperlink" Target="https://docs.microsoft.com/en-us/azure/architecture/guide/architecture-styles/n-tier" TargetMode="External"/><Relationship Id="rId21" Type="http://schemas.openxmlformats.org/officeDocument/2006/relationships/image" Target="../media/image12.png"/><Relationship Id="rId7" Type="http://schemas.openxmlformats.org/officeDocument/2006/relationships/hyperlink" Target="https://docs.microsoft.com/en-us/azure/architecture/guide/architecture-styles/event-driven" TargetMode="External"/><Relationship Id="rId12" Type="http://schemas.openxmlformats.org/officeDocument/2006/relationships/hyperlink" Target="https://docs.microsoft.com/en-us/azure/architecture/guide/technology-choices/" TargetMode="External"/><Relationship Id="rId17" Type="http://schemas.openxmlformats.org/officeDocument/2006/relationships/image" Target="../media/image8.png"/><Relationship Id="rId2" Type="http://schemas.openxmlformats.org/officeDocument/2006/relationships/notesSlide" Target="../notesSlides/notesSlide9.xml"/><Relationship Id="rId16" Type="http://schemas.openxmlformats.org/officeDocument/2006/relationships/image" Target="../media/image7.svg"/><Relationship Id="rId20" Type="http://schemas.openxmlformats.org/officeDocument/2006/relationships/image" Target="../media/image11.svg"/><Relationship Id="rId1" Type="http://schemas.openxmlformats.org/officeDocument/2006/relationships/slideLayout" Target="../slideLayouts/slideLayout17.xml"/><Relationship Id="rId6" Type="http://schemas.openxmlformats.org/officeDocument/2006/relationships/hyperlink" Target="https://docs.microsoft.com/en-us/azure/architecture/guide/architecture-styles/cqrs" TargetMode="External"/><Relationship Id="rId11" Type="http://schemas.openxmlformats.org/officeDocument/2006/relationships/hyperlink" Target="https://docs.microsoft.com/en-us/azure/architecture/guide/architecture-styles/" TargetMode="External"/><Relationship Id="rId5" Type="http://schemas.openxmlformats.org/officeDocument/2006/relationships/hyperlink" Target="https://docs.microsoft.com/en-us/azure/architecture/guide/architecture-styles/microservices" TargetMode="External"/><Relationship Id="rId15" Type="http://schemas.openxmlformats.org/officeDocument/2006/relationships/image" Target="../media/image6.png"/><Relationship Id="rId10" Type="http://schemas.openxmlformats.org/officeDocument/2006/relationships/hyperlink" Target="https://docs.microsoft.com/en-us/azure/architecture/guide/" TargetMode="External"/><Relationship Id="rId19" Type="http://schemas.openxmlformats.org/officeDocument/2006/relationships/image" Target="../media/image10.png"/><Relationship Id="rId4" Type="http://schemas.openxmlformats.org/officeDocument/2006/relationships/hyperlink" Target="https://docs.microsoft.com/en-us/azure/architecture/guide/architecture-styles/web-queue-worker" TargetMode="External"/><Relationship Id="rId9" Type="http://schemas.openxmlformats.org/officeDocument/2006/relationships/hyperlink" Target="https://docs.microsoft.com/en-us/azure/architecture/guide/architecture-styles/big-compute" TargetMode="External"/><Relationship Id="rId14" Type="http://schemas.openxmlformats.org/officeDocument/2006/relationships/image" Target="../media/image5.svg"/><Relationship Id="rId22"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show="0">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endParaRPr lang="en-US" sz="1600" dirty="0"/>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https://www.microsoft.com/en-ie/learning/exam-70-535.aspx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D06EFF-ADA4-4F7F-A8B5-2F26068124B3}"/>
              </a:ext>
            </a:extLst>
          </p:cNvPr>
          <p:cNvSpPr>
            <a:spLocks noGrp="1"/>
          </p:cNvSpPr>
          <p:nvPr>
            <p:ph type="title"/>
          </p:nvPr>
        </p:nvSpPr>
        <p:spPr>
          <a:xfrm>
            <a:off x="201930" y="2420522"/>
            <a:ext cx="8740142" cy="1602167"/>
          </a:xfrm>
        </p:spPr>
        <p:txBody>
          <a:bodyPr/>
          <a:lstStyle/>
          <a:p>
            <a:r>
              <a:rPr lang="en-US" dirty="0"/>
              <a:t>Team Discussion:</a:t>
            </a:r>
            <a:br>
              <a:rPr lang="en-US" dirty="0"/>
            </a:br>
            <a:r>
              <a:rPr lang="en-US" dirty="0"/>
              <a:t>Architecture Styles</a:t>
            </a:r>
          </a:p>
        </p:txBody>
      </p:sp>
      <p:pic>
        <p:nvPicPr>
          <p:cNvPr id="5" name="Picture 4">
            <a:extLst>
              <a:ext uri="{FF2B5EF4-FFF2-40B4-BE49-F238E27FC236}">
                <a16:creationId xmlns:a16="http://schemas.microsoft.com/office/drawing/2014/main" id="{78CCCDB0-AE23-45F3-ACED-56308CC72912}"/>
              </a:ext>
            </a:extLst>
          </p:cNvPr>
          <p:cNvPicPr>
            <a:picLocks noChangeAspect="1"/>
          </p:cNvPicPr>
          <p:nvPr/>
        </p:nvPicPr>
        <p:blipFill>
          <a:blip r:embed="rId3"/>
          <a:stretch>
            <a:fillRect/>
          </a:stretch>
        </p:blipFill>
        <p:spPr>
          <a:xfrm>
            <a:off x="7080841" y="5053770"/>
            <a:ext cx="1258161" cy="946616"/>
          </a:xfrm>
          <a:prstGeom prst="rect">
            <a:avLst/>
          </a:prstGeom>
        </p:spPr>
      </p:pic>
      <p:pic>
        <p:nvPicPr>
          <p:cNvPr id="10" name="Picture 9">
            <a:extLst>
              <a:ext uri="{FF2B5EF4-FFF2-40B4-BE49-F238E27FC236}">
                <a16:creationId xmlns:a16="http://schemas.microsoft.com/office/drawing/2014/main" id="{AB083DD4-470C-4D32-A7B8-BA4D2961F8FA}"/>
              </a:ext>
            </a:extLst>
          </p:cNvPr>
          <p:cNvPicPr>
            <a:picLocks noChangeAspect="1"/>
          </p:cNvPicPr>
          <p:nvPr/>
        </p:nvPicPr>
        <p:blipFill>
          <a:blip r:embed="rId4"/>
          <a:stretch>
            <a:fillRect/>
          </a:stretch>
        </p:blipFill>
        <p:spPr>
          <a:xfrm>
            <a:off x="8605912" y="4110352"/>
            <a:ext cx="420828" cy="1890034"/>
          </a:xfrm>
          <a:prstGeom prst="rect">
            <a:avLst/>
          </a:prstGeom>
        </p:spPr>
      </p:pic>
      <p:pic>
        <p:nvPicPr>
          <p:cNvPr id="11" name="Picture 10">
            <a:extLst>
              <a:ext uri="{FF2B5EF4-FFF2-40B4-BE49-F238E27FC236}">
                <a16:creationId xmlns:a16="http://schemas.microsoft.com/office/drawing/2014/main" id="{01383E26-54C4-4CAC-8A75-914F2571D696}"/>
              </a:ext>
            </a:extLst>
          </p:cNvPr>
          <p:cNvPicPr>
            <a:picLocks noChangeAspect="1"/>
          </p:cNvPicPr>
          <p:nvPr/>
        </p:nvPicPr>
        <p:blipFill>
          <a:blip r:embed="rId5"/>
          <a:stretch>
            <a:fillRect/>
          </a:stretch>
        </p:blipFill>
        <p:spPr>
          <a:xfrm>
            <a:off x="3834776" y="5389930"/>
            <a:ext cx="1388620" cy="610456"/>
          </a:xfrm>
          <a:prstGeom prst="rect">
            <a:avLst/>
          </a:prstGeom>
        </p:spPr>
      </p:pic>
      <p:grpSp>
        <p:nvGrpSpPr>
          <p:cNvPr id="41" name="Group 40">
            <a:extLst>
              <a:ext uri="{FF2B5EF4-FFF2-40B4-BE49-F238E27FC236}">
                <a16:creationId xmlns:a16="http://schemas.microsoft.com/office/drawing/2014/main" id="{27824934-D73B-47F4-A1DD-13B663DE4BD8}"/>
              </a:ext>
            </a:extLst>
          </p:cNvPr>
          <p:cNvGrpSpPr/>
          <p:nvPr/>
        </p:nvGrpSpPr>
        <p:grpSpPr>
          <a:xfrm>
            <a:off x="5490304" y="5330402"/>
            <a:ext cx="1323627" cy="669983"/>
            <a:chOff x="7131051" y="6061076"/>
            <a:chExt cx="1800224" cy="911224"/>
          </a:xfrm>
        </p:grpSpPr>
        <p:sp>
          <p:nvSpPr>
            <p:cNvPr id="14" name="AutoShape 3">
              <a:extLst>
                <a:ext uri="{FF2B5EF4-FFF2-40B4-BE49-F238E27FC236}">
                  <a16:creationId xmlns:a16="http://schemas.microsoft.com/office/drawing/2014/main" id="{C929B53E-A755-426F-9AFA-E9B49A6ABE9A}"/>
                </a:ext>
              </a:extLst>
            </p:cNvPr>
            <p:cNvSpPr>
              <a:spLocks noChangeAspect="1" noChangeArrowheads="1" noTextEdit="1"/>
            </p:cNvSpPr>
            <p:nvPr/>
          </p:nvSpPr>
          <p:spPr bwMode="auto">
            <a:xfrm>
              <a:off x="7132638" y="6062663"/>
              <a:ext cx="1798637"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15" name="Freeform 5">
              <a:extLst>
                <a:ext uri="{FF2B5EF4-FFF2-40B4-BE49-F238E27FC236}">
                  <a16:creationId xmlns:a16="http://schemas.microsoft.com/office/drawing/2014/main" id="{3EDF6E89-F1D7-4311-90C4-6FEF6B9E3091}"/>
                </a:ext>
              </a:extLst>
            </p:cNvPr>
            <p:cNvSpPr>
              <a:spLocks/>
            </p:cNvSpPr>
            <p:nvPr/>
          </p:nvSpPr>
          <p:spPr bwMode="auto">
            <a:xfrm>
              <a:off x="7213600" y="6837363"/>
              <a:ext cx="1716087" cy="30162"/>
            </a:xfrm>
            <a:custGeom>
              <a:avLst/>
              <a:gdLst>
                <a:gd name="T0" fmla="*/ 1369 w 1369"/>
                <a:gd name="T1" fmla="*/ 12 h 24"/>
                <a:gd name="T2" fmla="*/ 1356 w 1369"/>
                <a:gd name="T3" fmla="*/ 24 h 24"/>
                <a:gd name="T4" fmla="*/ 12 w 1369"/>
                <a:gd name="T5" fmla="*/ 24 h 24"/>
                <a:gd name="T6" fmla="*/ 0 w 1369"/>
                <a:gd name="T7" fmla="*/ 12 h 24"/>
                <a:gd name="T8" fmla="*/ 0 w 1369"/>
                <a:gd name="T9" fmla="*/ 12 h 24"/>
                <a:gd name="T10" fmla="*/ 12 w 1369"/>
                <a:gd name="T11" fmla="*/ 0 h 24"/>
                <a:gd name="T12" fmla="*/ 1356 w 1369"/>
                <a:gd name="T13" fmla="*/ 0 h 24"/>
                <a:gd name="T14" fmla="*/ 1369 w 1369"/>
                <a:gd name="T15" fmla="*/ 12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9" h="24">
                  <a:moveTo>
                    <a:pt x="1369" y="12"/>
                  </a:moveTo>
                  <a:cubicBezTo>
                    <a:pt x="1369" y="19"/>
                    <a:pt x="1363" y="24"/>
                    <a:pt x="1356" y="24"/>
                  </a:cubicBezTo>
                  <a:cubicBezTo>
                    <a:pt x="12" y="24"/>
                    <a:pt x="12" y="24"/>
                    <a:pt x="12" y="24"/>
                  </a:cubicBezTo>
                  <a:cubicBezTo>
                    <a:pt x="6" y="24"/>
                    <a:pt x="0" y="19"/>
                    <a:pt x="0" y="12"/>
                  </a:cubicBezTo>
                  <a:cubicBezTo>
                    <a:pt x="0" y="12"/>
                    <a:pt x="0" y="12"/>
                    <a:pt x="0" y="12"/>
                  </a:cubicBezTo>
                  <a:cubicBezTo>
                    <a:pt x="0" y="5"/>
                    <a:pt x="6" y="0"/>
                    <a:pt x="12" y="0"/>
                  </a:cubicBezTo>
                  <a:cubicBezTo>
                    <a:pt x="1356" y="0"/>
                    <a:pt x="1356" y="0"/>
                    <a:pt x="1356" y="0"/>
                  </a:cubicBezTo>
                  <a:cubicBezTo>
                    <a:pt x="1363" y="0"/>
                    <a:pt x="1369" y="5"/>
                    <a:pt x="1369" y="12"/>
                  </a:cubicBezTo>
                  <a:close/>
                </a:path>
              </a:pathLst>
            </a:custGeom>
            <a:solidFill>
              <a:schemeClr val="accent1">
                <a:lumMod val="60000"/>
                <a:lumOff val="40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16" name="Freeform 6">
              <a:extLst>
                <a:ext uri="{FF2B5EF4-FFF2-40B4-BE49-F238E27FC236}">
                  <a16:creationId xmlns:a16="http://schemas.microsoft.com/office/drawing/2014/main" id="{9BF9C72D-6836-4B6C-A8BA-9BAE2A1F0D84}"/>
                </a:ext>
              </a:extLst>
            </p:cNvPr>
            <p:cNvSpPr>
              <a:spLocks/>
            </p:cNvSpPr>
            <p:nvPr/>
          </p:nvSpPr>
          <p:spPr bwMode="auto">
            <a:xfrm>
              <a:off x="7131051" y="6837363"/>
              <a:ext cx="269875" cy="30162"/>
            </a:xfrm>
            <a:custGeom>
              <a:avLst/>
              <a:gdLst>
                <a:gd name="T0" fmla="*/ 215 w 215"/>
                <a:gd name="T1" fmla="*/ 12 h 24"/>
                <a:gd name="T2" fmla="*/ 202 w 215"/>
                <a:gd name="T3" fmla="*/ 24 h 24"/>
                <a:gd name="T4" fmla="*/ 12 w 215"/>
                <a:gd name="T5" fmla="*/ 24 h 24"/>
                <a:gd name="T6" fmla="*/ 0 w 215"/>
                <a:gd name="T7" fmla="*/ 12 h 24"/>
                <a:gd name="T8" fmla="*/ 0 w 215"/>
                <a:gd name="T9" fmla="*/ 12 h 24"/>
                <a:gd name="T10" fmla="*/ 12 w 215"/>
                <a:gd name="T11" fmla="*/ 0 h 24"/>
                <a:gd name="T12" fmla="*/ 202 w 215"/>
                <a:gd name="T13" fmla="*/ 0 h 24"/>
                <a:gd name="T14" fmla="*/ 215 w 215"/>
                <a:gd name="T15" fmla="*/ 12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4">
                  <a:moveTo>
                    <a:pt x="215" y="12"/>
                  </a:moveTo>
                  <a:cubicBezTo>
                    <a:pt x="215" y="19"/>
                    <a:pt x="209" y="24"/>
                    <a:pt x="202" y="24"/>
                  </a:cubicBezTo>
                  <a:cubicBezTo>
                    <a:pt x="12" y="24"/>
                    <a:pt x="12" y="24"/>
                    <a:pt x="12" y="24"/>
                  </a:cubicBezTo>
                  <a:cubicBezTo>
                    <a:pt x="6" y="24"/>
                    <a:pt x="0" y="19"/>
                    <a:pt x="0" y="12"/>
                  </a:cubicBezTo>
                  <a:cubicBezTo>
                    <a:pt x="0" y="12"/>
                    <a:pt x="0" y="12"/>
                    <a:pt x="0" y="12"/>
                  </a:cubicBezTo>
                  <a:cubicBezTo>
                    <a:pt x="0" y="5"/>
                    <a:pt x="6" y="0"/>
                    <a:pt x="12" y="0"/>
                  </a:cubicBezTo>
                  <a:cubicBezTo>
                    <a:pt x="202" y="0"/>
                    <a:pt x="202" y="0"/>
                    <a:pt x="202" y="0"/>
                  </a:cubicBezTo>
                  <a:cubicBezTo>
                    <a:pt x="209" y="0"/>
                    <a:pt x="215" y="5"/>
                    <a:pt x="215" y="12"/>
                  </a:cubicBezTo>
                  <a:close/>
                </a:path>
              </a:pathLst>
            </a:custGeom>
            <a:solidFill>
              <a:schemeClr val="accent1">
                <a:lumMod val="60000"/>
                <a:lumOff val="40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17" name="Freeform 7">
              <a:extLst>
                <a:ext uri="{FF2B5EF4-FFF2-40B4-BE49-F238E27FC236}">
                  <a16:creationId xmlns:a16="http://schemas.microsoft.com/office/drawing/2014/main" id="{0D62C8E1-088D-4F54-B361-FA9D1FDCCC29}"/>
                </a:ext>
              </a:extLst>
            </p:cNvPr>
            <p:cNvSpPr>
              <a:spLocks/>
            </p:cNvSpPr>
            <p:nvPr/>
          </p:nvSpPr>
          <p:spPr bwMode="auto">
            <a:xfrm>
              <a:off x="7256463" y="6884988"/>
              <a:ext cx="1425575" cy="26987"/>
            </a:xfrm>
            <a:custGeom>
              <a:avLst/>
              <a:gdLst>
                <a:gd name="T0" fmla="*/ 1137 w 1137"/>
                <a:gd name="T1" fmla="*/ 11 h 22"/>
                <a:gd name="T2" fmla="*/ 1126 w 1137"/>
                <a:gd name="T3" fmla="*/ 22 h 22"/>
                <a:gd name="T4" fmla="*/ 11 w 1137"/>
                <a:gd name="T5" fmla="*/ 22 h 22"/>
                <a:gd name="T6" fmla="*/ 0 w 1137"/>
                <a:gd name="T7" fmla="*/ 11 h 22"/>
                <a:gd name="T8" fmla="*/ 0 w 1137"/>
                <a:gd name="T9" fmla="*/ 11 h 22"/>
                <a:gd name="T10" fmla="*/ 11 w 1137"/>
                <a:gd name="T11" fmla="*/ 0 h 22"/>
                <a:gd name="T12" fmla="*/ 1126 w 1137"/>
                <a:gd name="T13" fmla="*/ 0 h 22"/>
                <a:gd name="T14" fmla="*/ 1137 w 1137"/>
                <a:gd name="T15" fmla="*/ 1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7" h="22">
                  <a:moveTo>
                    <a:pt x="1137" y="11"/>
                  </a:moveTo>
                  <a:cubicBezTo>
                    <a:pt x="1137" y="17"/>
                    <a:pt x="1132" y="22"/>
                    <a:pt x="1126" y="22"/>
                  </a:cubicBezTo>
                  <a:cubicBezTo>
                    <a:pt x="11" y="22"/>
                    <a:pt x="11" y="22"/>
                    <a:pt x="11" y="22"/>
                  </a:cubicBezTo>
                  <a:cubicBezTo>
                    <a:pt x="5" y="22"/>
                    <a:pt x="0" y="17"/>
                    <a:pt x="0" y="11"/>
                  </a:cubicBezTo>
                  <a:cubicBezTo>
                    <a:pt x="0" y="11"/>
                    <a:pt x="0" y="11"/>
                    <a:pt x="0" y="11"/>
                  </a:cubicBezTo>
                  <a:cubicBezTo>
                    <a:pt x="0" y="5"/>
                    <a:pt x="5" y="0"/>
                    <a:pt x="11" y="0"/>
                  </a:cubicBezTo>
                  <a:cubicBezTo>
                    <a:pt x="1126" y="0"/>
                    <a:pt x="1126" y="0"/>
                    <a:pt x="1126" y="0"/>
                  </a:cubicBezTo>
                  <a:cubicBezTo>
                    <a:pt x="1132" y="0"/>
                    <a:pt x="1137" y="5"/>
                    <a:pt x="1137" y="11"/>
                  </a:cubicBezTo>
                  <a:close/>
                </a:path>
              </a:pathLst>
            </a:custGeom>
            <a:solidFill>
              <a:schemeClr val="accent1">
                <a:lumMod val="75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18" name="Freeform 8">
              <a:extLst>
                <a:ext uri="{FF2B5EF4-FFF2-40B4-BE49-F238E27FC236}">
                  <a16:creationId xmlns:a16="http://schemas.microsoft.com/office/drawing/2014/main" id="{28AD8B88-EC86-4D07-940D-DE509E72978C}"/>
                </a:ext>
              </a:extLst>
            </p:cNvPr>
            <p:cNvSpPr>
              <a:spLocks/>
            </p:cNvSpPr>
            <p:nvPr/>
          </p:nvSpPr>
          <p:spPr bwMode="auto">
            <a:xfrm>
              <a:off x="7315200" y="6927850"/>
              <a:ext cx="898525" cy="23812"/>
            </a:xfrm>
            <a:custGeom>
              <a:avLst/>
              <a:gdLst>
                <a:gd name="T0" fmla="*/ 717 w 717"/>
                <a:gd name="T1" fmla="*/ 10 h 19"/>
                <a:gd name="T2" fmla="*/ 707 w 717"/>
                <a:gd name="T3" fmla="*/ 19 h 19"/>
                <a:gd name="T4" fmla="*/ 10 w 717"/>
                <a:gd name="T5" fmla="*/ 19 h 19"/>
                <a:gd name="T6" fmla="*/ 0 w 717"/>
                <a:gd name="T7" fmla="*/ 10 h 19"/>
                <a:gd name="T8" fmla="*/ 0 w 717"/>
                <a:gd name="T9" fmla="*/ 10 h 19"/>
                <a:gd name="T10" fmla="*/ 10 w 717"/>
                <a:gd name="T11" fmla="*/ 0 h 19"/>
                <a:gd name="T12" fmla="*/ 707 w 717"/>
                <a:gd name="T13" fmla="*/ 0 h 19"/>
                <a:gd name="T14" fmla="*/ 717 w 717"/>
                <a:gd name="T15" fmla="*/ 1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7" h="19">
                  <a:moveTo>
                    <a:pt x="717" y="10"/>
                  </a:moveTo>
                  <a:cubicBezTo>
                    <a:pt x="717" y="15"/>
                    <a:pt x="712" y="19"/>
                    <a:pt x="707" y="19"/>
                  </a:cubicBezTo>
                  <a:cubicBezTo>
                    <a:pt x="10" y="19"/>
                    <a:pt x="10" y="19"/>
                    <a:pt x="10" y="19"/>
                  </a:cubicBezTo>
                  <a:cubicBezTo>
                    <a:pt x="5" y="19"/>
                    <a:pt x="0" y="15"/>
                    <a:pt x="0" y="10"/>
                  </a:cubicBezTo>
                  <a:cubicBezTo>
                    <a:pt x="0" y="10"/>
                    <a:pt x="0" y="10"/>
                    <a:pt x="0" y="10"/>
                  </a:cubicBezTo>
                  <a:cubicBezTo>
                    <a:pt x="0" y="4"/>
                    <a:pt x="5" y="0"/>
                    <a:pt x="10" y="0"/>
                  </a:cubicBezTo>
                  <a:cubicBezTo>
                    <a:pt x="707" y="0"/>
                    <a:pt x="707" y="0"/>
                    <a:pt x="707" y="0"/>
                  </a:cubicBezTo>
                  <a:cubicBezTo>
                    <a:pt x="712" y="0"/>
                    <a:pt x="717" y="4"/>
                    <a:pt x="717" y="10"/>
                  </a:cubicBezTo>
                  <a:close/>
                </a:path>
              </a:pathLst>
            </a:custGeom>
            <a:solidFill>
              <a:schemeClr val="accent1">
                <a:lumMod val="75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19" name="Freeform 9">
              <a:extLst>
                <a:ext uri="{FF2B5EF4-FFF2-40B4-BE49-F238E27FC236}">
                  <a16:creationId xmlns:a16="http://schemas.microsoft.com/office/drawing/2014/main" id="{6736BFC9-A86C-41DB-9B70-3BA18361CF26}"/>
                </a:ext>
              </a:extLst>
            </p:cNvPr>
            <p:cNvSpPr>
              <a:spLocks/>
            </p:cNvSpPr>
            <p:nvPr/>
          </p:nvSpPr>
          <p:spPr bwMode="auto">
            <a:xfrm>
              <a:off x="7288213" y="6865938"/>
              <a:ext cx="1317625" cy="20637"/>
            </a:xfrm>
            <a:custGeom>
              <a:avLst/>
              <a:gdLst>
                <a:gd name="T0" fmla="*/ 1049 w 1050"/>
                <a:gd name="T1" fmla="*/ 15 h 17"/>
                <a:gd name="T2" fmla="*/ 1043 w 1050"/>
                <a:gd name="T3" fmla="*/ 9 h 17"/>
                <a:gd name="T4" fmla="*/ 1049 w 1050"/>
                <a:gd name="T5" fmla="*/ 2 h 17"/>
                <a:gd name="T6" fmla="*/ 1049 w 1050"/>
                <a:gd name="T7" fmla="*/ 0 h 17"/>
                <a:gd name="T8" fmla="*/ 45 w 1050"/>
                <a:gd name="T9" fmla="*/ 0 h 17"/>
                <a:gd name="T10" fmla="*/ 31 w 1050"/>
                <a:gd name="T11" fmla="*/ 0 h 17"/>
                <a:gd name="T12" fmla="*/ 1 w 1050"/>
                <a:gd name="T13" fmla="*/ 0 h 17"/>
                <a:gd name="T14" fmla="*/ 1 w 1050"/>
                <a:gd name="T15" fmla="*/ 2 h 17"/>
                <a:gd name="T16" fmla="*/ 8 w 1050"/>
                <a:gd name="T17" fmla="*/ 9 h 17"/>
                <a:gd name="T18" fmla="*/ 1 w 1050"/>
                <a:gd name="T19" fmla="*/ 15 h 17"/>
                <a:gd name="T20" fmla="*/ 0 w 1050"/>
                <a:gd name="T21" fmla="*/ 17 h 17"/>
                <a:gd name="T22" fmla="*/ 31 w 1050"/>
                <a:gd name="T23" fmla="*/ 17 h 17"/>
                <a:gd name="T24" fmla="*/ 45 w 1050"/>
                <a:gd name="T25" fmla="*/ 17 h 17"/>
                <a:gd name="T26" fmla="*/ 1050 w 1050"/>
                <a:gd name="T27" fmla="*/ 17 h 17"/>
                <a:gd name="T28" fmla="*/ 1049 w 1050"/>
                <a:gd name="T2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0" h="17">
                  <a:moveTo>
                    <a:pt x="1049" y="15"/>
                  </a:moveTo>
                  <a:cubicBezTo>
                    <a:pt x="1046" y="15"/>
                    <a:pt x="1043" y="12"/>
                    <a:pt x="1043" y="9"/>
                  </a:cubicBezTo>
                  <a:cubicBezTo>
                    <a:pt x="1043" y="5"/>
                    <a:pt x="1046" y="2"/>
                    <a:pt x="1049" y="2"/>
                  </a:cubicBezTo>
                  <a:cubicBezTo>
                    <a:pt x="1049" y="0"/>
                    <a:pt x="1049" y="0"/>
                    <a:pt x="1049" y="0"/>
                  </a:cubicBezTo>
                  <a:cubicBezTo>
                    <a:pt x="45" y="0"/>
                    <a:pt x="45" y="0"/>
                    <a:pt x="45" y="0"/>
                  </a:cubicBezTo>
                  <a:cubicBezTo>
                    <a:pt x="31" y="0"/>
                    <a:pt x="31" y="0"/>
                    <a:pt x="31" y="0"/>
                  </a:cubicBezTo>
                  <a:cubicBezTo>
                    <a:pt x="1" y="0"/>
                    <a:pt x="1" y="0"/>
                    <a:pt x="1" y="0"/>
                  </a:cubicBezTo>
                  <a:cubicBezTo>
                    <a:pt x="1" y="2"/>
                    <a:pt x="1" y="2"/>
                    <a:pt x="1" y="2"/>
                  </a:cubicBezTo>
                  <a:cubicBezTo>
                    <a:pt x="5" y="2"/>
                    <a:pt x="8" y="5"/>
                    <a:pt x="8" y="9"/>
                  </a:cubicBezTo>
                  <a:cubicBezTo>
                    <a:pt x="8" y="12"/>
                    <a:pt x="5" y="15"/>
                    <a:pt x="1" y="15"/>
                  </a:cubicBezTo>
                  <a:cubicBezTo>
                    <a:pt x="0" y="17"/>
                    <a:pt x="0" y="17"/>
                    <a:pt x="0" y="17"/>
                  </a:cubicBezTo>
                  <a:cubicBezTo>
                    <a:pt x="31" y="17"/>
                    <a:pt x="31" y="17"/>
                    <a:pt x="31" y="17"/>
                  </a:cubicBezTo>
                  <a:cubicBezTo>
                    <a:pt x="45" y="17"/>
                    <a:pt x="45" y="17"/>
                    <a:pt x="45" y="17"/>
                  </a:cubicBezTo>
                  <a:cubicBezTo>
                    <a:pt x="1050" y="17"/>
                    <a:pt x="1050" y="17"/>
                    <a:pt x="1050" y="17"/>
                  </a:cubicBezTo>
                  <a:lnTo>
                    <a:pt x="1049" y="15"/>
                  </a:lnTo>
                  <a:close/>
                </a:path>
              </a:pathLst>
            </a:custGeom>
            <a:solidFill>
              <a:schemeClr val="accent1">
                <a:lumMod val="60000"/>
                <a:lumOff val="40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20" name="Freeform 10">
              <a:extLst>
                <a:ext uri="{FF2B5EF4-FFF2-40B4-BE49-F238E27FC236}">
                  <a16:creationId xmlns:a16="http://schemas.microsoft.com/office/drawing/2014/main" id="{A227D86B-42B7-49AF-8E9D-80666ED55388}"/>
                </a:ext>
              </a:extLst>
            </p:cNvPr>
            <p:cNvSpPr>
              <a:spLocks/>
            </p:cNvSpPr>
            <p:nvPr/>
          </p:nvSpPr>
          <p:spPr bwMode="auto">
            <a:xfrm>
              <a:off x="7327900" y="6908800"/>
              <a:ext cx="390525" cy="22225"/>
            </a:xfrm>
            <a:custGeom>
              <a:avLst/>
              <a:gdLst>
                <a:gd name="T0" fmla="*/ 312 w 312"/>
                <a:gd name="T1" fmla="*/ 16 h 18"/>
                <a:gd name="T2" fmla="*/ 305 w 312"/>
                <a:gd name="T3" fmla="*/ 9 h 18"/>
                <a:gd name="T4" fmla="*/ 312 w 312"/>
                <a:gd name="T5" fmla="*/ 3 h 18"/>
                <a:gd name="T6" fmla="*/ 312 w 312"/>
                <a:gd name="T7" fmla="*/ 0 h 18"/>
                <a:gd name="T8" fmla="*/ 45 w 312"/>
                <a:gd name="T9" fmla="*/ 0 h 18"/>
                <a:gd name="T10" fmla="*/ 40 w 312"/>
                <a:gd name="T11" fmla="*/ 0 h 18"/>
                <a:gd name="T12" fmla="*/ 1 w 312"/>
                <a:gd name="T13" fmla="*/ 0 h 18"/>
                <a:gd name="T14" fmla="*/ 1 w 312"/>
                <a:gd name="T15" fmla="*/ 3 h 18"/>
                <a:gd name="T16" fmla="*/ 8 w 312"/>
                <a:gd name="T17" fmla="*/ 9 h 18"/>
                <a:gd name="T18" fmla="*/ 1 w 312"/>
                <a:gd name="T19" fmla="*/ 16 h 18"/>
                <a:gd name="T20" fmla="*/ 0 w 312"/>
                <a:gd name="T21" fmla="*/ 18 h 18"/>
                <a:gd name="T22" fmla="*/ 40 w 312"/>
                <a:gd name="T23" fmla="*/ 18 h 18"/>
                <a:gd name="T24" fmla="*/ 45 w 312"/>
                <a:gd name="T25" fmla="*/ 18 h 18"/>
                <a:gd name="T26" fmla="*/ 312 w 312"/>
                <a:gd name="T27" fmla="*/ 18 h 18"/>
                <a:gd name="T28" fmla="*/ 312 w 312"/>
                <a:gd name="T2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18">
                  <a:moveTo>
                    <a:pt x="312" y="16"/>
                  </a:moveTo>
                  <a:cubicBezTo>
                    <a:pt x="308" y="16"/>
                    <a:pt x="305" y="13"/>
                    <a:pt x="305" y="9"/>
                  </a:cubicBezTo>
                  <a:cubicBezTo>
                    <a:pt x="305" y="6"/>
                    <a:pt x="308" y="3"/>
                    <a:pt x="312" y="3"/>
                  </a:cubicBezTo>
                  <a:cubicBezTo>
                    <a:pt x="312" y="0"/>
                    <a:pt x="312" y="0"/>
                    <a:pt x="312" y="0"/>
                  </a:cubicBezTo>
                  <a:cubicBezTo>
                    <a:pt x="45" y="0"/>
                    <a:pt x="45" y="0"/>
                    <a:pt x="45" y="0"/>
                  </a:cubicBezTo>
                  <a:cubicBezTo>
                    <a:pt x="40" y="0"/>
                    <a:pt x="40" y="0"/>
                    <a:pt x="40" y="0"/>
                  </a:cubicBezTo>
                  <a:cubicBezTo>
                    <a:pt x="1" y="0"/>
                    <a:pt x="1" y="0"/>
                    <a:pt x="1" y="0"/>
                  </a:cubicBezTo>
                  <a:cubicBezTo>
                    <a:pt x="1" y="3"/>
                    <a:pt x="1" y="3"/>
                    <a:pt x="1" y="3"/>
                  </a:cubicBezTo>
                  <a:cubicBezTo>
                    <a:pt x="5" y="3"/>
                    <a:pt x="8" y="6"/>
                    <a:pt x="8" y="9"/>
                  </a:cubicBezTo>
                  <a:cubicBezTo>
                    <a:pt x="8" y="13"/>
                    <a:pt x="5" y="16"/>
                    <a:pt x="1" y="16"/>
                  </a:cubicBezTo>
                  <a:cubicBezTo>
                    <a:pt x="0" y="18"/>
                    <a:pt x="0" y="18"/>
                    <a:pt x="0" y="18"/>
                  </a:cubicBezTo>
                  <a:cubicBezTo>
                    <a:pt x="40" y="18"/>
                    <a:pt x="40" y="18"/>
                    <a:pt x="40" y="18"/>
                  </a:cubicBezTo>
                  <a:cubicBezTo>
                    <a:pt x="45" y="18"/>
                    <a:pt x="45" y="18"/>
                    <a:pt x="45" y="18"/>
                  </a:cubicBezTo>
                  <a:cubicBezTo>
                    <a:pt x="312" y="18"/>
                    <a:pt x="312" y="18"/>
                    <a:pt x="312" y="18"/>
                  </a:cubicBezTo>
                  <a:lnTo>
                    <a:pt x="312" y="16"/>
                  </a:lnTo>
                  <a:close/>
                </a:path>
              </a:pathLst>
            </a:custGeom>
            <a:solidFill>
              <a:schemeClr val="accent1">
                <a:lumMod val="75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3E1EEA60-3787-4644-9119-D7FC35F5113B}"/>
                </a:ext>
              </a:extLst>
            </p:cNvPr>
            <p:cNvSpPr>
              <a:spLocks/>
            </p:cNvSpPr>
            <p:nvPr/>
          </p:nvSpPr>
          <p:spPr bwMode="auto">
            <a:xfrm>
              <a:off x="7442200" y="6950075"/>
              <a:ext cx="392112" cy="20637"/>
            </a:xfrm>
            <a:custGeom>
              <a:avLst/>
              <a:gdLst>
                <a:gd name="T0" fmla="*/ 311 w 312"/>
                <a:gd name="T1" fmla="*/ 15 h 17"/>
                <a:gd name="T2" fmla="*/ 305 w 312"/>
                <a:gd name="T3" fmla="*/ 9 h 17"/>
                <a:gd name="T4" fmla="*/ 311 w 312"/>
                <a:gd name="T5" fmla="*/ 2 h 17"/>
                <a:gd name="T6" fmla="*/ 311 w 312"/>
                <a:gd name="T7" fmla="*/ 0 h 17"/>
                <a:gd name="T8" fmla="*/ 44 w 312"/>
                <a:gd name="T9" fmla="*/ 0 h 17"/>
                <a:gd name="T10" fmla="*/ 40 w 312"/>
                <a:gd name="T11" fmla="*/ 0 h 17"/>
                <a:gd name="T12" fmla="*/ 1 w 312"/>
                <a:gd name="T13" fmla="*/ 0 h 17"/>
                <a:gd name="T14" fmla="*/ 1 w 312"/>
                <a:gd name="T15" fmla="*/ 2 h 17"/>
                <a:gd name="T16" fmla="*/ 7 w 312"/>
                <a:gd name="T17" fmla="*/ 9 h 17"/>
                <a:gd name="T18" fmla="*/ 1 w 312"/>
                <a:gd name="T19" fmla="*/ 15 h 17"/>
                <a:gd name="T20" fmla="*/ 0 w 312"/>
                <a:gd name="T21" fmla="*/ 17 h 17"/>
                <a:gd name="T22" fmla="*/ 40 w 312"/>
                <a:gd name="T23" fmla="*/ 17 h 17"/>
                <a:gd name="T24" fmla="*/ 44 w 312"/>
                <a:gd name="T25" fmla="*/ 17 h 17"/>
                <a:gd name="T26" fmla="*/ 312 w 312"/>
                <a:gd name="T27" fmla="*/ 17 h 17"/>
                <a:gd name="T28" fmla="*/ 311 w 312"/>
                <a:gd name="T2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17">
                  <a:moveTo>
                    <a:pt x="311" y="15"/>
                  </a:moveTo>
                  <a:cubicBezTo>
                    <a:pt x="307" y="15"/>
                    <a:pt x="305" y="12"/>
                    <a:pt x="305" y="9"/>
                  </a:cubicBezTo>
                  <a:cubicBezTo>
                    <a:pt x="305" y="5"/>
                    <a:pt x="307" y="2"/>
                    <a:pt x="311" y="2"/>
                  </a:cubicBezTo>
                  <a:cubicBezTo>
                    <a:pt x="311" y="0"/>
                    <a:pt x="311" y="0"/>
                    <a:pt x="311" y="0"/>
                  </a:cubicBezTo>
                  <a:cubicBezTo>
                    <a:pt x="44" y="0"/>
                    <a:pt x="44" y="0"/>
                    <a:pt x="44" y="0"/>
                  </a:cubicBezTo>
                  <a:cubicBezTo>
                    <a:pt x="40" y="0"/>
                    <a:pt x="40" y="0"/>
                    <a:pt x="40" y="0"/>
                  </a:cubicBezTo>
                  <a:cubicBezTo>
                    <a:pt x="1" y="0"/>
                    <a:pt x="1" y="0"/>
                    <a:pt x="1" y="0"/>
                  </a:cubicBezTo>
                  <a:cubicBezTo>
                    <a:pt x="1" y="2"/>
                    <a:pt x="1" y="2"/>
                    <a:pt x="1" y="2"/>
                  </a:cubicBezTo>
                  <a:cubicBezTo>
                    <a:pt x="4" y="2"/>
                    <a:pt x="7" y="5"/>
                    <a:pt x="7" y="9"/>
                  </a:cubicBezTo>
                  <a:cubicBezTo>
                    <a:pt x="7" y="12"/>
                    <a:pt x="4" y="15"/>
                    <a:pt x="1" y="15"/>
                  </a:cubicBezTo>
                  <a:cubicBezTo>
                    <a:pt x="0" y="17"/>
                    <a:pt x="0" y="17"/>
                    <a:pt x="0" y="17"/>
                  </a:cubicBezTo>
                  <a:cubicBezTo>
                    <a:pt x="40" y="17"/>
                    <a:pt x="40" y="17"/>
                    <a:pt x="40" y="17"/>
                  </a:cubicBezTo>
                  <a:cubicBezTo>
                    <a:pt x="44" y="17"/>
                    <a:pt x="44" y="17"/>
                    <a:pt x="44" y="17"/>
                  </a:cubicBezTo>
                  <a:cubicBezTo>
                    <a:pt x="312" y="17"/>
                    <a:pt x="312" y="17"/>
                    <a:pt x="312" y="17"/>
                  </a:cubicBezTo>
                  <a:lnTo>
                    <a:pt x="311" y="15"/>
                  </a:lnTo>
                  <a:close/>
                </a:path>
              </a:pathLst>
            </a:custGeom>
            <a:solidFill>
              <a:schemeClr val="accent1">
                <a:lumMod val="50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F5A88727-1140-487F-89B8-0699326F3A57}"/>
                </a:ext>
              </a:extLst>
            </p:cNvPr>
            <p:cNvSpPr>
              <a:spLocks/>
            </p:cNvSpPr>
            <p:nvPr/>
          </p:nvSpPr>
          <p:spPr bwMode="auto">
            <a:xfrm>
              <a:off x="7897813" y="6908800"/>
              <a:ext cx="130175" cy="22225"/>
            </a:xfrm>
            <a:custGeom>
              <a:avLst/>
              <a:gdLst>
                <a:gd name="T0" fmla="*/ 103 w 104"/>
                <a:gd name="T1" fmla="*/ 16 h 18"/>
                <a:gd name="T2" fmla="*/ 96 w 104"/>
                <a:gd name="T3" fmla="*/ 9 h 18"/>
                <a:gd name="T4" fmla="*/ 103 w 104"/>
                <a:gd name="T5" fmla="*/ 3 h 18"/>
                <a:gd name="T6" fmla="*/ 103 w 104"/>
                <a:gd name="T7" fmla="*/ 0 h 18"/>
                <a:gd name="T8" fmla="*/ 44 w 104"/>
                <a:gd name="T9" fmla="*/ 0 h 18"/>
                <a:gd name="T10" fmla="*/ 40 w 104"/>
                <a:gd name="T11" fmla="*/ 0 h 18"/>
                <a:gd name="T12" fmla="*/ 1 w 104"/>
                <a:gd name="T13" fmla="*/ 0 h 18"/>
                <a:gd name="T14" fmla="*/ 1 w 104"/>
                <a:gd name="T15" fmla="*/ 3 h 18"/>
                <a:gd name="T16" fmla="*/ 7 w 104"/>
                <a:gd name="T17" fmla="*/ 9 h 18"/>
                <a:gd name="T18" fmla="*/ 1 w 104"/>
                <a:gd name="T19" fmla="*/ 16 h 18"/>
                <a:gd name="T20" fmla="*/ 0 w 104"/>
                <a:gd name="T21" fmla="*/ 18 h 18"/>
                <a:gd name="T22" fmla="*/ 40 w 104"/>
                <a:gd name="T23" fmla="*/ 18 h 18"/>
                <a:gd name="T24" fmla="*/ 44 w 104"/>
                <a:gd name="T25" fmla="*/ 18 h 18"/>
                <a:gd name="T26" fmla="*/ 104 w 104"/>
                <a:gd name="T27" fmla="*/ 18 h 18"/>
                <a:gd name="T28" fmla="*/ 103 w 104"/>
                <a:gd name="T2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8">
                  <a:moveTo>
                    <a:pt x="103" y="16"/>
                  </a:moveTo>
                  <a:cubicBezTo>
                    <a:pt x="99" y="16"/>
                    <a:pt x="96" y="13"/>
                    <a:pt x="96" y="9"/>
                  </a:cubicBezTo>
                  <a:cubicBezTo>
                    <a:pt x="96" y="6"/>
                    <a:pt x="99" y="3"/>
                    <a:pt x="103" y="3"/>
                  </a:cubicBezTo>
                  <a:cubicBezTo>
                    <a:pt x="103" y="0"/>
                    <a:pt x="103" y="0"/>
                    <a:pt x="103" y="0"/>
                  </a:cubicBezTo>
                  <a:cubicBezTo>
                    <a:pt x="44" y="0"/>
                    <a:pt x="44" y="0"/>
                    <a:pt x="44" y="0"/>
                  </a:cubicBezTo>
                  <a:cubicBezTo>
                    <a:pt x="40" y="0"/>
                    <a:pt x="40" y="0"/>
                    <a:pt x="40" y="0"/>
                  </a:cubicBezTo>
                  <a:cubicBezTo>
                    <a:pt x="1" y="0"/>
                    <a:pt x="1" y="0"/>
                    <a:pt x="1" y="0"/>
                  </a:cubicBezTo>
                  <a:cubicBezTo>
                    <a:pt x="1" y="3"/>
                    <a:pt x="1" y="3"/>
                    <a:pt x="1" y="3"/>
                  </a:cubicBezTo>
                  <a:cubicBezTo>
                    <a:pt x="4" y="3"/>
                    <a:pt x="7" y="6"/>
                    <a:pt x="7" y="9"/>
                  </a:cubicBezTo>
                  <a:cubicBezTo>
                    <a:pt x="7" y="13"/>
                    <a:pt x="4" y="16"/>
                    <a:pt x="1" y="16"/>
                  </a:cubicBezTo>
                  <a:cubicBezTo>
                    <a:pt x="0" y="18"/>
                    <a:pt x="0" y="18"/>
                    <a:pt x="0" y="18"/>
                  </a:cubicBezTo>
                  <a:cubicBezTo>
                    <a:pt x="40" y="18"/>
                    <a:pt x="40" y="18"/>
                    <a:pt x="40" y="18"/>
                  </a:cubicBezTo>
                  <a:cubicBezTo>
                    <a:pt x="44" y="18"/>
                    <a:pt x="44" y="18"/>
                    <a:pt x="44" y="18"/>
                  </a:cubicBezTo>
                  <a:cubicBezTo>
                    <a:pt x="104" y="18"/>
                    <a:pt x="104" y="18"/>
                    <a:pt x="104" y="18"/>
                  </a:cubicBezTo>
                  <a:lnTo>
                    <a:pt x="103" y="16"/>
                  </a:lnTo>
                  <a:close/>
                </a:path>
              </a:pathLst>
            </a:custGeom>
            <a:solidFill>
              <a:schemeClr val="accent1">
                <a:lumMod val="75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23" name="Freeform 13">
              <a:extLst>
                <a:ext uri="{FF2B5EF4-FFF2-40B4-BE49-F238E27FC236}">
                  <a16:creationId xmlns:a16="http://schemas.microsoft.com/office/drawing/2014/main" id="{80DF4F74-4C53-4BDD-80BD-578D791B7838}"/>
                </a:ext>
              </a:extLst>
            </p:cNvPr>
            <p:cNvSpPr>
              <a:spLocks/>
            </p:cNvSpPr>
            <p:nvPr/>
          </p:nvSpPr>
          <p:spPr bwMode="auto">
            <a:xfrm>
              <a:off x="7423150" y="6462713"/>
              <a:ext cx="1057275" cy="342900"/>
            </a:xfrm>
            <a:custGeom>
              <a:avLst/>
              <a:gdLst>
                <a:gd name="T0" fmla="*/ 666 w 666"/>
                <a:gd name="T1" fmla="*/ 216 h 216"/>
                <a:gd name="T2" fmla="*/ 0 w 666"/>
                <a:gd name="T3" fmla="*/ 216 h 216"/>
                <a:gd name="T4" fmla="*/ 0 w 666"/>
                <a:gd name="T5" fmla="*/ 120 h 216"/>
                <a:gd name="T6" fmla="*/ 34 w 666"/>
                <a:gd name="T7" fmla="*/ 48 h 216"/>
                <a:gd name="T8" fmla="*/ 497 w 666"/>
                <a:gd name="T9" fmla="*/ 0 h 216"/>
                <a:gd name="T10" fmla="*/ 666 w 666"/>
                <a:gd name="T11" fmla="*/ 120 h 216"/>
                <a:gd name="T12" fmla="*/ 666 w 666"/>
                <a:gd name="T13" fmla="*/ 216 h 216"/>
              </a:gdLst>
              <a:ahLst/>
              <a:cxnLst>
                <a:cxn ang="0">
                  <a:pos x="T0" y="T1"/>
                </a:cxn>
                <a:cxn ang="0">
                  <a:pos x="T2" y="T3"/>
                </a:cxn>
                <a:cxn ang="0">
                  <a:pos x="T4" y="T5"/>
                </a:cxn>
                <a:cxn ang="0">
                  <a:pos x="T6" y="T7"/>
                </a:cxn>
                <a:cxn ang="0">
                  <a:pos x="T8" y="T9"/>
                </a:cxn>
                <a:cxn ang="0">
                  <a:pos x="T10" y="T11"/>
                </a:cxn>
                <a:cxn ang="0">
                  <a:pos x="T12" y="T13"/>
                </a:cxn>
              </a:cxnLst>
              <a:rect l="0" t="0" r="r" b="b"/>
              <a:pathLst>
                <a:path w="666" h="216">
                  <a:moveTo>
                    <a:pt x="666" y="216"/>
                  </a:moveTo>
                  <a:lnTo>
                    <a:pt x="0" y="216"/>
                  </a:lnTo>
                  <a:lnTo>
                    <a:pt x="0" y="120"/>
                  </a:lnTo>
                  <a:lnTo>
                    <a:pt x="34" y="48"/>
                  </a:lnTo>
                  <a:lnTo>
                    <a:pt x="497" y="0"/>
                  </a:lnTo>
                  <a:lnTo>
                    <a:pt x="666" y="120"/>
                  </a:lnTo>
                  <a:lnTo>
                    <a:pt x="666" y="21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4" name="Freeform 14">
              <a:extLst>
                <a:ext uri="{FF2B5EF4-FFF2-40B4-BE49-F238E27FC236}">
                  <a16:creationId xmlns:a16="http://schemas.microsoft.com/office/drawing/2014/main" id="{AB90AFB0-34B9-46E9-BE8E-7FB6994CAC2B}"/>
                </a:ext>
              </a:extLst>
            </p:cNvPr>
            <p:cNvSpPr>
              <a:spLocks/>
            </p:cNvSpPr>
            <p:nvPr/>
          </p:nvSpPr>
          <p:spPr bwMode="auto">
            <a:xfrm>
              <a:off x="7423150" y="6483350"/>
              <a:ext cx="196850" cy="169862"/>
            </a:xfrm>
            <a:custGeom>
              <a:avLst/>
              <a:gdLst>
                <a:gd name="T0" fmla="*/ 0 w 124"/>
                <a:gd name="T1" fmla="*/ 107 h 107"/>
                <a:gd name="T2" fmla="*/ 17 w 124"/>
                <a:gd name="T3" fmla="*/ 92 h 107"/>
                <a:gd name="T4" fmla="*/ 84 w 124"/>
                <a:gd name="T5" fmla="*/ 83 h 107"/>
                <a:gd name="T6" fmla="*/ 124 w 124"/>
                <a:gd name="T7" fmla="*/ 107 h 107"/>
                <a:gd name="T8" fmla="*/ 96 w 124"/>
                <a:gd name="T9" fmla="*/ 0 h 107"/>
                <a:gd name="T10" fmla="*/ 43 w 124"/>
                <a:gd name="T11" fmla="*/ 19 h 107"/>
                <a:gd name="T12" fmla="*/ 0 w 124"/>
                <a:gd name="T13" fmla="*/ 76 h 107"/>
                <a:gd name="T14" fmla="*/ 0 w 124"/>
                <a:gd name="T15" fmla="*/ 107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07">
                  <a:moveTo>
                    <a:pt x="0" y="107"/>
                  </a:moveTo>
                  <a:lnTo>
                    <a:pt x="17" y="92"/>
                  </a:lnTo>
                  <a:lnTo>
                    <a:pt x="84" y="83"/>
                  </a:lnTo>
                  <a:lnTo>
                    <a:pt x="124" y="107"/>
                  </a:lnTo>
                  <a:lnTo>
                    <a:pt x="96" y="0"/>
                  </a:lnTo>
                  <a:lnTo>
                    <a:pt x="43" y="19"/>
                  </a:lnTo>
                  <a:lnTo>
                    <a:pt x="0" y="76"/>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5" name="Freeform 15">
              <a:extLst>
                <a:ext uri="{FF2B5EF4-FFF2-40B4-BE49-F238E27FC236}">
                  <a16:creationId xmlns:a16="http://schemas.microsoft.com/office/drawing/2014/main" id="{6E56F64C-0A5E-49A2-8E0A-74A3A81728AC}"/>
                </a:ext>
              </a:extLst>
            </p:cNvPr>
            <p:cNvSpPr>
              <a:spLocks/>
            </p:cNvSpPr>
            <p:nvPr/>
          </p:nvSpPr>
          <p:spPr bwMode="auto">
            <a:xfrm>
              <a:off x="7620000" y="6372225"/>
              <a:ext cx="190500" cy="280987"/>
            </a:xfrm>
            <a:custGeom>
              <a:avLst/>
              <a:gdLst>
                <a:gd name="T0" fmla="*/ 0 w 120"/>
                <a:gd name="T1" fmla="*/ 177 h 177"/>
                <a:gd name="T2" fmla="*/ 17 w 120"/>
                <a:gd name="T3" fmla="*/ 153 h 177"/>
                <a:gd name="T4" fmla="*/ 84 w 120"/>
                <a:gd name="T5" fmla="*/ 143 h 177"/>
                <a:gd name="T6" fmla="*/ 120 w 120"/>
                <a:gd name="T7" fmla="*/ 172 h 177"/>
                <a:gd name="T8" fmla="*/ 99 w 120"/>
                <a:gd name="T9" fmla="*/ 6 h 177"/>
                <a:gd name="T10" fmla="*/ 68 w 120"/>
                <a:gd name="T11" fmla="*/ 0 h 177"/>
                <a:gd name="T12" fmla="*/ 0 w 120"/>
                <a:gd name="T13" fmla="*/ 44 h 177"/>
                <a:gd name="T14" fmla="*/ 0 w 120"/>
                <a:gd name="T15" fmla="*/ 177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77">
                  <a:moveTo>
                    <a:pt x="0" y="177"/>
                  </a:moveTo>
                  <a:lnTo>
                    <a:pt x="17" y="153"/>
                  </a:lnTo>
                  <a:lnTo>
                    <a:pt x="84" y="143"/>
                  </a:lnTo>
                  <a:lnTo>
                    <a:pt x="120" y="172"/>
                  </a:lnTo>
                  <a:lnTo>
                    <a:pt x="99" y="6"/>
                  </a:lnTo>
                  <a:lnTo>
                    <a:pt x="68" y="0"/>
                  </a:lnTo>
                  <a:lnTo>
                    <a:pt x="0" y="44"/>
                  </a:lnTo>
                  <a:lnTo>
                    <a:pt x="0" y="177"/>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6" name="Freeform 16">
              <a:extLst>
                <a:ext uri="{FF2B5EF4-FFF2-40B4-BE49-F238E27FC236}">
                  <a16:creationId xmlns:a16="http://schemas.microsoft.com/office/drawing/2014/main" id="{BF9B6D8D-1EA3-4F98-A922-35DE119352A0}"/>
                </a:ext>
              </a:extLst>
            </p:cNvPr>
            <p:cNvSpPr>
              <a:spLocks/>
            </p:cNvSpPr>
            <p:nvPr/>
          </p:nvSpPr>
          <p:spPr bwMode="auto">
            <a:xfrm>
              <a:off x="7810500" y="6338888"/>
              <a:ext cx="357187" cy="306387"/>
            </a:xfrm>
            <a:custGeom>
              <a:avLst/>
              <a:gdLst>
                <a:gd name="T0" fmla="*/ 0 w 285"/>
                <a:gd name="T1" fmla="*/ 243 h 243"/>
                <a:gd name="T2" fmla="*/ 43 w 285"/>
                <a:gd name="T3" fmla="*/ 205 h 243"/>
                <a:gd name="T4" fmla="*/ 149 w 285"/>
                <a:gd name="T5" fmla="*/ 231 h 243"/>
                <a:gd name="T6" fmla="*/ 246 w 285"/>
                <a:gd name="T7" fmla="*/ 205 h 243"/>
                <a:gd name="T8" fmla="*/ 255 w 285"/>
                <a:gd name="T9" fmla="*/ 243 h 243"/>
                <a:gd name="T10" fmla="*/ 285 w 285"/>
                <a:gd name="T11" fmla="*/ 34 h 243"/>
                <a:gd name="T12" fmla="*/ 237 w 285"/>
                <a:gd name="T13" fmla="*/ 0 h 243"/>
                <a:gd name="T14" fmla="*/ 81 w 285"/>
                <a:gd name="T15" fmla="*/ 19 h 243"/>
                <a:gd name="T16" fmla="*/ 0 w 285"/>
                <a:gd name="T17" fmla="*/ 166 h 243"/>
                <a:gd name="T18" fmla="*/ 0 w 285"/>
                <a:gd name="T19"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243">
                  <a:moveTo>
                    <a:pt x="0" y="243"/>
                  </a:moveTo>
                  <a:cubicBezTo>
                    <a:pt x="43" y="205"/>
                    <a:pt x="43" y="205"/>
                    <a:pt x="43" y="205"/>
                  </a:cubicBezTo>
                  <a:cubicBezTo>
                    <a:pt x="43" y="205"/>
                    <a:pt x="143" y="231"/>
                    <a:pt x="149" y="231"/>
                  </a:cubicBezTo>
                  <a:cubicBezTo>
                    <a:pt x="155" y="231"/>
                    <a:pt x="246" y="205"/>
                    <a:pt x="246" y="205"/>
                  </a:cubicBezTo>
                  <a:cubicBezTo>
                    <a:pt x="255" y="243"/>
                    <a:pt x="255" y="243"/>
                    <a:pt x="255" y="243"/>
                  </a:cubicBezTo>
                  <a:cubicBezTo>
                    <a:pt x="285" y="34"/>
                    <a:pt x="285" y="34"/>
                    <a:pt x="285" y="34"/>
                  </a:cubicBezTo>
                  <a:cubicBezTo>
                    <a:pt x="237" y="0"/>
                    <a:pt x="237" y="0"/>
                    <a:pt x="237" y="0"/>
                  </a:cubicBezTo>
                  <a:cubicBezTo>
                    <a:pt x="237" y="0"/>
                    <a:pt x="96" y="7"/>
                    <a:pt x="81" y="19"/>
                  </a:cubicBezTo>
                  <a:cubicBezTo>
                    <a:pt x="65" y="30"/>
                    <a:pt x="0" y="166"/>
                    <a:pt x="0" y="166"/>
                  </a:cubicBezTo>
                  <a:lnTo>
                    <a:pt x="0" y="243"/>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7" name="Freeform 17">
              <a:extLst>
                <a:ext uri="{FF2B5EF4-FFF2-40B4-BE49-F238E27FC236}">
                  <a16:creationId xmlns:a16="http://schemas.microsoft.com/office/drawing/2014/main" id="{D2E69A2B-88B8-4851-88B8-8C8F9A40EA44}"/>
                </a:ext>
              </a:extLst>
            </p:cNvPr>
            <p:cNvSpPr>
              <a:spLocks/>
            </p:cNvSpPr>
            <p:nvPr/>
          </p:nvSpPr>
          <p:spPr bwMode="auto">
            <a:xfrm>
              <a:off x="8229600" y="6289675"/>
              <a:ext cx="293687" cy="263525"/>
            </a:xfrm>
            <a:custGeom>
              <a:avLst/>
              <a:gdLst>
                <a:gd name="T0" fmla="*/ 185 w 185"/>
                <a:gd name="T1" fmla="*/ 0 h 166"/>
                <a:gd name="T2" fmla="*/ 119 w 185"/>
                <a:gd name="T3" fmla="*/ 147 h 166"/>
                <a:gd name="T4" fmla="*/ 0 w 185"/>
                <a:gd name="T5" fmla="*/ 166 h 166"/>
                <a:gd name="T6" fmla="*/ 0 w 185"/>
                <a:gd name="T7" fmla="*/ 72 h 166"/>
                <a:gd name="T8" fmla="*/ 185 w 185"/>
                <a:gd name="T9" fmla="*/ 0 h 166"/>
              </a:gdLst>
              <a:ahLst/>
              <a:cxnLst>
                <a:cxn ang="0">
                  <a:pos x="T0" y="T1"/>
                </a:cxn>
                <a:cxn ang="0">
                  <a:pos x="T2" y="T3"/>
                </a:cxn>
                <a:cxn ang="0">
                  <a:pos x="T4" y="T5"/>
                </a:cxn>
                <a:cxn ang="0">
                  <a:pos x="T6" y="T7"/>
                </a:cxn>
                <a:cxn ang="0">
                  <a:pos x="T8" y="T9"/>
                </a:cxn>
              </a:cxnLst>
              <a:rect l="0" t="0" r="r" b="b"/>
              <a:pathLst>
                <a:path w="185" h="166">
                  <a:moveTo>
                    <a:pt x="185" y="0"/>
                  </a:moveTo>
                  <a:lnTo>
                    <a:pt x="119" y="147"/>
                  </a:lnTo>
                  <a:lnTo>
                    <a:pt x="0" y="166"/>
                  </a:lnTo>
                  <a:lnTo>
                    <a:pt x="0" y="72"/>
                  </a:lnTo>
                  <a:lnTo>
                    <a:pt x="18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8" name="Freeform 18">
              <a:extLst>
                <a:ext uri="{FF2B5EF4-FFF2-40B4-BE49-F238E27FC236}">
                  <a16:creationId xmlns:a16="http://schemas.microsoft.com/office/drawing/2014/main" id="{E772649E-6711-4F82-A416-8ED64D22524E}"/>
                </a:ext>
              </a:extLst>
            </p:cNvPr>
            <p:cNvSpPr>
              <a:spLocks/>
            </p:cNvSpPr>
            <p:nvPr/>
          </p:nvSpPr>
          <p:spPr bwMode="auto">
            <a:xfrm>
              <a:off x="7369175" y="6402388"/>
              <a:ext cx="233362" cy="250825"/>
            </a:xfrm>
            <a:custGeom>
              <a:avLst/>
              <a:gdLst>
                <a:gd name="T0" fmla="*/ 0 w 185"/>
                <a:gd name="T1" fmla="*/ 49 h 200"/>
                <a:gd name="T2" fmla="*/ 185 w 185"/>
                <a:gd name="T3" fmla="*/ 68 h 200"/>
                <a:gd name="T4" fmla="*/ 43 w 185"/>
                <a:gd name="T5" fmla="*/ 200 h 200"/>
                <a:gd name="T6" fmla="*/ 0 w 185"/>
                <a:gd name="T7" fmla="*/ 49 h 200"/>
              </a:gdLst>
              <a:ahLst/>
              <a:cxnLst>
                <a:cxn ang="0">
                  <a:pos x="T0" y="T1"/>
                </a:cxn>
                <a:cxn ang="0">
                  <a:pos x="T2" y="T3"/>
                </a:cxn>
                <a:cxn ang="0">
                  <a:pos x="T4" y="T5"/>
                </a:cxn>
                <a:cxn ang="0">
                  <a:pos x="T6" y="T7"/>
                </a:cxn>
              </a:cxnLst>
              <a:rect l="0" t="0" r="r" b="b"/>
              <a:pathLst>
                <a:path w="185" h="200">
                  <a:moveTo>
                    <a:pt x="0" y="49"/>
                  </a:moveTo>
                  <a:cubicBezTo>
                    <a:pt x="0" y="49"/>
                    <a:pt x="71" y="0"/>
                    <a:pt x="185" y="68"/>
                  </a:cubicBezTo>
                  <a:cubicBezTo>
                    <a:pt x="137" y="63"/>
                    <a:pt x="74" y="132"/>
                    <a:pt x="43" y="200"/>
                  </a:cubicBezTo>
                  <a:cubicBezTo>
                    <a:pt x="0" y="150"/>
                    <a:pt x="0" y="49"/>
                    <a:pt x="0" y="49"/>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9" name="Freeform 19">
              <a:extLst>
                <a:ext uri="{FF2B5EF4-FFF2-40B4-BE49-F238E27FC236}">
                  <a16:creationId xmlns:a16="http://schemas.microsoft.com/office/drawing/2014/main" id="{783D742F-6F89-47C7-A1BF-74338C382C9E}"/>
                </a:ext>
              </a:extLst>
            </p:cNvPr>
            <p:cNvSpPr>
              <a:spLocks/>
            </p:cNvSpPr>
            <p:nvPr/>
          </p:nvSpPr>
          <p:spPr bwMode="auto">
            <a:xfrm>
              <a:off x="7470775" y="6361113"/>
              <a:ext cx="142875" cy="269875"/>
            </a:xfrm>
            <a:custGeom>
              <a:avLst/>
              <a:gdLst>
                <a:gd name="T0" fmla="*/ 0 w 114"/>
                <a:gd name="T1" fmla="*/ 33 h 215"/>
                <a:gd name="T2" fmla="*/ 78 w 114"/>
                <a:gd name="T3" fmla="*/ 215 h 215"/>
                <a:gd name="T4" fmla="*/ 114 w 114"/>
                <a:gd name="T5" fmla="*/ 114 h 215"/>
                <a:gd name="T6" fmla="*/ 71 w 114"/>
                <a:gd name="T7" fmla="*/ 0 h 215"/>
                <a:gd name="T8" fmla="*/ 0 w 114"/>
                <a:gd name="T9" fmla="*/ 33 h 215"/>
              </a:gdLst>
              <a:ahLst/>
              <a:cxnLst>
                <a:cxn ang="0">
                  <a:pos x="T0" y="T1"/>
                </a:cxn>
                <a:cxn ang="0">
                  <a:pos x="T2" y="T3"/>
                </a:cxn>
                <a:cxn ang="0">
                  <a:pos x="T4" y="T5"/>
                </a:cxn>
                <a:cxn ang="0">
                  <a:pos x="T6" y="T7"/>
                </a:cxn>
                <a:cxn ang="0">
                  <a:pos x="T8" y="T9"/>
                </a:cxn>
              </a:cxnLst>
              <a:rect l="0" t="0" r="r" b="b"/>
              <a:pathLst>
                <a:path w="114" h="215">
                  <a:moveTo>
                    <a:pt x="0" y="33"/>
                  </a:moveTo>
                  <a:cubicBezTo>
                    <a:pt x="0" y="33"/>
                    <a:pt x="16" y="143"/>
                    <a:pt x="78" y="215"/>
                  </a:cubicBezTo>
                  <a:cubicBezTo>
                    <a:pt x="103" y="200"/>
                    <a:pt x="114" y="114"/>
                    <a:pt x="114" y="114"/>
                  </a:cubicBezTo>
                  <a:cubicBezTo>
                    <a:pt x="71" y="0"/>
                    <a:pt x="71" y="0"/>
                    <a:pt x="71" y="0"/>
                  </a:cubicBezTo>
                  <a:lnTo>
                    <a:pt x="0" y="3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0" name="Freeform 20">
              <a:extLst>
                <a:ext uri="{FF2B5EF4-FFF2-40B4-BE49-F238E27FC236}">
                  <a16:creationId xmlns:a16="http://schemas.microsoft.com/office/drawing/2014/main" id="{95BC3685-A8AF-4831-A199-A4AD25D13FE2}"/>
                </a:ext>
              </a:extLst>
            </p:cNvPr>
            <p:cNvSpPr>
              <a:spLocks/>
            </p:cNvSpPr>
            <p:nvPr/>
          </p:nvSpPr>
          <p:spPr bwMode="auto">
            <a:xfrm>
              <a:off x="7491413" y="6235700"/>
              <a:ext cx="296862" cy="417512"/>
            </a:xfrm>
            <a:custGeom>
              <a:avLst/>
              <a:gdLst>
                <a:gd name="T0" fmla="*/ 236 w 236"/>
                <a:gd name="T1" fmla="*/ 59 h 333"/>
                <a:gd name="T2" fmla="*/ 0 w 236"/>
                <a:gd name="T3" fmla="*/ 18 h 333"/>
                <a:gd name="T4" fmla="*/ 103 w 236"/>
                <a:gd name="T5" fmla="*/ 333 h 333"/>
                <a:gd name="T6" fmla="*/ 236 w 236"/>
                <a:gd name="T7" fmla="*/ 59 h 333"/>
              </a:gdLst>
              <a:ahLst/>
              <a:cxnLst>
                <a:cxn ang="0">
                  <a:pos x="T0" y="T1"/>
                </a:cxn>
                <a:cxn ang="0">
                  <a:pos x="T2" y="T3"/>
                </a:cxn>
                <a:cxn ang="0">
                  <a:pos x="T4" y="T5"/>
                </a:cxn>
                <a:cxn ang="0">
                  <a:pos x="T6" y="T7"/>
                </a:cxn>
              </a:cxnLst>
              <a:rect l="0" t="0" r="r" b="b"/>
              <a:pathLst>
                <a:path w="236" h="333">
                  <a:moveTo>
                    <a:pt x="236" y="59"/>
                  </a:moveTo>
                  <a:cubicBezTo>
                    <a:pt x="236" y="59"/>
                    <a:pt x="151" y="0"/>
                    <a:pt x="0" y="18"/>
                  </a:cubicBezTo>
                  <a:cubicBezTo>
                    <a:pt x="17" y="216"/>
                    <a:pt x="103" y="333"/>
                    <a:pt x="103" y="333"/>
                  </a:cubicBezTo>
                  <a:cubicBezTo>
                    <a:pt x="103" y="333"/>
                    <a:pt x="159" y="139"/>
                    <a:pt x="236" y="59"/>
                  </a:cubicBez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1" name="Freeform 21">
              <a:extLst>
                <a:ext uri="{FF2B5EF4-FFF2-40B4-BE49-F238E27FC236}">
                  <a16:creationId xmlns:a16="http://schemas.microsoft.com/office/drawing/2014/main" id="{170D08B6-EEE9-4C98-AB25-CD3363A71641}"/>
                </a:ext>
              </a:extLst>
            </p:cNvPr>
            <p:cNvSpPr>
              <a:spLocks/>
            </p:cNvSpPr>
            <p:nvPr/>
          </p:nvSpPr>
          <p:spPr bwMode="auto">
            <a:xfrm>
              <a:off x="7637463" y="6216650"/>
              <a:ext cx="311150" cy="544512"/>
            </a:xfrm>
            <a:custGeom>
              <a:avLst/>
              <a:gdLst>
                <a:gd name="T0" fmla="*/ 28 w 247"/>
                <a:gd name="T1" fmla="*/ 0 h 432"/>
                <a:gd name="T2" fmla="*/ 123 w 247"/>
                <a:gd name="T3" fmla="*/ 313 h 432"/>
                <a:gd name="T4" fmla="*/ 106 w 247"/>
                <a:gd name="T5" fmla="*/ 10 h 432"/>
                <a:gd name="T6" fmla="*/ 28 w 247"/>
                <a:gd name="T7" fmla="*/ 0 h 432"/>
              </a:gdLst>
              <a:ahLst/>
              <a:cxnLst>
                <a:cxn ang="0">
                  <a:pos x="T0" y="T1"/>
                </a:cxn>
                <a:cxn ang="0">
                  <a:pos x="T2" y="T3"/>
                </a:cxn>
                <a:cxn ang="0">
                  <a:pos x="T4" y="T5"/>
                </a:cxn>
                <a:cxn ang="0">
                  <a:pos x="T6" y="T7"/>
                </a:cxn>
              </a:cxnLst>
              <a:rect l="0" t="0" r="r" b="b"/>
              <a:pathLst>
                <a:path w="247" h="432">
                  <a:moveTo>
                    <a:pt x="28" y="0"/>
                  </a:moveTo>
                  <a:cubicBezTo>
                    <a:pt x="28" y="0"/>
                    <a:pt x="0" y="194"/>
                    <a:pt x="123" y="313"/>
                  </a:cubicBezTo>
                  <a:cubicBezTo>
                    <a:pt x="247" y="432"/>
                    <a:pt x="106" y="10"/>
                    <a:pt x="106" y="10"/>
                  </a:cubicBezTo>
                  <a:lnTo>
                    <a:pt x="2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2" name="Freeform 22">
              <a:extLst>
                <a:ext uri="{FF2B5EF4-FFF2-40B4-BE49-F238E27FC236}">
                  <a16:creationId xmlns:a16="http://schemas.microsoft.com/office/drawing/2014/main" id="{6EAE211F-421A-446D-8E73-7453EC1933F9}"/>
                </a:ext>
              </a:extLst>
            </p:cNvPr>
            <p:cNvSpPr>
              <a:spLocks/>
            </p:cNvSpPr>
            <p:nvPr/>
          </p:nvSpPr>
          <p:spPr bwMode="auto">
            <a:xfrm>
              <a:off x="8085138" y="6264275"/>
              <a:ext cx="438150" cy="381000"/>
            </a:xfrm>
            <a:custGeom>
              <a:avLst/>
              <a:gdLst>
                <a:gd name="T0" fmla="*/ 350 w 350"/>
                <a:gd name="T1" fmla="*/ 20 h 303"/>
                <a:gd name="T2" fmla="*/ 29 w 350"/>
                <a:gd name="T3" fmla="*/ 89 h 303"/>
                <a:gd name="T4" fmla="*/ 36 w 350"/>
                <a:gd name="T5" fmla="*/ 303 h 303"/>
                <a:gd name="T6" fmla="*/ 350 w 350"/>
                <a:gd name="T7" fmla="*/ 20 h 303"/>
              </a:gdLst>
              <a:ahLst/>
              <a:cxnLst>
                <a:cxn ang="0">
                  <a:pos x="T0" y="T1"/>
                </a:cxn>
                <a:cxn ang="0">
                  <a:pos x="T2" y="T3"/>
                </a:cxn>
                <a:cxn ang="0">
                  <a:pos x="T4" y="T5"/>
                </a:cxn>
                <a:cxn ang="0">
                  <a:pos x="T6" y="T7"/>
                </a:cxn>
              </a:cxnLst>
              <a:rect l="0" t="0" r="r" b="b"/>
              <a:pathLst>
                <a:path w="350" h="303">
                  <a:moveTo>
                    <a:pt x="350" y="20"/>
                  </a:moveTo>
                  <a:cubicBezTo>
                    <a:pt x="197" y="0"/>
                    <a:pt x="97" y="27"/>
                    <a:pt x="29" y="89"/>
                  </a:cubicBezTo>
                  <a:cubicBezTo>
                    <a:pt x="0" y="186"/>
                    <a:pt x="36" y="303"/>
                    <a:pt x="36" y="303"/>
                  </a:cubicBezTo>
                  <a:lnTo>
                    <a:pt x="35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3" name="Freeform 23">
              <a:extLst>
                <a:ext uri="{FF2B5EF4-FFF2-40B4-BE49-F238E27FC236}">
                  <a16:creationId xmlns:a16="http://schemas.microsoft.com/office/drawing/2014/main" id="{32436F55-9CC4-4BF7-B4E9-22BDAFC7A23F}"/>
                </a:ext>
              </a:extLst>
            </p:cNvPr>
            <p:cNvSpPr>
              <a:spLocks/>
            </p:cNvSpPr>
            <p:nvPr/>
          </p:nvSpPr>
          <p:spPr bwMode="auto">
            <a:xfrm>
              <a:off x="7727950" y="6061076"/>
              <a:ext cx="439737" cy="584200"/>
            </a:xfrm>
            <a:custGeom>
              <a:avLst/>
              <a:gdLst>
                <a:gd name="T0" fmla="*/ 350 w 350"/>
                <a:gd name="T1" fmla="*/ 241 h 464"/>
                <a:gd name="T2" fmla="*/ 45 w 350"/>
                <a:gd name="T3" fmla="*/ 0 h 464"/>
                <a:gd name="T4" fmla="*/ 0 w 350"/>
                <a:gd name="T5" fmla="*/ 212 h 464"/>
                <a:gd name="T6" fmla="*/ 65 w 350"/>
                <a:gd name="T7" fmla="*/ 464 h 464"/>
                <a:gd name="T8" fmla="*/ 350 w 350"/>
                <a:gd name="T9" fmla="*/ 241 h 464"/>
              </a:gdLst>
              <a:ahLst/>
              <a:cxnLst>
                <a:cxn ang="0">
                  <a:pos x="T0" y="T1"/>
                </a:cxn>
                <a:cxn ang="0">
                  <a:pos x="T2" y="T3"/>
                </a:cxn>
                <a:cxn ang="0">
                  <a:pos x="T4" y="T5"/>
                </a:cxn>
                <a:cxn ang="0">
                  <a:pos x="T6" y="T7"/>
                </a:cxn>
                <a:cxn ang="0">
                  <a:pos x="T8" y="T9"/>
                </a:cxn>
              </a:cxnLst>
              <a:rect l="0" t="0" r="r" b="b"/>
              <a:pathLst>
                <a:path w="350" h="464">
                  <a:moveTo>
                    <a:pt x="350" y="241"/>
                  </a:moveTo>
                  <a:cubicBezTo>
                    <a:pt x="284" y="125"/>
                    <a:pt x="175" y="38"/>
                    <a:pt x="45" y="0"/>
                  </a:cubicBezTo>
                  <a:cubicBezTo>
                    <a:pt x="16" y="64"/>
                    <a:pt x="0" y="136"/>
                    <a:pt x="0" y="212"/>
                  </a:cubicBezTo>
                  <a:cubicBezTo>
                    <a:pt x="0" y="323"/>
                    <a:pt x="6" y="379"/>
                    <a:pt x="65" y="464"/>
                  </a:cubicBezTo>
                  <a:cubicBezTo>
                    <a:pt x="102" y="335"/>
                    <a:pt x="197" y="274"/>
                    <a:pt x="350" y="2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4" name="Freeform 24">
              <a:extLst>
                <a:ext uri="{FF2B5EF4-FFF2-40B4-BE49-F238E27FC236}">
                  <a16:creationId xmlns:a16="http://schemas.microsoft.com/office/drawing/2014/main" id="{B07A6F04-CD48-4514-8A72-B9295D76C479}"/>
                </a:ext>
              </a:extLst>
            </p:cNvPr>
            <p:cNvSpPr>
              <a:spLocks/>
            </p:cNvSpPr>
            <p:nvPr/>
          </p:nvSpPr>
          <p:spPr bwMode="auto">
            <a:xfrm>
              <a:off x="8193088" y="6446838"/>
              <a:ext cx="384175" cy="285750"/>
            </a:xfrm>
            <a:custGeom>
              <a:avLst/>
              <a:gdLst>
                <a:gd name="T0" fmla="*/ 23 w 307"/>
                <a:gd name="T1" fmla="*/ 228 h 228"/>
                <a:gd name="T2" fmla="*/ 30 w 307"/>
                <a:gd name="T3" fmla="*/ 85 h 228"/>
                <a:gd name="T4" fmla="*/ 307 w 307"/>
                <a:gd name="T5" fmla="*/ 64 h 228"/>
                <a:gd name="T6" fmla="*/ 23 w 307"/>
                <a:gd name="T7" fmla="*/ 228 h 228"/>
              </a:gdLst>
              <a:ahLst/>
              <a:cxnLst>
                <a:cxn ang="0">
                  <a:pos x="T0" y="T1"/>
                </a:cxn>
                <a:cxn ang="0">
                  <a:pos x="T2" y="T3"/>
                </a:cxn>
                <a:cxn ang="0">
                  <a:pos x="T4" y="T5"/>
                </a:cxn>
                <a:cxn ang="0">
                  <a:pos x="T6" y="T7"/>
                </a:cxn>
              </a:cxnLst>
              <a:rect l="0" t="0" r="r" b="b"/>
              <a:pathLst>
                <a:path w="307" h="228">
                  <a:moveTo>
                    <a:pt x="23" y="228"/>
                  </a:moveTo>
                  <a:cubicBezTo>
                    <a:pt x="23" y="228"/>
                    <a:pt x="0" y="138"/>
                    <a:pt x="30" y="85"/>
                  </a:cubicBezTo>
                  <a:cubicBezTo>
                    <a:pt x="161" y="0"/>
                    <a:pt x="307" y="64"/>
                    <a:pt x="307" y="64"/>
                  </a:cubicBezTo>
                  <a:lnTo>
                    <a:pt x="23" y="228"/>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5" name="Freeform 25">
              <a:extLst>
                <a:ext uri="{FF2B5EF4-FFF2-40B4-BE49-F238E27FC236}">
                  <a16:creationId xmlns:a16="http://schemas.microsoft.com/office/drawing/2014/main" id="{DD2D93BC-A181-463F-9C5F-61464BF7AFD8}"/>
                </a:ext>
              </a:extLst>
            </p:cNvPr>
            <p:cNvSpPr>
              <a:spLocks/>
            </p:cNvSpPr>
            <p:nvPr/>
          </p:nvSpPr>
          <p:spPr bwMode="auto">
            <a:xfrm>
              <a:off x="8229600" y="6526213"/>
              <a:ext cx="347662" cy="206375"/>
            </a:xfrm>
            <a:custGeom>
              <a:avLst/>
              <a:gdLst>
                <a:gd name="T0" fmla="*/ 219 w 219"/>
                <a:gd name="T1" fmla="*/ 0 h 130"/>
                <a:gd name="T2" fmla="*/ 158 w 219"/>
                <a:gd name="T3" fmla="*/ 93 h 130"/>
                <a:gd name="T4" fmla="*/ 158 w 219"/>
                <a:gd name="T5" fmla="*/ 130 h 130"/>
                <a:gd name="T6" fmla="*/ 0 w 219"/>
                <a:gd name="T7" fmla="*/ 127 h 130"/>
                <a:gd name="T8" fmla="*/ 219 w 219"/>
                <a:gd name="T9" fmla="*/ 0 h 130"/>
              </a:gdLst>
              <a:ahLst/>
              <a:cxnLst>
                <a:cxn ang="0">
                  <a:pos x="T0" y="T1"/>
                </a:cxn>
                <a:cxn ang="0">
                  <a:pos x="T2" y="T3"/>
                </a:cxn>
                <a:cxn ang="0">
                  <a:pos x="T4" y="T5"/>
                </a:cxn>
                <a:cxn ang="0">
                  <a:pos x="T6" y="T7"/>
                </a:cxn>
                <a:cxn ang="0">
                  <a:pos x="T8" y="T9"/>
                </a:cxn>
              </a:cxnLst>
              <a:rect l="0" t="0" r="r" b="b"/>
              <a:pathLst>
                <a:path w="219" h="130">
                  <a:moveTo>
                    <a:pt x="219" y="0"/>
                  </a:moveTo>
                  <a:lnTo>
                    <a:pt x="158" y="93"/>
                  </a:lnTo>
                  <a:lnTo>
                    <a:pt x="158" y="130"/>
                  </a:lnTo>
                  <a:lnTo>
                    <a:pt x="0" y="127"/>
                  </a:lnTo>
                  <a:lnTo>
                    <a:pt x="219"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6" name="Freeform 26">
              <a:extLst>
                <a:ext uri="{FF2B5EF4-FFF2-40B4-BE49-F238E27FC236}">
                  <a16:creationId xmlns:a16="http://schemas.microsoft.com/office/drawing/2014/main" id="{22B36A29-DE1C-4861-9598-3F3BE2D569FB}"/>
                </a:ext>
              </a:extLst>
            </p:cNvPr>
            <p:cNvSpPr>
              <a:spLocks/>
            </p:cNvSpPr>
            <p:nvPr/>
          </p:nvSpPr>
          <p:spPr bwMode="auto">
            <a:xfrm>
              <a:off x="7315200" y="6653213"/>
              <a:ext cx="1298575" cy="184150"/>
            </a:xfrm>
            <a:custGeom>
              <a:avLst/>
              <a:gdLst>
                <a:gd name="T0" fmla="*/ 0 w 818"/>
                <a:gd name="T1" fmla="*/ 0 h 116"/>
                <a:gd name="T2" fmla="*/ 192 w 818"/>
                <a:gd name="T3" fmla="*/ 0 h 116"/>
                <a:gd name="T4" fmla="*/ 204 w 818"/>
                <a:gd name="T5" fmla="*/ 20 h 116"/>
                <a:gd name="T6" fmla="*/ 290 w 818"/>
                <a:gd name="T7" fmla="*/ 20 h 116"/>
                <a:gd name="T8" fmla="*/ 550 w 818"/>
                <a:gd name="T9" fmla="*/ 20 h 116"/>
                <a:gd name="T10" fmla="*/ 608 w 818"/>
                <a:gd name="T11" fmla="*/ 81 h 116"/>
                <a:gd name="T12" fmla="*/ 783 w 818"/>
                <a:gd name="T13" fmla="*/ 81 h 116"/>
                <a:gd name="T14" fmla="*/ 818 w 818"/>
                <a:gd name="T15" fmla="*/ 116 h 116"/>
                <a:gd name="T16" fmla="*/ 83 w 818"/>
                <a:gd name="T17" fmla="*/ 116 h 116"/>
                <a:gd name="T18" fmla="*/ 0 w 818"/>
                <a:gd name="T19" fmla="*/ 116 h 116"/>
                <a:gd name="T20" fmla="*/ 0 w 818"/>
                <a:gd name="T21" fmla="*/ 81 h 116"/>
                <a:gd name="T22" fmla="*/ 0 w 818"/>
                <a:gd name="T2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8" h="116">
                  <a:moveTo>
                    <a:pt x="0" y="0"/>
                  </a:moveTo>
                  <a:lnTo>
                    <a:pt x="192" y="0"/>
                  </a:lnTo>
                  <a:lnTo>
                    <a:pt x="204" y="20"/>
                  </a:lnTo>
                  <a:lnTo>
                    <a:pt x="290" y="20"/>
                  </a:lnTo>
                  <a:lnTo>
                    <a:pt x="550" y="20"/>
                  </a:lnTo>
                  <a:lnTo>
                    <a:pt x="608" y="81"/>
                  </a:lnTo>
                  <a:lnTo>
                    <a:pt x="783" y="81"/>
                  </a:lnTo>
                  <a:lnTo>
                    <a:pt x="818" y="116"/>
                  </a:lnTo>
                  <a:lnTo>
                    <a:pt x="83" y="116"/>
                  </a:lnTo>
                  <a:lnTo>
                    <a:pt x="0" y="116"/>
                  </a:lnTo>
                  <a:lnTo>
                    <a:pt x="0" y="81"/>
                  </a:lnTo>
                  <a:lnTo>
                    <a:pt x="0"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7" name="Freeform 27">
              <a:extLst>
                <a:ext uri="{FF2B5EF4-FFF2-40B4-BE49-F238E27FC236}">
                  <a16:creationId xmlns:a16="http://schemas.microsoft.com/office/drawing/2014/main" id="{C46BF288-2B03-411B-8581-FA530C415517}"/>
                </a:ext>
              </a:extLst>
            </p:cNvPr>
            <p:cNvSpPr>
              <a:spLocks/>
            </p:cNvSpPr>
            <p:nvPr/>
          </p:nvSpPr>
          <p:spPr bwMode="auto">
            <a:xfrm>
              <a:off x="8188325" y="6569075"/>
              <a:ext cx="127000" cy="147637"/>
            </a:xfrm>
            <a:custGeom>
              <a:avLst/>
              <a:gdLst>
                <a:gd name="T0" fmla="*/ 80 w 80"/>
                <a:gd name="T1" fmla="*/ 0 h 93"/>
                <a:gd name="T2" fmla="*/ 18 w 80"/>
                <a:gd name="T3" fmla="*/ 93 h 93"/>
                <a:gd name="T4" fmla="*/ 0 w 80"/>
                <a:gd name="T5" fmla="*/ 73 h 93"/>
                <a:gd name="T6" fmla="*/ 3 w 80"/>
                <a:gd name="T7" fmla="*/ 56 h 93"/>
                <a:gd name="T8" fmla="*/ 15 w 80"/>
                <a:gd name="T9" fmla="*/ 10 h 93"/>
                <a:gd name="T10" fmla="*/ 80 w 80"/>
                <a:gd name="T11" fmla="*/ 0 h 93"/>
              </a:gdLst>
              <a:ahLst/>
              <a:cxnLst>
                <a:cxn ang="0">
                  <a:pos x="T0" y="T1"/>
                </a:cxn>
                <a:cxn ang="0">
                  <a:pos x="T2" y="T3"/>
                </a:cxn>
                <a:cxn ang="0">
                  <a:pos x="T4" y="T5"/>
                </a:cxn>
                <a:cxn ang="0">
                  <a:pos x="T6" y="T7"/>
                </a:cxn>
                <a:cxn ang="0">
                  <a:pos x="T8" y="T9"/>
                </a:cxn>
                <a:cxn ang="0">
                  <a:pos x="T10" y="T11"/>
                </a:cxn>
              </a:cxnLst>
              <a:rect l="0" t="0" r="r" b="b"/>
              <a:pathLst>
                <a:path w="80" h="93">
                  <a:moveTo>
                    <a:pt x="80" y="0"/>
                  </a:moveTo>
                  <a:lnTo>
                    <a:pt x="18" y="93"/>
                  </a:lnTo>
                  <a:lnTo>
                    <a:pt x="0" y="73"/>
                  </a:lnTo>
                  <a:lnTo>
                    <a:pt x="3" y="56"/>
                  </a:lnTo>
                  <a:lnTo>
                    <a:pt x="15" y="10"/>
                  </a:lnTo>
                  <a:lnTo>
                    <a:pt x="8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8" name="Freeform 28">
              <a:extLst>
                <a:ext uri="{FF2B5EF4-FFF2-40B4-BE49-F238E27FC236}">
                  <a16:creationId xmlns:a16="http://schemas.microsoft.com/office/drawing/2014/main" id="{A014CB99-BE3F-4E2D-8CB8-938F4305AAF2}"/>
                </a:ext>
              </a:extLst>
            </p:cNvPr>
            <p:cNvSpPr>
              <a:spLocks/>
            </p:cNvSpPr>
            <p:nvPr/>
          </p:nvSpPr>
          <p:spPr bwMode="auto">
            <a:xfrm>
              <a:off x="8158163" y="6526213"/>
              <a:ext cx="157162" cy="158750"/>
            </a:xfrm>
            <a:custGeom>
              <a:avLst/>
              <a:gdLst>
                <a:gd name="T0" fmla="*/ 23 w 125"/>
                <a:gd name="T1" fmla="*/ 126 h 126"/>
                <a:gd name="T2" fmla="*/ 125 w 125"/>
                <a:gd name="T3" fmla="*/ 33 h 126"/>
                <a:gd name="T4" fmla="*/ 6 w 125"/>
                <a:gd name="T5" fmla="*/ 14 h 126"/>
                <a:gd name="T6" fmla="*/ 23 w 125"/>
                <a:gd name="T7" fmla="*/ 126 h 126"/>
              </a:gdLst>
              <a:ahLst/>
              <a:cxnLst>
                <a:cxn ang="0">
                  <a:pos x="T0" y="T1"/>
                </a:cxn>
                <a:cxn ang="0">
                  <a:pos x="T2" y="T3"/>
                </a:cxn>
                <a:cxn ang="0">
                  <a:pos x="T4" y="T5"/>
                </a:cxn>
                <a:cxn ang="0">
                  <a:pos x="T6" y="T7"/>
                </a:cxn>
              </a:cxnLst>
              <a:rect l="0" t="0" r="r" b="b"/>
              <a:pathLst>
                <a:path w="125" h="126">
                  <a:moveTo>
                    <a:pt x="23" y="126"/>
                  </a:moveTo>
                  <a:cubicBezTo>
                    <a:pt x="43" y="65"/>
                    <a:pt x="125" y="33"/>
                    <a:pt x="125" y="33"/>
                  </a:cubicBezTo>
                  <a:cubicBezTo>
                    <a:pt x="125" y="33"/>
                    <a:pt x="65" y="0"/>
                    <a:pt x="6" y="14"/>
                  </a:cubicBezTo>
                  <a:cubicBezTo>
                    <a:pt x="6" y="14"/>
                    <a:pt x="0" y="107"/>
                    <a:pt x="23" y="126"/>
                  </a:cubicBez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9" name="Rectangle 29">
              <a:extLst>
                <a:ext uri="{FF2B5EF4-FFF2-40B4-BE49-F238E27FC236}">
                  <a16:creationId xmlns:a16="http://schemas.microsoft.com/office/drawing/2014/main" id="{6C982A92-EE4A-4C06-9084-15E555057C2E}"/>
                </a:ext>
              </a:extLst>
            </p:cNvPr>
            <p:cNvSpPr>
              <a:spLocks noChangeArrowheads="1"/>
            </p:cNvSpPr>
            <p:nvPr/>
          </p:nvSpPr>
          <p:spPr bwMode="auto">
            <a:xfrm>
              <a:off x="8474075" y="6781800"/>
              <a:ext cx="387350" cy="55562"/>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40" name="Rectangle 30">
              <a:extLst>
                <a:ext uri="{FF2B5EF4-FFF2-40B4-BE49-F238E27FC236}">
                  <a16:creationId xmlns:a16="http://schemas.microsoft.com/office/drawing/2014/main" id="{A7F69374-9ED4-436D-A94E-EDAD76761E7F}"/>
                </a:ext>
              </a:extLst>
            </p:cNvPr>
            <p:cNvSpPr>
              <a:spLocks noChangeArrowheads="1"/>
            </p:cNvSpPr>
            <p:nvPr/>
          </p:nvSpPr>
          <p:spPr bwMode="auto">
            <a:xfrm>
              <a:off x="7148513" y="6781800"/>
              <a:ext cx="190500" cy="55562"/>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841282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A0946E-A515-4C90-A442-9C7B2C8BB3F3}"/>
              </a:ext>
            </a:extLst>
          </p:cNvPr>
          <p:cNvSpPr>
            <a:spLocks noGrp="1"/>
          </p:cNvSpPr>
          <p:nvPr>
            <p:ph type="title"/>
          </p:nvPr>
        </p:nvSpPr>
        <p:spPr/>
        <p:txBody>
          <a:bodyPr/>
          <a:lstStyle/>
          <a:p>
            <a:r>
              <a:rPr lang="en-US" dirty="0"/>
              <a:t>Case Study #1: Contoso Vacations</a:t>
            </a:r>
          </a:p>
        </p:txBody>
      </p:sp>
      <p:sp>
        <p:nvSpPr>
          <p:cNvPr id="2" name="Content Placeholder 1">
            <a:extLst>
              <a:ext uri="{FF2B5EF4-FFF2-40B4-BE49-F238E27FC236}">
                <a16:creationId xmlns:a16="http://schemas.microsoft.com/office/drawing/2014/main" id="{0EDC0FA8-CCA0-40B0-A69B-E23D0A8B5EAC}"/>
              </a:ext>
            </a:extLst>
          </p:cNvPr>
          <p:cNvSpPr>
            <a:spLocks noGrp="1"/>
          </p:cNvSpPr>
          <p:nvPr>
            <p:ph idx="1"/>
          </p:nvPr>
        </p:nvSpPr>
        <p:spPr/>
        <p:txBody>
          <a:bodyPr>
            <a:normAutofit lnSpcReduction="10000"/>
          </a:bodyPr>
          <a:lstStyle/>
          <a:p>
            <a:pPr marL="0" lvl="0" indent="0">
              <a:spcBef>
                <a:spcPts val="882"/>
              </a:spcBef>
              <a:buNone/>
            </a:pPr>
            <a:r>
              <a:rPr lang="en-US" sz="1324" dirty="0">
                <a:solidFill>
                  <a:srgbClr val="000000"/>
                </a:solidFill>
                <a:latin typeface="Verdana"/>
              </a:rPr>
              <a:t>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324" dirty="0" err="1">
                <a:solidFill>
                  <a:srgbClr val="000000"/>
                </a:solidFill>
                <a:latin typeface="Verdana"/>
              </a:rPr>
              <a:t>Fabrikam’s</a:t>
            </a:r>
            <a:r>
              <a:rPr lang="en-US" sz="1324" dirty="0">
                <a:solidFill>
                  <a:srgbClr val="000000"/>
                </a:solidFill>
                <a:latin typeface="Verdana"/>
              </a:rPr>
              <a:t> existing applications. </a:t>
            </a:r>
          </a:p>
          <a:p>
            <a:pPr marL="0" lvl="0" indent="0">
              <a:spcBef>
                <a:spcPts val="882"/>
              </a:spcBef>
              <a:buNone/>
            </a:pPr>
            <a:r>
              <a:rPr lang="en-US" sz="1324" dirty="0">
                <a:solidFill>
                  <a:srgbClr val="000000"/>
                </a:solidFill>
                <a:latin typeface="Verdana"/>
              </a:rPr>
              <a:t>The three applications that remain will be migrated to Azure, so that </a:t>
            </a:r>
            <a:r>
              <a:rPr lang="en-US" sz="1324" dirty="0" err="1">
                <a:solidFill>
                  <a:srgbClr val="000000"/>
                </a:solidFill>
                <a:latin typeface="Verdana"/>
              </a:rPr>
              <a:t>Fabrikam’s</a:t>
            </a:r>
            <a:r>
              <a:rPr lang="en-US" sz="1324" dirty="0">
                <a:solidFill>
                  <a:srgbClr val="000000"/>
                </a:solidFill>
                <a:latin typeface="Verdana"/>
              </a:rPr>
              <a:t> existing datacenter can be decommissioned. The three applications that will be migrated to Azure include:</a:t>
            </a:r>
          </a:p>
          <a:p>
            <a:pPr marL="252134" lvl="0" indent="-252134">
              <a:spcBef>
                <a:spcPts val="882"/>
              </a:spcBef>
              <a:buFont typeface="Arial" panose="020B0604020202020204" pitchFamily="34" charset="0"/>
              <a:buChar char="•"/>
            </a:pPr>
            <a:r>
              <a:rPr lang="en-US" sz="1324" b="1" dirty="0">
                <a:solidFill>
                  <a:srgbClr val="000000"/>
                </a:solidFill>
                <a:latin typeface="Verdana"/>
              </a:rPr>
              <a:t>GoFabrikam.com </a:t>
            </a:r>
            <a:r>
              <a:rPr lang="en-US" sz="1324" dirty="0">
                <a:solidFill>
                  <a:srgbClr val="000000"/>
                </a:solidFill>
                <a:latin typeface="Verdana"/>
              </a:rPr>
              <a:t>– </a:t>
            </a:r>
            <a:r>
              <a:rPr lang="en-US" sz="1324" dirty="0" err="1">
                <a:solidFill>
                  <a:srgbClr val="000000"/>
                </a:solidFill>
                <a:latin typeface="Verdana"/>
              </a:rPr>
              <a:t>Fabrikam’s</a:t>
            </a:r>
            <a:r>
              <a:rPr lang="en-US" sz="1324" dirty="0">
                <a:solidFill>
                  <a:srgbClr val="000000"/>
                </a:solidFill>
                <a:latin typeface="Verdana"/>
              </a:rPr>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252134" lvl="0" indent="-252134">
              <a:spcBef>
                <a:spcPts val="882"/>
              </a:spcBef>
              <a:buFont typeface="Arial" panose="020B0604020202020204" pitchFamily="34" charset="0"/>
              <a:buChar char="•"/>
            </a:pPr>
            <a:r>
              <a:rPr lang="en-US" sz="1324" b="1" dirty="0" err="1">
                <a:solidFill>
                  <a:srgbClr val="000000"/>
                </a:solidFill>
                <a:latin typeface="Verdana"/>
              </a:rPr>
              <a:t>Agri</a:t>
            </a:r>
            <a:r>
              <a:rPr lang="en-US" sz="1324" b="1" dirty="0">
                <a:solidFill>
                  <a:srgbClr val="000000"/>
                </a:solidFill>
                <a:latin typeface="Verdana"/>
              </a:rPr>
              <a:t>-Hub </a:t>
            </a:r>
            <a:r>
              <a:rPr lang="en-US" sz="1324" dirty="0">
                <a:solidFill>
                  <a:srgbClr val="000000"/>
                </a:solidFill>
                <a:latin typeface="Verdana"/>
              </a:rPr>
              <a:t>– </a:t>
            </a:r>
            <a:r>
              <a:rPr lang="en-US" sz="1324" dirty="0" err="1">
                <a:solidFill>
                  <a:srgbClr val="000000"/>
                </a:solidFill>
                <a:latin typeface="Verdana"/>
              </a:rPr>
              <a:t>Fabrikam’s</a:t>
            </a:r>
            <a:r>
              <a:rPr lang="en-US" sz="1324" dirty="0">
                <a:solidFill>
                  <a:srgbClr val="000000"/>
                </a:solidFill>
                <a:latin typeface="Verdana"/>
              </a:rPr>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a:t>
            </a:r>
            <a:r>
              <a:rPr lang="en-US" sz="1324" baseline="30000" dirty="0">
                <a:solidFill>
                  <a:srgbClr val="000000"/>
                </a:solidFill>
                <a:latin typeface="Verdana"/>
              </a:rPr>
              <a:t>rd</a:t>
            </a:r>
            <a:r>
              <a:rPr lang="en-US" sz="1324" dirty="0">
                <a:solidFill>
                  <a:srgbClr val="000000"/>
                </a:solidFill>
                <a:latin typeface="Verdana"/>
              </a:rPr>
              <a:t> party service providers, including airlines, credit card processors, and banks.</a:t>
            </a:r>
          </a:p>
          <a:p>
            <a:pPr marL="252134" lvl="0" indent="-252134">
              <a:spcBef>
                <a:spcPts val="882"/>
              </a:spcBef>
              <a:buFont typeface="Arial" panose="020B0604020202020204" pitchFamily="34" charset="0"/>
              <a:buChar char="•"/>
            </a:pPr>
            <a:r>
              <a:rPr lang="en-US" sz="1324" b="1" dirty="0">
                <a:solidFill>
                  <a:srgbClr val="000000"/>
                </a:solidFill>
                <a:latin typeface="Verdana"/>
              </a:rPr>
              <a:t>Farm Viewer (“View”)</a:t>
            </a:r>
            <a:r>
              <a:rPr lang="en-US" sz="1324" dirty="0">
                <a:solidFill>
                  <a:srgbClr val="000000"/>
                </a:solidFill>
                <a:latin typeface="Verdana"/>
              </a:rPr>
              <a:t> –Fabrikam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182EE5B5-8C34-479D-BB87-26D904DBF342}"/>
              </a:ext>
            </a:extLst>
          </p:cNvPr>
          <p:cNvSpPr>
            <a:spLocks noGrp="1"/>
          </p:cNvSpPr>
          <p:nvPr>
            <p:ph type="body" sz="quarter" idx="10"/>
          </p:nvPr>
        </p:nvSpPr>
        <p:spPr/>
        <p:txBody>
          <a:bodyPr/>
          <a:lstStyle/>
          <a:p>
            <a:pPr>
              <a:spcBef>
                <a:spcPts val="882"/>
              </a:spcBef>
            </a:pPr>
            <a:endParaRPr lang="en-US" sz="1324" dirty="0">
              <a:latin typeface="+mj-lt"/>
            </a:endParaRPr>
          </a:p>
        </p:txBody>
      </p:sp>
    </p:spTree>
    <p:extLst>
      <p:ext uri="{BB962C8B-B14F-4D97-AF65-F5344CB8AC3E}">
        <p14:creationId xmlns:p14="http://schemas.microsoft.com/office/powerpoint/2010/main" val="158938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2B5C-F119-497A-97ED-5CD9B0F3CE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F98B3C-944B-41B4-8577-4BA56A62186D}"/>
              </a:ext>
            </a:extLst>
          </p:cNvPr>
          <p:cNvSpPr>
            <a:spLocks noGrp="1"/>
          </p:cNvSpPr>
          <p:nvPr>
            <p:ph idx="1"/>
          </p:nvPr>
        </p:nvSpPr>
        <p:spPr/>
        <p:txBody>
          <a:bodyPr>
            <a:normAutofit/>
          </a:bodyPr>
          <a:lstStyle/>
          <a:p>
            <a:pPr marL="0" lvl="0" indent="0">
              <a:buNone/>
            </a:pPr>
            <a:r>
              <a:rPr lang="en-US" sz="1400" b="1" dirty="0">
                <a:solidFill>
                  <a:srgbClr val="000000"/>
                </a:solidFill>
              </a:rPr>
              <a:t>Application</a:t>
            </a:r>
          </a:p>
          <a:p>
            <a:pPr marL="457200" lvl="1" indent="-171450">
              <a:buFont typeface="Arial" panose="020B0604020202020204" pitchFamily="34" charset="0"/>
              <a:buChar char="•"/>
            </a:pPr>
            <a:r>
              <a:rPr lang="en-US" sz="1200" b="1" dirty="0">
                <a:solidFill>
                  <a:srgbClr val="000000"/>
                </a:solidFill>
              </a:rPr>
              <a:t>Architecture: N-tier, Web-queue-worker, Microservices, CQRS, Event-driven</a:t>
            </a:r>
          </a:p>
          <a:p>
            <a:pPr marL="857250" lvl="2" indent="-171450">
              <a:buFont typeface="Arial" panose="020B0604020202020204" pitchFamily="34" charset="0"/>
              <a:buChar char="•"/>
            </a:pPr>
            <a:r>
              <a:rPr lang="en-US" sz="1200" b="1" dirty="0">
                <a:solidFill>
                  <a:srgbClr val="000000"/>
                </a:solidFill>
              </a:rPr>
              <a:t>Design Considerations / Why?: Scale, Complexity, Cost, Manageability, Service-Level Agreement</a:t>
            </a:r>
          </a:p>
          <a:p>
            <a:pPr marL="0" lvl="0" indent="0">
              <a:buNone/>
            </a:pPr>
            <a:endParaRPr lang="en-US" sz="2800" b="1" dirty="0"/>
          </a:p>
          <a:p>
            <a:pPr marL="0" lvl="0" indent="0">
              <a:buNone/>
            </a:pPr>
            <a:r>
              <a:rPr lang="en-US" sz="2800" b="1" dirty="0"/>
              <a:t>GoFabrikam.com </a:t>
            </a:r>
            <a:r>
              <a:rPr lang="en-US" sz="2800" dirty="0"/>
              <a:t>–</a:t>
            </a:r>
          </a:p>
          <a:p>
            <a:pPr marL="0" lvl="0" indent="0">
              <a:buNone/>
            </a:pPr>
            <a:endParaRPr lang="en-US" sz="2800" b="1" dirty="0"/>
          </a:p>
          <a:p>
            <a:pPr marL="0" lvl="0" indent="0">
              <a:buNone/>
            </a:pPr>
            <a:r>
              <a:rPr lang="en-US" sz="2800" b="1" dirty="0" err="1"/>
              <a:t>Agri</a:t>
            </a:r>
            <a:r>
              <a:rPr lang="en-US" sz="2800" b="1" dirty="0"/>
              <a:t>-Hub </a:t>
            </a:r>
            <a:r>
              <a:rPr lang="en-US" sz="2800" dirty="0"/>
              <a:t>–</a:t>
            </a:r>
          </a:p>
          <a:p>
            <a:pPr marL="0" lvl="0" indent="0">
              <a:buNone/>
            </a:pPr>
            <a:endParaRPr lang="en-US" sz="2800" b="1" dirty="0"/>
          </a:p>
          <a:p>
            <a:pPr marL="0" lvl="0" indent="0">
              <a:buNone/>
            </a:pPr>
            <a:r>
              <a:rPr lang="en-US" sz="2800" b="1" dirty="0"/>
              <a:t>Farm Viewer -</a:t>
            </a:r>
            <a:endParaRPr lang="en-US" dirty="0"/>
          </a:p>
        </p:txBody>
      </p:sp>
      <p:sp>
        <p:nvSpPr>
          <p:cNvPr id="4" name="Text Placeholder 3">
            <a:extLst>
              <a:ext uri="{FF2B5EF4-FFF2-40B4-BE49-F238E27FC236}">
                <a16:creationId xmlns:a16="http://schemas.microsoft.com/office/drawing/2014/main" id="{214EB717-5319-4C0C-B4EA-D5E1C12C0AED}"/>
              </a:ext>
            </a:extLst>
          </p:cNvPr>
          <p:cNvSpPr>
            <a:spLocks noGrp="1"/>
          </p:cNvSpPr>
          <p:nvPr>
            <p:ph type="body" sz="quarter" idx="10"/>
          </p:nvPr>
        </p:nvSpPr>
        <p:spPr/>
        <p:txBody>
          <a:bodyPr/>
          <a:lstStyle/>
          <a:p>
            <a:endParaRPr lang="en-US"/>
          </a:p>
        </p:txBody>
      </p:sp>
      <p:sp>
        <p:nvSpPr>
          <p:cNvPr id="5" name="Title 4">
            <a:extLst>
              <a:ext uri="{FF2B5EF4-FFF2-40B4-BE49-F238E27FC236}">
                <a16:creationId xmlns:a16="http://schemas.microsoft.com/office/drawing/2014/main" id="{4A8A4D7E-B94C-4394-ABD5-4EE2FC7F933E}"/>
              </a:ext>
            </a:extLst>
          </p:cNvPr>
          <p:cNvSpPr txBox="1">
            <a:spLocks/>
          </p:cNvSpPr>
          <p:nvPr/>
        </p:nvSpPr>
        <p:spPr bwMode="auto">
          <a:xfrm>
            <a:off x="1473233" y="1"/>
            <a:ext cx="5223268" cy="1373874"/>
          </a:xfrm>
          <a:prstGeom prst="rect">
            <a:avLst/>
          </a:prstGeom>
          <a:solidFill>
            <a:srgbClr val="00B050"/>
          </a:solid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4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dirty="0"/>
              <a:t>Thought Experiment / Case Study 1</a:t>
            </a:r>
            <a:br>
              <a:rPr lang="en-US" dirty="0"/>
            </a:br>
            <a:r>
              <a:rPr lang="en-US" dirty="0"/>
              <a:t>Web App - </a:t>
            </a:r>
            <a:r>
              <a:rPr lang="en-US" cap="all" dirty="0"/>
              <a:t>SOLUTION DESIGN</a:t>
            </a:r>
            <a:endParaRPr lang="en-US" b="0" kern="0" dirty="0"/>
          </a:p>
        </p:txBody>
      </p:sp>
      <p:sp>
        <p:nvSpPr>
          <p:cNvPr id="6" name="Rectangle: Folded Corner 5">
            <a:extLst>
              <a:ext uri="{FF2B5EF4-FFF2-40B4-BE49-F238E27FC236}">
                <a16:creationId xmlns:a16="http://schemas.microsoft.com/office/drawing/2014/main" id="{52340D3E-BD61-433A-9926-17D28F2C5886}"/>
              </a:ext>
            </a:extLst>
          </p:cNvPr>
          <p:cNvSpPr/>
          <p:nvPr/>
        </p:nvSpPr>
        <p:spPr bwMode="auto">
          <a:xfrm>
            <a:off x="6648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Verdana" pitchFamily="34" charset="0"/>
              </a:rPr>
              <a:t>Break Into Teams of 5-8</a:t>
            </a:r>
          </a:p>
          <a:p>
            <a:pPr marL="0" marR="0" indent="0" algn="ctr" defTabSz="914400" rtl="0" eaLnBrk="0" fontAlgn="base" latinLnBrk="0" hangingPunct="0">
              <a:lnSpc>
                <a:spcPct val="100000"/>
              </a:lnSpc>
              <a:spcBef>
                <a:spcPct val="0"/>
              </a:spcBef>
              <a:spcAft>
                <a:spcPct val="0"/>
              </a:spcAft>
              <a:buClrTx/>
              <a:buSzTx/>
              <a:buFontTx/>
              <a:buNone/>
              <a:tabLst/>
            </a:pPr>
            <a:r>
              <a:rPr lang="en-US" sz="1050" dirty="0"/>
              <a:t>Prepare report to </a:t>
            </a:r>
            <a:r>
              <a:rPr lang="en-US" sz="1050" dirty="0" err="1"/>
              <a:t>to</a:t>
            </a:r>
            <a:r>
              <a:rPr lang="en-US" sz="1050" dirty="0"/>
              <a:t> be delivered to CTO during your next meeting</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Verdana" pitchFamily="34" charset="0"/>
              </a:rPr>
              <a:t>Include any clarifying que</a:t>
            </a:r>
            <a:r>
              <a:rPr lang="en-US" sz="1050" dirty="0"/>
              <a:t>stions or additional observations in report</a:t>
            </a:r>
            <a:endParaRPr kumimoji="0" lang="en-US" sz="105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355746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A4ABA4-9847-49C5-9BC0-63976A22BF8E}"/>
              </a:ext>
            </a:extLst>
          </p:cNvPr>
          <p:cNvSpPr>
            <a:spLocks noGrp="1"/>
          </p:cNvSpPr>
          <p:nvPr>
            <p:ph type="title"/>
          </p:nvPr>
        </p:nvSpPr>
        <p:spPr/>
        <p:txBody>
          <a:bodyPr/>
          <a:lstStyle/>
          <a:p>
            <a:r>
              <a:rPr lang="en-US" dirty="0"/>
              <a:t>Thought Experiment / Case Study #2</a:t>
            </a:r>
            <a:br>
              <a:rPr lang="en-US" dirty="0"/>
            </a:br>
            <a:r>
              <a:rPr lang="en-US" dirty="0"/>
              <a:t>Acquisition and Migration of Fabrikam</a:t>
            </a:r>
            <a:br>
              <a:rPr lang="en-US" dirty="0"/>
            </a:br>
            <a:r>
              <a:rPr lang="en-US" dirty="0"/>
              <a:t>Team Collaboration Exercise</a:t>
            </a:r>
          </a:p>
        </p:txBody>
      </p:sp>
      <p:sp>
        <p:nvSpPr>
          <p:cNvPr id="7" name="Content Placeholder 6">
            <a:extLst>
              <a:ext uri="{FF2B5EF4-FFF2-40B4-BE49-F238E27FC236}">
                <a16:creationId xmlns:a16="http://schemas.microsoft.com/office/drawing/2014/main" id="{F48E2F66-1A7D-4200-8862-D155A6BA43EC}"/>
              </a:ext>
            </a:extLst>
          </p:cNvPr>
          <p:cNvSpPr>
            <a:spLocks noGrp="1"/>
          </p:cNvSpPr>
          <p:nvPr>
            <p:ph idx="1"/>
          </p:nvPr>
        </p:nvSpPr>
        <p:spPr>
          <a:xfrm>
            <a:off x="155789" y="1401467"/>
            <a:ext cx="6759648" cy="937375"/>
          </a:xfrm>
        </p:spPr>
        <p:txBody>
          <a:bodyPr>
            <a:normAutofit/>
          </a:bodyPr>
          <a:lstStyle/>
          <a:p>
            <a:pPr marL="0" indent="0">
              <a:buNone/>
            </a:pPr>
            <a:r>
              <a:rPr lang="en-US" sz="1200" dirty="0"/>
              <a:t>You are the administrator for Contoso. You have more than 100 hosts in your on-premises datacenter. You are replicating and using Site Recovery as part of your BC/DR plan. Contoso just acquired another company, Fabrikam, Inc.  The development teams at both Contoso and Fabrikam use Visual Studio and Visual Studio Team Services.</a:t>
            </a:r>
          </a:p>
        </p:txBody>
      </p:sp>
      <p:sp>
        <p:nvSpPr>
          <p:cNvPr id="8" name="Text Placeholder 7">
            <a:extLst>
              <a:ext uri="{FF2B5EF4-FFF2-40B4-BE49-F238E27FC236}">
                <a16:creationId xmlns:a16="http://schemas.microsoft.com/office/drawing/2014/main" id="{5B59531E-BA3E-401B-B8DE-D1403556E6B3}"/>
              </a:ext>
            </a:extLst>
          </p:cNvPr>
          <p:cNvSpPr>
            <a:spLocks noGrp="1"/>
          </p:cNvSpPr>
          <p:nvPr>
            <p:ph type="body" sz="quarter" idx="10"/>
          </p:nvPr>
        </p:nvSpPr>
        <p:spPr/>
        <p:txBody>
          <a:bodyPr/>
          <a:lstStyle/>
          <a:p>
            <a:r>
              <a:rPr lang="en-US" sz="1600" dirty="0"/>
              <a:t>Email from CTO Continued on next slide</a:t>
            </a:r>
          </a:p>
        </p:txBody>
      </p:sp>
      <p:sp>
        <p:nvSpPr>
          <p:cNvPr id="3" name="Rectangle 2">
            <a:extLst>
              <a:ext uri="{FF2B5EF4-FFF2-40B4-BE49-F238E27FC236}">
                <a16:creationId xmlns:a16="http://schemas.microsoft.com/office/drawing/2014/main" id="{1F51E1B2-93C8-4BCE-92B9-0FA5D5DAFA87}"/>
              </a:ext>
            </a:extLst>
          </p:cNvPr>
          <p:cNvSpPr/>
          <p:nvPr/>
        </p:nvSpPr>
        <p:spPr>
          <a:xfrm>
            <a:off x="151989" y="4696857"/>
            <a:ext cx="4190262" cy="1477328"/>
          </a:xfrm>
          <a:prstGeom prst="rect">
            <a:avLst/>
          </a:prstGeom>
        </p:spPr>
        <p:txBody>
          <a:bodyPr wrap="square">
            <a:spAutoFit/>
          </a:bodyPr>
          <a:lstStyle/>
          <a:p>
            <a:pPr marL="171450" indent="-171450">
              <a:buFont typeface="Arial" panose="020B0604020202020204" pitchFamily="34" charset="0"/>
              <a:buChar char="•"/>
            </a:pPr>
            <a:r>
              <a:rPr lang="en-US" sz="1000" dirty="0"/>
              <a:t>46-web applications running on Windows Server and IIS; 4 are only providing API services to applications. Those that use data, use SQL server. All but three are running stateless.</a:t>
            </a:r>
          </a:p>
          <a:p>
            <a:pPr marL="171450" indent="-171450">
              <a:buFont typeface="Arial" panose="020B0604020202020204" pitchFamily="34" charset="0"/>
              <a:buChar char="•"/>
            </a:pPr>
            <a:r>
              <a:rPr lang="en-US" sz="1000" dirty="0"/>
              <a:t>3-websites running on Linux, Apache, PHP, WordPress</a:t>
            </a:r>
          </a:p>
          <a:p>
            <a:pPr marL="171450" indent="-171450">
              <a:buFont typeface="Arial" panose="020B0604020202020204" pitchFamily="34" charset="0"/>
              <a:buChar char="•"/>
            </a:pPr>
            <a:r>
              <a:rPr lang="en-US" sz="1000" dirty="0"/>
              <a:t>3-containerized applications running .NET core on Linux</a:t>
            </a:r>
          </a:p>
          <a:p>
            <a:pPr marL="171450" indent="-171450">
              <a:buFont typeface="Arial" panose="020B0604020202020204" pitchFamily="34" charset="0"/>
              <a:buChar char="•"/>
            </a:pPr>
            <a:r>
              <a:rPr lang="en-US" sz="1000" dirty="0"/>
              <a:t>8-containerized applications running Node.js</a:t>
            </a:r>
          </a:p>
        </p:txBody>
      </p:sp>
      <p:sp>
        <p:nvSpPr>
          <p:cNvPr id="5" name="Rectangle 4">
            <a:extLst>
              <a:ext uri="{FF2B5EF4-FFF2-40B4-BE49-F238E27FC236}">
                <a16:creationId xmlns:a16="http://schemas.microsoft.com/office/drawing/2014/main" id="{5C5B8BB7-9237-456D-A124-4D7FBE1F9CFB}"/>
              </a:ext>
            </a:extLst>
          </p:cNvPr>
          <p:cNvSpPr/>
          <p:nvPr/>
        </p:nvSpPr>
        <p:spPr>
          <a:xfrm>
            <a:off x="970942" y="2072616"/>
            <a:ext cx="2855269" cy="369332"/>
          </a:xfrm>
          <a:prstGeom prst="rect">
            <a:avLst/>
          </a:prstGeom>
        </p:spPr>
        <p:txBody>
          <a:bodyPr wrap="none">
            <a:spAutoFit/>
          </a:bodyPr>
          <a:lstStyle/>
          <a:p>
            <a:pPr marL="0" indent="0">
              <a:buNone/>
            </a:pPr>
            <a:r>
              <a:rPr lang="en-US" dirty="0"/>
              <a:t>Letter from the CTO:</a:t>
            </a:r>
          </a:p>
        </p:txBody>
      </p:sp>
      <p:sp>
        <p:nvSpPr>
          <p:cNvPr id="9" name="Rectangle 8">
            <a:extLst>
              <a:ext uri="{FF2B5EF4-FFF2-40B4-BE49-F238E27FC236}">
                <a16:creationId xmlns:a16="http://schemas.microsoft.com/office/drawing/2014/main" id="{5306CD58-BC22-40CE-AD6C-D1996E5BEDBF}"/>
              </a:ext>
            </a:extLst>
          </p:cNvPr>
          <p:cNvSpPr/>
          <p:nvPr/>
        </p:nvSpPr>
        <p:spPr>
          <a:xfrm>
            <a:off x="112575" y="2374888"/>
            <a:ext cx="8944119" cy="2246769"/>
          </a:xfrm>
          <a:prstGeom prst="rect">
            <a:avLst/>
          </a:prstGeom>
        </p:spPr>
        <p:txBody>
          <a:bodyPr wrap="square">
            <a:spAutoFit/>
          </a:bodyPr>
          <a:lstStyle/>
          <a:p>
            <a:r>
              <a:rPr lang="en-US" sz="1000" dirty="0"/>
              <a:t>As you know, we have finalized the acquisition of Fabrikam.  I would like for you to come up with a plan of execution for migrating the workloads running in the Fabrikam datacenter. The lease of the space will be expiring in 9 months at which time we must have everything out.  I would prefer that we get everything moved quickly, in the next 4-6 months. Then we can do some cleanup later if needed. We MUST make sure we maintain a high degree of confidence in securing all data as we go through this transition. All applications will continue to be used for the foreseeable future. It is important to minimize system downtime of Fabrikam services. The physical machines at Fabrikam are beyond or nearing their expected usable life. We have a directive from leadership to minimize capital expenditures where possible, so we should look at viability of putting services in Azure. I would also like you to be conscious of the costs of ongoing maintenance of these services until such a time that they can be evaluated for longer term upkeep projections. Where possible, leverage our DevOps practices and switch applications to native cloud apps leveraging serverless compute. Some of the Fabrikam apps are already running in containers.  Plan on adding these to our existing container infrastructure running on Azure Service Fabric.</a:t>
            </a:r>
          </a:p>
          <a:p>
            <a:r>
              <a:rPr lang="en-US" sz="1000" dirty="0"/>
              <a:t>Fabrikam has 5 VMware hosts, 10 Hyper-V hosts and more than 60 VMs. They are running a mix of operating systems, some running Linux but most running Windows Server. The following is a quick list of servers and apps.</a:t>
            </a:r>
          </a:p>
        </p:txBody>
      </p:sp>
      <p:sp>
        <p:nvSpPr>
          <p:cNvPr id="10" name="Rectangle 9">
            <a:extLst>
              <a:ext uri="{FF2B5EF4-FFF2-40B4-BE49-F238E27FC236}">
                <a16:creationId xmlns:a16="http://schemas.microsoft.com/office/drawing/2014/main" id="{606549FF-270B-41DF-A7B0-CB6DAF54A21C}"/>
              </a:ext>
            </a:extLst>
          </p:cNvPr>
          <p:cNvSpPr/>
          <p:nvPr/>
        </p:nvSpPr>
        <p:spPr>
          <a:xfrm>
            <a:off x="4335360" y="4697734"/>
            <a:ext cx="4572000" cy="1477328"/>
          </a:xfrm>
          <a:prstGeom prst="rect">
            <a:avLst/>
          </a:prstGeom>
        </p:spPr>
        <p:txBody>
          <a:bodyPr>
            <a:spAutoFit/>
          </a:bodyPr>
          <a:lstStyle/>
          <a:p>
            <a:pPr marL="171450" indent="-171450">
              <a:buFont typeface="Arial" panose="020B0604020202020204" pitchFamily="34" charset="0"/>
              <a:buChar char="•"/>
            </a:pPr>
            <a:r>
              <a:rPr lang="en-US" sz="1000" dirty="0"/>
              <a:t>1-Oracle database server</a:t>
            </a:r>
          </a:p>
          <a:p>
            <a:pPr marL="171450" indent="-171450">
              <a:buFont typeface="Arial" panose="020B0604020202020204" pitchFamily="34" charset="0"/>
              <a:buChar char="•"/>
            </a:pPr>
            <a:r>
              <a:rPr lang="en-US" sz="1000" dirty="0"/>
              <a:t>3-SQL servers running more than 20 databases</a:t>
            </a:r>
          </a:p>
          <a:p>
            <a:pPr marL="171450" indent="-171450">
              <a:buFont typeface="Arial" panose="020B0604020202020204" pitchFamily="34" charset="0"/>
              <a:buChar char="•"/>
            </a:pPr>
            <a:r>
              <a:rPr lang="en-US" sz="1000" dirty="0"/>
              <a:t>2-Domain Controllers</a:t>
            </a:r>
          </a:p>
          <a:p>
            <a:pPr marL="171450" indent="-171450">
              <a:buFont typeface="Arial" panose="020B0604020202020204" pitchFamily="34" charset="0"/>
              <a:buChar char="•"/>
            </a:pPr>
            <a:r>
              <a:rPr lang="en-US" sz="1000" dirty="0"/>
              <a:t>2-External DNS servers</a:t>
            </a:r>
          </a:p>
          <a:p>
            <a:pPr marL="171450" indent="-171450">
              <a:buFont typeface="Arial" panose="020B0604020202020204" pitchFamily="34" charset="0"/>
              <a:buChar char="•"/>
            </a:pPr>
            <a:r>
              <a:rPr lang="en-US" sz="1000" dirty="0"/>
              <a:t>2-Monitoring and reporting servers</a:t>
            </a:r>
          </a:p>
          <a:p>
            <a:pPr marL="171450" indent="-171450">
              <a:buFont typeface="Arial" panose="020B0604020202020204" pitchFamily="34" charset="0"/>
              <a:buChar char="•"/>
            </a:pPr>
            <a:r>
              <a:rPr lang="en-US" sz="1000" dirty="0"/>
              <a:t>1-file server</a:t>
            </a:r>
          </a:p>
          <a:p>
            <a:pPr marL="171450" indent="-171450">
              <a:buFont typeface="Arial" panose="020B0604020202020204" pitchFamily="34" charset="0"/>
              <a:buChar char="•"/>
            </a:pPr>
            <a:r>
              <a:rPr lang="en-US" sz="1000" dirty="0"/>
              <a:t>1-3 node cluster for batch processing and analysis running R scripts; usually on a monthly cadence to do analysis of customer purchasing patterns </a:t>
            </a:r>
          </a:p>
        </p:txBody>
      </p:sp>
      <p:sp>
        <p:nvSpPr>
          <p:cNvPr id="14" name="Rectangle: Folded Corner 13">
            <a:extLst>
              <a:ext uri="{FF2B5EF4-FFF2-40B4-BE49-F238E27FC236}">
                <a16:creationId xmlns:a16="http://schemas.microsoft.com/office/drawing/2014/main" id="{6DEC1496-2924-42FE-A653-C4A6EA40E496}"/>
              </a:ext>
            </a:extLst>
          </p:cNvPr>
          <p:cNvSpPr/>
          <p:nvPr/>
        </p:nvSpPr>
        <p:spPr bwMode="auto">
          <a:xfrm>
            <a:off x="6648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Verdana" pitchFamily="34" charset="0"/>
              </a:rPr>
              <a:t>Break Into Teams of 5-8</a:t>
            </a:r>
          </a:p>
          <a:p>
            <a:pPr marL="0" marR="0" indent="0" algn="ctr" defTabSz="914400" rtl="0" eaLnBrk="0" fontAlgn="base" latinLnBrk="0" hangingPunct="0">
              <a:lnSpc>
                <a:spcPct val="100000"/>
              </a:lnSpc>
              <a:spcBef>
                <a:spcPct val="0"/>
              </a:spcBef>
              <a:spcAft>
                <a:spcPct val="0"/>
              </a:spcAft>
              <a:buClrTx/>
              <a:buSzTx/>
              <a:buFontTx/>
              <a:buNone/>
              <a:tabLst/>
            </a:pPr>
            <a:r>
              <a:rPr lang="en-US" sz="1050" dirty="0"/>
              <a:t>Prepare report to </a:t>
            </a:r>
            <a:r>
              <a:rPr lang="en-US" sz="1050" dirty="0" err="1"/>
              <a:t>to</a:t>
            </a:r>
            <a:r>
              <a:rPr lang="en-US" sz="1050" dirty="0"/>
              <a:t> be delivered to CTO during your next meeting</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Verdana" pitchFamily="34" charset="0"/>
              </a:rPr>
              <a:t>Include any clarifying que</a:t>
            </a:r>
            <a:r>
              <a:rPr lang="en-US" sz="1050" dirty="0"/>
              <a:t>stions or additional observations in report</a:t>
            </a:r>
            <a:endParaRPr kumimoji="0" lang="en-US" sz="105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450447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DB35-9BFC-4A03-BC04-7A5E4E4D3828}"/>
              </a:ext>
            </a:extLst>
          </p:cNvPr>
          <p:cNvSpPr>
            <a:spLocks noGrp="1"/>
          </p:cNvSpPr>
          <p:nvPr>
            <p:ph type="title"/>
          </p:nvPr>
        </p:nvSpPr>
        <p:spPr>
          <a:xfrm>
            <a:off x="1473233" y="1"/>
            <a:ext cx="5350305" cy="1231901"/>
          </a:xfrm>
        </p:spPr>
        <p:txBody>
          <a:bodyPr/>
          <a:lstStyle/>
          <a:p>
            <a:r>
              <a:rPr lang="en-US" dirty="0"/>
              <a:t>Thought Experiment / Case Study #2</a:t>
            </a:r>
            <a:br>
              <a:rPr lang="en-US" dirty="0"/>
            </a:br>
            <a:r>
              <a:rPr lang="en-US" dirty="0"/>
              <a:t>Answer the following questions in a report back to the CTO…</a:t>
            </a:r>
          </a:p>
        </p:txBody>
      </p:sp>
      <p:sp>
        <p:nvSpPr>
          <p:cNvPr id="3" name="Content Placeholder 2">
            <a:extLst>
              <a:ext uri="{FF2B5EF4-FFF2-40B4-BE49-F238E27FC236}">
                <a16:creationId xmlns:a16="http://schemas.microsoft.com/office/drawing/2014/main" id="{08722465-DD34-432B-B034-E5638363D1E8}"/>
              </a:ext>
            </a:extLst>
          </p:cNvPr>
          <p:cNvSpPr>
            <a:spLocks noGrp="1"/>
          </p:cNvSpPr>
          <p:nvPr>
            <p:ph idx="1"/>
          </p:nvPr>
        </p:nvSpPr>
        <p:spPr>
          <a:xfrm>
            <a:off x="151194" y="1371600"/>
            <a:ext cx="8833654" cy="5309493"/>
          </a:xfrm>
        </p:spPr>
        <p:txBody>
          <a:bodyPr>
            <a:normAutofit fontScale="62500" lnSpcReduction="20000"/>
          </a:bodyPr>
          <a:lstStyle/>
          <a:p>
            <a:pPr marL="0" indent="0">
              <a:buNone/>
            </a:pPr>
            <a:r>
              <a:rPr lang="en-US" sz="2800" b="1" dirty="0"/>
              <a:t>Email from CTO Continued</a:t>
            </a:r>
            <a:r>
              <a:rPr lang="en-US" sz="2800" dirty="0"/>
              <a:t>:</a:t>
            </a:r>
          </a:p>
          <a:p>
            <a:pPr marL="0" indent="0">
              <a:buNone/>
            </a:pPr>
            <a:r>
              <a:rPr lang="en-US" sz="2800" dirty="0"/>
              <a:t>With this in mind, answer the following questions :</a:t>
            </a:r>
          </a:p>
          <a:p>
            <a:pPr lvl="0" fontAlgn="auto">
              <a:buFont typeface="+mj-lt"/>
              <a:buAutoNum type="arabicPeriod"/>
            </a:pPr>
            <a:r>
              <a:rPr lang="en-US" sz="2800" dirty="0"/>
              <a:t>What site should be used to receive Fabrikam VM services and why?</a:t>
            </a:r>
          </a:p>
          <a:p>
            <a:pPr lvl="0" fontAlgn="auto">
              <a:buFont typeface="+mj-lt"/>
              <a:buAutoNum type="arabicPeriod"/>
            </a:pPr>
            <a:r>
              <a:rPr lang="en-US" sz="2800" dirty="0"/>
              <a:t>What tool(s) could we use to securely migrate the VM workloads while minimizing downtime?</a:t>
            </a:r>
          </a:p>
          <a:p>
            <a:pPr lvl="0" fontAlgn="auto">
              <a:buFont typeface="+mj-lt"/>
              <a:buAutoNum type="arabicPeriod"/>
            </a:pPr>
            <a:r>
              <a:rPr lang="en-US" sz="2800" dirty="0"/>
              <a:t>How can we minimize downtime of Fabrikam web services?</a:t>
            </a:r>
          </a:p>
          <a:p>
            <a:pPr lvl="0" fontAlgn="auto">
              <a:buFont typeface="+mj-lt"/>
              <a:buAutoNum type="arabicPeriod"/>
            </a:pPr>
            <a:r>
              <a:rPr lang="en-US" sz="2800" dirty="0"/>
              <a:t>Can the Linux websites be migrated to serverless compute on Azure?  If so, how?</a:t>
            </a:r>
          </a:p>
          <a:p>
            <a:pPr lvl="0" fontAlgn="auto">
              <a:buFont typeface="+mj-lt"/>
              <a:buAutoNum type="arabicPeriod"/>
            </a:pPr>
            <a:r>
              <a:rPr lang="en-US" sz="2800" dirty="0"/>
              <a:t>What are the best destination services for migration of the IIS websites?</a:t>
            </a:r>
          </a:p>
          <a:p>
            <a:pPr lvl="0" fontAlgn="auto">
              <a:buFont typeface="+mj-lt"/>
              <a:buAutoNum type="arabicPeriod"/>
            </a:pPr>
            <a:r>
              <a:rPr lang="en-US" sz="2800" dirty="0"/>
              <a:t>What is the best way to move the containers to Azure Container Instances?</a:t>
            </a:r>
          </a:p>
          <a:p>
            <a:pPr lvl="0">
              <a:buFont typeface="+mj-lt"/>
              <a:buAutoNum type="arabicPeriod"/>
            </a:pPr>
            <a:r>
              <a:rPr lang="en-US" sz="2800" dirty="0"/>
              <a:t>What are the next steps after an application has been moved to Azure?</a:t>
            </a:r>
          </a:p>
          <a:p>
            <a:pPr lvl="0">
              <a:buFont typeface="+mj-lt"/>
              <a:buAutoNum type="arabicPeriod"/>
            </a:pPr>
            <a:r>
              <a:rPr lang="en-US" sz="2800" dirty="0"/>
              <a:t>Is the batch cluster a good candidate for migration to serverless compute? Why or Why not?</a:t>
            </a:r>
          </a:p>
          <a:p>
            <a:pPr lvl="0">
              <a:buFont typeface="+mj-lt"/>
              <a:buAutoNum type="arabicPeriod"/>
            </a:pPr>
            <a:r>
              <a:rPr lang="en-US" sz="2800" dirty="0"/>
              <a:t>Are there any tools to help us understand what is running at Fabrikam and what would be needed for the migration?</a:t>
            </a:r>
          </a:p>
          <a:p>
            <a:pPr lvl="0">
              <a:buFont typeface="+mj-lt"/>
              <a:buAutoNum type="arabicPeriod"/>
            </a:pPr>
            <a:r>
              <a:rPr lang="en-US" sz="2800" dirty="0"/>
              <a:t>Is there a tool or service to switch the existing web workloads to the new production location (Azure or Contoso) with little or no downtime?</a:t>
            </a:r>
          </a:p>
          <a:p>
            <a:pPr lvl="0">
              <a:buFont typeface="+mj-lt"/>
              <a:buAutoNum type="arabicPeriod"/>
            </a:pPr>
            <a:r>
              <a:rPr lang="en-US" sz="2800" dirty="0"/>
              <a:t>What challenges do you think you need to prepare for?</a:t>
            </a:r>
          </a:p>
        </p:txBody>
      </p:sp>
      <p:sp>
        <p:nvSpPr>
          <p:cNvPr id="4" name="Text Placeholder 3">
            <a:extLst>
              <a:ext uri="{FF2B5EF4-FFF2-40B4-BE49-F238E27FC236}">
                <a16:creationId xmlns:a16="http://schemas.microsoft.com/office/drawing/2014/main" id="{4EDE6124-E728-4AE3-8F91-3435B4D7AE77}"/>
              </a:ext>
            </a:extLst>
          </p:cNvPr>
          <p:cNvSpPr>
            <a:spLocks noGrp="1"/>
          </p:cNvSpPr>
          <p:nvPr>
            <p:ph type="body" sz="quarter" idx="10"/>
          </p:nvPr>
        </p:nvSpPr>
        <p:spPr/>
        <p:txBody>
          <a:bodyPr/>
          <a:lstStyle/>
          <a:p>
            <a:endParaRPr lang="en-US" dirty="0"/>
          </a:p>
        </p:txBody>
      </p:sp>
      <p:sp>
        <p:nvSpPr>
          <p:cNvPr id="6" name="Rectangle: Folded Corner 5">
            <a:extLst>
              <a:ext uri="{FF2B5EF4-FFF2-40B4-BE49-F238E27FC236}">
                <a16:creationId xmlns:a16="http://schemas.microsoft.com/office/drawing/2014/main" id="{552FFAF7-ADAE-4230-A4EB-88D621E261E1}"/>
              </a:ext>
            </a:extLst>
          </p:cNvPr>
          <p:cNvSpPr/>
          <p:nvPr/>
        </p:nvSpPr>
        <p:spPr bwMode="auto">
          <a:xfrm>
            <a:off x="6648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Verdana" pitchFamily="34" charset="0"/>
              </a:rPr>
              <a:t>Break Into Teams of 5-8</a:t>
            </a:r>
          </a:p>
          <a:p>
            <a:pPr marL="0" marR="0" indent="0" algn="ctr" defTabSz="914400" rtl="0" eaLnBrk="0" fontAlgn="base" latinLnBrk="0" hangingPunct="0">
              <a:lnSpc>
                <a:spcPct val="100000"/>
              </a:lnSpc>
              <a:spcBef>
                <a:spcPct val="0"/>
              </a:spcBef>
              <a:spcAft>
                <a:spcPct val="0"/>
              </a:spcAft>
              <a:buClrTx/>
              <a:buSzTx/>
              <a:buFontTx/>
              <a:buNone/>
              <a:tabLst/>
            </a:pPr>
            <a:r>
              <a:rPr lang="en-US" sz="1050" dirty="0"/>
              <a:t>Prepare report to </a:t>
            </a:r>
            <a:r>
              <a:rPr lang="en-US" sz="1050" dirty="0" err="1"/>
              <a:t>to</a:t>
            </a:r>
            <a:r>
              <a:rPr lang="en-US" sz="1050" dirty="0"/>
              <a:t> be delivered to CTO during your next meeting</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Verdana" pitchFamily="34" charset="0"/>
              </a:rPr>
              <a:t>Include any clarifying que</a:t>
            </a:r>
            <a:r>
              <a:rPr lang="en-US" sz="1050" dirty="0"/>
              <a:t>stions or additional observations in report</a:t>
            </a:r>
            <a:endParaRPr kumimoji="0" lang="en-US" sz="105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3642892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2120-64C5-489A-A26E-B9099AF5C9EC}"/>
              </a:ext>
            </a:extLst>
          </p:cNvPr>
          <p:cNvSpPr>
            <a:spLocks noGrp="1"/>
          </p:cNvSpPr>
          <p:nvPr>
            <p:ph type="ctrTitle" sz="quarter"/>
          </p:nvPr>
        </p:nvSpPr>
        <p:spPr/>
        <p:txBody>
          <a:bodyPr/>
          <a:lstStyle/>
          <a:p>
            <a:endParaRPr lang="en-US"/>
          </a:p>
        </p:txBody>
      </p:sp>
      <p:sp>
        <p:nvSpPr>
          <p:cNvPr id="3" name="Subtitle 2">
            <a:extLst>
              <a:ext uri="{FF2B5EF4-FFF2-40B4-BE49-F238E27FC236}">
                <a16:creationId xmlns:a16="http://schemas.microsoft.com/office/drawing/2014/main" id="{38F897F7-214E-4F52-B983-A0C797606F4E}"/>
              </a:ext>
            </a:extLst>
          </p:cNvPr>
          <p:cNvSpPr>
            <a:spLocks noGrp="1"/>
          </p:cNvSpPr>
          <p:nvPr>
            <p:ph type="subTitle" sz="quarter" idx="1"/>
          </p:nvPr>
        </p:nvSpPr>
        <p:spPr/>
        <p:txBody>
          <a:bodyPr/>
          <a:lstStyle/>
          <a:p>
            <a:endParaRPr lang="en-US"/>
          </a:p>
        </p:txBody>
      </p:sp>
      <p:sp>
        <p:nvSpPr>
          <p:cNvPr id="4" name="Text Placeholder 3">
            <a:extLst>
              <a:ext uri="{FF2B5EF4-FFF2-40B4-BE49-F238E27FC236}">
                <a16:creationId xmlns:a16="http://schemas.microsoft.com/office/drawing/2014/main" id="{D416E602-72E6-4BC7-AED7-568FA36CCC41}"/>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2607FF60-629F-41F4-9434-ECB2466B8C1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179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A9E2A8C-0AE6-4AB3-98B2-428310FE194A}"/>
              </a:ext>
            </a:extLst>
          </p:cNvPr>
          <p:cNvSpPr>
            <a:spLocks noGrp="1"/>
          </p:cNvSpPr>
          <p:nvPr>
            <p:ph type="title"/>
          </p:nvPr>
        </p:nvSpPr>
        <p:spPr/>
        <p:txBody>
          <a:bodyPr/>
          <a:lstStyle/>
          <a:p>
            <a:r>
              <a:rPr lang="en-US" dirty="0"/>
              <a:t>Agenda: 70-535 Architecting Azure Solutions</a:t>
            </a:r>
          </a:p>
        </p:txBody>
      </p:sp>
      <p:sp>
        <p:nvSpPr>
          <p:cNvPr id="18" name="Text Placeholder 17">
            <a:extLst>
              <a:ext uri="{FF2B5EF4-FFF2-40B4-BE49-F238E27FC236}">
                <a16:creationId xmlns:a16="http://schemas.microsoft.com/office/drawing/2014/main" id="{76A2C94B-2052-4FF8-9D64-E215AC27716A}"/>
              </a:ext>
            </a:extLst>
          </p:cNvPr>
          <p:cNvSpPr>
            <a:spLocks noGrp="1"/>
          </p:cNvSpPr>
          <p:nvPr>
            <p:ph type="body" sz="quarter" idx="10"/>
          </p:nvPr>
        </p:nvSpPr>
        <p:spPr/>
        <p:txBody>
          <a:bodyPr/>
          <a:lstStyle/>
          <a:p>
            <a:endParaRPr lang="en-US"/>
          </a:p>
        </p:txBody>
      </p:sp>
      <p:pic>
        <p:nvPicPr>
          <p:cNvPr id="16" name="Content Placeholder 15">
            <a:extLst>
              <a:ext uri="{FF2B5EF4-FFF2-40B4-BE49-F238E27FC236}">
                <a16:creationId xmlns:a16="http://schemas.microsoft.com/office/drawing/2014/main" id="{E6F3B6FC-C29B-4EA3-9A68-E31E9AF6CE7C}"/>
              </a:ext>
            </a:extLst>
          </p:cNvPr>
          <p:cNvPicPr>
            <a:picLocks noGrp="1" noChangeAspect="1"/>
          </p:cNvPicPr>
          <p:nvPr>
            <p:ph sz="half" idx="4294967295"/>
          </p:nvPr>
        </p:nvPicPr>
        <p:blipFill>
          <a:blip r:embed="rId3"/>
          <a:stretch>
            <a:fillRect/>
          </a:stretch>
        </p:blipFill>
        <p:spPr>
          <a:xfrm>
            <a:off x="247745" y="1440598"/>
            <a:ext cx="4099034" cy="2951225"/>
          </a:xfrm>
          <a:prstGeom prst="rect">
            <a:avLst/>
          </a:prstGeom>
        </p:spPr>
      </p:pic>
      <p:sp>
        <p:nvSpPr>
          <p:cNvPr id="19" name="Rectangle 18">
            <a:extLst>
              <a:ext uri="{FF2B5EF4-FFF2-40B4-BE49-F238E27FC236}">
                <a16:creationId xmlns:a16="http://schemas.microsoft.com/office/drawing/2014/main" id="{53AD8105-66FF-4032-B8AD-C01487310159}"/>
              </a:ext>
            </a:extLst>
          </p:cNvPr>
          <p:cNvSpPr/>
          <p:nvPr/>
        </p:nvSpPr>
        <p:spPr>
          <a:xfrm>
            <a:off x="234230" y="4595921"/>
            <a:ext cx="4128313" cy="981423"/>
          </a:xfrm>
          <a:prstGeom prst="rect">
            <a:avLst/>
          </a:prstGeom>
        </p:spPr>
        <p:txBody>
          <a:bodyPr wrap="square">
            <a:spAutoFit/>
          </a:bodyPr>
          <a:lstStyle/>
          <a:p>
            <a:pPr marL="0" marR="0" algn="ctr">
              <a:lnSpc>
                <a:spcPct val="107000"/>
              </a:lnSpc>
              <a:spcBef>
                <a:spcPts val="0"/>
              </a:spcBef>
              <a:spcAft>
                <a:spcPts val="0"/>
              </a:spcAft>
            </a:pPr>
            <a:r>
              <a:rPr lang="en-US" dirty="0" err="1">
                <a:latin typeface="Calibri" panose="020F0502020204030204" pitchFamily="34" charset="0"/>
                <a:ea typeface="Calibri" panose="020F0502020204030204" pitchFamily="34" charset="0"/>
                <a:cs typeface="Times New Roman" panose="02020603050405020304" pitchFamily="18" charset="0"/>
              </a:rPr>
              <a:t>WiFi</a:t>
            </a:r>
            <a:r>
              <a:rPr lang="en-US" dirty="0">
                <a:latin typeface="Calibri" panose="020F0502020204030204" pitchFamily="34" charset="0"/>
                <a:ea typeface="Calibri" panose="020F0502020204030204" pitchFamily="34" charset="0"/>
                <a:cs typeface="Times New Roman" panose="02020603050405020304" pitchFamily="18" charset="0"/>
              </a:rPr>
              <a:t> Code: MSFTGUEST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dirty="0" err="1">
                <a:latin typeface="Calibri" panose="020F0502020204030204" pitchFamily="34" charset="0"/>
                <a:ea typeface="Calibri" panose="020F0502020204030204" pitchFamily="34" charset="0"/>
                <a:cs typeface="Times New Roman" panose="02020603050405020304" pitchFamily="18" charset="0"/>
              </a:rPr>
              <a:t>WiFi</a:t>
            </a:r>
            <a:r>
              <a:rPr lang="en-US" dirty="0">
                <a:latin typeface="Calibri" panose="020F0502020204030204" pitchFamily="34" charset="0"/>
                <a:ea typeface="Calibri" panose="020F0502020204030204" pitchFamily="34" charset="0"/>
                <a:cs typeface="Times New Roman" panose="02020603050405020304" pitchFamily="18" charset="0"/>
              </a:rPr>
              <a:t> Password: msevent25mp</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Socialize: #70-535 @ITProGuru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D4EC6354-CA5D-447B-9AF7-439A8458DA71}"/>
              </a:ext>
            </a:extLst>
          </p:cNvPr>
          <p:cNvSpPr/>
          <p:nvPr/>
        </p:nvSpPr>
        <p:spPr>
          <a:xfrm>
            <a:off x="4157596" y="5478517"/>
            <a:ext cx="5130550" cy="773673"/>
          </a:xfrm>
          <a:prstGeom prst="rect">
            <a:avLst/>
          </a:prstGeom>
        </p:spPr>
        <p:txBody>
          <a:bodyPr wrap="square">
            <a:spAutoFit/>
          </a:bodyPr>
          <a:lstStyle/>
          <a:p>
            <a:pPr marL="685800">
              <a:lnSpc>
                <a:spcPct val="107000"/>
              </a:lnSpc>
              <a:spcBef>
                <a:spcPts val="0"/>
              </a:spcBef>
              <a:spcAft>
                <a:spcPts val="0"/>
              </a:spcAft>
            </a:pPr>
            <a:r>
              <a:rPr lang="en-US" sz="1400" dirty="0">
                <a:latin typeface="Calibri" panose="020F0502020204030204" pitchFamily="34" charset="0"/>
                <a:ea typeface="Calibri" panose="020F0502020204030204" pitchFamily="34" charset="0"/>
                <a:cs typeface="Calibri" panose="020F0502020204030204" pitchFamily="34" charset="0"/>
              </a:rPr>
              <a:t>Content…PPTX and </a:t>
            </a:r>
            <a:r>
              <a:rPr lang="en-US" sz="1400" dirty="0" err="1">
                <a:latin typeface="Calibri" panose="020F0502020204030204" pitchFamily="34" charset="0"/>
                <a:ea typeface="Calibri" panose="020F0502020204030204" pitchFamily="34" charset="0"/>
                <a:cs typeface="Calibri" panose="020F0502020204030204" pitchFamily="34" charset="0"/>
              </a:rPr>
              <a:t>Labs:</a:t>
            </a:r>
            <a:r>
              <a:rPr lang="en-US" sz="1400" u="sng" dirty="0" err="1">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https</a:t>
            </a:r>
            <a:r>
              <a:rPr lang="en-US" sz="14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://github.com/</a:t>
            </a:r>
            <a:r>
              <a:rPr lang="en-US" sz="1400" u="sng" dirty="0" err="1">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guruskill</a:t>
            </a:r>
            <a:br>
              <a:rPr lang="en-US" sz="1400" u="sng" dirty="0">
                <a:solidFill>
                  <a:srgbClr val="0000FF"/>
                </a:solidFill>
                <a:latin typeface="Calibri" panose="020F0502020204030204" pitchFamily="34" charset="0"/>
                <a:ea typeface="Calibri" panose="020F0502020204030204" pitchFamily="34" charset="0"/>
                <a:cs typeface="Calibri" panose="020F0502020204030204" pitchFamily="34" charset="0"/>
              </a:rPr>
            </a:br>
            <a:r>
              <a:rPr lang="en-US" sz="1400" dirty="0">
                <a:latin typeface="Calibri" panose="020F0502020204030204" pitchFamily="34" charset="0"/>
                <a:ea typeface="Calibri" panose="020F0502020204030204" pitchFamily="34" charset="0"/>
                <a:cs typeface="Calibri" panose="020F0502020204030204" pitchFamily="34" charset="0"/>
              </a:rPr>
              <a:t>Program Home: </a:t>
            </a:r>
            <a:r>
              <a:rPr lang="en-US" sz="14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5"/>
              </a:rPr>
              <a:t>https://ptdrv.linkedin.com/8na8bsr</a:t>
            </a:r>
            <a:r>
              <a:rPr lang="en-US" sz="1400" dirty="0">
                <a:latin typeface="Calibri" panose="020F0502020204030204" pitchFamily="34" charset="0"/>
                <a:ea typeface="Calibri" panose="020F0502020204030204" pitchFamily="34" charset="0"/>
                <a:cs typeface="Calibri" panose="020F0502020204030204" pitchFamily="34" charset="0"/>
              </a:rPr>
              <a:t> </a:t>
            </a:r>
            <a:br>
              <a:rPr lang="en-US" sz="1400" dirty="0">
                <a:latin typeface="Calibri" panose="020F0502020204030204" pitchFamily="34" charset="0"/>
                <a:ea typeface="Calibri" panose="020F0502020204030204" pitchFamily="34" charset="0"/>
                <a:cs typeface="Calibri" panose="020F0502020204030204" pitchFamily="34" charset="0"/>
              </a:rPr>
            </a:br>
            <a:r>
              <a:rPr lang="en-US" sz="1400" dirty="0">
                <a:latin typeface="Calibri" panose="020F0502020204030204" pitchFamily="34" charset="0"/>
                <a:ea typeface="Calibri" panose="020F0502020204030204" pitchFamily="34" charset="0"/>
                <a:cs typeface="Times New Roman" panose="02020603050405020304" pitchFamily="18" charset="0"/>
              </a:rPr>
              <a:t>Evaluation Link: </a:t>
            </a:r>
            <a:r>
              <a:rPr lang="en-US" sz="1400" u="sng" dirty="0">
                <a:solidFill>
                  <a:srgbClr val="0000FF"/>
                </a:solidFill>
                <a:latin typeface="Calibri" panose="020F0502020204030204" pitchFamily="34" charset="0"/>
                <a:ea typeface="Times New Roman" panose="02020603050405020304" pitchFamily="18" charset="0"/>
                <a:cs typeface="Times New Roman" panose="02020603050405020304" pitchFamily="18" charset="0"/>
                <a:hlinkClick r:id="rId6"/>
              </a:rPr>
              <a:t>https://tinyurl.com/FL0215</a:t>
            </a:r>
            <a:r>
              <a:rPr lang="en-US" sz="1400" dirty="0">
                <a:latin typeface="Calibri Light" panose="020F03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2" name="Picture 21">
            <a:extLst>
              <a:ext uri="{FF2B5EF4-FFF2-40B4-BE49-F238E27FC236}">
                <a16:creationId xmlns:a16="http://schemas.microsoft.com/office/drawing/2014/main" id="{64D3961F-E437-48E1-AF77-AA28D6ABCD92}"/>
              </a:ext>
            </a:extLst>
          </p:cNvPr>
          <p:cNvPicPr>
            <a:picLocks noChangeAspect="1"/>
          </p:cNvPicPr>
          <p:nvPr/>
        </p:nvPicPr>
        <p:blipFill>
          <a:blip r:embed="rId7"/>
          <a:stretch>
            <a:fillRect/>
          </a:stretch>
        </p:blipFill>
        <p:spPr>
          <a:xfrm>
            <a:off x="4567805" y="1462449"/>
            <a:ext cx="4448200" cy="3091533"/>
          </a:xfrm>
          <a:prstGeom prst="rect">
            <a:avLst/>
          </a:prstGeom>
        </p:spPr>
      </p:pic>
      <p:sp>
        <p:nvSpPr>
          <p:cNvPr id="23" name="Rectangle 22">
            <a:extLst>
              <a:ext uri="{FF2B5EF4-FFF2-40B4-BE49-F238E27FC236}">
                <a16:creationId xmlns:a16="http://schemas.microsoft.com/office/drawing/2014/main" id="{099748CF-9CD9-45F9-B7FB-ACC95358E7EE}"/>
              </a:ext>
            </a:extLst>
          </p:cNvPr>
          <p:cNvSpPr/>
          <p:nvPr/>
        </p:nvSpPr>
        <p:spPr>
          <a:xfrm>
            <a:off x="4501305" y="1097980"/>
            <a:ext cx="2844048" cy="355803"/>
          </a:xfrm>
          <a:prstGeom prst="rect">
            <a:avLst/>
          </a:prstGeom>
        </p:spPr>
        <p:txBody>
          <a:bodyPr wrap="none">
            <a:spAutoFit/>
          </a:bodyPr>
          <a:lstStyle/>
          <a:p>
            <a:pPr marL="0" marR="0">
              <a:lnSpc>
                <a:spcPct val="107000"/>
              </a:lnSpc>
              <a:spcBef>
                <a:spcPts val="1800"/>
              </a:spcBef>
              <a:spcAft>
                <a:spcPts val="0"/>
              </a:spcAft>
            </a:pPr>
            <a:r>
              <a:rPr lang="en-US" sz="1600"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Day 2:  Friday, February 16, 2018</a:t>
            </a:r>
          </a:p>
        </p:txBody>
      </p:sp>
      <p:sp>
        <p:nvSpPr>
          <p:cNvPr id="24" name="Rectangle 23">
            <a:extLst>
              <a:ext uri="{FF2B5EF4-FFF2-40B4-BE49-F238E27FC236}">
                <a16:creationId xmlns:a16="http://schemas.microsoft.com/office/drawing/2014/main" id="{FA40158E-AD85-440B-9CA3-1E910069F910}"/>
              </a:ext>
            </a:extLst>
          </p:cNvPr>
          <p:cNvSpPr/>
          <p:nvPr/>
        </p:nvSpPr>
        <p:spPr>
          <a:xfrm>
            <a:off x="171793" y="1092725"/>
            <a:ext cx="3123291" cy="344069"/>
          </a:xfrm>
          <a:prstGeom prst="rect">
            <a:avLst/>
          </a:prstGeom>
        </p:spPr>
        <p:txBody>
          <a:bodyPr wrap="none">
            <a:spAutoFit/>
          </a:bodyPr>
          <a:lstStyle/>
          <a:p>
            <a:pPr marL="0" marR="0">
              <a:lnSpc>
                <a:spcPct val="107000"/>
              </a:lnSpc>
              <a:spcBef>
                <a:spcPts val="1800"/>
              </a:spcBef>
              <a:spcAft>
                <a:spcPts val="0"/>
              </a:spcAft>
            </a:pPr>
            <a:r>
              <a:rPr lang="en-US" altLang="en-US" sz="160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D</a:t>
            </a:r>
            <a:r>
              <a:rPr lang="en-US" altLang="en-US" sz="1600" dirty="0" bmk="">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ay 1:  Thursday, February 15, 2018</a:t>
            </a:r>
            <a:endParaRPr lang="en-US" sz="1600"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Compute &amp; Networking</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p:txBody>
          <a:bodyPr>
            <a:normAutofit lnSpcReduction="10000"/>
          </a:bodyPr>
          <a:lstStyle/>
          <a:p>
            <a:r>
              <a:rPr lang="en-US" sz="2800" b="1" dirty="0"/>
              <a:t>Multi-NIC Virtual Machine Creation using Two Subnets</a:t>
            </a:r>
            <a:br>
              <a:rPr lang="en-US" sz="2800" b="1" dirty="0"/>
            </a:br>
            <a:r>
              <a:rPr lang="en-US" sz="2800" b="1" dirty="0">
                <a:hlinkClick r:id="rId3"/>
              </a:rPr>
              <a:t>https://github.com/Azure/azure-quickstart-templates/blob/master/</a:t>
            </a:r>
            <a:r>
              <a:rPr lang="en-US" sz="2800" b="1">
                <a:hlinkClick r:id="rId3"/>
              </a:rPr>
              <a:t>101-1vm-2nics-2subnets-1vnet/</a:t>
            </a:r>
            <a:endParaRPr lang="en-US" sz="2800" b="1"/>
          </a:p>
          <a:p>
            <a:r>
              <a:rPr lang="en-US" sz="2800" b="1"/>
              <a:t>Create </a:t>
            </a:r>
            <a:r>
              <a:rPr lang="en-US" sz="2800" b="1" dirty="0"/>
              <a:t>a virtual network using PowerShell </a:t>
            </a:r>
            <a:r>
              <a:rPr lang="en-US" sz="2800" b="1" dirty="0">
                <a:hlinkClick r:id="rId4"/>
              </a:rPr>
              <a:t>https://docs.microsoft.com/en-us/azure/virtual-network/virtual-networks-create-vnet-arm-ps</a:t>
            </a:r>
            <a:r>
              <a:rPr lang="en-US" sz="2800" b="1" dirty="0"/>
              <a:t> </a:t>
            </a:r>
          </a:p>
          <a:p>
            <a:r>
              <a:rPr lang="en-US" sz="2800" b="1" dirty="0"/>
              <a:t>Create a virtual network using the Azure CLI </a:t>
            </a:r>
            <a:r>
              <a:rPr lang="en-US" sz="2800" b="1" dirty="0">
                <a:hlinkClick r:id="rId5"/>
              </a:rPr>
              <a:t>https://docs.microsoft.com/en-us/azure/virtual-network/virtual-networks-create-vnet-arm-cli</a:t>
            </a:r>
            <a:endParaRPr lang="en-US" sz="2800" b="1" dirty="0"/>
          </a:p>
          <a:p>
            <a:pPr marL="0" indent="0">
              <a:buNone/>
            </a:pPr>
            <a:endParaRPr lang="en-US" sz="2800" b="1" dirty="0"/>
          </a:p>
          <a:p>
            <a:endParaRPr lang="en-US" sz="1400" dirty="0"/>
          </a:p>
          <a:p>
            <a:pPr marL="0" indent="0">
              <a:buNone/>
            </a:pPr>
            <a:endParaRPr lang="en-US" sz="1400" dirty="0"/>
          </a:p>
        </p:txBody>
      </p:sp>
      <p:sp>
        <p:nvSpPr>
          <p:cNvPr id="7" name="Text Placeholder 6">
            <a:extLst>
              <a:ext uri="{FF2B5EF4-FFF2-40B4-BE49-F238E27FC236}">
                <a16:creationId xmlns:a16="http://schemas.microsoft.com/office/drawing/2014/main" id="{89A8A1AA-89DB-4B28-ABD0-1B856ACCDFEC}"/>
              </a:ext>
            </a:extLst>
          </p:cNvPr>
          <p:cNvSpPr>
            <a:spLocks noGrp="1"/>
          </p:cNvSpPr>
          <p:nvPr>
            <p:ph type="body" sz="quarter" idx="10"/>
          </p:nvPr>
        </p:nvSpPr>
        <p:spPr/>
        <p:txBody>
          <a:bodyPr/>
          <a:lstStyle/>
          <a:p>
            <a:r>
              <a:rPr lang="en-US" sz="2000" dirty="0">
                <a:hlinkClick r:id="rId6"/>
              </a:rPr>
              <a:t>http://github.com/guruskill/70-535</a:t>
            </a:r>
            <a:r>
              <a:rPr lang="en-US" sz="2000" dirty="0"/>
              <a:t> </a:t>
            </a:r>
          </a:p>
        </p:txBody>
      </p:sp>
    </p:spTree>
    <p:extLst>
      <p:ext uri="{BB962C8B-B14F-4D97-AF65-F5344CB8AC3E}">
        <p14:creationId xmlns:p14="http://schemas.microsoft.com/office/powerpoint/2010/main" val="19060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3CDE-83F0-49A9-842D-AA0E26CA1746}"/>
              </a:ext>
            </a:extLst>
          </p:cNvPr>
          <p:cNvSpPr>
            <a:spLocks noGrp="1"/>
          </p:cNvSpPr>
          <p:nvPr>
            <p:ph type="title"/>
          </p:nvPr>
        </p:nvSpPr>
        <p:spPr/>
        <p:txBody>
          <a:bodyPr/>
          <a:lstStyle/>
          <a:p>
            <a:r>
              <a:rPr lang="en-US" sz="4400" dirty="0"/>
              <a:t>Containers</a:t>
            </a:r>
          </a:p>
        </p:txBody>
      </p:sp>
      <p:sp>
        <p:nvSpPr>
          <p:cNvPr id="3" name="Content Placeholder 2">
            <a:extLst>
              <a:ext uri="{FF2B5EF4-FFF2-40B4-BE49-F238E27FC236}">
                <a16:creationId xmlns:a16="http://schemas.microsoft.com/office/drawing/2014/main" id="{4EC866AD-D3EA-4599-A7C2-7460EA072267}"/>
              </a:ext>
            </a:extLst>
          </p:cNvPr>
          <p:cNvSpPr>
            <a:spLocks noGrp="1"/>
          </p:cNvSpPr>
          <p:nvPr>
            <p:ph idx="1"/>
          </p:nvPr>
        </p:nvSpPr>
        <p:spPr/>
        <p:txBody>
          <a:bodyPr/>
          <a:lstStyle/>
          <a:p>
            <a:r>
              <a:rPr lang="en-US" b="1" dirty="0"/>
              <a:t>Create your first container</a:t>
            </a:r>
            <a:r>
              <a:rPr lang="en-US" dirty="0"/>
              <a:t> </a:t>
            </a:r>
            <a:r>
              <a:rPr lang="en-US" dirty="0">
                <a:hlinkClick r:id="rId3"/>
              </a:rPr>
              <a:t>https://blogs.technet.microsoft.com/canitpro/2017/08/02/step-by-step-first-steps-with-azure-container-services/</a:t>
            </a:r>
            <a:r>
              <a:rPr lang="en-US" dirty="0"/>
              <a:t> </a:t>
            </a:r>
          </a:p>
          <a:p>
            <a:r>
              <a:rPr lang="en-US" b="1" dirty="0"/>
              <a:t>More ways to create containers </a:t>
            </a:r>
            <a:r>
              <a:rPr lang="en-US" dirty="0">
                <a:hlinkClick r:id="rId4"/>
              </a:rPr>
              <a:t>https://docs.microsoft.com/en-us/azure/container-instances/</a:t>
            </a:r>
            <a:r>
              <a:rPr lang="en-US" dirty="0"/>
              <a:t> </a:t>
            </a:r>
          </a:p>
        </p:txBody>
      </p:sp>
      <p:sp>
        <p:nvSpPr>
          <p:cNvPr id="4" name="Text Placeholder 3">
            <a:extLst>
              <a:ext uri="{FF2B5EF4-FFF2-40B4-BE49-F238E27FC236}">
                <a16:creationId xmlns:a16="http://schemas.microsoft.com/office/drawing/2014/main" id="{7C54A61F-D544-4ED4-8DFB-11BD85096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945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70CE-3C41-44EE-A701-43375D986C46}"/>
              </a:ext>
            </a:extLst>
          </p:cNvPr>
          <p:cNvSpPr>
            <a:spLocks noGrp="1"/>
          </p:cNvSpPr>
          <p:nvPr>
            <p:ph type="title"/>
          </p:nvPr>
        </p:nvSpPr>
        <p:spPr/>
        <p:txBody>
          <a:bodyPr/>
          <a:lstStyle/>
          <a:p>
            <a:r>
              <a:rPr lang="en-US" sz="3600" dirty="0"/>
              <a:t>Storage and Operational Readiness</a:t>
            </a:r>
          </a:p>
        </p:txBody>
      </p:sp>
      <p:sp>
        <p:nvSpPr>
          <p:cNvPr id="3" name="Content Placeholder 2">
            <a:extLst>
              <a:ext uri="{FF2B5EF4-FFF2-40B4-BE49-F238E27FC236}">
                <a16:creationId xmlns:a16="http://schemas.microsoft.com/office/drawing/2014/main" id="{91162988-61B1-4BCC-9D7D-779EE61730DE}"/>
              </a:ext>
            </a:extLst>
          </p:cNvPr>
          <p:cNvSpPr>
            <a:spLocks noGrp="1"/>
          </p:cNvSpPr>
          <p:nvPr>
            <p:ph idx="1"/>
          </p:nvPr>
        </p:nvSpPr>
        <p:spPr/>
        <p:txBody>
          <a:bodyPr>
            <a:normAutofit/>
          </a:bodyPr>
          <a:lstStyle/>
          <a:p>
            <a:r>
              <a:rPr lang="en-US" b="1" dirty="0"/>
              <a:t>Getting Started with Storage - Manage Storage Account - in </a:t>
            </a:r>
            <a:r>
              <a:rPr lang="en-US" b="1" dirty="0" err="1"/>
              <a:t>.Net</a:t>
            </a:r>
            <a:r>
              <a:rPr lang="en-US" b="1" dirty="0"/>
              <a:t> </a:t>
            </a:r>
            <a:r>
              <a:rPr lang="en-US" dirty="0">
                <a:hlinkClick r:id="rId3"/>
              </a:rPr>
              <a:t>https://azure.microsoft.com/en-us/resources/samples/storage-dotnet-manage-storage-accounts/</a:t>
            </a:r>
            <a:r>
              <a:rPr lang="en-US" dirty="0"/>
              <a:t> </a:t>
            </a:r>
          </a:p>
          <a:p>
            <a:r>
              <a:rPr lang="en-US" b="1" dirty="0"/>
              <a:t>Desired State Configuration (DSC) </a:t>
            </a:r>
            <a:r>
              <a:rPr lang="en-US" dirty="0">
                <a:hlinkClick r:id="rId4"/>
              </a:rPr>
              <a:t>https://docs.microsoft.com/en-us/azure/automation/automation-dsc-getting-started </a:t>
            </a:r>
            <a:endParaRPr lang="en-US" dirty="0"/>
          </a:p>
          <a:p>
            <a:r>
              <a:rPr lang="en-US" b="1" dirty="0"/>
              <a:t>How Azure Backup Works in 10 mins </a:t>
            </a:r>
            <a:r>
              <a:rPr lang="en-US" dirty="0">
                <a:hlinkClick r:id="rId5"/>
              </a:rPr>
              <a:t>https://docs.microsoft.com/en-us/azure/backup/backup-try-azure-backup-in-10-mins</a:t>
            </a:r>
            <a:endParaRPr lang="en-US" dirty="0"/>
          </a:p>
        </p:txBody>
      </p:sp>
      <p:sp>
        <p:nvSpPr>
          <p:cNvPr id="4" name="Text Placeholder 3">
            <a:extLst>
              <a:ext uri="{FF2B5EF4-FFF2-40B4-BE49-F238E27FC236}">
                <a16:creationId xmlns:a16="http://schemas.microsoft.com/office/drawing/2014/main" id="{D9CA9968-947A-48A8-B829-946DC1ACC14B}"/>
              </a:ext>
            </a:extLst>
          </p:cNvPr>
          <p:cNvSpPr>
            <a:spLocks noGrp="1"/>
          </p:cNvSpPr>
          <p:nvPr>
            <p:ph type="body" sz="quarter" idx="10"/>
          </p:nvPr>
        </p:nvSpPr>
        <p:spPr/>
        <p:txBody>
          <a:bodyPr/>
          <a:lstStyle/>
          <a:p>
            <a:r>
              <a:rPr lang="en-US" dirty="0"/>
              <a:t>More Storage: </a:t>
            </a:r>
            <a:r>
              <a:rPr lang="en-US" dirty="0">
                <a:hlinkClick r:id="rId6"/>
              </a:rPr>
              <a:t>https://azure.microsoft.com/en-us/resources/samples/?service=storage</a:t>
            </a:r>
            <a:r>
              <a:rPr lang="en-US" dirty="0"/>
              <a:t> </a:t>
            </a:r>
          </a:p>
        </p:txBody>
      </p:sp>
    </p:spTree>
    <p:extLst>
      <p:ext uri="{BB962C8B-B14F-4D97-AF65-F5344CB8AC3E}">
        <p14:creationId xmlns:p14="http://schemas.microsoft.com/office/powerpoint/2010/main" val="1401110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Day 1 Labs</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a:xfrm>
            <a:off x="151194" y="1371600"/>
            <a:ext cx="4619001" cy="4793789"/>
          </a:xfrm>
        </p:spPr>
        <p:txBody>
          <a:bodyPr/>
          <a:lstStyle/>
          <a:p>
            <a:pPr>
              <a:buFont typeface="+mj-lt"/>
              <a:buAutoNum type="arabicPeriod"/>
            </a:pPr>
            <a:r>
              <a:rPr lang="en-US" sz="1400" b="1" dirty="0"/>
              <a:t>Multi-NIC Virtual Machine Creation using Two Subnets</a:t>
            </a:r>
            <a:br>
              <a:rPr lang="en-US" sz="1400" b="1" dirty="0"/>
            </a:br>
            <a:r>
              <a:rPr lang="en-US" sz="1400" dirty="0">
                <a:hlinkClick r:id="rId3"/>
              </a:rPr>
              <a:t>https://github.com/Azure/azure-quickstart-templates/blob/master/101-1vm-2nics-2subnets-1vnet</a:t>
            </a:r>
            <a:r>
              <a:rPr lang="en-US" sz="1400" dirty="0"/>
              <a:t> </a:t>
            </a:r>
          </a:p>
          <a:p>
            <a:pPr>
              <a:buFont typeface="+mj-lt"/>
              <a:buAutoNum type="arabicPeriod"/>
            </a:pPr>
            <a:r>
              <a:rPr lang="en-US" sz="1400" b="1" dirty="0"/>
              <a:t>Create a virtual network using PowerShell </a:t>
            </a:r>
            <a:r>
              <a:rPr lang="en-US" sz="1400" dirty="0">
                <a:hlinkClick r:id="rId4"/>
              </a:rPr>
              <a:t>https://docs.microsoft.com/en-us/azure/virtual-network/virtual-networks-create-vnet-arm-ps</a:t>
            </a:r>
            <a:r>
              <a:rPr lang="en-US" sz="1400" dirty="0"/>
              <a:t> </a:t>
            </a:r>
          </a:p>
          <a:p>
            <a:pPr>
              <a:buFont typeface="+mj-lt"/>
              <a:buAutoNum type="arabicPeriod"/>
            </a:pPr>
            <a:r>
              <a:rPr lang="en-US" sz="1400" b="1" dirty="0"/>
              <a:t>Create a virtual network using the Azure CLI </a:t>
            </a:r>
            <a:r>
              <a:rPr lang="en-US" sz="1400" dirty="0">
                <a:hlinkClick r:id="rId5"/>
              </a:rPr>
              <a:t>https://docs.microsoft.com/en-us/azure/virtual-network/virtual-networks-create-vnet-arm-cli</a:t>
            </a:r>
            <a:endParaRPr lang="en-US" sz="1400" dirty="0"/>
          </a:p>
          <a:p>
            <a:pPr>
              <a:buFont typeface="+mj-lt"/>
              <a:buAutoNum type="arabicPeriod"/>
            </a:pPr>
            <a:r>
              <a:rPr lang="en-US" sz="1400" b="1" dirty="0"/>
              <a:t>Create your first container</a:t>
            </a:r>
            <a:r>
              <a:rPr lang="en-US" sz="1400" dirty="0"/>
              <a:t> </a:t>
            </a:r>
            <a:r>
              <a:rPr lang="en-US" sz="1400" dirty="0">
                <a:hlinkClick r:id="rId6"/>
              </a:rPr>
              <a:t>https://blogs.technet.microsoft.com/canitpro/2017/08/02/step-by-step-first-steps-with-azure-container-services/</a:t>
            </a:r>
            <a:r>
              <a:rPr lang="en-US" sz="1400" dirty="0"/>
              <a:t> </a:t>
            </a:r>
          </a:p>
          <a:p>
            <a:pPr>
              <a:buFont typeface="+mj-lt"/>
              <a:buAutoNum type="arabicPeriod"/>
            </a:pPr>
            <a:r>
              <a:rPr lang="en-US" sz="1400" b="1" dirty="0"/>
              <a:t>More ways to create containers </a:t>
            </a:r>
            <a:r>
              <a:rPr lang="en-US" sz="1400" dirty="0">
                <a:hlinkClick r:id="rId7"/>
              </a:rPr>
              <a:t>https://docs.microsoft.com/en-us/azure/container-instances/</a:t>
            </a:r>
            <a:r>
              <a:rPr lang="en-US" sz="1400" dirty="0"/>
              <a:t> </a:t>
            </a:r>
          </a:p>
        </p:txBody>
      </p:sp>
      <p:sp>
        <p:nvSpPr>
          <p:cNvPr id="5" name="Text Placeholder 4">
            <a:extLst>
              <a:ext uri="{FF2B5EF4-FFF2-40B4-BE49-F238E27FC236}">
                <a16:creationId xmlns:a16="http://schemas.microsoft.com/office/drawing/2014/main" id="{132B74F8-414A-4A51-A122-802D1AA89FCD}"/>
              </a:ext>
            </a:extLst>
          </p:cNvPr>
          <p:cNvSpPr>
            <a:spLocks noGrp="1"/>
          </p:cNvSpPr>
          <p:nvPr>
            <p:ph type="body" sz="quarter" idx="10"/>
          </p:nvPr>
        </p:nvSpPr>
        <p:spPr/>
        <p:txBody>
          <a:bodyPr/>
          <a:lstStyle/>
          <a:p>
            <a:r>
              <a:rPr lang="en-US" b="1" dirty="0"/>
              <a:t>More… </a:t>
            </a:r>
            <a:r>
              <a:rPr lang="en-US" dirty="0">
                <a:hlinkClick r:id="rId8"/>
              </a:rPr>
              <a:t>http://github.com/guruskill/70-535</a:t>
            </a:r>
            <a:r>
              <a:rPr lang="en-US" dirty="0"/>
              <a:t> </a:t>
            </a:r>
          </a:p>
          <a:p>
            <a:r>
              <a:rPr lang="en-US" dirty="0"/>
              <a:t>Azure Quick Start Templates </a:t>
            </a:r>
            <a:r>
              <a:rPr lang="en-US" dirty="0">
                <a:hlinkClick r:id="rId9"/>
              </a:rPr>
              <a:t>https://github.com/Azure/azure-quickstart-templates</a:t>
            </a:r>
            <a:r>
              <a:rPr lang="en-US" dirty="0"/>
              <a:t>   </a:t>
            </a:r>
          </a:p>
        </p:txBody>
      </p:sp>
      <p:sp>
        <p:nvSpPr>
          <p:cNvPr id="4" name="Content Placeholder 3">
            <a:extLst>
              <a:ext uri="{FF2B5EF4-FFF2-40B4-BE49-F238E27FC236}">
                <a16:creationId xmlns:a16="http://schemas.microsoft.com/office/drawing/2014/main" id="{1AA97D25-CD72-4AD4-A34E-DB0CA214902F}"/>
              </a:ext>
            </a:extLst>
          </p:cNvPr>
          <p:cNvSpPr>
            <a:spLocks noGrp="1"/>
          </p:cNvSpPr>
          <p:nvPr>
            <p:ph sz="half" idx="4294967295"/>
          </p:nvPr>
        </p:nvSpPr>
        <p:spPr>
          <a:xfrm>
            <a:off x="4900824" y="1393043"/>
            <a:ext cx="4207141" cy="4386263"/>
          </a:xfrm>
        </p:spPr>
        <p:txBody>
          <a:bodyPr/>
          <a:lstStyle/>
          <a:p>
            <a:pPr marL="342900" indent="-342900">
              <a:buFont typeface="+mj-lt"/>
              <a:buAutoNum type="arabicPeriod" startAt="6"/>
            </a:pPr>
            <a:r>
              <a:rPr lang="en-US" sz="1400" b="1" dirty="0"/>
              <a:t>Getting Started with Storage - Manage Storage Account - in </a:t>
            </a:r>
            <a:r>
              <a:rPr lang="en-US" sz="1400" b="1" dirty="0" err="1"/>
              <a:t>.Net</a:t>
            </a:r>
            <a:r>
              <a:rPr lang="en-US" sz="1400" b="1" dirty="0"/>
              <a:t> </a:t>
            </a:r>
            <a:r>
              <a:rPr lang="en-US" sz="1400" dirty="0">
                <a:hlinkClick r:id="rId10"/>
              </a:rPr>
              <a:t>https://azure.microsoft.com/en-us/resources/samples/storage-dotnet-manage-storage-accounts/</a:t>
            </a:r>
            <a:r>
              <a:rPr lang="en-US" sz="1400" dirty="0"/>
              <a:t> </a:t>
            </a:r>
          </a:p>
          <a:p>
            <a:pPr marL="679450" lvl="2" indent="0">
              <a:buNone/>
            </a:pPr>
            <a:r>
              <a:rPr lang="en-US" sz="1200" dirty="0"/>
              <a:t>Authentication: Broken Link in lab Use:</a:t>
            </a:r>
            <a:br>
              <a:rPr lang="en-US" sz="1200" dirty="0"/>
            </a:br>
            <a:r>
              <a:rPr lang="en-US" sz="1200" u="sng" dirty="0">
                <a:hlinkClick r:id="rId11"/>
              </a:rPr>
              <a:t>https://docs.microsoft.com/en-us/dotnet/azure/dotnet-sdk-azure-authenticate?view=azure-dotnet</a:t>
            </a:r>
            <a:r>
              <a:rPr lang="en-US" sz="1200" u="sng" dirty="0"/>
              <a:t> </a:t>
            </a:r>
            <a:endParaRPr lang="en-US" sz="1200" dirty="0"/>
          </a:p>
          <a:p>
            <a:pPr marL="342900" indent="-342900">
              <a:buFont typeface="+mj-lt"/>
              <a:buAutoNum type="arabicPeriod" startAt="6"/>
            </a:pPr>
            <a:r>
              <a:rPr lang="en-US" sz="1400" b="1" dirty="0"/>
              <a:t>Desired State Configuration (DSC) </a:t>
            </a:r>
            <a:r>
              <a:rPr lang="en-US" sz="1400" dirty="0">
                <a:hlinkClick r:id="rId12"/>
              </a:rPr>
              <a:t>https://docs.microsoft.com/en-us/azure/automation/automation-dsc-getting-started </a:t>
            </a:r>
            <a:endParaRPr lang="en-US" sz="1400" dirty="0"/>
          </a:p>
          <a:p>
            <a:pPr marL="342900" indent="-342900">
              <a:buFont typeface="+mj-lt"/>
              <a:buAutoNum type="arabicPeriod" startAt="6"/>
            </a:pPr>
            <a:r>
              <a:rPr lang="en-US" sz="1400" b="1" dirty="0"/>
              <a:t>How Azure Backup Works in 10 mins </a:t>
            </a:r>
            <a:r>
              <a:rPr lang="en-US" sz="1400" dirty="0">
                <a:hlinkClick r:id="rId13"/>
              </a:rPr>
              <a:t>https://docs.microsoft.com/en-us/azure/backup/backup-try-azure-backup-in-10-mins</a:t>
            </a:r>
            <a:endParaRPr lang="en-US" sz="1400" dirty="0"/>
          </a:p>
          <a:p>
            <a:pPr marL="0" indent="0">
              <a:buNone/>
            </a:pPr>
            <a:endParaRPr lang="en-US" sz="1400" b="1" dirty="0"/>
          </a:p>
          <a:p>
            <a:pPr marL="0" indent="0">
              <a:buNone/>
            </a:pPr>
            <a:endParaRPr lang="en-US" sz="18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p:txBody>
      </p:sp>
    </p:spTree>
    <p:extLst>
      <p:ext uri="{BB962C8B-B14F-4D97-AF65-F5344CB8AC3E}">
        <p14:creationId xmlns:p14="http://schemas.microsoft.com/office/powerpoint/2010/main" val="55270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1</a:t>
            </a:r>
            <a:br>
              <a:rPr lang="en-US" dirty="0"/>
            </a:br>
            <a:r>
              <a:rPr lang="en-US" dirty="0"/>
              <a:t>Web App - </a:t>
            </a:r>
            <a:r>
              <a:rPr lang="en-US" cap="all" dirty="0"/>
              <a:t>SOLUTION DESIGN</a:t>
            </a:r>
            <a:endParaRPr lang="en-US" dirty="0"/>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151194" y="1371600"/>
            <a:ext cx="5027343" cy="5235974"/>
          </a:xfrm>
        </p:spPr>
        <p:txBody>
          <a:bodyPr>
            <a:normAutofit fontScale="85000" lnSpcReduction="10000"/>
          </a:bodyPr>
          <a:lstStyle/>
          <a:p>
            <a:pPr marL="0" indent="0">
              <a:buNone/>
            </a:pPr>
            <a:r>
              <a:rPr lang="en-US" sz="1200" b="1" dirty="0"/>
              <a:t>Background:</a:t>
            </a:r>
            <a:r>
              <a:rPr lang="en-US" sz="1200" dirty="0"/>
              <a:t> 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200" dirty="0" err="1"/>
              <a:t>Fabrikam’s</a:t>
            </a:r>
            <a:r>
              <a:rPr lang="en-US" sz="1200" dirty="0"/>
              <a:t> existing applications.</a:t>
            </a:r>
          </a:p>
          <a:p>
            <a:pPr marL="0" indent="0">
              <a:buNone/>
            </a:pPr>
            <a:r>
              <a:rPr lang="en-US" sz="1200" dirty="0"/>
              <a:t>You are a team of Cloud Architects at Contoso Vacations. The Chief Architect (CA) has just sent an email that was forwarded to you for collaboration, asking for your help on a special project</a:t>
            </a:r>
            <a:r>
              <a:rPr lang="en-US" sz="1300" dirty="0"/>
              <a:t>.</a:t>
            </a:r>
          </a:p>
          <a:p>
            <a:pPr marL="0" indent="0">
              <a:buNone/>
            </a:pPr>
            <a:r>
              <a:rPr lang="en-US" sz="1300" b="1" dirty="0"/>
              <a:t>Subject</a:t>
            </a:r>
            <a:r>
              <a:rPr lang="en-US" sz="1300" dirty="0"/>
              <a:t>: Need plan to migrate 3 Fabrikam apps to Azure </a:t>
            </a:r>
          </a:p>
          <a:p>
            <a:pPr marL="0" indent="0">
              <a:buNone/>
            </a:pPr>
            <a:r>
              <a:rPr lang="en-US" sz="1200" dirty="0"/>
              <a:t>I wanted to give you a status update on the datacenter consolidation project. I got word from the Steering Committee that the target data for decommissioning the Fabrikam datacenter will be the end of Q3, when their cage lease expires. The plan is for all their legacy LOB apps to be sunset and folded into our corresponding Contoso LOB apps. That leaves them with three customer-facing apps to continue supporting after the DC closes. </a:t>
            </a:r>
          </a:p>
          <a:p>
            <a:pPr marL="0" indent="0">
              <a:buNone/>
            </a:pPr>
            <a:r>
              <a:rPr lang="en-US" sz="1300" dirty="0"/>
              <a:t>These </a:t>
            </a:r>
            <a:r>
              <a:rPr lang="en-US" sz="1200" dirty="0"/>
              <a:t>three applications will be migrated to Azure, so that </a:t>
            </a:r>
            <a:r>
              <a:rPr lang="en-US" sz="1200" dirty="0" err="1"/>
              <a:t>Fabrikam’s</a:t>
            </a:r>
            <a:r>
              <a:rPr lang="en-US" sz="1200" dirty="0"/>
              <a:t> existing datacenter can be decommissioned. The applications that will be migrated to Azure include:</a:t>
            </a:r>
          </a:p>
          <a:p>
            <a:pPr marL="0" lvl="0" indent="0">
              <a:buNone/>
            </a:pPr>
            <a:r>
              <a:rPr lang="en-US" sz="1200" b="1" dirty="0"/>
              <a:t>GoFabrikam.com </a:t>
            </a:r>
            <a:r>
              <a:rPr lang="en-US" sz="1200" dirty="0"/>
              <a:t>– </a:t>
            </a:r>
            <a:r>
              <a:rPr lang="en-US" sz="1200" dirty="0" err="1"/>
              <a:t>Fabrikam’s</a:t>
            </a:r>
            <a:r>
              <a:rPr lang="en-US" sz="1200" dirty="0"/>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0" lvl="0" indent="0">
              <a:buNone/>
            </a:pPr>
            <a:r>
              <a:rPr lang="en-US" sz="1200" b="1" dirty="0" err="1"/>
              <a:t>Agri</a:t>
            </a:r>
            <a:r>
              <a:rPr lang="en-US" sz="1200" b="1" dirty="0"/>
              <a:t>-Hub </a:t>
            </a:r>
            <a:r>
              <a:rPr lang="en-US" sz="1200" dirty="0"/>
              <a:t>– </a:t>
            </a:r>
            <a:r>
              <a:rPr lang="en-US" sz="1200" dirty="0" err="1"/>
              <a:t>Fabrikam’s</a:t>
            </a:r>
            <a:r>
              <a:rPr lang="en-US" sz="1200" dirty="0"/>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3rd party service providers, including airlines, credit card processors, and banks.</a:t>
            </a:r>
          </a:p>
          <a:p>
            <a:pPr marL="0" lvl="0" indent="0">
              <a:buNone/>
            </a:pPr>
            <a:r>
              <a:rPr lang="en-US" sz="1200" b="1" dirty="0"/>
              <a:t>Farm Viewer </a:t>
            </a:r>
            <a:r>
              <a:rPr lang="en-US" sz="1200" dirty="0"/>
              <a:t>–Fabrikam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54094" y="6589194"/>
            <a:ext cx="9432321" cy="308050"/>
          </a:xfrm>
        </p:spPr>
        <p:txBody>
          <a:bodyPr/>
          <a:lstStyle/>
          <a:p>
            <a:r>
              <a:rPr lang="en-US" dirty="0"/>
              <a:t>Email at: </a:t>
            </a:r>
            <a:r>
              <a:rPr lang="en-US" u="sng" dirty="0">
                <a:hlinkClick r:id="rId3"/>
              </a:rPr>
              <a:t>https://certprep.azurewebsites.net/</a:t>
            </a:r>
            <a:r>
              <a:rPr lang="en-US" dirty="0"/>
              <a:t>  Lab #1</a:t>
            </a:r>
          </a:p>
        </p:txBody>
      </p:sp>
      <p:sp>
        <p:nvSpPr>
          <p:cNvPr id="5" name="Rectangle 4">
            <a:extLst>
              <a:ext uri="{FF2B5EF4-FFF2-40B4-BE49-F238E27FC236}">
                <a16:creationId xmlns:a16="http://schemas.microsoft.com/office/drawing/2014/main" id="{33AC2B3B-FC05-4250-9D8E-C3D5624D1342}"/>
              </a:ext>
            </a:extLst>
          </p:cNvPr>
          <p:cNvSpPr/>
          <p:nvPr/>
        </p:nvSpPr>
        <p:spPr>
          <a:xfrm>
            <a:off x="5272722" y="1650703"/>
            <a:ext cx="3812274" cy="3416320"/>
          </a:xfrm>
          <a:prstGeom prst="rect">
            <a:avLst/>
          </a:prstGeom>
        </p:spPr>
        <p:txBody>
          <a:bodyPr wrap="square">
            <a:spAutoFit/>
          </a:bodyPr>
          <a:lstStyle/>
          <a:p>
            <a:pPr marL="0" indent="0">
              <a:buNone/>
            </a:pPr>
            <a:r>
              <a:rPr lang="en-US" sz="1200" dirty="0"/>
              <a:t>Desired Outcome:</a:t>
            </a:r>
          </a:p>
          <a:p>
            <a:pPr marL="0" indent="0">
              <a:buNone/>
            </a:pPr>
            <a:r>
              <a:rPr lang="en-US" sz="1200" b="0" dirty="0"/>
              <a:t>For each of the three workflows identified as candidates to move to Azure, </a:t>
            </a:r>
            <a:r>
              <a:rPr lang="en-US" sz="1200" b="0" u="sng" dirty="0"/>
              <a:t>identify an architecture style</a:t>
            </a:r>
            <a:r>
              <a:rPr lang="en-US" sz="1200" b="0" dirty="0"/>
              <a:t> for the target-state solution, and </a:t>
            </a:r>
            <a:r>
              <a:rPr lang="en-US" sz="1200" b="0" u="sng" dirty="0"/>
              <a:t>create a high-level solution design</a:t>
            </a:r>
            <a:r>
              <a:rPr lang="en-US" sz="1200" b="0" dirty="0"/>
              <a:t> that indicates the Azure services that you plan on using. You do not need to specify service configurations or other details at this point; however, please be prepared to justify your decision in terms of features, cost, and quality.</a:t>
            </a:r>
          </a:p>
          <a:p>
            <a:pPr marL="0" indent="0">
              <a:buNone/>
            </a:pPr>
            <a:endParaRPr lang="en-US" sz="1200" dirty="0"/>
          </a:p>
          <a:p>
            <a:pPr marL="0" indent="0">
              <a:buNone/>
            </a:pPr>
            <a:r>
              <a:rPr lang="en-US" sz="1200" dirty="0"/>
              <a:t>Resources:</a:t>
            </a:r>
          </a:p>
          <a:p>
            <a:pPr marL="0" lvl="0" indent="0">
              <a:buNone/>
            </a:pPr>
            <a:r>
              <a:rPr lang="en-US" sz="1200" b="0" dirty="0">
                <a:hlinkClick r:id="rId4"/>
              </a:rPr>
              <a:t>Email from the CTA: </a:t>
            </a:r>
            <a:r>
              <a:rPr lang="en-US" sz="1200" dirty="0">
                <a:hlinkClick r:id="rId4"/>
              </a:rPr>
              <a:t>https://certprep.azurewebsites.net/wp-content/uploads/2017/09/Lab-1.pdf</a:t>
            </a:r>
            <a:endParaRPr lang="en-US" sz="1200" dirty="0"/>
          </a:p>
          <a:p>
            <a:pPr marL="0" lvl="0" indent="0">
              <a:buNone/>
            </a:pPr>
            <a:endParaRPr lang="en-US" sz="1200" u="sng" dirty="0">
              <a:hlinkClick r:id="rId5"/>
            </a:endParaRPr>
          </a:p>
          <a:p>
            <a:pPr marL="0" lvl="0" indent="0">
              <a:buNone/>
            </a:pPr>
            <a:r>
              <a:rPr lang="en-US" sz="1200" u="sng" dirty="0">
                <a:hlinkClick r:id="rId5"/>
              </a:rPr>
              <a:t>Azure Architecture Styles</a:t>
            </a:r>
            <a:endParaRPr lang="en-US" sz="1200" dirty="0"/>
          </a:p>
          <a:p>
            <a:pPr marL="0" lvl="0" indent="0">
              <a:buNone/>
            </a:pPr>
            <a:r>
              <a:rPr lang="en-US" sz="1200" u="sng" dirty="0">
                <a:hlinkClick r:id="rId6"/>
              </a:rPr>
              <a:t>Azure Reference Architectures</a:t>
            </a:r>
            <a:endParaRPr lang="en-US" sz="1200" dirty="0"/>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6648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Verdana" pitchFamily="34" charset="0"/>
              </a:rPr>
              <a:t>Break Into Teams of 5-8</a:t>
            </a:r>
          </a:p>
          <a:p>
            <a:pPr marL="0" marR="0" indent="0" algn="ctr" defTabSz="914400" rtl="0" eaLnBrk="0" fontAlgn="base" latinLnBrk="0" hangingPunct="0">
              <a:lnSpc>
                <a:spcPct val="100000"/>
              </a:lnSpc>
              <a:spcBef>
                <a:spcPct val="0"/>
              </a:spcBef>
              <a:spcAft>
                <a:spcPct val="0"/>
              </a:spcAft>
              <a:buClrTx/>
              <a:buSzTx/>
              <a:buFontTx/>
              <a:buNone/>
              <a:tabLst/>
            </a:pPr>
            <a:r>
              <a:rPr lang="en-US" sz="1050" dirty="0"/>
              <a:t>Prepare report to </a:t>
            </a:r>
            <a:r>
              <a:rPr lang="en-US" sz="1050" dirty="0" err="1"/>
              <a:t>to</a:t>
            </a:r>
            <a:r>
              <a:rPr lang="en-US" sz="1050" dirty="0"/>
              <a:t> be delivered to CA during your next meeting</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Verdana" pitchFamily="34" charset="0"/>
              </a:rPr>
              <a:t>Include any clarifying que</a:t>
            </a:r>
            <a:r>
              <a:rPr lang="en-US" sz="1050" dirty="0"/>
              <a:t>stions or additional observations in report</a:t>
            </a:r>
            <a:endParaRPr kumimoji="0" lang="en-US" sz="105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324320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1931" y="1074718"/>
            <a:ext cx="8741880" cy="674653"/>
          </a:xfrm>
        </p:spPr>
        <p:txBody>
          <a:bodyPr/>
          <a:lstStyle/>
          <a:p>
            <a:r>
              <a:rPr lang="en-US" dirty="0"/>
              <a:t>Solution Architecture: Overview</a:t>
            </a:r>
            <a:endParaRPr lang="en-US" sz="2941" dirty="0">
              <a:gradFill>
                <a:gsLst>
                  <a:gs pos="1250">
                    <a:schemeClr val="tx2"/>
                  </a:gs>
                  <a:gs pos="99000">
                    <a:schemeClr val="tx2"/>
                  </a:gs>
                </a:gsLst>
                <a:lin ang="5400000" scaled="0"/>
              </a:gradFill>
            </a:endParaRPr>
          </a:p>
        </p:txBody>
      </p:sp>
      <p:sp>
        <p:nvSpPr>
          <p:cNvPr id="3" name="Text Placeholder 2"/>
          <p:cNvSpPr>
            <a:spLocks noGrp="1"/>
          </p:cNvSpPr>
          <p:nvPr>
            <p:ph type="body" sz="quarter" idx="10"/>
          </p:nvPr>
        </p:nvSpPr>
        <p:spPr>
          <a:xfrm>
            <a:off x="201930" y="1749371"/>
            <a:ext cx="5098415" cy="3498971"/>
          </a:xfrm>
        </p:spPr>
        <p:txBody>
          <a:bodyPr/>
          <a:lstStyle/>
          <a:p>
            <a:pPr marL="0" indent="0">
              <a:buNone/>
            </a:pPr>
            <a:r>
              <a:rPr lang="en-US" dirty="0"/>
              <a:t>Session Goals</a:t>
            </a:r>
          </a:p>
          <a:p>
            <a:pPr>
              <a:lnSpc>
                <a:spcPct val="100000"/>
              </a:lnSpc>
            </a:pPr>
            <a:r>
              <a:rPr lang="en-US" sz="1765" dirty="0">
                <a:solidFill>
                  <a:schemeClr val="tx1">
                    <a:lumMod val="50000"/>
                  </a:schemeClr>
                </a:solidFill>
              </a:rPr>
              <a:t>Understand Azure architectural approach, and recognize different </a:t>
            </a:r>
            <a:r>
              <a:rPr lang="en-US" sz="1765" u="sng" dirty="0">
                <a:solidFill>
                  <a:schemeClr val="tx1">
                    <a:lumMod val="50000"/>
                  </a:schemeClr>
                </a:solidFill>
                <a:hlinkClick r:id="rId3"/>
              </a:rPr>
              <a:t>Architecture Styles</a:t>
            </a:r>
            <a:endParaRPr lang="en-US" sz="1765" u="sng" dirty="0">
              <a:solidFill>
                <a:schemeClr val="tx1">
                  <a:lumMod val="50000"/>
                </a:schemeClr>
              </a:solidFill>
            </a:endParaRPr>
          </a:p>
          <a:p>
            <a:pPr>
              <a:lnSpc>
                <a:spcPct val="100000"/>
              </a:lnSpc>
            </a:pPr>
            <a:r>
              <a:rPr lang="en-US" sz="1765" dirty="0">
                <a:solidFill>
                  <a:schemeClr val="tx1">
                    <a:lumMod val="50000"/>
                  </a:schemeClr>
                </a:solidFill>
              </a:rPr>
              <a:t>Know when to choose a particular style, based on benefits, challenges, and best practices</a:t>
            </a:r>
          </a:p>
          <a:p>
            <a:pPr>
              <a:lnSpc>
                <a:spcPct val="100000"/>
              </a:lnSpc>
            </a:pPr>
            <a:r>
              <a:rPr lang="en-US" sz="1765" dirty="0">
                <a:solidFill>
                  <a:schemeClr val="tx1">
                    <a:lumMod val="50000"/>
                  </a:schemeClr>
                </a:solidFill>
              </a:rPr>
              <a:t>Understand </a:t>
            </a:r>
            <a:r>
              <a:rPr lang="en-US" sz="1765" dirty="0">
                <a:solidFill>
                  <a:schemeClr val="tx1">
                    <a:lumMod val="50000"/>
                  </a:schemeClr>
                </a:solidFill>
                <a:hlinkClick r:id="rId4"/>
              </a:rPr>
              <a:t>Technology Choices</a:t>
            </a:r>
            <a:r>
              <a:rPr lang="en-US" sz="1765" dirty="0">
                <a:solidFill>
                  <a:schemeClr val="tx1">
                    <a:lumMod val="50000"/>
                  </a:schemeClr>
                </a:solidFill>
              </a:rPr>
              <a:t> for implementing architecture styles.</a:t>
            </a:r>
          </a:p>
          <a:p>
            <a:pPr>
              <a:lnSpc>
                <a:spcPct val="100000"/>
              </a:lnSpc>
            </a:pPr>
            <a:r>
              <a:rPr lang="en-US" sz="1765" dirty="0">
                <a:solidFill>
                  <a:schemeClr val="tx1">
                    <a:lumMod val="50000"/>
                  </a:schemeClr>
                </a:solidFill>
              </a:rPr>
              <a:t>Recognize Azure services that can be used for compute and data services</a:t>
            </a:r>
          </a:p>
          <a:p>
            <a:pPr marL="0" indent="0">
              <a:buNone/>
            </a:pPr>
            <a:endParaRPr lang="en-US" sz="882" dirty="0">
              <a:solidFill>
                <a:schemeClr val="tx1">
                  <a:lumMod val="50000"/>
                </a:schemeClr>
              </a:solidFill>
            </a:endParaRPr>
          </a:p>
          <a:p>
            <a:pPr marL="0" indent="0">
              <a:buNone/>
            </a:pPr>
            <a:r>
              <a:rPr lang="en-US" sz="882" dirty="0">
                <a:solidFill>
                  <a:schemeClr val="tx1">
                    <a:lumMod val="50000"/>
                  </a:schemeClr>
                </a:solidFill>
              </a:rPr>
              <a:t>Reference: </a:t>
            </a:r>
            <a:r>
              <a:rPr lang="en-US" sz="882" dirty="0">
                <a:solidFill>
                  <a:schemeClr val="tx1">
                    <a:lumMod val="50000"/>
                  </a:schemeClr>
                </a:solidFill>
                <a:hlinkClick r:id="rId5"/>
              </a:rPr>
              <a:t>https://docs.microsoft.com/en-us/azure/architecture/</a:t>
            </a:r>
            <a:endParaRPr lang="en-US" sz="882" dirty="0">
              <a:solidFill>
                <a:schemeClr val="tx1">
                  <a:lumMod val="50000"/>
                </a:schemeClr>
              </a:solidFill>
            </a:endParaRPr>
          </a:p>
        </p:txBody>
      </p:sp>
      <p:pic>
        <p:nvPicPr>
          <p:cNvPr id="6" name="Picture 5">
            <a:extLst>
              <a:ext uri="{FF2B5EF4-FFF2-40B4-BE49-F238E27FC236}">
                <a16:creationId xmlns:a16="http://schemas.microsoft.com/office/drawing/2014/main" id="{EB7E39E5-53A3-47AE-ABA0-B32A6E88F025}"/>
              </a:ext>
            </a:extLst>
          </p:cNvPr>
          <p:cNvPicPr>
            <a:picLocks noChangeAspect="1"/>
          </p:cNvPicPr>
          <p:nvPr/>
        </p:nvPicPr>
        <p:blipFill>
          <a:blip r:embed="rId6"/>
          <a:stretch>
            <a:fillRect/>
          </a:stretch>
        </p:blipFill>
        <p:spPr>
          <a:xfrm>
            <a:off x="5244319" y="2028336"/>
            <a:ext cx="3592703" cy="3641726"/>
          </a:xfrm>
          <a:prstGeom prst="rect">
            <a:avLst/>
          </a:prstGeom>
        </p:spPr>
      </p:pic>
    </p:spTree>
    <p:extLst>
      <p:ext uri="{BB962C8B-B14F-4D97-AF65-F5344CB8AC3E}">
        <p14:creationId xmlns:p14="http://schemas.microsoft.com/office/powerpoint/2010/main" val="384734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Setup: Architecture Styles</a:t>
            </a:r>
          </a:p>
        </p:txBody>
      </p:sp>
      <p:sp>
        <p:nvSpPr>
          <p:cNvPr id="5" name="Content Placeholder 4">
            <a:extLst>
              <a:ext uri="{FF2B5EF4-FFF2-40B4-BE49-F238E27FC236}">
                <a16:creationId xmlns:a16="http://schemas.microsoft.com/office/drawing/2014/main" id="{06F5B6FB-6301-4A7C-8FB8-24C5E6B95B60}"/>
              </a:ext>
            </a:extLst>
          </p:cNvPr>
          <p:cNvSpPr>
            <a:spLocks noGrp="1"/>
          </p:cNvSpPr>
          <p:nvPr>
            <p:ph sz="half" idx="2"/>
          </p:nvPr>
        </p:nvSpPr>
        <p:spPr>
          <a:xfrm>
            <a:off x="1731955" y="1202685"/>
            <a:ext cx="4040188" cy="4520372"/>
          </a:xfrm>
        </p:spPr>
        <p:txBody>
          <a:bodyPr/>
          <a:lstStyle/>
          <a:p>
            <a:pPr marL="0" lvl="0" indent="0">
              <a:buNone/>
            </a:pPr>
            <a:r>
              <a:rPr lang="en-US" sz="1800" dirty="0">
                <a:solidFill>
                  <a:srgbClr val="000000"/>
                </a:solidFill>
                <a:hlinkClick r:id="rId3"/>
              </a:rPr>
              <a:t>N-tier</a:t>
            </a:r>
            <a:endParaRPr lang="en-US" sz="1800" dirty="0">
              <a:solidFill>
                <a:srgbClr val="000000"/>
              </a:solidFill>
            </a:endParaRPr>
          </a:p>
          <a:p>
            <a:pPr marL="252134" lvl="1" indent="-252134"/>
            <a:r>
              <a:rPr lang="en-US" sz="1050" dirty="0">
                <a:solidFill>
                  <a:srgbClr val="000000"/>
                </a:solidFill>
              </a:rPr>
              <a:t>Traditional enterprise architecture</a:t>
            </a:r>
          </a:p>
          <a:p>
            <a:pPr marL="252134" lvl="1" indent="-252134"/>
            <a:r>
              <a:rPr lang="en-US" sz="1050" dirty="0">
                <a:solidFill>
                  <a:srgbClr val="000000"/>
                </a:solidFill>
              </a:rPr>
              <a:t>Ideal for lift-and-shift</a:t>
            </a:r>
          </a:p>
          <a:p>
            <a:pPr marL="0" lvl="0" indent="0">
              <a:buNone/>
            </a:pPr>
            <a:r>
              <a:rPr lang="en-US" sz="1800" dirty="0">
                <a:solidFill>
                  <a:srgbClr val="000000"/>
                </a:solidFill>
                <a:hlinkClick r:id="rId4"/>
              </a:rPr>
              <a:t>Web-Queue-Worker</a:t>
            </a:r>
            <a:endParaRPr lang="en-US" sz="1800" dirty="0">
              <a:solidFill>
                <a:srgbClr val="000000"/>
              </a:solidFill>
            </a:endParaRPr>
          </a:p>
          <a:p>
            <a:pPr marL="252134" lvl="1" indent="-252134"/>
            <a:r>
              <a:rPr lang="en-US" sz="1050" dirty="0">
                <a:solidFill>
                  <a:srgbClr val="000000"/>
                </a:solidFill>
              </a:rPr>
              <a:t>PaaS solutions</a:t>
            </a:r>
          </a:p>
          <a:p>
            <a:pPr marL="252134" lvl="1" indent="-252134"/>
            <a:r>
              <a:rPr lang="en-US" sz="1050" dirty="0">
                <a:solidFill>
                  <a:srgbClr val="000000"/>
                </a:solidFill>
              </a:rPr>
              <a:t>Relies on asynchronous messaging</a:t>
            </a:r>
          </a:p>
          <a:p>
            <a:pPr marL="0" lvl="0" indent="0">
              <a:buNone/>
            </a:pPr>
            <a:r>
              <a:rPr lang="en-US" sz="1800" dirty="0">
                <a:solidFill>
                  <a:srgbClr val="000000"/>
                </a:solidFill>
                <a:hlinkClick r:id="rId5"/>
              </a:rPr>
              <a:t>Microservices</a:t>
            </a:r>
            <a:endParaRPr lang="en-US" sz="1800" dirty="0">
              <a:solidFill>
                <a:srgbClr val="000000"/>
              </a:solidFill>
            </a:endParaRPr>
          </a:p>
          <a:p>
            <a:pPr marL="252134" lvl="1" indent="-252134"/>
            <a:r>
              <a:rPr lang="en-US" sz="1050" dirty="0">
                <a:solidFill>
                  <a:srgbClr val="000000"/>
                </a:solidFill>
              </a:rPr>
              <a:t>Many small, independent services</a:t>
            </a:r>
          </a:p>
          <a:p>
            <a:pPr marL="252134" lvl="1" indent="-252134"/>
            <a:r>
              <a:rPr lang="en-US" sz="1050" dirty="0">
                <a:solidFill>
                  <a:srgbClr val="000000"/>
                </a:solidFill>
              </a:rPr>
              <a:t>Requires mature DevOps processes</a:t>
            </a:r>
          </a:p>
          <a:p>
            <a:pPr marL="0" lvl="0" indent="0">
              <a:buNone/>
            </a:pPr>
            <a:r>
              <a:rPr lang="en-US" sz="1800" dirty="0">
                <a:solidFill>
                  <a:srgbClr val="000000"/>
                </a:solidFill>
                <a:hlinkClick r:id="rId6"/>
              </a:rPr>
              <a:t>CQRS</a:t>
            </a:r>
            <a:r>
              <a:rPr lang="en-US" sz="1800" dirty="0">
                <a:solidFill>
                  <a:srgbClr val="000000"/>
                </a:solidFill>
              </a:rPr>
              <a:t> </a:t>
            </a:r>
            <a:r>
              <a:rPr lang="en-US" sz="1050" dirty="0">
                <a:solidFill>
                  <a:srgbClr val="000000"/>
                </a:solidFill>
              </a:rPr>
              <a:t>(Command and Query Responsibility Segregation)</a:t>
            </a:r>
          </a:p>
          <a:p>
            <a:pPr marL="252134" lvl="1" indent="-252134"/>
            <a:r>
              <a:rPr lang="en-US" sz="1050" dirty="0">
                <a:solidFill>
                  <a:srgbClr val="000000"/>
                </a:solidFill>
              </a:rPr>
              <a:t>Scale the read and write workloads independently; Large Scale</a:t>
            </a:r>
          </a:p>
          <a:p>
            <a:pPr marL="252134" lvl="1" indent="-252134"/>
            <a:r>
              <a:rPr lang="en-US" sz="1050" dirty="0">
                <a:solidFill>
                  <a:srgbClr val="000000"/>
                </a:solidFill>
              </a:rPr>
              <a:t>For collaborative domains where many users access the same data</a:t>
            </a:r>
          </a:p>
          <a:p>
            <a:pPr marL="0" lvl="1" indent="0">
              <a:buNone/>
            </a:pPr>
            <a:r>
              <a:rPr lang="en-US" sz="1800" dirty="0">
                <a:solidFill>
                  <a:srgbClr val="000000"/>
                </a:solidFill>
                <a:hlinkClick r:id="rId7"/>
              </a:rPr>
              <a:t>Event-driven</a:t>
            </a:r>
            <a:endParaRPr lang="en-US" sz="1800" dirty="0">
              <a:solidFill>
                <a:srgbClr val="000000"/>
              </a:solidFill>
            </a:endParaRPr>
          </a:p>
          <a:p>
            <a:pPr marL="252134" lvl="1" indent="-252134"/>
            <a:r>
              <a:rPr lang="en-US" sz="1050" dirty="0">
                <a:solidFill>
                  <a:srgbClr val="000000"/>
                </a:solidFill>
              </a:rPr>
              <a:t>Producers publish, consumers subscribe</a:t>
            </a:r>
          </a:p>
          <a:p>
            <a:pPr marL="252134" lvl="1" indent="-252134"/>
            <a:r>
              <a:rPr lang="en-US" sz="1050" dirty="0">
                <a:solidFill>
                  <a:srgbClr val="000000"/>
                </a:solidFill>
              </a:rPr>
              <a:t>Common with large data volumes (e.g. IoT)</a:t>
            </a:r>
          </a:p>
          <a:p>
            <a:pPr marL="0" lvl="0" indent="0">
              <a:buNone/>
            </a:pPr>
            <a:r>
              <a:rPr lang="en-US" sz="1800" dirty="0">
                <a:solidFill>
                  <a:srgbClr val="000000"/>
                </a:solidFill>
                <a:hlinkClick r:id="rId8"/>
              </a:rPr>
              <a:t>Big Data</a:t>
            </a:r>
            <a:r>
              <a:rPr lang="en-US" sz="1800" dirty="0">
                <a:solidFill>
                  <a:srgbClr val="000000"/>
                </a:solidFill>
              </a:rPr>
              <a:t> &amp; </a:t>
            </a:r>
            <a:r>
              <a:rPr lang="en-US" sz="1800" dirty="0">
                <a:solidFill>
                  <a:srgbClr val="000000"/>
                </a:solidFill>
                <a:hlinkClick r:id="rId9"/>
              </a:rPr>
              <a:t>Big Compute</a:t>
            </a:r>
            <a:endParaRPr lang="en-US" sz="1800" dirty="0">
              <a:solidFill>
                <a:srgbClr val="000000"/>
              </a:solidFill>
            </a:endParaRPr>
          </a:p>
          <a:p>
            <a:pPr marL="252134" lvl="1" indent="-252134"/>
            <a:r>
              <a:rPr lang="en-US" sz="1050" dirty="0">
                <a:solidFill>
                  <a:srgbClr val="000000"/>
                </a:solidFill>
              </a:rPr>
              <a:t>Parallel processing of chunks across large dataset</a:t>
            </a:r>
          </a:p>
          <a:p>
            <a:pPr marL="252134" lvl="1" indent="-252134"/>
            <a:r>
              <a:rPr lang="en-US" sz="1050" dirty="0">
                <a:solidFill>
                  <a:srgbClr val="000000"/>
                </a:solidFill>
              </a:rPr>
              <a:t>Parallel computations across large number of cores</a:t>
            </a:r>
          </a:p>
          <a:p>
            <a:endParaRPr lang="en-US" sz="1800" dirty="0"/>
          </a:p>
        </p:txBody>
      </p:sp>
      <p:sp>
        <p:nvSpPr>
          <p:cNvPr id="7" name="Text Placeholder 6">
            <a:extLst>
              <a:ext uri="{FF2B5EF4-FFF2-40B4-BE49-F238E27FC236}">
                <a16:creationId xmlns:a16="http://schemas.microsoft.com/office/drawing/2014/main" id="{7619CFC0-9BA0-4298-9248-B0771249D2FC}"/>
              </a:ext>
            </a:extLst>
          </p:cNvPr>
          <p:cNvSpPr>
            <a:spLocks noGrp="1"/>
          </p:cNvSpPr>
          <p:nvPr>
            <p:ph type="body" sz="quarter" idx="3"/>
          </p:nvPr>
        </p:nvSpPr>
        <p:spPr/>
        <p:txBody>
          <a:bodyPr/>
          <a:lstStyle/>
          <a:p>
            <a:r>
              <a:rPr lang="en-US" dirty="0"/>
              <a:t>Design Considerations</a:t>
            </a:r>
          </a:p>
        </p:txBody>
      </p:sp>
      <p:sp>
        <p:nvSpPr>
          <p:cNvPr id="8" name="Content Placeholder 7">
            <a:extLst>
              <a:ext uri="{FF2B5EF4-FFF2-40B4-BE49-F238E27FC236}">
                <a16:creationId xmlns:a16="http://schemas.microsoft.com/office/drawing/2014/main" id="{63686C54-03C3-4EBF-8145-F87BEC050BE5}"/>
              </a:ext>
            </a:extLst>
          </p:cNvPr>
          <p:cNvSpPr>
            <a:spLocks noGrp="1"/>
          </p:cNvSpPr>
          <p:nvPr>
            <p:ph sz="quarter" idx="4"/>
          </p:nvPr>
        </p:nvSpPr>
        <p:spPr>
          <a:xfrm>
            <a:off x="4645025" y="1572047"/>
            <a:ext cx="4041775" cy="2517979"/>
          </a:xfrm>
        </p:spPr>
        <p:txBody>
          <a:bodyPr/>
          <a:lstStyle/>
          <a:p>
            <a:r>
              <a:rPr lang="en-US" sz="1800" dirty="0"/>
              <a:t>Scale</a:t>
            </a:r>
          </a:p>
          <a:p>
            <a:r>
              <a:rPr lang="en-US" sz="1800" dirty="0"/>
              <a:t>Complexity</a:t>
            </a:r>
          </a:p>
          <a:p>
            <a:r>
              <a:rPr lang="en-US" sz="1800" dirty="0"/>
              <a:t>Cost</a:t>
            </a:r>
          </a:p>
          <a:p>
            <a:r>
              <a:rPr lang="en-US" sz="1800" dirty="0"/>
              <a:t>Manageability</a:t>
            </a:r>
          </a:p>
          <a:p>
            <a:r>
              <a:rPr lang="en-US" sz="1800" dirty="0"/>
              <a:t>Service-Level Agreement</a:t>
            </a:r>
            <a:endParaRPr lang="en-US" sz="1050" dirty="0"/>
          </a:p>
        </p:txBody>
      </p:sp>
      <p:sp>
        <p:nvSpPr>
          <p:cNvPr id="9" name="Text Placeholder 8">
            <a:extLst>
              <a:ext uri="{FF2B5EF4-FFF2-40B4-BE49-F238E27FC236}">
                <a16:creationId xmlns:a16="http://schemas.microsoft.com/office/drawing/2014/main" id="{D837D2E7-8381-49D4-92D6-2DBA461E5A18}"/>
              </a:ext>
            </a:extLst>
          </p:cNvPr>
          <p:cNvSpPr>
            <a:spLocks noGrp="1"/>
          </p:cNvSpPr>
          <p:nvPr>
            <p:ph type="body" sz="quarter" idx="10"/>
          </p:nvPr>
        </p:nvSpPr>
        <p:spPr>
          <a:xfrm>
            <a:off x="5477391" y="5847686"/>
            <a:ext cx="3522467" cy="309876"/>
          </a:xfrm>
        </p:spPr>
        <p:txBody>
          <a:bodyPr/>
          <a:lstStyle/>
          <a:p>
            <a:r>
              <a:rPr lang="en-US" dirty="0">
                <a:solidFill>
                  <a:schemeClr val="tx1">
                    <a:lumMod val="50000"/>
                  </a:schemeClr>
                </a:solidFill>
              </a:rPr>
              <a:t>Reference: </a:t>
            </a:r>
            <a:r>
              <a:rPr lang="en-US" dirty="0">
                <a:solidFill>
                  <a:schemeClr val="tx1">
                    <a:lumMod val="50000"/>
                  </a:schemeClr>
                </a:solidFill>
                <a:hlinkClick r:id="rId10"/>
              </a:rPr>
              <a:t>https://docs.microsoft.com/en-us/azure/architecture/guide/</a:t>
            </a:r>
            <a:r>
              <a:rPr lang="en-US" dirty="0">
                <a:solidFill>
                  <a:schemeClr val="tx1">
                    <a:lumMod val="50000"/>
                  </a:schemeClr>
                </a:solidFill>
              </a:rPr>
              <a:t> </a:t>
            </a:r>
            <a:endParaRPr lang="en-US" dirty="0"/>
          </a:p>
        </p:txBody>
      </p:sp>
      <p:sp>
        <p:nvSpPr>
          <p:cNvPr id="2" name="Rectangle 1">
            <a:extLst>
              <a:ext uri="{FF2B5EF4-FFF2-40B4-BE49-F238E27FC236}">
                <a16:creationId xmlns:a16="http://schemas.microsoft.com/office/drawing/2014/main" id="{CFCDB16A-48BE-42F0-AD58-3970A68EC5C1}"/>
              </a:ext>
            </a:extLst>
          </p:cNvPr>
          <p:cNvSpPr/>
          <p:nvPr/>
        </p:nvSpPr>
        <p:spPr>
          <a:xfrm>
            <a:off x="5963870" y="3896596"/>
            <a:ext cx="3180130" cy="1938992"/>
          </a:xfrm>
          <a:prstGeom prst="rect">
            <a:avLst/>
          </a:prstGeom>
        </p:spPr>
        <p:txBody>
          <a:bodyPr wrap="square">
            <a:spAutoFit/>
          </a:bodyPr>
          <a:lstStyle/>
          <a:p>
            <a:pPr>
              <a:lnSpc>
                <a:spcPct val="100000"/>
              </a:lnSpc>
            </a:pPr>
            <a:r>
              <a:rPr lang="en-US" sz="1200" u="sng" dirty="0">
                <a:solidFill>
                  <a:schemeClr val="tx1">
                    <a:lumMod val="50000"/>
                  </a:schemeClr>
                </a:solidFill>
                <a:hlinkClick r:id="rId11"/>
              </a:rPr>
              <a:t>Architecture Styles</a:t>
            </a:r>
            <a:endParaRPr lang="en-US" sz="1200" u="sng" dirty="0">
              <a:solidFill>
                <a:schemeClr val="tx1">
                  <a:lumMod val="50000"/>
                </a:schemeClr>
              </a:solidFill>
            </a:endParaRPr>
          </a:p>
          <a:p>
            <a:pPr marL="285750" indent="-285750">
              <a:lnSpc>
                <a:spcPct val="100000"/>
              </a:lnSpc>
              <a:buFont typeface="Arial" panose="020B0604020202020204" pitchFamily="34" charset="0"/>
              <a:buChar char="•"/>
            </a:pPr>
            <a:r>
              <a:rPr lang="en-US" sz="1200" dirty="0">
                <a:solidFill>
                  <a:schemeClr val="tx1">
                    <a:lumMod val="50000"/>
                  </a:schemeClr>
                </a:solidFill>
              </a:rPr>
              <a:t>Know when to choose a particular style, based on benefits, challenges, and best practices</a:t>
            </a:r>
          </a:p>
          <a:p>
            <a:pPr>
              <a:lnSpc>
                <a:spcPct val="100000"/>
              </a:lnSpc>
            </a:pPr>
            <a:r>
              <a:rPr lang="en-US" sz="1200" dirty="0">
                <a:solidFill>
                  <a:schemeClr val="tx1">
                    <a:lumMod val="50000"/>
                  </a:schemeClr>
                </a:solidFill>
                <a:hlinkClick r:id="rId12"/>
              </a:rPr>
              <a:t>Technology Choices</a:t>
            </a:r>
            <a:endParaRPr lang="en-US" sz="1200" dirty="0">
              <a:solidFill>
                <a:schemeClr val="tx1">
                  <a:lumMod val="50000"/>
                </a:schemeClr>
              </a:solidFill>
            </a:endParaRPr>
          </a:p>
          <a:p>
            <a:pPr marL="285750" indent="-285750">
              <a:lnSpc>
                <a:spcPct val="100000"/>
              </a:lnSpc>
              <a:buFont typeface="Arial" panose="020B0604020202020204" pitchFamily="34" charset="0"/>
              <a:buChar char="•"/>
            </a:pPr>
            <a:r>
              <a:rPr lang="en-US" sz="1200" dirty="0">
                <a:solidFill>
                  <a:schemeClr val="tx1">
                    <a:lumMod val="50000"/>
                  </a:schemeClr>
                </a:solidFill>
              </a:rPr>
              <a:t>Recognize Azure services that can be used for compute and data services</a:t>
            </a:r>
          </a:p>
          <a:p>
            <a:pPr marL="0" indent="0">
              <a:buNone/>
            </a:pPr>
            <a:endParaRPr lang="en-US" sz="1200" dirty="0">
              <a:solidFill>
                <a:schemeClr val="tx1">
                  <a:lumMod val="50000"/>
                </a:schemeClr>
              </a:solidFill>
            </a:endParaRPr>
          </a:p>
        </p:txBody>
      </p:sp>
      <p:sp>
        <p:nvSpPr>
          <p:cNvPr id="11" name="AutoShape 4" descr="https://docs.microsoft.com/en-us/azure/architecture/guide/architecture-styles/images/n-tier-sketch.svg">
            <a:extLst>
              <a:ext uri="{FF2B5EF4-FFF2-40B4-BE49-F238E27FC236}">
                <a16:creationId xmlns:a16="http://schemas.microsoft.com/office/drawing/2014/main" id="{31484CD6-ABAD-46F3-89D3-11F1D26C6CCD}"/>
              </a:ext>
            </a:extLst>
          </p:cNvPr>
          <p:cNvSpPr>
            <a:spLocks noChangeAspect="1" noChangeArrowheads="1"/>
          </p:cNvSpPr>
          <p:nvPr/>
        </p:nvSpPr>
        <p:spPr bwMode="auto">
          <a:xfrm>
            <a:off x="3806246" y="2663246"/>
            <a:ext cx="918154" cy="918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phic 14">
            <a:extLst>
              <a:ext uri="{FF2B5EF4-FFF2-40B4-BE49-F238E27FC236}">
                <a16:creationId xmlns:a16="http://schemas.microsoft.com/office/drawing/2014/main" id="{3159AC27-070E-4414-B439-604CB9996D6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87908" y="1139619"/>
            <a:ext cx="1277194" cy="766316"/>
          </a:xfrm>
          <a:prstGeom prst="rect">
            <a:avLst/>
          </a:prstGeom>
        </p:spPr>
      </p:pic>
      <p:pic>
        <p:nvPicPr>
          <p:cNvPr id="18" name="Graphic 17">
            <a:extLst>
              <a:ext uri="{FF2B5EF4-FFF2-40B4-BE49-F238E27FC236}">
                <a16:creationId xmlns:a16="http://schemas.microsoft.com/office/drawing/2014/main" id="{501ACEA7-F338-4534-96FD-5D633DBBDE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2611" y="1997151"/>
            <a:ext cx="1434474" cy="860684"/>
          </a:xfrm>
          <a:prstGeom prst="rect">
            <a:avLst/>
          </a:prstGeom>
        </p:spPr>
      </p:pic>
      <p:pic>
        <p:nvPicPr>
          <p:cNvPr id="20" name="Graphic 19">
            <a:extLst>
              <a:ext uri="{FF2B5EF4-FFF2-40B4-BE49-F238E27FC236}">
                <a16:creationId xmlns:a16="http://schemas.microsoft.com/office/drawing/2014/main" id="{5B8734D2-3F76-44FC-96A0-534FEB7FAB6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38734" y="2908285"/>
            <a:ext cx="1294837" cy="776902"/>
          </a:xfrm>
          <a:prstGeom prst="rect">
            <a:avLst/>
          </a:prstGeom>
        </p:spPr>
      </p:pic>
      <p:pic>
        <p:nvPicPr>
          <p:cNvPr id="22" name="Graphic 21">
            <a:extLst>
              <a:ext uri="{FF2B5EF4-FFF2-40B4-BE49-F238E27FC236}">
                <a16:creationId xmlns:a16="http://schemas.microsoft.com/office/drawing/2014/main" id="{E8551808-A980-47E4-B45B-FEB6B2AD311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16213" y="4648572"/>
            <a:ext cx="1272315" cy="815303"/>
          </a:xfrm>
          <a:prstGeom prst="rect">
            <a:avLst/>
          </a:prstGeom>
        </p:spPr>
      </p:pic>
      <p:pic>
        <p:nvPicPr>
          <p:cNvPr id="24" name="Graphic 23">
            <a:extLst>
              <a:ext uri="{FF2B5EF4-FFF2-40B4-BE49-F238E27FC236}">
                <a16:creationId xmlns:a16="http://schemas.microsoft.com/office/drawing/2014/main" id="{C8DFFF52-3D57-49F2-940F-F1D74BE9EE8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5584" y="3726111"/>
            <a:ext cx="1543708" cy="895435"/>
          </a:xfrm>
          <a:prstGeom prst="rect">
            <a:avLst/>
          </a:prstGeom>
        </p:spPr>
      </p:pic>
    </p:spTree>
    <p:extLst>
      <p:ext uri="{BB962C8B-B14F-4D97-AF65-F5344CB8AC3E}">
        <p14:creationId xmlns:p14="http://schemas.microsoft.com/office/powerpoint/2010/main" val="244400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2325</Words>
  <Application>Microsoft Office PowerPoint</Application>
  <PresentationFormat>On-screen Show (4:3)</PresentationFormat>
  <Paragraphs>198</Paragraphs>
  <Slides>15</Slides>
  <Notes>15</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Consolas</vt:lpstr>
      <vt:lpstr>Courier New</vt:lpstr>
      <vt:lpstr>Calibri</vt:lpstr>
      <vt:lpstr>Arial</vt:lpstr>
      <vt:lpstr>Wingdings</vt:lpstr>
      <vt:lpstr>Segoe UI Light</vt:lpstr>
      <vt:lpstr>Segoe UI</vt:lpstr>
      <vt:lpstr>Calibri Light</vt:lpstr>
      <vt:lpstr>Symbol</vt:lpstr>
      <vt:lpstr>Verdana</vt:lpstr>
      <vt:lpstr>Times New Roman</vt:lpstr>
      <vt:lpstr>NG_MOC_Core_ModuleNew2</vt:lpstr>
      <vt:lpstr>Exam 70-533 Implementing Microsoft Azure Infrastructure Solutions</vt:lpstr>
      <vt:lpstr>Agenda: 70-535 Architecting Azure Solutions</vt:lpstr>
      <vt:lpstr>Compute &amp; Networking</vt:lpstr>
      <vt:lpstr>Containers</vt:lpstr>
      <vt:lpstr>Storage and Operational Readiness</vt:lpstr>
      <vt:lpstr>Day 1 Labs</vt:lpstr>
      <vt:lpstr>Thought Experiment / Case Study 1 Web App - SOLUTION DESIGN</vt:lpstr>
      <vt:lpstr>Solution Architecture: Overview</vt:lpstr>
      <vt:lpstr>Lab Setup: Architecture Styles</vt:lpstr>
      <vt:lpstr>Team Discussion: Architecture Styles</vt:lpstr>
      <vt:lpstr>Case Study #1: Contoso Vacations</vt:lpstr>
      <vt:lpstr>PowerPoint Presentation</vt:lpstr>
      <vt:lpstr>Thought Experiment / Case Study #2 Acquisition and Migration of Fabrikam Team Collaboration Exercise</vt:lpstr>
      <vt:lpstr>Thought Experiment / Case Study #2 Answer the following questions in a report back to the CTO…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2018-02-15T22:48:36Z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