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1" r:id="rId3"/>
    <p:sldId id="256" r:id="rId4"/>
    <p:sldId id="281" r:id="rId5"/>
    <p:sldId id="272" r:id="rId6"/>
    <p:sldId id="269" r:id="rId7"/>
    <p:sldId id="268" r:id="rId8"/>
    <p:sldId id="267" r:id="rId9"/>
    <p:sldId id="274" r:id="rId10"/>
    <p:sldId id="275" r:id="rId11"/>
    <p:sldId id="276" r:id="rId12"/>
    <p:sldId id="277" r:id="rId13"/>
    <p:sldId id="278" r:id="rId14"/>
    <p:sldId id="279" r:id="rId15"/>
    <p:sldId id="282" r:id="rId16"/>
    <p:sldId id="283" r:id="rId17"/>
    <p:sldId id="280"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92" autoAdjust="0"/>
  </p:normalViewPr>
  <p:slideViewPr>
    <p:cSldViewPr snapToGrid="0">
      <p:cViewPr varScale="1">
        <p:scale>
          <a:sx n="62" d="100"/>
          <a:sy n="62" d="100"/>
        </p:scale>
        <p:origin x="828" y="2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0DAF-1831-77BE-3443-2CA1A6ED21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3E0EA35-7708-97BB-CB57-5E8D15EC32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6F85C6-0331-6758-5403-2A6B1391FBEE}"/>
              </a:ext>
            </a:extLst>
          </p:cNvPr>
          <p:cNvSpPr>
            <a:spLocks noGrp="1"/>
          </p:cNvSpPr>
          <p:nvPr>
            <p:ph type="dt" sz="half" idx="10"/>
          </p:nvPr>
        </p:nvSpPr>
        <p:spPr/>
        <p:txBody>
          <a:bodyPr/>
          <a:lstStyle/>
          <a:p>
            <a:fld id="{AC51CECE-1A05-48A2-B1B1-E6373EFFBBB8}" type="datetimeFigureOut">
              <a:rPr lang="en-IN" smtClean="0"/>
              <a:t>28-03-2023</a:t>
            </a:fld>
            <a:endParaRPr lang="en-IN"/>
          </a:p>
        </p:txBody>
      </p:sp>
      <p:sp>
        <p:nvSpPr>
          <p:cNvPr id="5" name="Footer Placeholder 4">
            <a:extLst>
              <a:ext uri="{FF2B5EF4-FFF2-40B4-BE49-F238E27FC236}">
                <a16:creationId xmlns:a16="http://schemas.microsoft.com/office/drawing/2014/main" id="{1B0F9D87-60D6-F4D1-0B35-C042B40EF1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804ED0-C8BF-712E-9EEC-04C5FF9DC0C0}"/>
              </a:ext>
            </a:extLst>
          </p:cNvPr>
          <p:cNvSpPr>
            <a:spLocks noGrp="1"/>
          </p:cNvSpPr>
          <p:nvPr>
            <p:ph type="sldNum" sz="quarter" idx="12"/>
          </p:nvPr>
        </p:nvSpPr>
        <p:spPr/>
        <p:txBody>
          <a:bodyPr/>
          <a:lstStyle/>
          <a:p>
            <a:fld id="{C687AEE1-BA3C-45A8-84DB-77855826BEF8}" type="slidenum">
              <a:rPr lang="en-IN" smtClean="0"/>
              <a:t>‹#›</a:t>
            </a:fld>
            <a:endParaRPr lang="en-IN"/>
          </a:p>
        </p:txBody>
      </p:sp>
    </p:spTree>
    <p:extLst>
      <p:ext uri="{BB962C8B-B14F-4D97-AF65-F5344CB8AC3E}">
        <p14:creationId xmlns:p14="http://schemas.microsoft.com/office/powerpoint/2010/main" val="362618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BA500-4B4E-CFA2-0946-485FE08C14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11ED16-19F8-0E21-9402-BB41B41E50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D3D2DE-8C47-A053-00D4-08A5B9017B90}"/>
              </a:ext>
            </a:extLst>
          </p:cNvPr>
          <p:cNvSpPr>
            <a:spLocks noGrp="1"/>
          </p:cNvSpPr>
          <p:nvPr>
            <p:ph type="dt" sz="half" idx="10"/>
          </p:nvPr>
        </p:nvSpPr>
        <p:spPr/>
        <p:txBody>
          <a:bodyPr/>
          <a:lstStyle/>
          <a:p>
            <a:fld id="{AC51CECE-1A05-48A2-B1B1-E6373EFFBBB8}" type="datetimeFigureOut">
              <a:rPr lang="en-IN" smtClean="0"/>
              <a:t>28-03-2023</a:t>
            </a:fld>
            <a:endParaRPr lang="en-IN"/>
          </a:p>
        </p:txBody>
      </p:sp>
      <p:sp>
        <p:nvSpPr>
          <p:cNvPr id="5" name="Footer Placeholder 4">
            <a:extLst>
              <a:ext uri="{FF2B5EF4-FFF2-40B4-BE49-F238E27FC236}">
                <a16:creationId xmlns:a16="http://schemas.microsoft.com/office/drawing/2014/main" id="{11BE4A2F-3066-5E68-8964-A7697DB0D2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31E495-9939-C22E-F58D-37D929928DB4}"/>
              </a:ext>
            </a:extLst>
          </p:cNvPr>
          <p:cNvSpPr>
            <a:spLocks noGrp="1"/>
          </p:cNvSpPr>
          <p:nvPr>
            <p:ph type="sldNum" sz="quarter" idx="12"/>
          </p:nvPr>
        </p:nvSpPr>
        <p:spPr/>
        <p:txBody>
          <a:bodyPr/>
          <a:lstStyle/>
          <a:p>
            <a:fld id="{C687AEE1-BA3C-45A8-84DB-77855826BEF8}" type="slidenum">
              <a:rPr lang="en-IN" smtClean="0"/>
              <a:t>‹#›</a:t>
            </a:fld>
            <a:endParaRPr lang="en-IN"/>
          </a:p>
        </p:txBody>
      </p:sp>
    </p:spTree>
    <p:extLst>
      <p:ext uri="{BB962C8B-B14F-4D97-AF65-F5344CB8AC3E}">
        <p14:creationId xmlns:p14="http://schemas.microsoft.com/office/powerpoint/2010/main" val="756131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4432AF-3695-FB1D-68D9-FB2B63A12F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DB425A-D80F-46ED-AD75-07BA7784A5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BD40E4-F8BC-281C-3692-FECBD5728BA8}"/>
              </a:ext>
            </a:extLst>
          </p:cNvPr>
          <p:cNvSpPr>
            <a:spLocks noGrp="1"/>
          </p:cNvSpPr>
          <p:nvPr>
            <p:ph type="dt" sz="half" idx="10"/>
          </p:nvPr>
        </p:nvSpPr>
        <p:spPr/>
        <p:txBody>
          <a:bodyPr/>
          <a:lstStyle/>
          <a:p>
            <a:fld id="{AC51CECE-1A05-48A2-B1B1-E6373EFFBBB8}" type="datetimeFigureOut">
              <a:rPr lang="en-IN" smtClean="0"/>
              <a:t>28-03-2023</a:t>
            </a:fld>
            <a:endParaRPr lang="en-IN"/>
          </a:p>
        </p:txBody>
      </p:sp>
      <p:sp>
        <p:nvSpPr>
          <p:cNvPr id="5" name="Footer Placeholder 4">
            <a:extLst>
              <a:ext uri="{FF2B5EF4-FFF2-40B4-BE49-F238E27FC236}">
                <a16:creationId xmlns:a16="http://schemas.microsoft.com/office/drawing/2014/main" id="{6A811EF5-8134-083C-BB4B-720DB33D08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DAC2A8-1F9C-E67C-EBF2-C71EC3B055CC}"/>
              </a:ext>
            </a:extLst>
          </p:cNvPr>
          <p:cNvSpPr>
            <a:spLocks noGrp="1"/>
          </p:cNvSpPr>
          <p:nvPr>
            <p:ph type="sldNum" sz="quarter" idx="12"/>
          </p:nvPr>
        </p:nvSpPr>
        <p:spPr/>
        <p:txBody>
          <a:bodyPr/>
          <a:lstStyle/>
          <a:p>
            <a:fld id="{C687AEE1-BA3C-45A8-84DB-77855826BEF8}" type="slidenum">
              <a:rPr lang="en-IN" smtClean="0"/>
              <a:t>‹#›</a:t>
            </a:fld>
            <a:endParaRPr lang="en-IN"/>
          </a:p>
        </p:txBody>
      </p:sp>
    </p:spTree>
    <p:extLst>
      <p:ext uri="{BB962C8B-B14F-4D97-AF65-F5344CB8AC3E}">
        <p14:creationId xmlns:p14="http://schemas.microsoft.com/office/powerpoint/2010/main" val="3210853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4360-2584-29B4-81B1-8F63A124B7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035950-FD11-81DC-48A2-251D491025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94A8A3-F635-DB7D-EED5-2DDD79CAE44A}"/>
              </a:ext>
            </a:extLst>
          </p:cNvPr>
          <p:cNvSpPr>
            <a:spLocks noGrp="1"/>
          </p:cNvSpPr>
          <p:nvPr>
            <p:ph type="dt" sz="half" idx="10"/>
          </p:nvPr>
        </p:nvSpPr>
        <p:spPr/>
        <p:txBody>
          <a:bodyPr/>
          <a:lstStyle/>
          <a:p>
            <a:fld id="{AC51CECE-1A05-48A2-B1B1-E6373EFFBBB8}" type="datetimeFigureOut">
              <a:rPr lang="en-IN" smtClean="0"/>
              <a:t>28-03-2023</a:t>
            </a:fld>
            <a:endParaRPr lang="en-IN"/>
          </a:p>
        </p:txBody>
      </p:sp>
      <p:sp>
        <p:nvSpPr>
          <p:cNvPr id="5" name="Footer Placeholder 4">
            <a:extLst>
              <a:ext uri="{FF2B5EF4-FFF2-40B4-BE49-F238E27FC236}">
                <a16:creationId xmlns:a16="http://schemas.microsoft.com/office/drawing/2014/main" id="{E1332CAE-9050-085A-3B03-F9ECC2AF2B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2A4F67-BD7F-59D7-2167-A4206ED6E117}"/>
              </a:ext>
            </a:extLst>
          </p:cNvPr>
          <p:cNvSpPr>
            <a:spLocks noGrp="1"/>
          </p:cNvSpPr>
          <p:nvPr>
            <p:ph type="sldNum" sz="quarter" idx="12"/>
          </p:nvPr>
        </p:nvSpPr>
        <p:spPr/>
        <p:txBody>
          <a:bodyPr/>
          <a:lstStyle/>
          <a:p>
            <a:fld id="{C687AEE1-BA3C-45A8-84DB-77855826BEF8}" type="slidenum">
              <a:rPr lang="en-IN" smtClean="0"/>
              <a:t>‹#›</a:t>
            </a:fld>
            <a:endParaRPr lang="en-IN"/>
          </a:p>
        </p:txBody>
      </p:sp>
    </p:spTree>
    <p:extLst>
      <p:ext uri="{BB962C8B-B14F-4D97-AF65-F5344CB8AC3E}">
        <p14:creationId xmlns:p14="http://schemas.microsoft.com/office/powerpoint/2010/main" val="1699551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28D3E-19D3-BFC0-01A1-5FBE9C787D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D24D72-1787-0566-5F62-08814C84B2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CB715F-3830-C8A9-35A1-22120C332E49}"/>
              </a:ext>
            </a:extLst>
          </p:cNvPr>
          <p:cNvSpPr>
            <a:spLocks noGrp="1"/>
          </p:cNvSpPr>
          <p:nvPr>
            <p:ph type="dt" sz="half" idx="10"/>
          </p:nvPr>
        </p:nvSpPr>
        <p:spPr/>
        <p:txBody>
          <a:bodyPr/>
          <a:lstStyle/>
          <a:p>
            <a:fld id="{AC51CECE-1A05-48A2-B1B1-E6373EFFBBB8}" type="datetimeFigureOut">
              <a:rPr lang="en-IN" smtClean="0"/>
              <a:t>28-03-2023</a:t>
            </a:fld>
            <a:endParaRPr lang="en-IN"/>
          </a:p>
        </p:txBody>
      </p:sp>
      <p:sp>
        <p:nvSpPr>
          <p:cNvPr id="5" name="Footer Placeholder 4">
            <a:extLst>
              <a:ext uri="{FF2B5EF4-FFF2-40B4-BE49-F238E27FC236}">
                <a16:creationId xmlns:a16="http://schemas.microsoft.com/office/drawing/2014/main" id="{F141178C-744E-163B-C93A-3C642B21E8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267CFF-B069-7B63-7B3B-448283347288}"/>
              </a:ext>
            </a:extLst>
          </p:cNvPr>
          <p:cNvSpPr>
            <a:spLocks noGrp="1"/>
          </p:cNvSpPr>
          <p:nvPr>
            <p:ph type="sldNum" sz="quarter" idx="12"/>
          </p:nvPr>
        </p:nvSpPr>
        <p:spPr/>
        <p:txBody>
          <a:bodyPr/>
          <a:lstStyle/>
          <a:p>
            <a:fld id="{C687AEE1-BA3C-45A8-84DB-77855826BEF8}" type="slidenum">
              <a:rPr lang="en-IN" smtClean="0"/>
              <a:t>‹#›</a:t>
            </a:fld>
            <a:endParaRPr lang="en-IN"/>
          </a:p>
        </p:txBody>
      </p:sp>
    </p:spTree>
    <p:extLst>
      <p:ext uri="{BB962C8B-B14F-4D97-AF65-F5344CB8AC3E}">
        <p14:creationId xmlns:p14="http://schemas.microsoft.com/office/powerpoint/2010/main" val="1950172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1B476-B19D-0A89-8E28-EF822A50B4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596A33-0CC7-AC1D-7FC2-A0CFFC2182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F4A615-9E95-6605-4A70-566762153D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4AA935-82D6-CF91-B1FE-E4EB802725F5}"/>
              </a:ext>
            </a:extLst>
          </p:cNvPr>
          <p:cNvSpPr>
            <a:spLocks noGrp="1"/>
          </p:cNvSpPr>
          <p:nvPr>
            <p:ph type="dt" sz="half" idx="10"/>
          </p:nvPr>
        </p:nvSpPr>
        <p:spPr/>
        <p:txBody>
          <a:bodyPr/>
          <a:lstStyle/>
          <a:p>
            <a:fld id="{AC51CECE-1A05-48A2-B1B1-E6373EFFBBB8}" type="datetimeFigureOut">
              <a:rPr lang="en-IN" smtClean="0"/>
              <a:t>28-03-2023</a:t>
            </a:fld>
            <a:endParaRPr lang="en-IN"/>
          </a:p>
        </p:txBody>
      </p:sp>
      <p:sp>
        <p:nvSpPr>
          <p:cNvPr id="6" name="Footer Placeholder 5">
            <a:extLst>
              <a:ext uri="{FF2B5EF4-FFF2-40B4-BE49-F238E27FC236}">
                <a16:creationId xmlns:a16="http://schemas.microsoft.com/office/drawing/2014/main" id="{71A369D3-3E8B-E185-A5DA-C2954A0F63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9EBE1F-332C-AD50-0DF8-4B4D5E43EEB5}"/>
              </a:ext>
            </a:extLst>
          </p:cNvPr>
          <p:cNvSpPr>
            <a:spLocks noGrp="1"/>
          </p:cNvSpPr>
          <p:nvPr>
            <p:ph type="sldNum" sz="quarter" idx="12"/>
          </p:nvPr>
        </p:nvSpPr>
        <p:spPr/>
        <p:txBody>
          <a:bodyPr/>
          <a:lstStyle/>
          <a:p>
            <a:fld id="{C687AEE1-BA3C-45A8-84DB-77855826BEF8}" type="slidenum">
              <a:rPr lang="en-IN" smtClean="0"/>
              <a:t>‹#›</a:t>
            </a:fld>
            <a:endParaRPr lang="en-IN"/>
          </a:p>
        </p:txBody>
      </p:sp>
    </p:spTree>
    <p:extLst>
      <p:ext uri="{BB962C8B-B14F-4D97-AF65-F5344CB8AC3E}">
        <p14:creationId xmlns:p14="http://schemas.microsoft.com/office/powerpoint/2010/main" val="1273562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04CE6-F648-8EB0-2DDD-904688D212B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3B83BD-B520-6ABE-16C5-6820344C1D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3039A0-DE31-63EF-4D3F-F9B839630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8052DE-47C3-03AF-3D45-6C2F6A335A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EA73A7-0EFE-BB22-BA66-35E5EDAE4A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5D53E6-C144-E8CF-7BA2-83E5727B4680}"/>
              </a:ext>
            </a:extLst>
          </p:cNvPr>
          <p:cNvSpPr>
            <a:spLocks noGrp="1"/>
          </p:cNvSpPr>
          <p:nvPr>
            <p:ph type="dt" sz="half" idx="10"/>
          </p:nvPr>
        </p:nvSpPr>
        <p:spPr/>
        <p:txBody>
          <a:bodyPr/>
          <a:lstStyle/>
          <a:p>
            <a:fld id="{AC51CECE-1A05-48A2-B1B1-E6373EFFBBB8}" type="datetimeFigureOut">
              <a:rPr lang="en-IN" smtClean="0"/>
              <a:t>28-03-2023</a:t>
            </a:fld>
            <a:endParaRPr lang="en-IN"/>
          </a:p>
        </p:txBody>
      </p:sp>
      <p:sp>
        <p:nvSpPr>
          <p:cNvPr id="8" name="Footer Placeholder 7">
            <a:extLst>
              <a:ext uri="{FF2B5EF4-FFF2-40B4-BE49-F238E27FC236}">
                <a16:creationId xmlns:a16="http://schemas.microsoft.com/office/drawing/2014/main" id="{2A6BC344-B05D-6126-2ED1-B9BC3B0E67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521F7E2-ECB4-0BE5-9656-0D37623B0AE5}"/>
              </a:ext>
            </a:extLst>
          </p:cNvPr>
          <p:cNvSpPr>
            <a:spLocks noGrp="1"/>
          </p:cNvSpPr>
          <p:nvPr>
            <p:ph type="sldNum" sz="quarter" idx="12"/>
          </p:nvPr>
        </p:nvSpPr>
        <p:spPr/>
        <p:txBody>
          <a:bodyPr/>
          <a:lstStyle/>
          <a:p>
            <a:fld id="{C687AEE1-BA3C-45A8-84DB-77855826BEF8}" type="slidenum">
              <a:rPr lang="en-IN" smtClean="0"/>
              <a:t>‹#›</a:t>
            </a:fld>
            <a:endParaRPr lang="en-IN"/>
          </a:p>
        </p:txBody>
      </p:sp>
    </p:spTree>
    <p:extLst>
      <p:ext uri="{BB962C8B-B14F-4D97-AF65-F5344CB8AC3E}">
        <p14:creationId xmlns:p14="http://schemas.microsoft.com/office/powerpoint/2010/main" val="1848783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2CF8D-6C79-0411-730F-7864E9A4D6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27DC03-6EF1-506A-ACF9-6537150C23EA}"/>
              </a:ext>
            </a:extLst>
          </p:cNvPr>
          <p:cNvSpPr>
            <a:spLocks noGrp="1"/>
          </p:cNvSpPr>
          <p:nvPr>
            <p:ph type="dt" sz="half" idx="10"/>
          </p:nvPr>
        </p:nvSpPr>
        <p:spPr/>
        <p:txBody>
          <a:bodyPr/>
          <a:lstStyle/>
          <a:p>
            <a:fld id="{AC51CECE-1A05-48A2-B1B1-E6373EFFBBB8}" type="datetimeFigureOut">
              <a:rPr lang="en-IN" smtClean="0"/>
              <a:t>28-03-2023</a:t>
            </a:fld>
            <a:endParaRPr lang="en-IN"/>
          </a:p>
        </p:txBody>
      </p:sp>
      <p:sp>
        <p:nvSpPr>
          <p:cNvPr id="4" name="Footer Placeholder 3">
            <a:extLst>
              <a:ext uri="{FF2B5EF4-FFF2-40B4-BE49-F238E27FC236}">
                <a16:creationId xmlns:a16="http://schemas.microsoft.com/office/drawing/2014/main" id="{3719BE00-1355-B7B5-6727-B3ED0BA6A2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0B133FB-7034-5433-75EA-E7D71BE05E84}"/>
              </a:ext>
            </a:extLst>
          </p:cNvPr>
          <p:cNvSpPr>
            <a:spLocks noGrp="1"/>
          </p:cNvSpPr>
          <p:nvPr>
            <p:ph type="sldNum" sz="quarter" idx="12"/>
          </p:nvPr>
        </p:nvSpPr>
        <p:spPr/>
        <p:txBody>
          <a:bodyPr/>
          <a:lstStyle/>
          <a:p>
            <a:fld id="{C687AEE1-BA3C-45A8-84DB-77855826BEF8}" type="slidenum">
              <a:rPr lang="en-IN" smtClean="0"/>
              <a:t>‹#›</a:t>
            </a:fld>
            <a:endParaRPr lang="en-IN"/>
          </a:p>
        </p:txBody>
      </p:sp>
    </p:spTree>
    <p:extLst>
      <p:ext uri="{BB962C8B-B14F-4D97-AF65-F5344CB8AC3E}">
        <p14:creationId xmlns:p14="http://schemas.microsoft.com/office/powerpoint/2010/main" val="2661541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E3B88-DEB2-0F53-A75F-7241BEFEDFEC}"/>
              </a:ext>
            </a:extLst>
          </p:cNvPr>
          <p:cNvSpPr>
            <a:spLocks noGrp="1"/>
          </p:cNvSpPr>
          <p:nvPr>
            <p:ph type="dt" sz="half" idx="10"/>
          </p:nvPr>
        </p:nvSpPr>
        <p:spPr/>
        <p:txBody>
          <a:bodyPr/>
          <a:lstStyle/>
          <a:p>
            <a:fld id="{AC51CECE-1A05-48A2-B1B1-E6373EFFBBB8}" type="datetimeFigureOut">
              <a:rPr lang="en-IN" smtClean="0"/>
              <a:t>28-03-2023</a:t>
            </a:fld>
            <a:endParaRPr lang="en-IN"/>
          </a:p>
        </p:txBody>
      </p:sp>
      <p:sp>
        <p:nvSpPr>
          <p:cNvPr id="3" name="Footer Placeholder 2">
            <a:extLst>
              <a:ext uri="{FF2B5EF4-FFF2-40B4-BE49-F238E27FC236}">
                <a16:creationId xmlns:a16="http://schemas.microsoft.com/office/drawing/2014/main" id="{8F9D3377-C0AC-51CA-C553-D24F9D4F99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18AACD-ACB5-A03B-10A5-6FC842681011}"/>
              </a:ext>
            </a:extLst>
          </p:cNvPr>
          <p:cNvSpPr>
            <a:spLocks noGrp="1"/>
          </p:cNvSpPr>
          <p:nvPr>
            <p:ph type="sldNum" sz="quarter" idx="12"/>
          </p:nvPr>
        </p:nvSpPr>
        <p:spPr/>
        <p:txBody>
          <a:bodyPr/>
          <a:lstStyle/>
          <a:p>
            <a:fld id="{C687AEE1-BA3C-45A8-84DB-77855826BEF8}" type="slidenum">
              <a:rPr lang="en-IN" smtClean="0"/>
              <a:t>‹#›</a:t>
            </a:fld>
            <a:endParaRPr lang="en-IN"/>
          </a:p>
        </p:txBody>
      </p:sp>
    </p:spTree>
    <p:extLst>
      <p:ext uri="{BB962C8B-B14F-4D97-AF65-F5344CB8AC3E}">
        <p14:creationId xmlns:p14="http://schemas.microsoft.com/office/powerpoint/2010/main" val="1972131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381A6-29F9-A1E4-96ED-27BCEF1F65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BBEB3E-7DE5-5F1D-57D2-F4B5551B4E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034465-C5BF-3E18-BC7B-E5E727715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E04E08-B99A-A14C-E98C-F63E1567130F}"/>
              </a:ext>
            </a:extLst>
          </p:cNvPr>
          <p:cNvSpPr>
            <a:spLocks noGrp="1"/>
          </p:cNvSpPr>
          <p:nvPr>
            <p:ph type="dt" sz="half" idx="10"/>
          </p:nvPr>
        </p:nvSpPr>
        <p:spPr/>
        <p:txBody>
          <a:bodyPr/>
          <a:lstStyle/>
          <a:p>
            <a:fld id="{AC51CECE-1A05-48A2-B1B1-E6373EFFBBB8}" type="datetimeFigureOut">
              <a:rPr lang="en-IN" smtClean="0"/>
              <a:t>28-03-2023</a:t>
            </a:fld>
            <a:endParaRPr lang="en-IN"/>
          </a:p>
        </p:txBody>
      </p:sp>
      <p:sp>
        <p:nvSpPr>
          <p:cNvPr id="6" name="Footer Placeholder 5">
            <a:extLst>
              <a:ext uri="{FF2B5EF4-FFF2-40B4-BE49-F238E27FC236}">
                <a16:creationId xmlns:a16="http://schemas.microsoft.com/office/drawing/2014/main" id="{B6A6B847-F4A2-5E6F-1C17-D160918736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4FE66F-CA4B-851A-D051-E8E94F3A1D1A}"/>
              </a:ext>
            </a:extLst>
          </p:cNvPr>
          <p:cNvSpPr>
            <a:spLocks noGrp="1"/>
          </p:cNvSpPr>
          <p:nvPr>
            <p:ph type="sldNum" sz="quarter" idx="12"/>
          </p:nvPr>
        </p:nvSpPr>
        <p:spPr/>
        <p:txBody>
          <a:bodyPr/>
          <a:lstStyle/>
          <a:p>
            <a:fld id="{C687AEE1-BA3C-45A8-84DB-77855826BEF8}" type="slidenum">
              <a:rPr lang="en-IN" smtClean="0"/>
              <a:t>‹#›</a:t>
            </a:fld>
            <a:endParaRPr lang="en-IN"/>
          </a:p>
        </p:txBody>
      </p:sp>
    </p:spTree>
    <p:extLst>
      <p:ext uri="{BB962C8B-B14F-4D97-AF65-F5344CB8AC3E}">
        <p14:creationId xmlns:p14="http://schemas.microsoft.com/office/powerpoint/2010/main" val="1120078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E8D42-0E8A-3A16-6D13-EC7C297FC9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E6F9A5-0C21-6879-2BCC-DDFF543121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C791CD-B89C-1ED0-1A5D-F3D691E877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E1D974-CBE5-EA3E-6619-1466BC6107BA}"/>
              </a:ext>
            </a:extLst>
          </p:cNvPr>
          <p:cNvSpPr>
            <a:spLocks noGrp="1"/>
          </p:cNvSpPr>
          <p:nvPr>
            <p:ph type="dt" sz="half" idx="10"/>
          </p:nvPr>
        </p:nvSpPr>
        <p:spPr/>
        <p:txBody>
          <a:bodyPr/>
          <a:lstStyle/>
          <a:p>
            <a:fld id="{AC51CECE-1A05-48A2-B1B1-E6373EFFBBB8}" type="datetimeFigureOut">
              <a:rPr lang="en-IN" smtClean="0"/>
              <a:t>28-03-2023</a:t>
            </a:fld>
            <a:endParaRPr lang="en-IN"/>
          </a:p>
        </p:txBody>
      </p:sp>
      <p:sp>
        <p:nvSpPr>
          <p:cNvPr id="6" name="Footer Placeholder 5">
            <a:extLst>
              <a:ext uri="{FF2B5EF4-FFF2-40B4-BE49-F238E27FC236}">
                <a16:creationId xmlns:a16="http://schemas.microsoft.com/office/drawing/2014/main" id="{AB0FBC96-6196-9B6C-89CD-713D2D4E6A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D65BE6-D62D-0D6A-5FE2-B1726FAA3B83}"/>
              </a:ext>
            </a:extLst>
          </p:cNvPr>
          <p:cNvSpPr>
            <a:spLocks noGrp="1"/>
          </p:cNvSpPr>
          <p:nvPr>
            <p:ph type="sldNum" sz="quarter" idx="12"/>
          </p:nvPr>
        </p:nvSpPr>
        <p:spPr/>
        <p:txBody>
          <a:bodyPr/>
          <a:lstStyle/>
          <a:p>
            <a:fld id="{C687AEE1-BA3C-45A8-84DB-77855826BEF8}" type="slidenum">
              <a:rPr lang="en-IN" smtClean="0"/>
              <a:t>‹#›</a:t>
            </a:fld>
            <a:endParaRPr lang="en-IN"/>
          </a:p>
        </p:txBody>
      </p:sp>
    </p:spTree>
    <p:extLst>
      <p:ext uri="{BB962C8B-B14F-4D97-AF65-F5344CB8AC3E}">
        <p14:creationId xmlns:p14="http://schemas.microsoft.com/office/powerpoint/2010/main" val="2780631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ECD573-0397-5C7D-7B4A-65E7DA9057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40A6AA-07B6-39C1-4DFF-15A0E5B069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9DDEBA-AC54-BA0E-BC8B-A0DD0F9BAC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51CECE-1A05-48A2-B1B1-E6373EFFBBB8}" type="datetimeFigureOut">
              <a:rPr lang="en-IN" smtClean="0"/>
              <a:t>28-03-2023</a:t>
            </a:fld>
            <a:endParaRPr lang="en-IN"/>
          </a:p>
        </p:txBody>
      </p:sp>
      <p:sp>
        <p:nvSpPr>
          <p:cNvPr id="5" name="Footer Placeholder 4">
            <a:extLst>
              <a:ext uri="{FF2B5EF4-FFF2-40B4-BE49-F238E27FC236}">
                <a16:creationId xmlns:a16="http://schemas.microsoft.com/office/drawing/2014/main" id="{1BC28D33-D1F4-88B2-3848-5BB99BFCF9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B0A89D-A2F4-CC62-61F6-59812AACFD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7AEE1-BA3C-45A8-84DB-77855826BEF8}" type="slidenum">
              <a:rPr lang="en-IN" smtClean="0"/>
              <a:t>‹#›</a:t>
            </a:fld>
            <a:endParaRPr lang="en-IN"/>
          </a:p>
        </p:txBody>
      </p:sp>
    </p:spTree>
    <p:extLst>
      <p:ext uri="{BB962C8B-B14F-4D97-AF65-F5344CB8AC3E}">
        <p14:creationId xmlns:p14="http://schemas.microsoft.com/office/powerpoint/2010/main" val="1297233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3.png"/><Relationship Id="rId16"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30.jpeg"/><Relationship Id="rId4" Type="http://schemas.openxmlformats.org/officeDocument/2006/relationships/image" Target="../media/image29.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DE215E-CCE3-67E1-79CD-B4161186445D}"/>
              </a:ext>
            </a:extLst>
          </p:cNvPr>
          <p:cNvSpPr>
            <a:spLocks noGrp="1"/>
          </p:cNvSpPr>
          <p:nvPr>
            <p:ph type="subTitle" idx="1"/>
          </p:nvPr>
        </p:nvSpPr>
        <p:spPr>
          <a:xfrm>
            <a:off x="95693" y="85060"/>
            <a:ext cx="12096307" cy="6666614"/>
          </a:xfrm>
        </p:spPr>
        <p:txBody>
          <a:bodyPr/>
          <a:lstStyle/>
          <a:p>
            <a:r>
              <a:rPr lang="en-US" b="1" dirty="0">
                <a:solidFill>
                  <a:schemeClr val="accent1">
                    <a:lumMod val="75000"/>
                  </a:schemeClr>
                </a:solidFill>
                <a:effectLst>
                  <a:outerShdw blurRad="38100" dist="38100" dir="2700000" algn="tl">
                    <a:srgbClr val="000000">
                      <a:alpha val="43137"/>
                    </a:srgbClr>
                  </a:outerShdw>
                </a:effectLst>
                <a:latin typeface="Arial" charset="0"/>
                <a:cs typeface="Arial" charset="0"/>
              </a:rPr>
              <a:t>NATUROPURA</a:t>
            </a:r>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 </a:t>
            </a:r>
          </a:p>
          <a:p>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A b</a:t>
            </a:r>
            <a:r>
              <a:rPr lang="en-US" b="1" dirty="0">
                <a:solidFill>
                  <a:schemeClr val="accent1">
                    <a:lumMod val="75000"/>
                  </a:schemeClr>
                </a:solidFill>
                <a:effectLst>
                  <a:outerShdw blurRad="38100" dist="38100" dir="2700000" algn="tl">
                    <a:srgbClr val="000000">
                      <a:alpha val="43137"/>
                    </a:srgbClr>
                  </a:outerShdw>
                </a:effectLst>
                <a:latin typeface="Arial" charset="0"/>
                <a:cs typeface="Arial" charset="0"/>
              </a:rPr>
              <a:t>lockchain-based natural farming assistance</a:t>
            </a:r>
            <a:endPar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endParaRPr>
          </a:p>
          <a:p>
            <a:endParaRPr lang="en-IN" dirty="0"/>
          </a:p>
        </p:txBody>
      </p:sp>
      <p:pic>
        <p:nvPicPr>
          <p:cNvPr id="2" name="Picture 7" descr="https://www.blockchainx.tech/images/blog/agri.png">
            <a:extLst>
              <a:ext uri="{FF2B5EF4-FFF2-40B4-BE49-F238E27FC236}">
                <a16:creationId xmlns:a16="http://schemas.microsoft.com/office/drawing/2014/main" id="{14C2CAE8-7D12-35F1-4E44-E503945AC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28701"/>
            <a:ext cx="12192000" cy="584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CA7D65F2-0410-62A7-02DF-3E11F88949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 y="5972184"/>
            <a:ext cx="1737360" cy="1228513"/>
          </a:xfrm>
          <a:prstGeom prst="rect">
            <a:avLst/>
          </a:prstGeom>
        </p:spPr>
      </p:pic>
    </p:spTree>
    <p:extLst>
      <p:ext uri="{BB962C8B-B14F-4D97-AF65-F5344CB8AC3E}">
        <p14:creationId xmlns:p14="http://schemas.microsoft.com/office/powerpoint/2010/main" val="2584292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DE215E-CCE3-67E1-79CD-B4161186445D}"/>
              </a:ext>
            </a:extLst>
          </p:cNvPr>
          <p:cNvSpPr>
            <a:spLocks noGrp="1"/>
          </p:cNvSpPr>
          <p:nvPr>
            <p:ph type="subTitle" idx="1"/>
          </p:nvPr>
        </p:nvSpPr>
        <p:spPr>
          <a:xfrm>
            <a:off x="95693" y="85060"/>
            <a:ext cx="12096307" cy="6666614"/>
          </a:xfrm>
        </p:spPr>
        <p:txBody>
          <a:bodyPr/>
          <a:lstStyle/>
          <a:p>
            <a:r>
              <a:rPr lang="en-US" b="1" dirty="0">
                <a:solidFill>
                  <a:schemeClr val="accent1">
                    <a:lumMod val="75000"/>
                  </a:schemeClr>
                </a:solidFill>
                <a:effectLst>
                  <a:outerShdw blurRad="38100" dist="38100" dir="2700000" algn="tl">
                    <a:srgbClr val="000000">
                      <a:alpha val="43137"/>
                    </a:srgbClr>
                  </a:outerShdw>
                </a:effectLst>
                <a:latin typeface="Arial" charset="0"/>
                <a:cs typeface="Arial" charset="0"/>
              </a:rPr>
              <a:t>Business Model</a:t>
            </a:r>
            <a:endPar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endParaRPr>
          </a:p>
        </p:txBody>
      </p:sp>
      <p:pic>
        <p:nvPicPr>
          <p:cNvPr id="4" name="Picture 3">
            <a:extLst>
              <a:ext uri="{FF2B5EF4-FFF2-40B4-BE49-F238E27FC236}">
                <a16:creationId xmlns:a16="http://schemas.microsoft.com/office/drawing/2014/main" id="{1BCABB8C-247E-87D9-49B8-D908DA37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7432"/>
            <a:ext cx="12210280" cy="6238420"/>
          </a:xfrm>
          <a:prstGeom prst="rect">
            <a:avLst/>
          </a:prstGeom>
        </p:spPr>
      </p:pic>
      <p:grpSp>
        <p:nvGrpSpPr>
          <p:cNvPr id="2" name="Group 2">
            <a:extLst>
              <a:ext uri="{FF2B5EF4-FFF2-40B4-BE49-F238E27FC236}">
                <a16:creationId xmlns:a16="http://schemas.microsoft.com/office/drawing/2014/main" id="{D7917FAE-F6A5-2B3B-9368-C493AAC0C7BC}"/>
              </a:ext>
            </a:extLst>
          </p:cNvPr>
          <p:cNvGrpSpPr>
            <a:grpSpLocks/>
          </p:cNvGrpSpPr>
          <p:nvPr/>
        </p:nvGrpSpPr>
        <p:grpSpPr bwMode="auto">
          <a:xfrm>
            <a:off x="187350" y="1392214"/>
            <a:ext cx="3909729" cy="3976577"/>
            <a:chOff x="0" y="0"/>
            <a:chExt cx="9360" cy="4929"/>
          </a:xfrm>
        </p:grpSpPr>
        <p:pic>
          <p:nvPicPr>
            <p:cNvPr id="5" name="Picture 4">
              <a:extLst>
                <a:ext uri="{FF2B5EF4-FFF2-40B4-BE49-F238E27FC236}">
                  <a16:creationId xmlns:a16="http://schemas.microsoft.com/office/drawing/2014/main" id="{D5265F10-AB16-BCE4-8ECB-DBC7359F9E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381"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1D5E83F2-C54B-78BD-5B7A-014B9B863152}"/>
                </a:ext>
              </a:extLst>
            </p:cNvPr>
            <p:cNvSpPr>
              <a:spLocks noChangeArrowheads="1"/>
            </p:cNvSpPr>
            <p:nvPr/>
          </p:nvSpPr>
          <p:spPr bwMode="auto">
            <a:xfrm>
              <a:off x="25" y="25"/>
              <a:ext cx="2331" cy="873"/>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7" name="Rectangle 6">
              <a:extLst>
                <a:ext uri="{FF2B5EF4-FFF2-40B4-BE49-F238E27FC236}">
                  <a16:creationId xmlns:a16="http://schemas.microsoft.com/office/drawing/2014/main" id="{A8AE70F0-E1F3-8792-7D12-8B8F9271DCA5}"/>
                </a:ext>
              </a:extLst>
            </p:cNvPr>
            <p:cNvSpPr>
              <a:spLocks noChangeArrowheads="1"/>
            </p:cNvSpPr>
            <p:nvPr/>
          </p:nvSpPr>
          <p:spPr bwMode="auto">
            <a:xfrm>
              <a:off x="25" y="25"/>
              <a:ext cx="2331" cy="873"/>
            </a:xfrm>
            <a:prstGeom prst="rect">
              <a:avLst/>
            </a:prstGeom>
            <a:noFill/>
            <a:ln w="6350">
              <a:solidFill>
                <a:srgbClr val="38A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pic>
          <p:nvPicPr>
            <p:cNvPr id="8" name="Picture 7">
              <a:extLst>
                <a:ext uri="{FF2B5EF4-FFF2-40B4-BE49-F238E27FC236}">
                  <a16:creationId xmlns:a16="http://schemas.microsoft.com/office/drawing/2014/main" id="{1896A305-A254-74C7-D799-8E762E0A6B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9" y="3760"/>
              <a:ext cx="2381" cy="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105E0DA1-CA37-CDBF-67BF-C727DFCB69DC}"/>
                </a:ext>
              </a:extLst>
            </p:cNvPr>
            <p:cNvSpPr>
              <a:spLocks noChangeArrowheads="1"/>
            </p:cNvSpPr>
            <p:nvPr/>
          </p:nvSpPr>
          <p:spPr bwMode="auto">
            <a:xfrm>
              <a:off x="7004" y="3785"/>
              <a:ext cx="2331" cy="763"/>
            </a:xfrm>
            <a:prstGeom prst="rect">
              <a:avLst/>
            </a:prstGeom>
            <a:noFill/>
            <a:ln w="6350">
              <a:solidFill>
                <a:srgbClr val="38A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pic>
          <p:nvPicPr>
            <p:cNvPr id="10" name="Picture 9">
              <a:extLst>
                <a:ext uri="{FF2B5EF4-FFF2-40B4-BE49-F238E27FC236}">
                  <a16:creationId xmlns:a16="http://schemas.microsoft.com/office/drawing/2014/main" id="{1EC2E6AD-48A8-A70B-CE3D-7727FE2759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9" y="0"/>
              <a:ext cx="2381" cy="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438FB274-2797-38FA-F035-7A546DF0BA9C}"/>
                </a:ext>
              </a:extLst>
            </p:cNvPr>
            <p:cNvSpPr>
              <a:spLocks noChangeArrowheads="1"/>
            </p:cNvSpPr>
            <p:nvPr/>
          </p:nvSpPr>
          <p:spPr bwMode="auto">
            <a:xfrm>
              <a:off x="7004" y="25"/>
              <a:ext cx="2331" cy="763"/>
            </a:xfrm>
            <a:prstGeom prst="rect">
              <a:avLst/>
            </a:prstGeom>
            <a:noFill/>
            <a:ln w="6350">
              <a:solidFill>
                <a:srgbClr val="38A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pic>
          <p:nvPicPr>
            <p:cNvPr id="12" name="Picture 11">
              <a:extLst>
                <a:ext uri="{FF2B5EF4-FFF2-40B4-BE49-F238E27FC236}">
                  <a16:creationId xmlns:a16="http://schemas.microsoft.com/office/drawing/2014/main" id="{B7CE8EE1-8E2F-F80D-16F0-80449F2F45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0" y="1494"/>
              <a:ext cx="2136" cy="1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11">
              <a:extLst>
                <a:ext uri="{FF2B5EF4-FFF2-40B4-BE49-F238E27FC236}">
                  <a16:creationId xmlns:a16="http://schemas.microsoft.com/office/drawing/2014/main" id="{DBC2BF6F-64C4-1FFB-1DF6-72C342D41912}"/>
                </a:ext>
              </a:extLst>
            </p:cNvPr>
            <p:cNvSpPr>
              <a:spLocks/>
            </p:cNvSpPr>
            <p:nvPr/>
          </p:nvSpPr>
          <p:spPr bwMode="auto">
            <a:xfrm>
              <a:off x="3560" y="1512"/>
              <a:ext cx="2036" cy="1144"/>
            </a:xfrm>
            <a:custGeom>
              <a:avLst/>
              <a:gdLst>
                <a:gd name="T0" fmla="*/ 1762 w 2036"/>
                <a:gd name="T1" fmla="*/ 0 h 1144"/>
                <a:gd name="T2" fmla="*/ 273 w 2036"/>
                <a:gd name="T3" fmla="*/ 0 h 1144"/>
                <a:gd name="T4" fmla="*/ 200 w 2036"/>
                <a:gd name="T5" fmla="*/ 10 h 1144"/>
                <a:gd name="T6" fmla="*/ 135 w 2036"/>
                <a:gd name="T7" fmla="*/ 37 h 1144"/>
                <a:gd name="T8" fmla="*/ 80 w 2036"/>
                <a:gd name="T9" fmla="*/ 80 h 1144"/>
                <a:gd name="T10" fmla="*/ 37 w 2036"/>
                <a:gd name="T11" fmla="*/ 135 h 1144"/>
                <a:gd name="T12" fmla="*/ 9 w 2036"/>
                <a:gd name="T13" fmla="*/ 200 h 1144"/>
                <a:gd name="T14" fmla="*/ 0 w 2036"/>
                <a:gd name="T15" fmla="*/ 273 h 1144"/>
                <a:gd name="T16" fmla="*/ 0 w 2036"/>
                <a:gd name="T17" fmla="*/ 870 h 1144"/>
                <a:gd name="T18" fmla="*/ 9 w 2036"/>
                <a:gd name="T19" fmla="*/ 943 h 1144"/>
                <a:gd name="T20" fmla="*/ 37 w 2036"/>
                <a:gd name="T21" fmla="*/ 1008 h 1144"/>
                <a:gd name="T22" fmla="*/ 80 w 2036"/>
                <a:gd name="T23" fmla="*/ 1063 h 1144"/>
                <a:gd name="T24" fmla="*/ 135 w 2036"/>
                <a:gd name="T25" fmla="*/ 1106 h 1144"/>
                <a:gd name="T26" fmla="*/ 200 w 2036"/>
                <a:gd name="T27" fmla="*/ 1133 h 1144"/>
                <a:gd name="T28" fmla="*/ 273 w 2036"/>
                <a:gd name="T29" fmla="*/ 1143 h 1144"/>
                <a:gd name="T30" fmla="*/ 1762 w 2036"/>
                <a:gd name="T31" fmla="*/ 1143 h 1144"/>
                <a:gd name="T32" fmla="*/ 1835 w 2036"/>
                <a:gd name="T33" fmla="*/ 1133 h 1144"/>
                <a:gd name="T34" fmla="*/ 1900 w 2036"/>
                <a:gd name="T35" fmla="*/ 1106 h 1144"/>
                <a:gd name="T36" fmla="*/ 1955 w 2036"/>
                <a:gd name="T37" fmla="*/ 1063 h 1144"/>
                <a:gd name="T38" fmla="*/ 1998 w 2036"/>
                <a:gd name="T39" fmla="*/ 1008 h 1144"/>
                <a:gd name="T40" fmla="*/ 2025 w 2036"/>
                <a:gd name="T41" fmla="*/ 943 h 1144"/>
                <a:gd name="T42" fmla="*/ 2035 w 2036"/>
                <a:gd name="T43" fmla="*/ 870 h 1144"/>
                <a:gd name="T44" fmla="*/ 2035 w 2036"/>
                <a:gd name="T45" fmla="*/ 273 h 1144"/>
                <a:gd name="T46" fmla="*/ 2025 w 2036"/>
                <a:gd name="T47" fmla="*/ 200 h 1144"/>
                <a:gd name="T48" fmla="*/ 1998 w 2036"/>
                <a:gd name="T49" fmla="*/ 135 h 1144"/>
                <a:gd name="T50" fmla="*/ 1955 w 2036"/>
                <a:gd name="T51" fmla="*/ 80 h 1144"/>
                <a:gd name="T52" fmla="*/ 1900 w 2036"/>
                <a:gd name="T53" fmla="*/ 37 h 1144"/>
                <a:gd name="T54" fmla="*/ 1835 w 2036"/>
                <a:gd name="T55" fmla="*/ 10 h 1144"/>
                <a:gd name="T56" fmla="*/ 1762 w 2036"/>
                <a:gd name="T57" fmla="*/ 0 h 114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036"/>
                <a:gd name="T88" fmla="*/ 0 h 1144"/>
                <a:gd name="T89" fmla="*/ 2036 w 2036"/>
                <a:gd name="T90" fmla="*/ 1144 h 114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036" h="1144">
                  <a:moveTo>
                    <a:pt x="1762" y="0"/>
                  </a:moveTo>
                  <a:lnTo>
                    <a:pt x="273" y="0"/>
                  </a:lnTo>
                  <a:lnTo>
                    <a:pt x="200" y="10"/>
                  </a:lnTo>
                  <a:lnTo>
                    <a:pt x="135" y="37"/>
                  </a:lnTo>
                  <a:lnTo>
                    <a:pt x="80" y="80"/>
                  </a:lnTo>
                  <a:lnTo>
                    <a:pt x="37" y="135"/>
                  </a:lnTo>
                  <a:lnTo>
                    <a:pt x="9" y="200"/>
                  </a:lnTo>
                  <a:lnTo>
                    <a:pt x="0" y="273"/>
                  </a:lnTo>
                  <a:lnTo>
                    <a:pt x="0" y="870"/>
                  </a:lnTo>
                  <a:lnTo>
                    <a:pt x="9" y="943"/>
                  </a:lnTo>
                  <a:lnTo>
                    <a:pt x="37" y="1008"/>
                  </a:lnTo>
                  <a:lnTo>
                    <a:pt x="80" y="1063"/>
                  </a:lnTo>
                  <a:lnTo>
                    <a:pt x="135" y="1106"/>
                  </a:lnTo>
                  <a:lnTo>
                    <a:pt x="200" y="1133"/>
                  </a:lnTo>
                  <a:lnTo>
                    <a:pt x="273" y="1143"/>
                  </a:lnTo>
                  <a:lnTo>
                    <a:pt x="1762" y="1143"/>
                  </a:lnTo>
                  <a:lnTo>
                    <a:pt x="1835" y="1133"/>
                  </a:lnTo>
                  <a:lnTo>
                    <a:pt x="1900" y="1106"/>
                  </a:lnTo>
                  <a:lnTo>
                    <a:pt x="1955" y="1063"/>
                  </a:lnTo>
                  <a:lnTo>
                    <a:pt x="1998" y="1008"/>
                  </a:lnTo>
                  <a:lnTo>
                    <a:pt x="2025" y="943"/>
                  </a:lnTo>
                  <a:lnTo>
                    <a:pt x="2035" y="870"/>
                  </a:lnTo>
                  <a:lnTo>
                    <a:pt x="2035" y="273"/>
                  </a:lnTo>
                  <a:lnTo>
                    <a:pt x="2025" y="200"/>
                  </a:lnTo>
                  <a:lnTo>
                    <a:pt x="1998" y="135"/>
                  </a:lnTo>
                  <a:lnTo>
                    <a:pt x="1955" y="80"/>
                  </a:lnTo>
                  <a:lnTo>
                    <a:pt x="1900" y="37"/>
                  </a:lnTo>
                  <a:lnTo>
                    <a:pt x="1835" y="10"/>
                  </a:lnTo>
                  <a:lnTo>
                    <a:pt x="1762" y="0"/>
                  </a:lnTo>
                  <a:close/>
                </a:path>
              </a:pathLst>
            </a:custGeom>
            <a:solidFill>
              <a:srgbClr val="9BBB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 name="Freeform 12">
              <a:extLst>
                <a:ext uri="{FF2B5EF4-FFF2-40B4-BE49-F238E27FC236}">
                  <a16:creationId xmlns:a16="http://schemas.microsoft.com/office/drawing/2014/main" id="{078B3088-2CD7-16A9-C4F1-20D94FCADCF5}"/>
                </a:ext>
              </a:extLst>
            </p:cNvPr>
            <p:cNvSpPr>
              <a:spLocks/>
            </p:cNvSpPr>
            <p:nvPr/>
          </p:nvSpPr>
          <p:spPr bwMode="auto">
            <a:xfrm>
              <a:off x="3560" y="1512"/>
              <a:ext cx="2036" cy="1144"/>
            </a:xfrm>
            <a:custGeom>
              <a:avLst/>
              <a:gdLst>
                <a:gd name="T0" fmla="*/ 273 w 2036"/>
                <a:gd name="T1" fmla="*/ 0 h 1144"/>
                <a:gd name="T2" fmla="*/ 1762 w 2036"/>
                <a:gd name="T3" fmla="*/ 0 h 1144"/>
                <a:gd name="T4" fmla="*/ 1835 w 2036"/>
                <a:gd name="T5" fmla="*/ 10 h 1144"/>
                <a:gd name="T6" fmla="*/ 1900 w 2036"/>
                <a:gd name="T7" fmla="*/ 37 h 1144"/>
                <a:gd name="T8" fmla="*/ 1955 w 2036"/>
                <a:gd name="T9" fmla="*/ 80 h 1144"/>
                <a:gd name="T10" fmla="*/ 1998 w 2036"/>
                <a:gd name="T11" fmla="*/ 135 h 1144"/>
                <a:gd name="T12" fmla="*/ 2025 w 2036"/>
                <a:gd name="T13" fmla="*/ 200 h 1144"/>
                <a:gd name="T14" fmla="*/ 2035 w 2036"/>
                <a:gd name="T15" fmla="*/ 273 h 1144"/>
                <a:gd name="T16" fmla="*/ 2035 w 2036"/>
                <a:gd name="T17" fmla="*/ 870 h 1144"/>
                <a:gd name="T18" fmla="*/ 2025 w 2036"/>
                <a:gd name="T19" fmla="*/ 943 h 1144"/>
                <a:gd name="T20" fmla="*/ 1998 w 2036"/>
                <a:gd name="T21" fmla="*/ 1008 h 1144"/>
                <a:gd name="T22" fmla="*/ 1955 w 2036"/>
                <a:gd name="T23" fmla="*/ 1063 h 1144"/>
                <a:gd name="T24" fmla="*/ 1900 w 2036"/>
                <a:gd name="T25" fmla="*/ 1106 h 1144"/>
                <a:gd name="T26" fmla="*/ 1835 w 2036"/>
                <a:gd name="T27" fmla="*/ 1133 h 1144"/>
                <a:gd name="T28" fmla="*/ 1762 w 2036"/>
                <a:gd name="T29" fmla="*/ 1143 h 1144"/>
                <a:gd name="T30" fmla="*/ 273 w 2036"/>
                <a:gd name="T31" fmla="*/ 1143 h 1144"/>
                <a:gd name="T32" fmla="*/ 200 w 2036"/>
                <a:gd name="T33" fmla="*/ 1133 h 1144"/>
                <a:gd name="T34" fmla="*/ 135 w 2036"/>
                <a:gd name="T35" fmla="*/ 1106 h 1144"/>
                <a:gd name="T36" fmla="*/ 80 w 2036"/>
                <a:gd name="T37" fmla="*/ 1063 h 1144"/>
                <a:gd name="T38" fmla="*/ 37 w 2036"/>
                <a:gd name="T39" fmla="*/ 1008 h 1144"/>
                <a:gd name="T40" fmla="*/ 9 w 2036"/>
                <a:gd name="T41" fmla="*/ 943 h 1144"/>
                <a:gd name="T42" fmla="*/ 0 w 2036"/>
                <a:gd name="T43" fmla="*/ 870 h 1144"/>
                <a:gd name="T44" fmla="*/ 0 w 2036"/>
                <a:gd name="T45" fmla="*/ 273 h 1144"/>
                <a:gd name="T46" fmla="*/ 9 w 2036"/>
                <a:gd name="T47" fmla="*/ 200 h 1144"/>
                <a:gd name="T48" fmla="*/ 37 w 2036"/>
                <a:gd name="T49" fmla="*/ 135 h 1144"/>
                <a:gd name="T50" fmla="*/ 80 w 2036"/>
                <a:gd name="T51" fmla="*/ 80 h 1144"/>
                <a:gd name="T52" fmla="*/ 135 w 2036"/>
                <a:gd name="T53" fmla="*/ 37 h 1144"/>
                <a:gd name="T54" fmla="*/ 200 w 2036"/>
                <a:gd name="T55" fmla="*/ 10 h 1144"/>
                <a:gd name="T56" fmla="*/ 273 w 2036"/>
                <a:gd name="T57" fmla="*/ 0 h 114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036"/>
                <a:gd name="T88" fmla="*/ 0 h 1144"/>
                <a:gd name="T89" fmla="*/ 2036 w 2036"/>
                <a:gd name="T90" fmla="*/ 1144 h 114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036" h="1144">
                  <a:moveTo>
                    <a:pt x="273" y="0"/>
                  </a:moveTo>
                  <a:lnTo>
                    <a:pt x="1762" y="0"/>
                  </a:lnTo>
                  <a:lnTo>
                    <a:pt x="1835" y="10"/>
                  </a:lnTo>
                  <a:lnTo>
                    <a:pt x="1900" y="37"/>
                  </a:lnTo>
                  <a:lnTo>
                    <a:pt x="1955" y="80"/>
                  </a:lnTo>
                  <a:lnTo>
                    <a:pt x="1998" y="135"/>
                  </a:lnTo>
                  <a:lnTo>
                    <a:pt x="2025" y="200"/>
                  </a:lnTo>
                  <a:lnTo>
                    <a:pt x="2035" y="273"/>
                  </a:lnTo>
                  <a:lnTo>
                    <a:pt x="2035" y="870"/>
                  </a:lnTo>
                  <a:lnTo>
                    <a:pt x="2025" y="943"/>
                  </a:lnTo>
                  <a:lnTo>
                    <a:pt x="1998" y="1008"/>
                  </a:lnTo>
                  <a:lnTo>
                    <a:pt x="1955" y="1063"/>
                  </a:lnTo>
                  <a:lnTo>
                    <a:pt x="1900" y="1106"/>
                  </a:lnTo>
                  <a:lnTo>
                    <a:pt x="1835" y="1133"/>
                  </a:lnTo>
                  <a:lnTo>
                    <a:pt x="1762" y="1143"/>
                  </a:lnTo>
                  <a:lnTo>
                    <a:pt x="273" y="1143"/>
                  </a:lnTo>
                  <a:lnTo>
                    <a:pt x="200" y="1133"/>
                  </a:lnTo>
                  <a:lnTo>
                    <a:pt x="135" y="1106"/>
                  </a:lnTo>
                  <a:lnTo>
                    <a:pt x="80" y="1063"/>
                  </a:lnTo>
                  <a:lnTo>
                    <a:pt x="37" y="1008"/>
                  </a:lnTo>
                  <a:lnTo>
                    <a:pt x="9" y="943"/>
                  </a:lnTo>
                  <a:lnTo>
                    <a:pt x="0" y="870"/>
                  </a:lnTo>
                  <a:lnTo>
                    <a:pt x="0" y="273"/>
                  </a:lnTo>
                  <a:lnTo>
                    <a:pt x="9" y="200"/>
                  </a:lnTo>
                  <a:lnTo>
                    <a:pt x="37" y="135"/>
                  </a:lnTo>
                  <a:lnTo>
                    <a:pt x="80" y="80"/>
                  </a:lnTo>
                  <a:lnTo>
                    <a:pt x="135" y="37"/>
                  </a:lnTo>
                  <a:lnTo>
                    <a:pt x="200" y="10"/>
                  </a:lnTo>
                  <a:lnTo>
                    <a:pt x="273" y="0"/>
                  </a:lnTo>
                  <a:close/>
                </a:path>
              </a:pathLst>
            </a:cu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pic>
          <p:nvPicPr>
            <p:cNvPr id="15" name="Picture 14">
              <a:extLst>
                <a:ext uri="{FF2B5EF4-FFF2-40B4-BE49-F238E27FC236}">
                  <a16:creationId xmlns:a16="http://schemas.microsoft.com/office/drawing/2014/main" id="{0A588A13-77D0-3C0C-59BD-0713C90EF7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79" y="1259"/>
              <a:ext cx="2364"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a:extLst>
                <a:ext uri="{FF2B5EF4-FFF2-40B4-BE49-F238E27FC236}">
                  <a16:creationId xmlns:a16="http://schemas.microsoft.com/office/drawing/2014/main" id="{BA89E7BD-DA5C-D75D-089E-2733E082F0EA}"/>
                </a:ext>
              </a:extLst>
            </p:cNvPr>
            <p:cNvSpPr>
              <a:spLocks noChangeArrowheads="1"/>
            </p:cNvSpPr>
            <p:nvPr/>
          </p:nvSpPr>
          <p:spPr bwMode="auto">
            <a:xfrm>
              <a:off x="7004" y="1284"/>
              <a:ext cx="2314" cy="776"/>
            </a:xfrm>
            <a:prstGeom prst="rect">
              <a:avLst/>
            </a:prstGeom>
            <a:noFill/>
            <a:ln w="6350">
              <a:solidFill>
                <a:srgbClr val="38A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pic>
          <p:nvPicPr>
            <p:cNvPr id="17" name="Picture 16">
              <a:extLst>
                <a:ext uri="{FF2B5EF4-FFF2-40B4-BE49-F238E27FC236}">
                  <a16:creationId xmlns:a16="http://schemas.microsoft.com/office/drawing/2014/main" id="{701F6EEB-3A79-373D-F1E5-A05BABDB329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51" y="459"/>
              <a:ext cx="1526" cy="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Freeform 16">
              <a:extLst>
                <a:ext uri="{FF2B5EF4-FFF2-40B4-BE49-F238E27FC236}">
                  <a16:creationId xmlns:a16="http://schemas.microsoft.com/office/drawing/2014/main" id="{7CAF777C-5A4A-138E-FDAD-71B53DF9EEEB}"/>
                </a:ext>
              </a:extLst>
            </p:cNvPr>
            <p:cNvSpPr>
              <a:spLocks/>
            </p:cNvSpPr>
            <p:nvPr/>
          </p:nvSpPr>
          <p:spPr bwMode="auto">
            <a:xfrm>
              <a:off x="5630" y="608"/>
              <a:ext cx="1270" cy="1383"/>
            </a:xfrm>
            <a:custGeom>
              <a:avLst/>
              <a:gdLst>
                <a:gd name="T0" fmla="*/ 0 w 1270"/>
                <a:gd name="T1" fmla="*/ 1383 h 1383"/>
                <a:gd name="T2" fmla="*/ 1256 w 1270"/>
                <a:gd name="T3" fmla="*/ 15 h 1383"/>
                <a:gd name="T4" fmla="*/ 1269 w 1270"/>
                <a:gd name="T5" fmla="*/ 0 h 1383"/>
                <a:gd name="T6" fmla="*/ 0 60000 65536"/>
                <a:gd name="T7" fmla="*/ 0 60000 65536"/>
                <a:gd name="T8" fmla="*/ 0 60000 65536"/>
                <a:gd name="T9" fmla="*/ 0 w 1270"/>
                <a:gd name="T10" fmla="*/ 0 h 1383"/>
                <a:gd name="T11" fmla="*/ 1270 w 1270"/>
                <a:gd name="T12" fmla="*/ 1383 h 1383"/>
              </a:gdLst>
              <a:ahLst/>
              <a:cxnLst>
                <a:cxn ang="T6">
                  <a:pos x="T0" y="T1"/>
                </a:cxn>
                <a:cxn ang="T7">
                  <a:pos x="T2" y="T3"/>
                </a:cxn>
                <a:cxn ang="T8">
                  <a:pos x="T4" y="T5"/>
                </a:cxn>
              </a:cxnLst>
              <a:rect l="T9" t="T10" r="T11" b="T12"/>
              <a:pathLst>
                <a:path w="1270" h="1383">
                  <a:moveTo>
                    <a:pt x="0" y="1383"/>
                  </a:moveTo>
                  <a:lnTo>
                    <a:pt x="1256" y="15"/>
                  </a:lnTo>
                  <a:lnTo>
                    <a:pt x="1269" y="0"/>
                  </a:lnTo>
                </a:path>
              </a:pathLst>
            </a:custGeom>
            <a:noFill/>
            <a:ln w="25400">
              <a:solidFill>
                <a:srgbClr val="4F81BD"/>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9" name="Freeform 17">
              <a:extLst>
                <a:ext uri="{FF2B5EF4-FFF2-40B4-BE49-F238E27FC236}">
                  <a16:creationId xmlns:a16="http://schemas.microsoft.com/office/drawing/2014/main" id="{9516E552-4FD7-BC2D-2A03-51C36B28456B}"/>
                </a:ext>
              </a:extLst>
            </p:cNvPr>
            <p:cNvSpPr>
              <a:spLocks/>
            </p:cNvSpPr>
            <p:nvPr/>
          </p:nvSpPr>
          <p:spPr bwMode="auto">
            <a:xfrm>
              <a:off x="6854" y="502"/>
              <a:ext cx="144" cy="148"/>
            </a:xfrm>
            <a:custGeom>
              <a:avLst/>
              <a:gdLst>
                <a:gd name="T0" fmla="*/ 144 w 144"/>
                <a:gd name="T1" fmla="*/ 0 h 148"/>
                <a:gd name="T2" fmla="*/ 0 w 144"/>
                <a:gd name="T3" fmla="*/ 54 h 148"/>
                <a:gd name="T4" fmla="*/ 102 w 144"/>
                <a:gd name="T5" fmla="*/ 147 h 148"/>
                <a:gd name="T6" fmla="*/ 144 w 144"/>
                <a:gd name="T7" fmla="*/ 0 h 148"/>
                <a:gd name="T8" fmla="*/ 0 60000 65536"/>
                <a:gd name="T9" fmla="*/ 0 60000 65536"/>
                <a:gd name="T10" fmla="*/ 0 60000 65536"/>
                <a:gd name="T11" fmla="*/ 0 60000 65536"/>
                <a:gd name="T12" fmla="*/ 0 w 144"/>
                <a:gd name="T13" fmla="*/ 0 h 148"/>
                <a:gd name="T14" fmla="*/ 144 w 144"/>
                <a:gd name="T15" fmla="*/ 148 h 148"/>
              </a:gdLst>
              <a:ahLst/>
              <a:cxnLst>
                <a:cxn ang="T8">
                  <a:pos x="T0" y="T1"/>
                </a:cxn>
                <a:cxn ang="T9">
                  <a:pos x="T2" y="T3"/>
                </a:cxn>
                <a:cxn ang="T10">
                  <a:pos x="T4" y="T5"/>
                </a:cxn>
                <a:cxn ang="T11">
                  <a:pos x="T6" y="T7"/>
                </a:cxn>
              </a:cxnLst>
              <a:rect l="T12" t="T13" r="T14" b="T15"/>
              <a:pathLst>
                <a:path w="144" h="148">
                  <a:moveTo>
                    <a:pt x="144" y="0"/>
                  </a:moveTo>
                  <a:lnTo>
                    <a:pt x="0" y="54"/>
                  </a:lnTo>
                  <a:lnTo>
                    <a:pt x="102" y="147"/>
                  </a:lnTo>
                  <a:lnTo>
                    <a:pt x="144"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20" name="Picture 19">
              <a:extLst>
                <a:ext uri="{FF2B5EF4-FFF2-40B4-BE49-F238E27FC236}">
                  <a16:creationId xmlns:a16="http://schemas.microsoft.com/office/drawing/2014/main" id="{1848D346-7867-5252-E290-C29DF9D9196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86" y="1635"/>
              <a:ext cx="1447" cy="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Freeform 19">
              <a:extLst>
                <a:ext uri="{FF2B5EF4-FFF2-40B4-BE49-F238E27FC236}">
                  <a16:creationId xmlns:a16="http://schemas.microsoft.com/office/drawing/2014/main" id="{239E5FA8-4442-D2E5-E09B-585822B36D65}"/>
                </a:ext>
              </a:extLst>
            </p:cNvPr>
            <p:cNvSpPr>
              <a:spLocks/>
            </p:cNvSpPr>
            <p:nvPr/>
          </p:nvSpPr>
          <p:spPr bwMode="auto">
            <a:xfrm>
              <a:off x="5625" y="1727"/>
              <a:ext cx="1228" cy="286"/>
            </a:xfrm>
            <a:custGeom>
              <a:avLst/>
              <a:gdLst>
                <a:gd name="T0" fmla="*/ 0 w 1228"/>
                <a:gd name="T1" fmla="*/ 286 h 286"/>
                <a:gd name="T2" fmla="*/ 1207 w 1228"/>
                <a:gd name="T3" fmla="*/ 4 h 286"/>
                <a:gd name="T4" fmla="*/ 1227 w 1228"/>
                <a:gd name="T5" fmla="*/ 0 h 286"/>
                <a:gd name="T6" fmla="*/ 0 60000 65536"/>
                <a:gd name="T7" fmla="*/ 0 60000 65536"/>
                <a:gd name="T8" fmla="*/ 0 60000 65536"/>
                <a:gd name="T9" fmla="*/ 0 w 1228"/>
                <a:gd name="T10" fmla="*/ 0 h 286"/>
                <a:gd name="T11" fmla="*/ 1228 w 1228"/>
                <a:gd name="T12" fmla="*/ 286 h 286"/>
              </a:gdLst>
              <a:ahLst/>
              <a:cxnLst>
                <a:cxn ang="T6">
                  <a:pos x="T0" y="T1"/>
                </a:cxn>
                <a:cxn ang="T7">
                  <a:pos x="T2" y="T3"/>
                </a:cxn>
                <a:cxn ang="T8">
                  <a:pos x="T4" y="T5"/>
                </a:cxn>
              </a:cxnLst>
              <a:rect l="T9" t="T10" r="T11" b="T12"/>
              <a:pathLst>
                <a:path w="1228" h="286">
                  <a:moveTo>
                    <a:pt x="0" y="286"/>
                  </a:moveTo>
                  <a:lnTo>
                    <a:pt x="1207" y="4"/>
                  </a:lnTo>
                  <a:lnTo>
                    <a:pt x="1227" y="0"/>
                  </a:lnTo>
                </a:path>
              </a:pathLst>
            </a:custGeom>
            <a:noFill/>
            <a:ln w="25400">
              <a:solidFill>
                <a:srgbClr val="4F81BD"/>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2" name="Freeform 20">
              <a:extLst>
                <a:ext uri="{FF2B5EF4-FFF2-40B4-BE49-F238E27FC236}">
                  <a16:creationId xmlns:a16="http://schemas.microsoft.com/office/drawing/2014/main" id="{08EB26C2-D55D-6925-84E9-D87B61AE1CA0}"/>
                </a:ext>
              </a:extLst>
            </p:cNvPr>
            <p:cNvSpPr>
              <a:spLocks/>
            </p:cNvSpPr>
            <p:nvPr/>
          </p:nvSpPr>
          <p:spPr bwMode="auto">
            <a:xfrm>
              <a:off x="6843" y="1659"/>
              <a:ext cx="150" cy="135"/>
            </a:xfrm>
            <a:custGeom>
              <a:avLst/>
              <a:gdLst>
                <a:gd name="T0" fmla="*/ 0 w 150"/>
                <a:gd name="T1" fmla="*/ 0 h 135"/>
                <a:gd name="T2" fmla="*/ 31 w 150"/>
                <a:gd name="T3" fmla="*/ 134 h 135"/>
                <a:gd name="T4" fmla="*/ 149 w 150"/>
                <a:gd name="T5" fmla="*/ 36 h 135"/>
                <a:gd name="T6" fmla="*/ 0 w 150"/>
                <a:gd name="T7" fmla="*/ 0 h 135"/>
                <a:gd name="T8" fmla="*/ 0 60000 65536"/>
                <a:gd name="T9" fmla="*/ 0 60000 65536"/>
                <a:gd name="T10" fmla="*/ 0 60000 65536"/>
                <a:gd name="T11" fmla="*/ 0 60000 65536"/>
                <a:gd name="T12" fmla="*/ 0 w 150"/>
                <a:gd name="T13" fmla="*/ 0 h 135"/>
                <a:gd name="T14" fmla="*/ 150 w 150"/>
                <a:gd name="T15" fmla="*/ 135 h 135"/>
              </a:gdLst>
              <a:ahLst/>
              <a:cxnLst>
                <a:cxn ang="T8">
                  <a:pos x="T0" y="T1"/>
                </a:cxn>
                <a:cxn ang="T9">
                  <a:pos x="T2" y="T3"/>
                </a:cxn>
                <a:cxn ang="T10">
                  <a:pos x="T4" y="T5"/>
                </a:cxn>
                <a:cxn ang="T11">
                  <a:pos x="T6" y="T7"/>
                </a:cxn>
              </a:cxnLst>
              <a:rect l="T12" t="T13" r="T14" b="T15"/>
              <a:pathLst>
                <a:path w="150" h="135">
                  <a:moveTo>
                    <a:pt x="0" y="0"/>
                  </a:moveTo>
                  <a:lnTo>
                    <a:pt x="31" y="134"/>
                  </a:lnTo>
                  <a:lnTo>
                    <a:pt x="149" y="36"/>
                  </a:lnTo>
                  <a:lnTo>
                    <a:pt x="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23" name="Picture 22">
              <a:extLst>
                <a:ext uri="{FF2B5EF4-FFF2-40B4-BE49-F238E27FC236}">
                  <a16:creationId xmlns:a16="http://schemas.microsoft.com/office/drawing/2014/main" id="{B9C8957E-161D-528A-DFDA-83A77876E45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79" y="2585"/>
              <a:ext cx="2381" cy="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23">
              <a:extLst>
                <a:ext uri="{FF2B5EF4-FFF2-40B4-BE49-F238E27FC236}">
                  <a16:creationId xmlns:a16="http://schemas.microsoft.com/office/drawing/2014/main" id="{04914BEC-E39E-0856-AA35-1A22BD0E3CF0}"/>
                </a:ext>
              </a:extLst>
            </p:cNvPr>
            <p:cNvSpPr>
              <a:spLocks noChangeArrowheads="1"/>
            </p:cNvSpPr>
            <p:nvPr/>
          </p:nvSpPr>
          <p:spPr bwMode="auto">
            <a:xfrm>
              <a:off x="7004" y="2610"/>
              <a:ext cx="2331" cy="763"/>
            </a:xfrm>
            <a:prstGeom prst="rect">
              <a:avLst/>
            </a:prstGeom>
            <a:noFill/>
            <a:ln w="6350">
              <a:solidFill>
                <a:srgbClr val="38A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pic>
          <p:nvPicPr>
            <p:cNvPr id="25" name="Picture 24">
              <a:extLst>
                <a:ext uri="{FF2B5EF4-FFF2-40B4-BE49-F238E27FC236}">
                  <a16:creationId xmlns:a16="http://schemas.microsoft.com/office/drawing/2014/main" id="{BCE5F91E-63AA-A47D-6E3A-DD7A3365B6C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570" y="1983"/>
              <a:ext cx="1486" cy="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24">
              <a:extLst>
                <a:ext uri="{FF2B5EF4-FFF2-40B4-BE49-F238E27FC236}">
                  <a16:creationId xmlns:a16="http://schemas.microsoft.com/office/drawing/2014/main" id="{2E0A0DFC-A4FA-6B5C-A61B-5F1E9FEBC914}"/>
                </a:ext>
              </a:extLst>
            </p:cNvPr>
            <p:cNvSpPr>
              <a:spLocks/>
            </p:cNvSpPr>
            <p:nvPr/>
          </p:nvSpPr>
          <p:spPr bwMode="auto">
            <a:xfrm>
              <a:off x="5635" y="2037"/>
              <a:ext cx="1234" cy="818"/>
            </a:xfrm>
            <a:custGeom>
              <a:avLst/>
              <a:gdLst>
                <a:gd name="T0" fmla="*/ 0 w 1234"/>
                <a:gd name="T1" fmla="*/ 0 h 818"/>
                <a:gd name="T2" fmla="*/ 1217 w 1234"/>
                <a:gd name="T3" fmla="*/ 806 h 818"/>
                <a:gd name="T4" fmla="*/ 1234 w 1234"/>
                <a:gd name="T5" fmla="*/ 817 h 818"/>
                <a:gd name="T6" fmla="*/ 0 60000 65536"/>
                <a:gd name="T7" fmla="*/ 0 60000 65536"/>
                <a:gd name="T8" fmla="*/ 0 60000 65536"/>
                <a:gd name="T9" fmla="*/ 0 w 1234"/>
                <a:gd name="T10" fmla="*/ 0 h 818"/>
                <a:gd name="T11" fmla="*/ 1234 w 1234"/>
                <a:gd name="T12" fmla="*/ 818 h 818"/>
              </a:gdLst>
              <a:ahLst/>
              <a:cxnLst>
                <a:cxn ang="T6">
                  <a:pos x="T0" y="T1"/>
                </a:cxn>
                <a:cxn ang="T7">
                  <a:pos x="T2" y="T3"/>
                </a:cxn>
                <a:cxn ang="T8">
                  <a:pos x="T4" y="T5"/>
                </a:cxn>
              </a:cxnLst>
              <a:rect l="T9" t="T10" r="T11" b="T12"/>
              <a:pathLst>
                <a:path w="1234" h="818">
                  <a:moveTo>
                    <a:pt x="0" y="0"/>
                  </a:moveTo>
                  <a:lnTo>
                    <a:pt x="1217" y="806"/>
                  </a:lnTo>
                  <a:lnTo>
                    <a:pt x="1234" y="817"/>
                  </a:lnTo>
                </a:path>
              </a:pathLst>
            </a:custGeom>
            <a:noFill/>
            <a:ln w="25400">
              <a:solidFill>
                <a:srgbClr val="4F81BD"/>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7" name="Freeform 25">
              <a:extLst>
                <a:ext uri="{FF2B5EF4-FFF2-40B4-BE49-F238E27FC236}">
                  <a16:creationId xmlns:a16="http://schemas.microsoft.com/office/drawing/2014/main" id="{A0A65C7F-ED24-F112-0E22-2F8B59C8643D}"/>
                </a:ext>
              </a:extLst>
            </p:cNvPr>
            <p:cNvSpPr>
              <a:spLocks/>
            </p:cNvSpPr>
            <p:nvPr/>
          </p:nvSpPr>
          <p:spPr bwMode="auto">
            <a:xfrm>
              <a:off x="6837" y="2800"/>
              <a:ext cx="153" cy="134"/>
            </a:xfrm>
            <a:custGeom>
              <a:avLst/>
              <a:gdLst>
                <a:gd name="T0" fmla="*/ 76 w 153"/>
                <a:gd name="T1" fmla="*/ 0 h 134"/>
                <a:gd name="T2" fmla="*/ 0 w 153"/>
                <a:gd name="T3" fmla="*/ 115 h 134"/>
                <a:gd name="T4" fmla="*/ 153 w 153"/>
                <a:gd name="T5" fmla="*/ 134 h 134"/>
                <a:gd name="T6" fmla="*/ 76 w 153"/>
                <a:gd name="T7" fmla="*/ 0 h 134"/>
                <a:gd name="T8" fmla="*/ 0 60000 65536"/>
                <a:gd name="T9" fmla="*/ 0 60000 65536"/>
                <a:gd name="T10" fmla="*/ 0 60000 65536"/>
                <a:gd name="T11" fmla="*/ 0 60000 65536"/>
                <a:gd name="T12" fmla="*/ 0 w 153"/>
                <a:gd name="T13" fmla="*/ 0 h 134"/>
                <a:gd name="T14" fmla="*/ 153 w 153"/>
                <a:gd name="T15" fmla="*/ 134 h 134"/>
              </a:gdLst>
              <a:ahLst/>
              <a:cxnLst>
                <a:cxn ang="T8">
                  <a:pos x="T0" y="T1"/>
                </a:cxn>
                <a:cxn ang="T9">
                  <a:pos x="T2" y="T3"/>
                </a:cxn>
                <a:cxn ang="T10">
                  <a:pos x="T4" y="T5"/>
                </a:cxn>
                <a:cxn ang="T11">
                  <a:pos x="T6" y="T7"/>
                </a:cxn>
              </a:cxnLst>
              <a:rect l="T12" t="T13" r="T14" b="T15"/>
              <a:pathLst>
                <a:path w="153" h="134">
                  <a:moveTo>
                    <a:pt x="76" y="0"/>
                  </a:moveTo>
                  <a:lnTo>
                    <a:pt x="0" y="115"/>
                  </a:lnTo>
                  <a:lnTo>
                    <a:pt x="153" y="134"/>
                  </a:lnTo>
                  <a:lnTo>
                    <a:pt x="76"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28" name="Picture 27">
              <a:extLst>
                <a:ext uri="{FF2B5EF4-FFF2-40B4-BE49-F238E27FC236}">
                  <a16:creationId xmlns:a16="http://schemas.microsoft.com/office/drawing/2014/main" id="{DD3E0CC3-153F-639C-B764-4EE8BC6624B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553" y="2011"/>
              <a:ext cx="1531" cy="2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Freeform 27">
              <a:extLst>
                <a:ext uri="{FF2B5EF4-FFF2-40B4-BE49-F238E27FC236}">
                  <a16:creationId xmlns:a16="http://schemas.microsoft.com/office/drawing/2014/main" id="{3B4A5149-6BC2-F2A4-A5B7-D0D7542B7EEB}"/>
                </a:ext>
              </a:extLst>
            </p:cNvPr>
            <p:cNvSpPr>
              <a:spLocks/>
            </p:cNvSpPr>
            <p:nvPr/>
          </p:nvSpPr>
          <p:spPr bwMode="auto">
            <a:xfrm>
              <a:off x="5638" y="2044"/>
              <a:ext cx="1282" cy="2001"/>
            </a:xfrm>
            <a:custGeom>
              <a:avLst/>
              <a:gdLst>
                <a:gd name="T0" fmla="*/ 0 w 1282"/>
                <a:gd name="T1" fmla="*/ 0 h 2001"/>
                <a:gd name="T2" fmla="*/ 1270 w 1282"/>
                <a:gd name="T3" fmla="*/ 1983 h 2001"/>
                <a:gd name="T4" fmla="*/ 1281 w 1282"/>
                <a:gd name="T5" fmla="*/ 2000 h 2001"/>
                <a:gd name="T6" fmla="*/ 0 60000 65536"/>
                <a:gd name="T7" fmla="*/ 0 60000 65536"/>
                <a:gd name="T8" fmla="*/ 0 60000 65536"/>
                <a:gd name="T9" fmla="*/ 0 w 1282"/>
                <a:gd name="T10" fmla="*/ 0 h 2001"/>
                <a:gd name="T11" fmla="*/ 1282 w 1282"/>
                <a:gd name="T12" fmla="*/ 2001 h 2001"/>
              </a:gdLst>
              <a:ahLst/>
              <a:cxnLst>
                <a:cxn ang="T6">
                  <a:pos x="T0" y="T1"/>
                </a:cxn>
                <a:cxn ang="T7">
                  <a:pos x="T2" y="T3"/>
                </a:cxn>
                <a:cxn ang="T8">
                  <a:pos x="T4" y="T5"/>
                </a:cxn>
              </a:cxnLst>
              <a:rect l="T9" t="T10" r="T11" b="T12"/>
              <a:pathLst>
                <a:path w="1282" h="2001">
                  <a:moveTo>
                    <a:pt x="0" y="0"/>
                  </a:moveTo>
                  <a:lnTo>
                    <a:pt x="1270" y="1983"/>
                  </a:lnTo>
                  <a:lnTo>
                    <a:pt x="1281" y="2000"/>
                  </a:lnTo>
                </a:path>
              </a:pathLst>
            </a:custGeom>
            <a:noFill/>
            <a:ln w="25400">
              <a:solidFill>
                <a:srgbClr val="4F81BD"/>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0" name="Freeform 28">
              <a:extLst>
                <a:ext uri="{FF2B5EF4-FFF2-40B4-BE49-F238E27FC236}">
                  <a16:creationId xmlns:a16="http://schemas.microsoft.com/office/drawing/2014/main" id="{BFE099EC-7882-757A-7825-906D4B9BAE31}"/>
                </a:ext>
              </a:extLst>
            </p:cNvPr>
            <p:cNvSpPr>
              <a:spLocks/>
            </p:cNvSpPr>
            <p:nvPr/>
          </p:nvSpPr>
          <p:spPr bwMode="auto">
            <a:xfrm>
              <a:off x="6865" y="4013"/>
              <a:ext cx="133" cy="153"/>
            </a:xfrm>
            <a:custGeom>
              <a:avLst/>
              <a:gdLst>
                <a:gd name="T0" fmla="*/ 116 w 133"/>
                <a:gd name="T1" fmla="*/ 0 h 153"/>
                <a:gd name="T2" fmla="*/ 0 w 133"/>
                <a:gd name="T3" fmla="*/ 74 h 153"/>
                <a:gd name="T4" fmla="*/ 132 w 133"/>
                <a:gd name="T5" fmla="*/ 153 h 153"/>
                <a:gd name="T6" fmla="*/ 116 w 133"/>
                <a:gd name="T7" fmla="*/ 0 h 153"/>
                <a:gd name="T8" fmla="*/ 0 60000 65536"/>
                <a:gd name="T9" fmla="*/ 0 60000 65536"/>
                <a:gd name="T10" fmla="*/ 0 60000 65536"/>
                <a:gd name="T11" fmla="*/ 0 60000 65536"/>
                <a:gd name="T12" fmla="*/ 0 w 133"/>
                <a:gd name="T13" fmla="*/ 0 h 153"/>
                <a:gd name="T14" fmla="*/ 133 w 133"/>
                <a:gd name="T15" fmla="*/ 153 h 153"/>
              </a:gdLst>
              <a:ahLst/>
              <a:cxnLst>
                <a:cxn ang="T8">
                  <a:pos x="T0" y="T1"/>
                </a:cxn>
                <a:cxn ang="T9">
                  <a:pos x="T2" y="T3"/>
                </a:cxn>
                <a:cxn ang="T10">
                  <a:pos x="T4" y="T5"/>
                </a:cxn>
                <a:cxn ang="T11">
                  <a:pos x="T6" y="T7"/>
                </a:cxn>
              </a:cxnLst>
              <a:rect l="T12" t="T13" r="T14" b="T15"/>
              <a:pathLst>
                <a:path w="133" h="153">
                  <a:moveTo>
                    <a:pt x="116" y="0"/>
                  </a:moveTo>
                  <a:lnTo>
                    <a:pt x="0" y="74"/>
                  </a:lnTo>
                  <a:lnTo>
                    <a:pt x="132" y="153"/>
                  </a:lnTo>
                  <a:lnTo>
                    <a:pt x="116"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31" name="Picture 30">
              <a:extLst>
                <a:ext uri="{FF2B5EF4-FFF2-40B4-BE49-F238E27FC236}">
                  <a16:creationId xmlns:a16="http://schemas.microsoft.com/office/drawing/2014/main" id="{0FE1F85E-AB45-5F23-FA56-DD1E0B0D001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 y="1510"/>
              <a:ext cx="2381" cy="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31">
              <a:extLst>
                <a:ext uri="{FF2B5EF4-FFF2-40B4-BE49-F238E27FC236}">
                  <a16:creationId xmlns:a16="http://schemas.microsoft.com/office/drawing/2014/main" id="{74B9C9C9-0646-90B6-50DC-3C970F18B802}"/>
                </a:ext>
              </a:extLst>
            </p:cNvPr>
            <p:cNvSpPr>
              <a:spLocks noChangeArrowheads="1"/>
            </p:cNvSpPr>
            <p:nvPr/>
          </p:nvSpPr>
          <p:spPr bwMode="auto">
            <a:xfrm>
              <a:off x="29" y="1535"/>
              <a:ext cx="2331" cy="763"/>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33" name="Rectangle 32">
              <a:extLst>
                <a:ext uri="{FF2B5EF4-FFF2-40B4-BE49-F238E27FC236}">
                  <a16:creationId xmlns:a16="http://schemas.microsoft.com/office/drawing/2014/main" id="{A2A866C6-5FFE-A6C7-6835-D2F205E9C383}"/>
                </a:ext>
              </a:extLst>
            </p:cNvPr>
            <p:cNvSpPr>
              <a:spLocks noChangeArrowheads="1"/>
            </p:cNvSpPr>
            <p:nvPr/>
          </p:nvSpPr>
          <p:spPr bwMode="auto">
            <a:xfrm>
              <a:off x="29" y="1535"/>
              <a:ext cx="2331" cy="763"/>
            </a:xfrm>
            <a:prstGeom prst="rect">
              <a:avLst/>
            </a:prstGeom>
            <a:noFill/>
            <a:ln w="6350">
              <a:solidFill>
                <a:srgbClr val="38A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34" name="Rectangle 33">
              <a:extLst>
                <a:ext uri="{FF2B5EF4-FFF2-40B4-BE49-F238E27FC236}">
                  <a16:creationId xmlns:a16="http://schemas.microsoft.com/office/drawing/2014/main" id="{52BD6F8E-9ABE-89D8-E981-C57FE9E6B49A}"/>
                </a:ext>
              </a:extLst>
            </p:cNvPr>
            <p:cNvSpPr>
              <a:spLocks noChangeArrowheads="1"/>
            </p:cNvSpPr>
            <p:nvPr/>
          </p:nvSpPr>
          <p:spPr bwMode="auto">
            <a:xfrm>
              <a:off x="30" y="4166"/>
              <a:ext cx="2331" cy="763"/>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pic>
          <p:nvPicPr>
            <p:cNvPr id="35" name="Picture 34">
              <a:extLst>
                <a:ext uri="{FF2B5EF4-FFF2-40B4-BE49-F238E27FC236}">
                  <a16:creationId xmlns:a16="http://schemas.microsoft.com/office/drawing/2014/main" id="{928D9261-4852-4254-EF72-11E8BBBBA7B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 y="2705"/>
              <a:ext cx="2374" cy="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5">
              <a:extLst>
                <a:ext uri="{FF2B5EF4-FFF2-40B4-BE49-F238E27FC236}">
                  <a16:creationId xmlns:a16="http://schemas.microsoft.com/office/drawing/2014/main" id="{281C1F31-5FB7-66D4-ECD0-6519AF35CEA8}"/>
                </a:ext>
              </a:extLst>
            </p:cNvPr>
            <p:cNvSpPr>
              <a:spLocks noChangeArrowheads="1"/>
            </p:cNvSpPr>
            <p:nvPr/>
          </p:nvSpPr>
          <p:spPr bwMode="auto">
            <a:xfrm>
              <a:off x="50" y="2730"/>
              <a:ext cx="2324" cy="911"/>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37" name="Rectangle 36">
              <a:extLst>
                <a:ext uri="{FF2B5EF4-FFF2-40B4-BE49-F238E27FC236}">
                  <a16:creationId xmlns:a16="http://schemas.microsoft.com/office/drawing/2014/main" id="{FF0A1E98-D1BA-1DA9-346D-F72625BD8B21}"/>
                </a:ext>
              </a:extLst>
            </p:cNvPr>
            <p:cNvSpPr>
              <a:spLocks noChangeArrowheads="1"/>
            </p:cNvSpPr>
            <p:nvPr/>
          </p:nvSpPr>
          <p:spPr bwMode="auto">
            <a:xfrm>
              <a:off x="50" y="2730"/>
              <a:ext cx="2324" cy="911"/>
            </a:xfrm>
            <a:prstGeom prst="rect">
              <a:avLst/>
            </a:prstGeom>
            <a:noFill/>
            <a:ln w="6350">
              <a:solidFill>
                <a:srgbClr val="38A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pic>
          <p:nvPicPr>
            <p:cNvPr id="38" name="Picture 37">
              <a:extLst>
                <a:ext uri="{FF2B5EF4-FFF2-40B4-BE49-F238E27FC236}">
                  <a16:creationId xmlns:a16="http://schemas.microsoft.com/office/drawing/2014/main" id="{8CE7F494-AAA1-20B0-0C5D-7A9FBACDC01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307" y="2110"/>
              <a:ext cx="1354" cy="2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Freeform 37">
              <a:extLst>
                <a:ext uri="{FF2B5EF4-FFF2-40B4-BE49-F238E27FC236}">
                  <a16:creationId xmlns:a16="http://schemas.microsoft.com/office/drawing/2014/main" id="{03286C1F-992A-B22D-1319-E4A1FA286747}"/>
                </a:ext>
              </a:extLst>
            </p:cNvPr>
            <p:cNvSpPr>
              <a:spLocks/>
            </p:cNvSpPr>
            <p:nvPr/>
          </p:nvSpPr>
          <p:spPr bwMode="auto">
            <a:xfrm>
              <a:off x="2461" y="2137"/>
              <a:ext cx="1112" cy="2190"/>
            </a:xfrm>
            <a:custGeom>
              <a:avLst/>
              <a:gdLst>
                <a:gd name="T0" fmla="*/ 1112 w 1112"/>
                <a:gd name="T1" fmla="*/ 0 h 2190"/>
                <a:gd name="T2" fmla="*/ 9 w 1112"/>
                <a:gd name="T3" fmla="*/ 2172 h 2190"/>
                <a:gd name="T4" fmla="*/ 0 w 1112"/>
                <a:gd name="T5" fmla="*/ 2190 h 2190"/>
                <a:gd name="T6" fmla="*/ 0 60000 65536"/>
                <a:gd name="T7" fmla="*/ 0 60000 65536"/>
                <a:gd name="T8" fmla="*/ 0 60000 65536"/>
                <a:gd name="T9" fmla="*/ 0 w 1112"/>
                <a:gd name="T10" fmla="*/ 0 h 2190"/>
                <a:gd name="T11" fmla="*/ 1112 w 1112"/>
                <a:gd name="T12" fmla="*/ 2190 h 2190"/>
              </a:gdLst>
              <a:ahLst/>
              <a:cxnLst>
                <a:cxn ang="T6">
                  <a:pos x="T0" y="T1"/>
                </a:cxn>
                <a:cxn ang="T7">
                  <a:pos x="T2" y="T3"/>
                </a:cxn>
                <a:cxn ang="T8">
                  <a:pos x="T4" y="T5"/>
                </a:cxn>
              </a:cxnLst>
              <a:rect l="T9" t="T10" r="T11" b="T12"/>
              <a:pathLst>
                <a:path w="1112" h="2190">
                  <a:moveTo>
                    <a:pt x="1112" y="0"/>
                  </a:moveTo>
                  <a:lnTo>
                    <a:pt x="9" y="2172"/>
                  </a:lnTo>
                  <a:lnTo>
                    <a:pt x="0" y="2190"/>
                  </a:lnTo>
                </a:path>
              </a:pathLst>
            </a:custGeom>
            <a:noFill/>
            <a:ln w="25400">
              <a:solidFill>
                <a:srgbClr val="4F81BD"/>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0" name="Freeform 38">
              <a:extLst>
                <a:ext uri="{FF2B5EF4-FFF2-40B4-BE49-F238E27FC236}">
                  <a16:creationId xmlns:a16="http://schemas.microsoft.com/office/drawing/2014/main" id="{13D6D708-AE6C-52BD-4F19-56A16E4FB337}"/>
                </a:ext>
              </a:extLst>
            </p:cNvPr>
            <p:cNvSpPr>
              <a:spLocks/>
            </p:cNvSpPr>
            <p:nvPr/>
          </p:nvSpPr>
          <p:spPr bwMode="auto">
            <a:xfrm>
              <a:off x="2395" y="4301"/>
              <a:ext cx="124" cy="154"/>
            </a:xfrm>
            <a:custGeom>
              <a:avLst/>
              <a:gdLst>
                <a:gd name="T0" fmla="*/ 1 w 124"/>
                <a:gd name="T1" fmla="*/ 0 h 154"/>
                <a:gd name="T2" fmla="*/ 0 w 124"/>
                <a:gd name="T3" fmla="*/ 153 h 154"/>
                <a:gd name="T4" fmla="*/ 124 w 124"/>
                <a:gd name="T5" fmla="*/ 62 h 154"/>
                <a:gd name="T6" fmla="*/ 1 w 124"/>
                <a:gd name="T7" fmla="*/ 0 h 154"/>
                <a:gd name="T8" fmla="*/ 0 60000 65536"/>
                <a:gd name="T9" fmla="*/ 0 60000 65536"/>
                <a:gd name="T10" fmla="*/ 0 60000 65536"/>
                <a:gd name="T11" fmla="*/ 0 60000 65536"/>
                <a:gd name="T12" fmla="*/ 0 w 124"/>
                <a:gd name="T13" fmla="*/ 0 h 154"/>
                <a:gd name="T14" fmla="*/ 124 w 124"/>
                <a:gd name="T15" fmla="*/ 154 h 154"/>
              </a:gdLst>
              <a:ahLst/>
              <a:cxnLst>
                <a:cxn ang="T8">
                  <a:pos x="T0" y="T1"/>
                </a:cxn>
                <a:cxn ang="T9">
                  <a:pos x="T2" y="T3"/>
                </a:cxn>
                <a:cxn ang="T10">
                  <a:pos x="T4" y="T5"/>
                </a:cxn>
                <a:cxn ang="T11">
                  <a:pos x="T6" y="T7"/>
                </a:cxn>
              </a:cxnLst>
              <a:rect l="T12" t="T13" r="T14" b="T15"/>
              <a:pathLst>
                <a:path w="124" h="154">
                  <a:moveTo>
                    <a:pt x="1" y="0"/>
                  </a:moveTo>
                  <a:lnTo>
                    <a:pt x="0" y="153"/>
                  </a:lnTo>
                  <a:lnTo>
                    <a:pt x="124" y="62"/>
                  </a:lnTo>
                  <a:lnTo>
                    <a:pt x="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41" name="Picture 40">
              <a:extLst>
                <a:ext uri="{FF2B5EF4-FFF2-40B4-BE49-F238E27FC236}">
                  <a16:creationId xmlns:a16="http://schemas.microsoft.com/office/drawing/2014/main" id="{433E2966-10EB-E45F-C756-5B0A23D3DE03}"/>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346" y="2070"/>
              <a:ext cx="1300" cy="1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Freeform 40">
              <a:extLst>
                <a:ext uri="{FF2B5EF4-FFF2-40B4-BE49-F238E27FC236}">
                  <a16:creationId xmlns:a16="http://schemas.microsoft.com/office/drawing/2014/main" id="{A5A7E229-AE61-B40D-594E-4E61DD8049A2}"/>
                </a:ext>
              </a:extLst>
            </p:cNvPr>
            <p:cNvSpPr>
              <a:spLocks/>
            </p:cNvSpPr>
            <p:nvPr/>
          </p:nvSpPr>
          <p:spPr bwMode="auto">
            <a:xfrm>
              <a:off x="2531" y="2121"/>
              <a:ext cx="1046" cy="789"/>
            </a:xfrm>
            <a:custGeom>
              <a:avLst/>
              <a:gdLst>
                <a:gd name="T0" fmla="*/ 1045 w 1046"/>
                <a:gd name="T1" fmla="*/ 0 h 789"/>
                <a:gd name="T2" fmla="*/ 16 w 1046"/>
                <a:gd name="T3" fmla="*/ 777 h 789"/>
                <a:gd name="T4" fmla="*/ 0 w 1046"/>
                <a:gd name="T5" fmla="*/ 789 h 789"/>
                <a:gd name="T6" fmla="*/ 0 60000 65536"/>
                <a:gd name="T7" fmla="*/ 0 60000 65536"/>
                <a:gd name="T8" fmla="*/ 0 60000 65536"/>
                <a:gd name="T9" fmla="*/ 0 w 1046"/>
                <a:gd name="T10" fmla="*/ 0 h 789"/>
                <a:gd name="T11" fmla="*/ 1046 w 1046"/>
                <a:gd name="T12" fmla="*/ 789 h 789"/>
              </a:gdLst>
              <a:ahLst/>
              <a:cxnLst>
                <a:cxn ang="T6">
                  <a:pos x="T0" y="T1"/>
                </a:cxn>
                <a:cxn ang="T7">
                  <a:pos x="T2" y="T3"/>
                </a:cxn>
                <a:cxn ang="T8">
                  <a:pos x="T4" y="T5"/>
                </a:cxn>
              </a:cxnLst>
              <a:rect l="T9" t="T10" r="T11" b="T12"/>
              <a:pathLst>
                <a:path w="1046" h="789">
                  <a:moveTo>
                    <a:pt x="1045" y="0"/>
                  </a:moveTo>
                  <a:lnTo>
                    <a:pt x="16" y="777"/>
                  </a:lnTo>
                  <a:lnTo>
                    <a:pt x="0" y="789"/>
                  </a:lnTo>
                </a:path>
              </a:pathLst>
            </a:custGeom>
            <a:noFill/>
            <a:ln w="25400">
              <a:solidFill>
                <a:srgbClr val="4F81BD"/>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3" name="Freeform 41">
              <a:extLst>
                <a:ext uri="{FF2B5EF4-FFF2-40B4-BE49-F238E27FC236}">
                  <a16:creationId xmlns:a16="http://schemas.microsoft.com/office/drawing/2014/main" id="{4F764131-97FA-2BC5-A92F-9D3EB7B60F22}"/>
                </a:ext>
              </a:extLst>
            </p:cNvPr>
            <p:cNvSpPr>
              <a:spLocks/>
            </p:cNvSpPr>
            <p:nvPr/>
          </p:nvSpPr>
          <p:spPr bwMode="auto">
            <a:xfrm>
              <a:off x="2415" y="2859"/>
              <a:ext cx="152" cy="138"/>
            </a:xfrm>
            <a:custGeom>
              <a:avLst/>
              <a:gdLst>
                <a:gd name="T0" fmla="*/ 68 w 152"/>
                <a:gd name="T1" fmla="*/ 0 h 138"/>
                <a:gd name="T2" fmla="*/ 0 w 152"/>
                <a:gd name="T3" fmla="*/ 138 h 138"/>
                <a:gd name="T4" fmla="*/ 151 w 152"/>
                <a:gd name="T5" fmla="*/ 110 h 138"/>
                <a:gd name="T6" fmla="*/ 68 w 152"/>
                <a:gd name="T7" fmla="*/ 0 h 138"/>
                <a:gd name="T8" fmla="*/ 0 60000 65536"/>
                <a:gd name="T9" fmla="*/ 0 60000 65536"/>
                <a:gd name="T10" fmla="*/ 0 60000 65536"/>
                <a:gd name="T11" fmla="*/ 0 60000 65536"/>
                <a:gd name="T12" fmla="*/ 0 w 152"/>
                <a:gd name="T13" fmla="*/ 0 h 138"/>
                <a:gd name="T14" fmla="*/ 152 w 152"/>
                <a:gd name="T15" fmla="*/ 138 h 138"/>
              </a:gdLst>
              <a:ahLst/>
              <a:cxnLst>
                <a:cxn ang="T8">
                  <a:pos x="T0" y="T1"/>
                </a:cxn>
                <a:cxn ang="T9">
                  <a:pos x="T2" y="T3"/>
                </a:cxn>
                <a:cxn ang="T10">
                  <a:pos x="T4" y="T5"/>
                </a:cxn>
                <a:cxn ang="T11">
                  <a:pos x="T6" y="T7"/>
                </a:cxn>
              </a:cxnLst>
              <a:rect l="T12" t="T13" r="T14" b="T15"/>
              <a:pathLst>
                <a:path w="152" h="138">
                  <a:moveTo>
                    <a:pt x="68" y="0"/>
                  </a:moveTo>
                  <a:lnTo>
                    <a:pt x="0" y="138"/>
                  </a:lnTo>
                  <a:lnTo>
                    <a:pt x="151" y="110"/>
                  </a:lnTo>
                  <a:lnTo>
                    <a:pt x="68"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44" name="Picture 43">
              <a:extLst>
                <a:ext uri="{FF2B5EF4-FFF2-40B4-BE49-F238E27FC236}">
                  <a16:creationId xmlns:a16="http://schemas.microsoft.com/office/drawing/2014/main" id="{4DC051F7-AA6D-A2AD-08C9-BABCB5B90547}"/>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371" y="1744"/>
              <a:ext cx="1239"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Freeform 43">
              <a:extLst>
                <a:ext uri="{FF2B5EF4-FFF2-40B4-BE49-F238E27FC236}">
                  <a16:creationId xmlns:a16="http://schemas.microsoft.com/office/drawing/2014/main" id="{BF47B617-2C17-E309-93E2-45B5B8549829}"/>
                </a:ext>
              </a:extLst>
            </p:cNvPr>
            <p:cNvSpPr>
              <a:spLocks/>
            </p:cNvSpPr>
            <p:nvPr/>
          </p:nvSpPr>
          <p:spPr bwMode="auto">
            <a:xfrm>
              <a:off x="2552" y="1839"/>
              <a:ext cx="1017" cy="258"/>
            </a:xfrm>
            <a:custGeom>
              <a:avLst/>
              <a:gdLst>
                <a:gd name="T0" fmla="*/ 1017 w 1017"/>
                <a:gd name="T1" fmla="*/ 258 h 258"/>
                <a:gd name="T2" fmla="*/ 20 w 1017"/>
                <a:gd name="T3" fmla="*/ 5 h 258"/>
                <a:gd name="T4" fmla="*/ 0 w 1017"/>
                <a:gd name="T5" fmla="*/ 0 h 258"/>
                <a:gd name="T6" fmla="*/ 0 60000 65536"/>
                <a:gd name="T7" fmla="*/ 0 60000 65536"/>
                <a:gd name="T8" fmla="*/ 0 60000 65536"/>
                <a:gd name="T9" fmla="*/ 0 w 1017"/>
                <a:gd name="T10" fmla="*/ 0 h 258"/>
                <a:gd name="T11" fmla="*/ 1017 w 1017"/>
                <a:gd name="T12" fmla="*/ 258 h 258"/>
              </a:gdLst>
              <a:ahLst/>
              <a:cxnLst>
                <a:cxn ang="T6">
                  <a:pos x="T0" y="T1"/>
                </a:cxn>
                <a:cxn ang="T7">
                  <a:pos x="T2" y="T3"/>
                </a:cxn>
                <a:cxn ang="T8">
                  <a:pos x="T4" y="T5"/>
                </a:cxn>
              </a:cxnLst>
              <a:rect l="T9" t="T10" r="T11" b="T12"/>
              <a:pathLst>
                <a:path w="1017" h="258">
                  <a:moveTo>
                    <a:pt x="1017" y="258"/>
                  </a:moveTo>
                  <a:lnTo>
                    <a:pt x="20" y="5"/>
                  </a:lnTo>
                  <a:lnTo>
                    <a:pt x="0" y="0"/>
                  </a:lnTo>
                </a:path>
              </a:pathLst>
            </a:custGeom>
            <a:noFill/>
            <a:ln w="25400">
              <a:solidFill>
                <a:srgbClr val="4F81BD"/>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6" name="Freeform 44">
              <a:extLst>
                <a:ext uri="{FF2B5EF4-FFF2-40B4-BE49-F238E27FC236}">
                  <a16:creationId xmlns:a16="http://schemas.microsoft.com/office/drawing/2014/main" id="{7CB580B9-1E12-C1CF-BCE1-7239C8D70D40}"/>
                </a:ext>
              </a:extLst>
            </p:cNvPr>
            <p:cNvSpPr>
              <a:spLocks/>
            </p:cNvSpPr>
            <p:nvPr/>
          </p:nvSpPr>
          <p:spPr bwMode="auto">
            <a:xfrm>
              <a:off x="2412" y="1770"/>
              <a:ext cx="151" cy="134"/>
            </a:xfrm>
            <a:custGeom>
              <a:avLst/>
              <a:gdLst>
                <a:gd name="T0" fmla="*/ 151 w 151"/>
                <a:gd name="T1" fmla="*/ 0 h 134"/>
                <a:gd name="T2" fmla="*/ 0 w 151"/>
                <a:gd name="T3" fmla="*/ 33 h 134"/>
                <a:gd name="T4" fmla="*/ 117 w 151"/>
                <a:gd name="T5" fmla="*/ 133 h 134"/>
                <a:gd name="T6" fmla="*/ 151 w 151"/>
                <a:gd name="T7" fmla="*/ 0 h 134"/>
                <a:gd name="T8" fmla="*/ 0 60000 65536"/>
                <a:gd name="T9" fmla="*/ 0 60000 65536"/>
                <a:gd name="T10" fmla="*/ 0 60000 65536"/>
                <a:gd name="T11" fmla="*/ 0 60000 65536"/>
                <a:gd name="T12" fmla="*/ 0 w 151"/>
                <a:gd name="T13" fmla="*/ 0 h 134"/>
                <a:gd name="T14" fmla="*/ 151 w 151"/>
                <a:gd name="T15" fmla="*/ 134 h 134"/>
              </a:gdLst>
              <a:ahLst/>
              <a:cxnLst>
                <a:cxn ang="T8">
                  <a:pos x="T0" y="T1"/>
                </a:cxn>
                <a:cxn ang="T9">
                  <a:pos x="T2" y="T3"/>
                </a:cxn>
                <a:cxn ang="T10">
                  <a:pos x="T4" y="T5"/>
                </a:cxn>
                <a:cxn ang="T11">
                  <a:pos x="T6" y="T7"/>
                </a:cxn>
              </a:cxnLst>
              <a:rect l="T12" t="T13" r="T14" b="T15"/>
              <a:pathLst>
                <a:path w="151" h="134">
                  <a:moveTo>
                    <a:pt x="151" y="0"/>
                  </a:moveTo>
                  <a:lnTo>
                    <a:pt x="0" y="33"/>
                  </a:lnTo>
                  <a:lnTo>
                    <a:pt x="117" y="133"/>
                  </a:lnTo>
                  <a:lnTo>
                    <a:pt x="15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47" name="Picture 46">
              <a:extLst>
                <a:ext uri="{FF2B5EF4-FFF2-40B4-BE49-F238E27FC236}">
                  <a16:creationId xmlns:a16="http://schemas.microsoft.com/office/drawing/2014/main" id="{C635C72D-60D5-F7CD-3E8D-D2214CAAEA78}"/>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294" y="155"/>
              <a:ext cx="1361" cy="2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46">
              <a:extLst>
                <a:ext uri="{FF2B5EF4-FFF2-40B4-BE49-F238E27FC236}">
                  <a16:creationId xmlns:a16="http://schemas.microsoft.com/office/drawing/2014/main" id="{E82397F3-B2F1-6CA7-515A-3C8467966696}"/>
                </a:ext>
              </a:extLst>
            </p:cNvPr>
            <p:cNvSpPr>
              <a:spLocks/>
            </p:cNvSpPr>
            <p:nvPr/>
          </p:nvSpPr>
          <p:spPr bwMode="auto">
            <a:xfrm>
              <a:off x="2456" y="309"/>
              <a:ext cx="1113" cy="1781"/>
            </a:xfrm>
            <a:custGeom>
              <a:avLst/>
              <a:gdLst>
                <a:gd name="T0" fmla="*/ 1113 w 1113"/>
                <a:gd name="T1" fmla="*/ 1780 h 1781"/>
                <a:gd name="T2" fmla="*/ 11 w 1113"/>
                <a:gd name="T3" fmla="*/ 17 h 1781"/>
                <a:gd name="T4" fmla="*/ 0 w 1113"/>
                <a:gd name="T5" fmla="*/ 0 h 1781"/>
                <a:gd name="T6" fmla="*/ 0 60000 65536"/>
                <a:gd name="T7" fmla="*/ 0 60000 65536"/>
                <a:gd name="T8" fmla="*/ 0 60000 65536"/>
                <a:gd name="T9" fmla="*/ 0 w 1113"/>
                <a:gd name="T10" fmla="*/ 0 h 1781"/>
                <a:gd name="T11" fmla="*/ 1113 w 1113"/>
                <a:gd name="T12" fmla="*/ 1781 h 1781"/>
              </a:gdLst>
              <a:ahLst/>
              <a:cxnLst>
                <a:cxn ang="T6">
                  <a:pos x="T0" y="T1"/>
                </a:cxn>
                <a:cxn ang="T7">
                  <a:pos x="T2" y="T3"/>
                </a:cxn>
                <a:cxn ang="T8">
                  <a:pos x="T4" y="T5"/>
                </a:cxn>
              </a:cxnLst>
              <a:rect l="T9" t="T10" r="T11" b="T12"/>
              <a:pathLst>
                <a:path w="1113" h="1781">
                  <a:moveTo>
                    <a:pt x="1113" y="1780"/>
                  </a:moveTo>
                  <a:lnTo>
                    <a:pt x="11" y="17"/>
                  </a:lnTo>
                  <a:lnTo>
                    <a:pt x="0" y="0"/>
                  </a:lnTo>
                </a:path>
              </a:pathLst>
            </a:custGeom>
            <a:noFill/>
            <a:ln w="25400">
              <a:solidFill>
                <a:srgbClr val="4F81BD"/>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9" name="Freeform 47">
              <a:extLst>
                <a:ext uri="{FF2B5EF4-FFF2-40B4-BE49-F238E27FC236}">
                  <a16:creationId xmlns:a16="http://schemas.microsoft.com/office/drawing/2014/main" id="{09DB37CE-FC0D-E643-1676-52E08831D277}"/>
                </a:ext>
              </a:extLst>
            </p:cNvPr>
            <p:cNvSpPr>
              <a:spLocks/>
            </p:cNvSpPr>
            <p:nvPr/>
          </p:nvSpPr>
          <p:spPr bwMode="auto">
            <a:xfrm>
              <a:off x="2379" y="187"/>
              <a:ext cx="132" cy="154"/>
            </a:xfrm>
            <a:custGeom>
              <a:avLst/>
              <a:gdLst>
                <a:gd name="T0" fmla="*/ 0 w 132"/>
                <a:gd name="T1" fmla="*/ 0 h 154"/>
                <a:gd name="T2" fmla="*/ 15 w 132"/>
                <a:gd name="T3" fmla="*/ 153 h 154"/>
                <a:gd name="T4" fmla="*/ 131 w 132"/>
                <a:gd name="T5" fmla="*/ 80 h 154"/>
                <a:gd name="T6" fmla="*/ 0 w 132"/>
                <a:gd name="T7" fmla="*/ 0 h 154"/>
                <a:gd name="T8" fmla="*/ 0 60000 65536"/>
                <a:gd name="T9" fmla="*/ 0 60000 65536"/>
                <a:gd name="T10" fmla="*/ 0 60000 65536"/>
                <a:gd name="T11" fmla="*/ 0 60000 65536"/>
                <a:gd name="T12" fmla="*/ 0 w 132"/>
                <a:gd name="T13" fmla="*/ 0 h 154"/>
                <a:gd name="T14" fmla="*/ 132 w 132"/>
                <a:gd name="T15" fmla="*/ 154 h 154"/>
              </a:gdLst>
              <a:ahLst/>
              <a:cxnLst>
                <a:cxn ang="T8">
                  <a:pos x="T0" y="T1"/>
                </a:cxn>
                <a:cxn ang="T9">
                  <a:pos x="T2" y="T3"/>
                </a:cxn>
                <a:cxn ang="T10">
                  <a:pos x="T4" y="T5"/>
                </a:cxn>
                <a:cxn ang="T11">
                  <a:pos x="T6" y="T7"/>
                </a:cxn>
              </a:cxnLst>
              <a:rect l="T12" t="T13" r="T14" b="T15"/>
              <a:pathLst>
                <a:path w="132" h="154">
                  <a:moveTo>
                    <a:pt x="0" y="0"/>
                  </a:moveTo>
                  <a:lnTo>
                    <a:pt x="15" y="153"/>
                  </a:lnTo>
                  <a:lnTo>
                    <a:pt x="131" y="80"/>
                  </a:lnTo>
                  <a:lnTo>
                    <a:pt x="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0" name="Text Box 49">
              <a:extLst>
                <a:ext uri="{FF2B5EF4-FFF2-40B4-BE49-F238E27FC236}">
                  <a16:creationId xmlns:a16="http://schemas.microsoft.com/office/drawing/2014/main" id="{47CEB3F1-EBFE-4502-9FD4-85865DF3422A}"/>
                </a:ext>
              </a:extLst>
            </p:cNvPr>
            <p:cNvSpPr txBox="1">
              <a:spLocks noChangeArrowheads="1"/>
            </p:cNvSpPr>
            <p:nvPr/>
          </p:nvSpPr>
          <p:spPr bwMode="auto">
            <a:xfrm>
              <a:off x="7573" y="214"/>
              <a:ext cx="136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28000"/>
                </a:lnSpc>
                <a:spcBef>
                  <a:spcPct val="0"/>
                </a:spcBef>
                <a:spcAft>
                  <a:spcPts val="1000"/>
                </a:spcAft>
                <a:buFontTx/>
                <a:buNone/>
              </a:pPr>
              <a:r>
                <a:rPr lang="en-IN" altLang="en-US" sz="1050" b="1" dirty="0">
                  <a:solidFill>
                    <a:srgbClr val="FFFFFF"/>
                  </a:solidFill>
                </a:rPr>
                <a:t>Consumer</a:t>
              </a:r>
              <a:endParaRPr lang="en-US" altLang="en-US" sz="1050" dirty="0">
                <a:latin typeface="Arial" panose="020B0604020202020204" pitchFamily="34" charset="0"/>
              </a:endParaRPr>
            </a:p>
          </p:txBody>
        </p:sp>
        <p:sp>
          <p:nvSpPr>
            <p:cNvPr id="51" name="Text Box 50">
              <a:extLst>
                <a:ext uri="{FF2B5EF4-FFF2-40B4-BE49-F238E27FC236}">
                  <a16:creationId xmlns:a16="http://schemas.microsoft.com/office/drawing/2014/main" id="{BAA41068-6DCC-9CBA-C66F-FF7E188536E3}"/>
                </a:ext>
              </a:extLst>
            </p:cNvPr>
            <p:cNvSpPr txBox="1">
              <a:spLocks noChangeArrowheads="1"/>
            </p:cNvSpPr>
            <p:nvPr/>
          </p:nvSpPr>
          <p:spPr bwMode="auto">
            <a:xfrm>
              <a:off x="673" y="1724"/>
              <a:ext cx="96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28000"/>
                </a:lnSpc>
                <a:spcBef>
                  <a:spcPct val="0"/>
                </a:spcBef>
                <a:spcAft>
                  <a:spcPts val="1000"/>
                </a:spcAft>
                <a:buFontTx/>
                <a:buNone/>
              </a:pPr>
              <a:r>
                <a:rPr lang="en-IN" altLang="en-US" sz="1050" b="1" dirty="0">
                  <a:solidFill>
                    <a:srgbClr val="FFFFFF"/>
                  </a:solidFill>
                </a:rPr>
                <a:t>Farmer</a:t>
              </a:r>
              <a:endParaRPr lang="en-US" altLang="en-US" sz="1050" dirty="0">
                <a:latin typeface="Arial" panose="020B0604020202020204" pitchFamily="34" charset="0"/>
              </a:endParaRPr>
            </a:p>
          </p:txBody>
        </p:sp>
        <p:sp>
          <p:nvSpPr>
            <p:cNvPr id="52" name="Text Box 51">
              <a:extLst>
                <a:ext uri="{FF2B5EF4-FFF2-40B4-BE49-F238E27FC236}">
                  <a16:creationId xmlns:a16="http://schemas.microsoft.com/office/drawing/2014/main" id="{AA72CA96-E510-2D89-1C51-DCD76E7FB62A}"/>
                </a:ext>
              </a:extLst>
            </p:cNvPr>
            <p:cNvSpPr txBox="1">
              <a:spLocks noChangeArrowheads="1"/>
            </p:cNvSpPr>
            <p:nvPr/>
          </p:nvSpPr>
          <p:spPr bwMode="auto">
            <a:xfrm>
              <a:off x="7496" y="1484"/>
              <a:ext cx="149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28000"/>
                </a:lnSpc>
                <a:spcBef>
                  <a:spcPct val="0"/>
                </a:spcBef>
                <a:spcAft>
                  <a:spcPts val="1000"/>
                </a:spcAft>
                <a:buFontTx/>
                <a:buNone/>
              </a:pPr>
              <a:r>
                <a:rPr lang="en-IN" altLang="en-US" sz="1050" b="1" dirty="0">
                  <a:solidFill>
                    <a:srgbClr val="FFFFFF"/>
                  </a:solidFill>
                </a:rPr>
                <a:t>Consumers</a:t>
              </a:r>
              <a:endParaRPr lang="en-US" altLang="en-US" sz="1050" dirty="0">
                <a:latin typeface="Arial" panose="020B0604020202020204" pitchFamily="34" charset="0"/>
              </a:endParaRPr>
            </a:p>
          </p:txBody>
        </p:sp>
        <p:sp>
          <p:nvSpPr>
            <p:cNvPr id="53" name="Text Box 52">
              <a:extLst>
                <a:ext uri="{FF2B5EF4-FFF2-40B4-BE49-F238E27FC236}">
                  <a16:creationId xmlns:a16="http://schemas.microsoft.com/office/drawing/2014/main" id="{423825F3-5A89-C7F8-B701-0CFF35951410}"/>
                </a:ext>
              </a:extLst>
            </p:cNvPr>
            <p:cNvSpPr txBox="1">
              <a:spLocks noChangeArrowheads="1"/>
            </p:cNvSpPr>
            <p:nvPr/>
          </p:nvSpPr>
          <p:spPr bwMode="auto">
            <a:xfrm>
              <a:off x="3726" y="1873"/>
              <a:ext cx="1715"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44000"/>
                </a:lnSpc>
                <a:spcBef>
                  <a:spcPct val="0"/>
                </a:spcBef>
                <a:spcAft>
                  <a:spcPts val="1000"/>
                </a:spcAft>
                <a:buFontTx/>
                <a:buNone/>
              </a:pPr>
              <a:r>
                <a:rPr lang="en-IN" altLang="en-US" sz="1050" b="1" dirty="0"/>
                <a:t>E-Market Blockchain</a:t>
              </a:r>
              <a:r>
                <a:rPr lang="en-IN" altLang="en-US" sz="1800" b="1" dirty="0"/>
                <a:t> </a:t>
              </a:r>
              <a:endParaRPr lang="en-US" altLang="en-US" sz="1800" dirty="0">
                <a:latin typeface="Arial" panose="020B0604020202020204" pitchFamily="34" charset="0"/>
              </a:endParaRPr>
            </a:p>
          </p:txBody>
        </p:sp>
        <p:sp>
          <p:nvSpPr>
            <p:cNvPr id="54" name="Text Box 53">
              <a:extLst>
                <a:ext uri="{FF2B5EF4-FFF2-40B4-BE49-F238E27FC236}">
                  <a16:creationId xmlns:a16="http://schemas.microsoft.com/office/drawing/2014/main" id="{F6DFC047-6895-D499-ED4F-B9A99A309840}"/>
                </a:ext>
              </a:extLst>
            </p:cNvPr>
            <p:cNvSpPr txBox="1">
              <a:spLocks noChangeArrowheads="1"/>
            </p:cNvSpPr>
            <p:nvPr/>
          </p:nvSpPr>
          <p:spPr bwMode="auto">
            <a:xfrm>
              <a:off x="202" y="2832"/>
              <a:ext cx="1971"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spcAft>
                  <a:spcPts val="1000"/>
                </a:spcAft>
                <a:buFontTx/>
                <a:buNone/>
              </a:pPr>
              <a:r>
                <a:rPr lang="en-IN" altLang="en-US" sz="1050" b="1" dirty="0">
                  <a:solidFill>
                    <a:srgbClr val="FFFFFF"/>
                  </a:solidFill>
                </a:rPr>
                <a:t>Processing Industry</a:t>
              </a:r>
              <a:endParaRPr lang="en-US" altLang="en-US" sz="1050" dirty="0">
                <a:latin typeface="Arial" panose="020B0604020202020204" pitchFamily="34" charset="0"/>
              </a:endParaRPr>
            </a:p>
          </p:txBody>
        </p:sp>
        <p:sp>
          <p:nvSpPr>
            <p:cNvPr id="55" name="Text Box 54">
              <a:extLst>
                <a:ext uri="{FF2B5EF4-FFF2-40B4-BE49-F238E27FC236}">
                  <a16:creationId xmlns:a16="http://schemas.microsoft.com/office/drawing/2014/main" id="{88C9E0F2-6538-FA35-2637-4FEC2DB9FE8C}"/>
                </a:ext>
              </a:extLst>
            </p:cNvPr>
            <p:cNvSpPr txBox="1">
              <a:spLocks noChangeArrowheads="1"/>
            </p:cNvSpPr>
            <p:nvPr/>
          </p:nvSpPr>
          <p:spPr bwMode="auto">
            <a:xfrm>
              <a:off x="7564" y="2799"/>
              <a:ext cx="136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28000"/>
                </a:lnSpc>
                <a:spcBef>
                  <a:spcPct val="0"/>
                </a:spcBef>
                <a:spcAft>
                  <a:spcPts val="1000"/>
                </a:spcAft>
                <a:buFontTx/>
                <a:buNone/>
              </a:pPr>
              <a:r>
                <a:rPr lang="en-IN" altLang="en-US" sz="1050" b="1" dirty="0">
                  <a:solidFill>
                    <a:srgbClr val="FFFFFF"/>
                  </a:solidFill>
                </a:rPr>
                <a:t>Consumer</a:t>
              </a:r>
              <a:endParaRPr lang="en-US" altLang="en-US" sz="1050" dirty="0">
                <a:latin typeface="Arial" panose="020B0604020202020204" pitchFamily="34" charset="0"/>
              </a:endParaRPr>
            </a:p>
          </p:txBody>
        </p:sp>
        <p:sp>
          <p:nvSpPr>
            <p:cNvPr id="56" name="Text Box 55">
              <a:extLst>
                <a:ext uri="{FF2B5EF4-FFF2-40B4-BE49-F238E27FC236}">
                  <a16:creationId xmlns:a16="http://schemas.microsoft.com/office/drawing/2014/main" id="{FFD3968A-7C05-FBE0-CF7A-406E90F8D4BA}"/>
                </a:ext>
              </a:extLst>
            </p:cNvPr>
            <p:cNvSpPr txBox="1">
              <a:spLocks noChangeArrowheads="1"/>
            </p:cNvSpPr>
            <p:nvPr/>
          </p:nvSpPr>
          <p:spPr bwMode="auto">
            <a:xfrm>
              <a:off x="7571" y="3974"/>
              <a:ext cx="136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28000"/>
                </a:lnSpc>
                <a:spcBef>
                  <a:spcPct val="0"/>
                </a:spcBef>
                <a:spcAft>
                  <a:spcPts val="1000"/>
                </a:spcAft>
                <a:buFontTx/>
                <a:buNone/>
              </a:pPr>
              <a:r>
                <a:rPr lang="en-IN" altLang="en-US" sz="1050" b="1" dirty="0">
                  <a:solidFill>
                    <a:srgbClr val="FFFFFF"/>
                  </a:solidFill>
                </a:rPr>
                <a:t>Consumer</a:t>
              </a:r>
              <a:endParaRPr lang="en-US" altLang="en-US" sz="1050" dirty="0">
                <a:latin typeface="Arial" panose="020B0604020202020204" pitchFamily="34" charset="0"/>
              </a:endParaRPr>
            </a:p>
          </p:txBody>
        </p:sp>
        <p:sp>
          <p:nvSpPr>
            <p:cNvPr id="57" name="Text Box 56">
              <a:extLst>
                <a:ext uri="{FF2B5EF4-FFF2-40B4-BE49-F238E27FC236}">
                  <a16:creationId xmlns:a16="http://schemas.microsoft.com/office/drawing/2014/main" id="{3BFF53FC-75D6-5988-0528-1E5AFD14E829}"/>
                </a:ext>
              </a:extLst>
            </p:cNvPr>
            <p:cNvSpPr txBox="1">
              <a:spLocks noChangeArrowheads="1"/>
            </p:cNvSpPr>
            <p:nvPr/>
          </p:nvSpPr>
          <p:spPr bwMode="auto">
            <a:xfrm>
              <a:off x="30" y="4166"/>
              <a:ext cx="2331" cy="763"/>
            </a:xfrm>
            <a:prstGeom prst="rect">
              <a:avLst/>
            </a:prstGeom>
            <a:noFill/>
            <a:ln w="6350">
              <a:solidFill>
                <a:srgbClr val="38A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ts val="588"/>
                </a:spcBef>
                <a:spcAft>
                  <a:spcPts val="1000"/>
                </a:spcAft>
                <a:buFontTx/>
                <a:buNone/>
              </a:pPr>
              <a:r>
                <a:rPr lang="en-IN" altLang="en-US" sz="1050" b="1" dirty="0">
                  <a:solidFill>
                    <a:srgbClr val="FFFFFF"/>
                  </a:solidFill>
                </a:rPr>
                <a:t>Retailers</a:t>
              </a:r>
              <a:endParaRPr lang="en-US" altLang="en-US" sz="1050" dirty="0">
                <a:latin typeface="Arial" panose="020B0604020202020204" pitchFamily="34" charset="0"/>
              </a:endParaRPr>
            </a:p>
          </p:txBody>
        </p:sp>
      </p:grpSp>
      <p:grpSp>
        <p:nvGrpSpPr>
          <p:cNvPr id="58" name="Group 2">
            <a:extLst>
              <a:ext uri="{FF2B5EF4-FFF2-40B4-BE49-F238E27FC236}">
                <a16:creationId xmlns:a16="http://schemas.microsoft.com/office/drawing/2014/main" id="{77A884B6-C1E4-9803-C9DF-60B257D18F11}"/>
              </a:ext>
            </a:extLst>
          </p:cNvPr>
          <p:cNvGrpSpPr>
            <a:grpSpLocks/>
          </p:cNvGrpSpPr>
          <p:nvPr/>
        </p:nvGrpSpPr>
        <p:grpSpPr bwMode="auto">
          <a:xfrm>
            <a:off x="4640225" y="1228645"/>
            <a:ext cx="7170332" cy="4693247"/>
            <a:chOff x="460" y="1922"/>
            <a:chExt cx="11099" cy="7858"/>
          </a:xfrm>
        </p:grpSpPr>
        <p:sp>
          <p:nvSpPr>
            <p:cNvPr id="59" name="Rectangle 3">
              <a:extLst>
                <a:ext uri="{FF2B5EF4-FFF2-40B4-BE49-F238E27FC236}">
                  <a16:creationId xmlns:a16="http://schemas.microsoft.com/office/drawing/2014/main" id="{D400E160-89C0-59E5-E99C-ACF768DF6A3A}"/>
                </a:ext>
              </a:extLst>
            </p:cNvPr>
            <p:cNvSpPr>
              <a:spLocks noChangeArrowheads="1"/>
            </p:cNvSpPr>
            <p:nvPr/>
          </p:nvSpPr>
          <p:spPr bwMode="auto">
            <a:xfrm>
              <a:off x="460" y="1951"/>
              <a:ext cx="3029" cy="1081"/>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ts val="375"/>
                </a:spcBef>
                <a:spcAft>
                  <a:spcPts val="1000"/>
                </a:spcAft>
                <a:buFontTx/>
                <a:buNone/>
              </a:pPr>
              <a:r>
                <a:rPr lang="en-IN" altLang="en-US" sz="1400" b="1">
                  <a:solidFill>
                    <a:srgbClr val="002060"/>
                  </a:solidFill>
                </a:rPr>
                <a:t>On boarding of Stakeholders</a:t>
              </a:r>
            </a:p>
            <a:p>
              <a:pPr>
                <a:spcBef>
                  <a:spcPct val="0"/>
                </a:spcBef>
                <a:buFontTx/>
                <a:buNone/>
              </a:pPr>
              <a:endParaRPr lang="en-US" altLang="en-US" sz="1800">
                <a:latin typeface="Arial" panose="020B0604020202020204" pitchFamily="34" charset="0"/>
              </a:endParaRPr>
            </a:p>
          </p:txBody>
        </p:sp>
        <p:sp>
          <p:nvSpPr>
            <p:cNvPr id="60" name="Rectangle 4">
              <a:extLst>
                <a:ext uri="{FF2B5EF4-FFF2-40B4-BE49-F238E27FC236}">
                  <a16:creationId xmlns:a16="http://schemas.microsoft.com/office/drawing/2014/main" id="{4F94317C-AFF7-ECAC-887D-69A931530EBF}"/>
                </a:ext>
              </a:extLst>
            </p:cNvPr>
            <p:cNvSpPr>
              <a:spLocks noChangeArrowheads="1"/>
            </p:cNvSpPr>
            <p:nvPr/>
          </p:nvSpPr>
          <p:spPr bwMode="auto">
            <a:xfrm>
              <a:off x="8500" y="1922"/>
              <a:ext cx="3029" cy="1081"/>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ts val="375"/>
                </a:spcBef>
                <a:spcAft>
                  <a:spcPts val="1000"/>
                </a:spcAft>
                <a:buFontTx/>
                <a:buNone/>
              </a:pPr>
              <a:r>
                <a:rPr lang="en-IN" altLang="en-US" sz="1400" b="1">
                  <a:solidFill>
                    <a:srgbClr val="002060"/>
                  </a:solidFill>
                </a:rPr>
                <a:t>User Veriﬁcation or Authentication</a:t>
              </a:r>
            </a:p>
            <a:p>
              <a:pPr>
                <a:spcBef>
                  <a:spcPct val="0"/>
                </a:spcBef>
                <a:buFontTx/>
                <a:buNone/>
              </a:pPr>
              <a:endParaRPr lang="en-US" altLang="en-US" sz="1800">
                <a:latin typeface="Arial" panose="020B0604020202020204" pitchFamily="34" charset="0"/>
              </a:endParaRPr>
            </a:p>
          </p:txBody>
        </p:sp>
        <p:sp>
          <p:nvSpPr>
            <p:cNvPr id="61" name="Rectangle 5">
              <a:extLst>
                <a:ext uri="{FF2B5EF4-FFF2-40B4-BE49-F238E27FC236}">
                  <a16:creationId xmlns:a16="http://schemas.microsoft.com/office/drawing/2014/main" id="{A3758107-627A-9B63-7658-1E61E51F0C54}"/>
                </a:ext>
              </a:extLst>
            </p:cNvPr>
            <p:cNvSpPr>
              <a:spLocks noChangeArrowheads="1"/>
            </p:cNvSpPr>
            <p:nvPr/>
          </p:nvSpPr>
          <p:spPr bwMode="auto">
            <a:xfrm>
              <a:off x="4510" y="1951"/>
              <a:ext cx="3029" cy="1081"/>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ts val="575"/>
                </a:spcBef>
                <a:spcAft>
                  <a:spcPts val="1000"/>
                </a:spcAft>
                <a:buFontTx/>
                <a:buNone/>
              </a:pPr>
              <a:r>
                <a:rPr lang="en-IN" altLang="en-US" sz="1400" b="1">
                  <a:solidFill>
                    <a:srgbClr val="002060"/>
                  </a:solidFill>
                </a:rPr>
                <a:t>Proﬁle Creation  of Users</a:t>
              </a:r>
            </a:p>
            <a:p>
              <a:pPr>
                <a:spcBef>
                  <a:spcPct val="0"/>
                </a:spcBef>
                <a:buFontTx/>
                <a:buNone/>
              </a:pPr>
              <a:endParaRPr lang="en-US" altLang="en-US" sz="1800">
                <a:latin typeface="Arial" panose="020B0604020202020204" pitchFamily="34" charset="0"/>
              </a:endParaRPr>
            </a:p>
          </p:txBody>
        </p:sp>
        <p:sp>
          <p:nvSpPr>
            <p:cNvPr id="62" name="Rectangle 6">
              <a:extLst>
                <a:ext uri="{FF2B5EF4-FFF2-40B4-BE49-F238E27FC236}">
                  <a16:creationId xmlns:a16="http://schemas.microsoft.com/office/drawing/2014/main" id="{DECB9486-1CF4-40FE-F814-8D00CBC44651}"/>
                </a:ext>
              </a:extLst>
            </p:cNvPr>
            <p:cNvSpPr>
              <a:spLocks noChangeArrowheads="1"/>
            </p:cNvSpPr>
            <p:nvPr/>
          </p:nvSpPr>
          <p:spPr bwMode="auto">
            <a:xfrm>
              <a:off x="460" y="4397"/>
              <a:ext cx="3029" cy="1081"/>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ts val="238"/>
                </a:spcBef>
                <a:spcAft>
                  <a:spcPts val="1000"/>
                </a:spcAft>
                <a:buFontTx/>
                <a:buNone/>
              </a:pPr>
              <a:r>
                <a:rPr lang="en-IN" altLang="en-US" sz="1400" b="1">
                  <a:solidFill>
                    <a:srgbClr val="002060"/>
                  </a:solidFill>
                </a:rPr>
                <a:t>Enquiry, Orders &amp; Sales Listing</a:t>
              </a:r>
            </a:p>
            <a:p>
              <a:pPr>
                <a:spcBef>
                  <a:spcPct val="0"/>
                </a:spcBef>
                <a:buFontTx/>
                <a:buNone/>
              </a:pPr>
              <a:endParaRPr lang="en-US" altLang="en-US" sz="1800">
                <a:latin typeface="Arial" panose="020B0604020202020204" pitchFamily="34" charset="0"/>
              </a:endParaRPr>
            </a:p>
          </p:txBody>
        </p:sp>
        <p:sp>
          <p:nvSpPr>
            <p:cNvPr id="63" name="Rectangle 7">
              <a:extLst>
                <a:ext uri="{FF2B5EF4-FFF2-40B4-BE49-F238E27FC236}">
                  <a16:creationId xmlns:a16="http://schemas.microsoft.com/office/drawing/2014/main" id="{DAE77E88-4658-4B11-F566-DE541FA27E27}"/>
                </a:ext>
              </a:extLst>
            </p:cNvPr>
            <p:cNvSpPr>
              <a:spLocks noChangeArrowheads="1"/>
            </p:cNvSpPr>
            <p:nvPr/>
          </p:nvSpPr>
          <p:spPr bwMode="auto">
            <a:xfrm>
              <a:off x="4524" y="4411"/>
              <a:ext cx="3029" cy="1081"/>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ts val="425"/>
                </a:spcBef>
                <a:spcAft>
                  <a:spcPts val="1000"/>
                </a:spcAft>
                <a:buFontTx/>
                <a:buNone/>
              </a:pPr>
              <a:r>
                <a:rPr lang="en-IN" altLang="en-US" sz="1400" b="1">
                  <a:solidFill>
                    <a:srgbClr val="002060"/>
                  </a:solidFill>
                </a:rPr>
                <a:t>Categorization of Stakeholders</a:t>
              </a:r>
            </a:p>
            <a:p>
              <a:pPr>
                <a:spcBef>
                  <a:spcPct val="0"/>
                </a:spcBef>
                <a:buFontTx/>
                <a:buNone/>
              </a:pPr>
              <a:endParaRPr lang="en-US" altLang="en-US" sz="1800">
                <a:latin typeface="Arial" panose="020B0604020202020204" pitchFamily="34" charset="0"/>
              </a:endParaRPr>
            </a:p>
          </p:txBody>
        </p:sp>
        <p:sp>
          <p:nvSpPr>
            <p:cNvPr id="64" name="Rectangle 8">
              <a:extLst>
                <a:ext uri="{FF2B5EF4-FFF2-40B4-BE49-F238E27FC236}">
                  <a16:creationId xmlns:a16="http://schemas.microsoft.com/office/drawing/2014/main" id="{F0AA501F-8E11-A92D-CB2A-18FAB4AAA37D}"/>
                </a:ext>
              </a:extLst>
            </p:cNvPr>
            <p:cNvSpPr>
              <a:spLocks noChangeArrowheads="1"/>
            </p:cNvSpPr>
            <p:nvPr/>
          </p:nvSpPr>
          <p:spPr bwMode="auto">
            <a:xfrm>
              <a:off x="8530" y="4411"/>
              <a:ext cx="3029" cy="1081"/>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ts val="775"/>
                </a:spcBef>
                <a:spcAft>
                  <a:spcPts val="1000"/>
                </a:spcAft>
                <a:buFontTx/>
                <a:buNone/>
              </a:pPr>
              <a:r>
                <a:rPr lang="en-IN" altLang="en-US" sz="1400" b="1">
                  <a:solidFill>
                    <a:srgbClr val="002060"/>
                  </a:solidFill>
                </a:rPr>
                <a:t>Raw Material &amp; Product Listing</a:t>
              </a:r>
            </a:p>
            <a:p>
              <a:pPr>
                <a:spcBef>
                  <a:spcPct val="0"/>
                </a:spcBef>
                <a:buFontTx/>
                <a:buNone/>
              </a:pPr>
              <a:endParaRPr lang="en-US" altLang="en-US" sz="1800">
                <a:latin typeface="Arial" panose="020B0604020202020204" pitchFamily="34" charset="0"/>
              </a:endParaRPr>
            </a:p>
          </p:txBody>
        </p:sp>
        <p:sp>
          <p:nvSpPr>
            <p:cNvPr id="65" name="Rectangle 9">
              <a:extLst>
                <a:ext uri="{FF2B5EF4-FFF2-40B4-BE49-F238E27FC236}">
                  <a16:creationId xmlns:a16="http://schemas.microsoft.com/office/drawing/2014/main" id="{98CCE7BE-AB6F-D125-4E7A-5A3040B97408}"/>
                </a:ext>
              </a:extLst>
            </p:cNvPr>
            <p:cNvSpPr>
              <a:spLocks noChangeArrowheads="1"/>
            </p:cNvSpPr>
            <p:nvPr/>
          </p:nvSpPr>
          <p:spPr bwMode="auto">
            <a:xfrm>
              <a:off x="476" y="6723"/>
              <a:ext cx="3184" cy="1079"/>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ts val="375"/>
                </a:spcBef>
                <a:spcAft>
                  <a:spcPts val="1000"/>
                </a:spcAft>
                <a:buFontTx/>
                <a:buNone/>
              </a:pPr>
              <a:r>
                <a:rPr lang="en-IN" altLang="en-US" sz="1400" b="1" dirty="0">
                  <a:solidFill>
                    <a:srgbClr val="002060"/>
                  </a:solidFill>
                </a:rPr>
                <a:t>Mapping of Users  as per Enquiry</a:t>
              </a:r>
            </a:p>
            <a:p>
              <a:pPr>
                <a:spcBef>
                  <a:spcPct val="0"/>
                </a:spcBef>
                <a:buFontTx/>
                <a:buNone/>
              </a:pPr>
              <a:endParaRPr lang="en-US" altLang="en-US" sz="1800" dirty="0">
                <a:latin typeface="Arial" panose="020B0604020202020204" pitchFamily="34" charset="0"/>
              </a:endParaRPr>
            </a:p>
          </p:txBody>
        </p:sp>
        <p:sp>
          <p:nvSpPr>
            <p:cNvPr id="66" name="Rectangle 10">
              <a:extLst>
                <a:ext uri="{FF2B5EF4-FFF2-40B4-BE49-F238E27FC236}">
                  <a16:creationId xmlns:a16="http://schemas.microsoft.com/office/drawing/2014/main" id="{A1E9F019-331C-B52A-331F-8887F7784104}"/>
                </a:ext>
              </a:extLst>
            </p:cNvPr>
            <p:cNvSpPr>
              <a:spLocks noChangeArrowheads="1"/>
            </p:cNvSpPr>
            <p:nvPr/>
          </p:nvSpPr>
          <p:spPr bwMode="auto">
            <a:xfrm>
              <a:off x="4555" y="6723"/>
              <a:ext cx="3028" cy="1079"/>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ts val="475"/>
                </a:spcBef>
                <a:spcAft>
                  <a:spcPts val="1000"/>
                </a:spcAft>
                <a:buFontTx/>
                <a:buNone/>
              </a:pPr>
              <a:r>
                <a:rPr lang="en-IN" altLang="en-US" sz="1400" b="1">
                  <a:solidFill>
                    <a:srgbClr val="002060"/>
                  </a:solidFill>
                </a:rPr>
                <a:t>Digitalized Order Booking</a:t>
              </a:r>
            </a:p>
            <a:p>
              <a:pPr>
                <a:spcBef>
                  <a:spcPct val="0"/>
                </a:spcBef>
                <a:buFontTx/>
                <a:buNone/>
              </a:pPr>
              <a:endParaRPr lang="en-US" altLang="en-US" sz="1800">
                <a:latin typeface="Arial" panose="020B0604020202020204" pitchFamily="34" charset="0"/>
              </a:endParaRPr>
            </a:p>
          </p:txBody>
        </p:sp>
        <p:sp>
          <p:nvSpPr>
            <p:cNvPr id="67" name="Rectangle 11">
              <a:extLst>
                <a:ext uri="{FF2B5EF4-FFF2-40B4-BE49-F238E27FC236}">
                  <a16:creationId xmlns:a16="http://schemas.microsoft.com/office/drawing/2014/main" id="{5096B83F-C1AF-52D6-1BCA-6274100007D6}"/>
                </a:ext>
              </a:extLst>
            </p:cNvPr>
            <p:cNvSpPr>
              <a:spLocks noChangeArrowheads="1"/>
            </p:cNvSpPr>
            <p:nvPr/>
          </p:nvSpPr>
          <p:spPr bwMode="auto">
            <a:xfrm>
              <a:off x="8530" y="6723"/>
              <a:ext cx="3029" cy="1079"/>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ts val="725"/>
                </a:spcBef>
                <a:spcAft>
                  <a:spcPts val="1000"/>
                </a:spcAft>
                <a:buFontTx/>
                <a:buNone/>
              </a:pPr>
              <a:r>
                <a:rPr lang="en-IN" altLang="en-US" sz="1400" b="1">
                  <a:solidFill>
                    <a:srgbClr val="002060"/>
                  </a:solidFill>
                </a:rPr>
                <a:t>Digitalized Payment Module</a:t>
              </a:r>
              <a:endParaRPr lang="en-IN" altLang="en-US" sz="1400" b="1">
                <a:solidFill>
                  <a:srgbClr val="002060"/>
                </a:solidFill>
                <a:latin typeface="Times New Roman" panose="02020603050405020304" pitchFamily="18" charset="0"/>
              </a:endParaRPr>
            </a:p>
            <a:p>
              <a:pPr>
                <a:spcBef>
                  <a:spcPct val="0"/>
                </a:spcBef>
                <a:buFontTx/>
                <a:buNone/>
              </a:pPr>
              <a:endParaRPr lang="en-US" altLang="en-US" sz="1800">
                <a:latin typeface="Arial" panose="020B0604020202020204" pitchFamily="34" charset="0"/>
              </a:endParaRPr>
            </a:p>
          </p:txBody>
        </p:sp>
        <p:sp>
          <p:nvSpPr>
            <p:cNvPr id="68" name="Rectangle 12">
              <a:extLst>
                <a:ext uri="{FF2B5EF4-FFF2-40B4-BE49-F238E27FC236}">
                  <a16:creationId xmlns:a16="http://schemas.microsoft.com/office/drawing/2014/main" id="{EEF44E40-43EB-C170-1EB5-780B3919F411}"/>
                </a:ext>
              </a:extLst>
            </p:cNvPr>
            <p:cNvSpPr>
              <a:spLocks noChangeArrowheads="1"/>
            </p:cNvSpPr>
            <p:nvPr/>
          </p:nvSpPr>
          <p:spPr bwMode="auto">
            <a:xfrm>
              <a:off x="5984" y="9106"/>
              <a:ext cx="5575" cy="674"/>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spcAft>
                  <a:spcPts val="1000"/>
                </a:spcAft>
                <a:buFontTx/>
                <a:buNone/>
              </a:pPr>
              <a:r>
                <a:rPr lang="en-IN" altLang="en-US" sz="1400" b="1">
                  <a:solidFill>
                    <a:srgbClr val="632423"/>
                  </a:solidFill>
                </a:rPr>
                <a:t>Sales  through   Integrated  E-Commerce</a:t>
              </a:r>
              <a:endParaRPr lang="en-US" altLang="en-US" sz="1800">
                <a:latin typeface="Arial" panose="020B0604020202020204" pitchFamily="34" charset="0"/>
              </a:endParaRPr>
            </a:p>
          </p:txBody>
        </p:sp>
        <p:sp>
          <p:nvSpPr>
            <p:cNvPr id="69" name="AutoShape 13">
              <a:extLst>
                <a:ext uri="{FF2B5EF4-FFF2-40B4-BE49-F238E27FC236}">
                  <a16:creationId xmlns:a16="http://schemas.microsoft.com/office/drawing/2014/main" id="{0223D05D-DD73-37F7-FDA4-51FE0FE367AE}"/>
                </a:ext>
              </a:extLst>
            </p:cNvPr>
            <p:cNvSpPr>
              <a:spLocks noChangeArrowheads="1"/>
            </p:cNvSpPr>
            <p:nvPr/>
          </p:nvSpPr>
          <p:spPr bwMode="auto">
            <a:xfrm>
              <a:off x="3660" y="2505"/>
              <a:ext cx="751" cy="144"/>
            </a:xfrm>
            <a:prstGeom prst="rightArrow">
              <a:avLst>
                <a:gd name="adj1" fmla="val 50000"/>
                <a:gd name="adj2" fmla="val 131130"/>
              </a:avLst>
            </a:prstGeom>
            <a:solidFill>
              <a:srgbClr val="9BBB59"/>
            </a:solidFill>
            <a:ln w="38100">
              <a:solidFill>
                <a:srgbClr val="4E6128"/>
              </a:solidFill>
              <a:miter lim="800000"/>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70" name="AutoShape 14">
              <a:extLst>
                <a:ext uri="{FF2B5EF4-FFF2-40B4-BE49-F238E27FC236}">
                  <a16:creationId xmlns:a16="http://schemas.microsoft.com/office/drawing/2014/main" id="{7C48FF79-10C8-E967-79C4-6517C472C08E}"/>
                </a:ext>
              </a:extLst>
            </p:cNvPr>
            <p:cNvSpPr>
              <a:spLocks noChangeArrowheads="1"/>
            </p:cNvSpPr>
            <p:nvPr/>
          </p:nvSpPr>
          <p:spPr bwMode="auto">
            <a:xfrm>
              <a:off x="7659" y="2490"/>
              <a:ext cx="751" cy="142"/>
            </a:xfrm>
            <a:prstGeom prst="rightArrow">
              <a:avLst>
                <a:gd name="adj1" fmla="val 50000"/>
                <a:gd name="adj2" fmla="val 131116"/>
              </a:avLst>
            </a:prstGeom>
            <a:solidFill>
              <a:srgbClr val="9BBB59"/>
            </a:solidFill>
            <a:ln w="38100">
              <a:solidFill>
                <a:srgbClr val="4E6128"/>
              </a:solidFill>
              <a:miter lim="800000"/>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71" name="AutoShape 15">
              <a:extLst>
                <a:ext uri="{FF2B5EF4-FFF2-40B4-BE49-F238E27FC236}">
                  <a16:creationId xmlns:a16="http://schemas.microsoft.com/office/drawing/2014/main" id="{B4C530EF-185B-D232-93FC-FEC72D7C1C8F}"/>
                </a:ext>
              </a:extLst>
            </p:cNvPr>
            <p:cNvSpPr>
              <a:spLocks noChangeArrowheads="1"/>
            </p:cNvSpPr>
            <p:nvPr/>
          </p:nvSpPr>
          <p:spPr bwMode="auto">
            <a:xfrm>
              <a:off x="3644" y="4905"/>
              <a:ext cx="751" cy="142"/>
            </a:xfrm>
            <a:prstGeom prst="rightArrow">
              <a:avLst>
                <a:gd name="adj1" fmla="val 50000"/>
                <a:gd name="adj2" fmla="val 131116"/>
              </a:avLst>
            </a:prstGeom>
            <a:solidFill>
              <a:srgbClr val="9BBB59"/>
            </a:solidFill>
            <a:ln w="38100">
              <a:solidFill>
                <a:srgbClr val="4E6128"/>
              </a:solidFill>
              <a:miter lim="800000"/>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72" name="AutoShape 16">
              <a:extLst>
                <a:ext uri="{FF2B5EF4-FFF2-40B4-BE49-F238E27FC236}">
                  <a16:creationId xmlns:a16="http://schemas.microsoft.com/office/drawing/2014/main" id="{CC1CDA88-7E0F-33E0-C17C-4DB152D20056}"/>
                </a:ext>
              </a:extLst>
            </p:cNvPr>
            <p:cNvSpPr>
              <a:spLocks noChangeArrowheads="1"/>
            </p:cNvSpPr>
            <p:nvPr/>
          </p:nvSpPr>
          <p:spPr bwMode="auto">
            <a:xfrm>
              <a:off x="7659" y="4905"/>
              <a:ext cx="751" cy="142"/>
            </a:xfrm>
            <a:prstGeom prst="rightArrow">
              <a:avLst>
                <a:gd name="adj1" fmla="val 50000"/>
                <a:gd name="adj2" fmla="val 131116"/>
              </a:avLst>
            </a:prstGeom>
            <a:solidFill>
              <a:srgbClr val="9BBB59"/>
            </a:solidFill>
            <a:ln w="38100">
              <a:solidFill>
                <a:srgbClr val="4E6128"/>
              </a:solidFill>
              <a:miter lim="800000"/>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73" name="AutoShape 17">
              <a:extLst>
                <a:ext uri="{FF2B5EF4-FFF2-40B4-BE49-F238E27FC236}">
                  <a16:creationId xmlns:a16="http://schemas.microsoft.com/office/drawing/2014/main" id="{ECC383F7-CD24-5D59-C36B-74447258B168}"/>
                </a:ext>
              </a:extLst>
            </p:cNvPr>
            <p:cNvSpPr>
              <a:spLocks noChangeArrowheads="1"/>
            </p:cNvSpPr>
            <p:nvPr/>
          </p:nvSpPr>
          <p:spPr bwMode="auto">
            <a:xfrm>
              <a:off x="3731" y="7259"/>
              <a:ext cx="749" cy="144"/>
            </a:xfrm>
            <a:prstGeom prst="rightArrow">
              <a:avLst>
                <a:gd name="adj1" fmla="val 50000"/>
                <a:gd name="adj2" fmla="val 131118"/>
              </a:avLst>
            </a:prstGeom>
            <a:solidFill>
              <a:srgbClr val="9BBB59"/>
            </a:solidFill>
            <a:ln w="38100">
              <a:solidFill>
                <a:srgbClr val="4E6128"/>
              </a:solidFill>
              <a:miter lim="800000"/>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74" name="AutoShape 18">
              <a:extLst>
                <a:ext uri="{FF2B5EF4-FFF2-40B4-BE49-F238E27FC236}">
                  <a16:creationId xmlns:a16="http://schemas.microsoft.com/office/drawing/2014/main" id="{83B277AC-5C6E-6B92-1D7D-0076A49ADD94}"/>
                </a:ext>
              </a:extLst>
            </p:cNvPr>
            <p:cNvSpPr>
              <a:spLocks noChangeArrowheads="1"/>
            </p:cNvSpPr>
            <p:nvPr/>
          </p:nvSpPr>
          <p:spPr bwMode="auto">
            <a:xfrm>
              <a:off x="7691" y="7259"/>
              <a:ext cx="749" cy="144"/>
            </a:xfrm>
            <a:prstGeom prst="rightArrow">
              <a:avLst>
                <a:gd name="adj1" fmla="val 50000"/>
                <a:gd name="adj2" fmla="val 131118"/>
              </a:avLst>
            </a:prstGeom>
            <a:solidFill>
              <a:srgbClr val="9BBB59"/>
            </a:solidFill>
            <a:ln w="38100">
              <a:solidFill>
                <a:srgbClr val="4E6128"/>
              </a:solidFill>
              <a:miter lim="800000"/>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75" name="AutoShape 19">
              <a:extLst>
                <a:ext uri="{FF2B5EF4-FFF2-40B4-BE49-F238E27FC236}">
                  <a16:creationId xmlns:a16="http://schemas.microsoft.com/office/drawing/2014/main" id="{37867D79-6C5A-5C22-A67A-17658D9ABE7F}"/>
                </a:ext>
              </a:extLst>
            </p:cNvPr>
            <p:cNvSpPr>
              <a:spLocks noChangeArrowheads="1"/>
            </p:cNvSpPr>
            <p:nvPr/>
          </p:nvSpPr>
          <p:spPr bwMode="auto">
            <a:xfrm rot="5254829">
              <a:off x="9736" y="3633"/>
              <a:ext cx="749" cy="143"/>
            </a:xfrm>
            <a:prstGeom prst="rightArrow">
              <a:avLst>
                <a:gd name="adj1" fmla="val 50000"/>
                <a:gd name="adj2" fmla="val 131114"/>
              </a:avLst>
            </a:prstGeom>
            <a:solidFill>
              <a:srgbClr val="9BBB59"/>
            </a:solidFill>
            <a:ln w="38100">
              <a:solidFill>
                <a:srgbClr val="4E6128"/>
              </a:solidFill>
              <a:miter lim="800000"/>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76" name="AutoShape 20">
              <a:extLst>
                <a:ext uri="{FF2B5EF4-FFF2-40B4-BE49-F238E27FC236}">
                  <a16:creationId xmlns:a16="http://schemas.microsoft.com/office/drawing/2014/main" id="{70265D0C-EF66-18AF-CC41-37775F8E608A}"/>
                </a:ext>
              </a:extLst>
            </p:cNvPr>
            <p:cNvSpPr>
              <a:spLocks noChangeArrowheads="1"/>
            </p:cNvSpPr>
            <p:nvPr/>
          </p:nvSpPr>
          <p:spPr bwMode="auto">
            <a:xfrm rot="5254829">
              <a:off x="1547" y="6078"/>
              <a:ext cx="751" cy="143"/>
            </a:xfrm>
            <a:prstGeom prst="rightArrow">
              <a:avLst>
                <a:gd name="adj1" fmla="val 50000"/>
                <a:gd name="adj2" fmla="val 131124"/>
              </a:avLst>
            </a:prstGeom>
            <a:solidFill>
              <a:srgbClr val="9BBB59"/>
            </a:solidFill>
            <a:ln w="38100">
              <a:solidFill>
                <a:srgbClr val="4E6128"/>
              </a:solidFill>
              <a:miter lim="800000"/>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77" name="AutoShape 21">
              <a:extLst>
                <a:ext uri="{FF2B5EF4-FFF2-40B4-BE49-F238E27FC236}">
                  <a16:creationId xmlns:a16="http://schemas.microsoft.com/office/drawing/2014/main" id="{6C90E227-635D-BA78-E679-ACC807851455}"/>
                </a:ext>
              </a:extLst>
            </p:cNvPr>
            <p:cNvSpPr>
              <a:spLocks noChangeArrowheads="1"/>
            </p:cNvSpPr>
            <p:nvPr/>
          </p:nvSpPr>
          <p:spPr bwMode="auto">
            <a:xfrm rot="5254829">
              <a:off x="9591" y="8404"/>
              <a:ext cx="751" cy="143"/>
            </a:xfrm>
            <a:prstGeom prst="rightArrow">
              <a:avLst>
                <a:gd name="adj1" fmla="val 50000"/>
                <a:gd name="adj2" fmla="val 131124"/>
              </a:avLst>
            </a:prstGeom>
            <a:solidFill>
              <a:srgbClr val="9BBB59"/>
            </a:solidFill>
            <a:ln w="38100">
              <a:solidFill>
                <a:srgbClr val="4E6128"/>
              </a:solidFill>
              <a:miter lim="800000"/>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grpSp>
      <p:sp>
        <p:nvSpPr>
          <p:cNvPr id="98" name="Text Box 50">
            <a:extLst>
              <a:ext uri="{FF2B5EF4-FFF2-40B4-BE49-F238E27FC236}">
                <a16:creationId xmlns:a16="http://schemas.microsoft.com/office/drawing/2014/main" id="{5ECC02C3-9C91-1AA3-7587-BEDDD587C39C}"/>
              </a:ext>
            </a:extLst>
          </p:cNvPr>
          <p:cNvSpPr txBox="1">
            <a:spLocks noChangeArrowheads="1"/>
          </p:cNvSpPr>
          <p:nvPr/>
        </p:nvSpPr>
        <p:spPr bwMode="auto">
          <a:xfrm>
            <a:off x="259613" y="1573413"/>
            <a:ext cx="764339" cy="4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28000"/>
              </a:lnSpc>
              <a:spcBef>
                <a:spcPct val="0"/>
              </a:spcBef>
              <a:spcAft>
                <a:spcPts val="1000"/>
              </a:spcAft>
              <a:buFontTx/>
              <a:buNone/>
            </a:pPr>
            <a:r>
              <a:rPr lang="en-US" altLang="en-US" sz="1050" b="1" dirty="0">
                <a:solidFill>
                  <a:srgbClr val="FFFFFF"/>
                </a:solidFill>
                <a:latin typeface="Arial" panose="020B0604020202020204" pitchFamily="34" charset="0"/>
              </a:rPr>
              <a:t>A</a:t>
            </a:r>
            <a:r>
              <a:rPr lang="en-IN" altLang="en-US" sz="1050" b="1" dirty="0" err="1">
                <a:solidFill>
                  <a:srgbClr val="FFFFFF"/>
                </a:solidFill>
                <a:latin typeface="Arial" panose="020B0604020202020204" pitchFamily="34" charset="0"/>
              </a:rPr>
              <a:t>griculture</a:t>
            </a:r>
            <a:r>
              <a:rPr lang="en-IN" altLang="en-US" sz="1050" b="1" dirty="0">
                <a:solidFill>
                  <a:srgbClr val="FFFFFF"/>
                </a:solidFill>
                <a:latin typeface="Arial" panose="020B0604020202020204" pitchFamily="34" charset="0"/>
              </a:rPr>
              <a:t>  </a:t>
            </a:r>
            <a:endParaRPr lang="en-US" altLang="en-US" sz="1050" dirty="0">
              <a:latin typeface="Arial" panose="020B0604020202020204" pitchFamily="34" charset="0"/>
            </a:endParaRPr>
          </a:p>
        </p:txBody>
      </p:sp>
      <p:pic>
        <p:nvPicPr>
          <p:cNvPr id="80" name="Picture 79">
            <a:extLst>
              <a:ext uri="{FF2B5EF4-FFF2-40B4-BE49-F238E27FC236}">
                <a16:creationId xmlns:a16="http://schemas.microsoft.com/office/drawing/2014/main" id="{CA7D65F2-0410-62A7-02DF-3E11F88949EE}"/>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 y="5972184"/>
            <a:ext cx="1737360" cy="1228513"/>
          </a:xfrm>
          <a:prstGeom prst="rect">
            <a:avLst/>
          </a:prstGeom>
        </p:spPr>
      </p:pic>
    </p:spTree>
    <p:extLst>
      <p:ext uri="{BB962C8B-B14F-4D97-AF65-F5344CB8AC3E}">
        <p14:creationId xmlns:p14="http://schemas.microsoft.com/office/powerpoint/2010/main" val="3524102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DE215E-CCE3-67E1-79CD-B4161186445D}"/>
              </a:ext>
            </a:extLst>
          </p:cNvPr>
          <p:cNvSpPr>
            <a:spLocks noGrp="1"/>
          </p:cNvSpPr>
          <p:nvPr>
            <p:ph type="subTitle" idx="1"/>
          </p:nvPr>
        </p:nvSpPr>
        <p:spPr>
          <a:xfrm>
            <a:off x="95693" y="85060"/>
            <a:ext cx="12096307" cy="6666614"/>
          </a:xfrm>
        </p:spPr>
        <p:txBody>
          <a:bodyPr/>
          <a:lstStyle/>
          <a:p>
            <a:r>
              <a:rPr lang="en-US" b="1" dirty="0">
                <a:solidFill>
                  <a:schemeClr val="accent1">
                    <a:lumMod val="75000"/>
                  </a:schemeClr>
                </a:solidFill>
                <a:effectLst>
                  <a:outerShdw blurRad="38100" dist="38100" dir="2700000" algn="tl">
                    <a:srgbClr val="000000">
                      <a:alpha val="43137"/>
                    </a:srgbClr>
                  </a:outerShdw>
                </a:effectLst>
                <a:latin typeface="Arial" charset="0"/>
                <a:cs typeface="Arial" charset="0"/>
              </a:rPr>
              <a:t>Technical Approach</a:t>
            </a:r>
            <a:endPar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endParaRPr>
          </a:p>
        </p:txBody>
      </p:sp>
      <p:pic>
        <p:nvPicPr>
          <p:cNvPr id="4" name="Picture 3">
            <a:extLst>
              <a:ext uri="{FF2B5EF4-FFF2-40B4-BE49-F238E27FC236}">
                <a16:creationId xmlns:a16="http://schemas.microsoft.com/office/drawing/2014/main" id="{1BCABB8C-247E-87D9-49B8-D908DA37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0973"/>
            <a:ext cx="12210280" cy="6194878"/>
          </a:xfrm>
          <a:prstGeom prst="rect">
            <a:avLst/>
          </a:prstGeom>
        </p:spPr>
      </p:pic>
      <p:sp>
        <p:nvSpPr>
          <p:cNvPr id="2" name="Rectangle 12">
            <a:extLst>
              <a:ext uri="{FF2B5EF4-FFF2-40B4-BE49-F238E27FC236}">
                <a16:creationId xmlns:a16="http://schemas.microsoft.com/office/drawing/2014/main" id="{F40BD435-94D1-11EC-F7B7-9059C550B6D5}"/>
              </a:ext>
            </a:extLst>
          </p:cNvPr>
          <p:cNvSpPr>
            <a:spLocks noChangeArrowheads="1"/>
          </p:cNvSpPr>
          <p:nvPr/>
        </p:nvSpPr>
        <p:spPr bwMode="auto">
          <a:xfrm>
            <a:off x="280654" y="1456217"/>
            <a:ext cx="6432699"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indent="-342900">
              <a:spcBef>
                <a:spcPct val="0"/>
              </a:spcBef>
            </a:pPr>
            <a:r>
              <a:rPr lang="en-IN" altLang="en-US"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By providing a single source of data for a farm, blockchain would minimize the strain of record keeping and maintaining multiple record systems. </a:t>
            </a:r>
          </a:p>
          <a:p>
            <a:pPr marL="342900" indent="-342900">
              <a:spcBef>
                <a:spcPct val="0"/>
              </a:spcBef>
            </a:pPr>
            <a:endParaRPr lang="en-IN" altLang="en-US"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spcBef>
                <a:spcPct val="0"/>
              </a:spcBef>
            </a:pPr>
            <a:r>
              <a:rPr lang="en-IN" altLang="en-US"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It ultimately saves time and energy in the agriculture value chain.</a:t>
            </a:r>
          </a:p>
          <a:p>
            <a:pPr marL="800100" lvl="1" indent="-342900">
              <a:spcBef>
                <a:spcPct val="0"/>
              </a:spcBef>
            </a:pPr>
            <a:endParaRPr lang="en-IN" altLang="en-US"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spcBef>
                <a:spcPct val="0"/>
              </a:spcBef>
            </a:pPr>
            <a:r>
              <a:rPr lang="en-IN" altLang="en-US"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It is very important to realize that the blockchain alone can’t make growers more money, but it can provide the technology infrastructure for things like automation, digitization, and tracking, that could drive the farmers towards modern agriculture.</a:t>
            </a:r>
            <a:endParaRPr lang="en-IN" altLang="en-US"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390092CF-4CDF-18E1-9701-9783F9C7A2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000" y="1866151"/>
            <a:ext cx="3810000" cy="3238500"/>
          </a:xfrm>
          <a:prstGeom prst="rect">
            <a:avLst/>
          </a:prstGeom>
        </p:spPr>
      </p:pic>
      <p:pic>
        <p:nvPicPr>
          <p:cNvPr id="8" name="Picture 7">
            <a:extLst>
              <a:ext uri="{FF2B5EF4-FFF2-40B4-BE49-F238E27FC236}">
                <a16:creationId xmlns:a16="http://schemas.microsoft.com/office/drawing/2014/main" id="{CA7D65F2-0410-62A7-02DF-3E11F88949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 y="5972184"/>
            <a:ext cx="1737360" cy="1228513"/>
          </a:xfrm>
          <a:prstGeom prst="rect">
            <a:avLst/>
          </a:prstGeom>
        </p:spPr>
      </p:pic>
    </p:spTree>
    <p:extLst>
      <p:ext uri="{BB962C8B-B14F-4D97-AF65-F5344CB8AC3E}">
        <p14:creationId xmlns:p14="http://schemas.microsoft.com/office/powerpoint/2010/main" val="2547574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DE215E-CCE3-67E1-79CD-B4161186445D}"/>
              </a:ext>
            </a:extLst>
          </p:cNvPr>
          <p:cNvSpPr>
            <a:spLocks noGrp="1"/>
          </p:cNvSpPr>
          <p:nvPr>
            <p:ph type="subTitle" idx="1"/>
          </p:nvPr>
        </p:nvSpPr>
        <p:spPr>
          <a:xfrm>
            <a:off x="95693" y="85060"/>
            <a:ext cx="12096307" cy="6666614"/>
          </a:xfrm>
        </p:spPr>
        <p:txBody>
          <a:bodyPr/>
          <a:lstStyle/>
          <a:p>
            <a:r>
              <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BLOCKCHAIN TECHNOLOGY IN CURRENT AGRICULTURAL SYSTEMS</a:t>
            </a:r>
            <a:endParaRPr lang="en-IN" altLang="en-US" sz="2400" b="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1BCABB8C-247E-87D9-49B8-D908DA37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6" y="914399"/>
            <a:ext cx="12210280" cy="5987143"/>
          </a:xfrm>
          <a:prstGeom prst="rect">
            <a:avLst/>
          </a:prstGeom>
        </p:spPr>
      </p:pic>
      <p:sp>
        <p:nvSpPr>
          <p:cNvPr id="5" name="TextBox 4">
            <a:extLst>
              <a:ext uri="{FF2B5EF4-FFF2-40B4-BE49-F238E27FC236}">
                <a16:creationId xmlns:a16="http://schemas.microsoft.com/office/drawing/2014/main" id="{708FD13F-FD01-C8E9-50CE-5189451771B7}"/>
              </a:ext>
            </a:extLst>
          </p:cNvPr>
          <p:cNvSpPr txBox="1"/>
          <p:nvPr/>
        </p:nvSpPr>
        <p:spPr>
          <a:xfrm>
            <a:off x="400691" y="1263721"/>
            <a:ext cx="11695615" cy="3416320"/>
          </a:xfrm>
          <a:prstGeom prst="rect">
            <a:avLst/>
          </a:prstGeom>
          <a:noFill/>
        </p:spPr>
        <p:txBody>
          <a:bodyPr wrap="square">
            <a:spAutoFit/>
          </a:bodyPr>
          <a:lstStyle/>
          <a:p>
            <a:pPr algn="l"/>
            <a:r>
              <a:rPr lang="en-IN" altLang="en-US" sz="1800" dirty="0">
                <a:effectLst>
                  <a:outerShdw blurRad="38100" dist="38100" dir="2700000" algn="tl">
                    <a:srgbClr val="000000">
                      <a:alpha val="43137"/>
                    </a:srgbClr>
                  </a:outerShdw>
                </a:effectLst>
                <a:latin typeface="Arial" panose="020B0604020202020204" pitchFamily="34" charset="0"/>
              </a:rPr>
              <a:t>The major technological challenges can be summarized as the following aspects:</a:t>
            </a:r>
          </a:p>
          <a:p>
            <a:pPr algn="l"/>
            <a:r>
              <a:rPr lang="en-IN" altLang="en-US" sz="1800" dirty="0">
                <a:effectLst>
                  <a:outerShdw blurRad="38100" dist="38100" dir="2700000" algn="tl">
                    <a:srgbClr val="000000">
                      <a:alpha val="43137"/>
                    </a:srgbClr>
                  </a:outerShdw>
                </a:effectLst>
                <a:latin typeface="Arial" panose="020B0604020202020204" pitchFamily="34" charset="0"/>
              </a:rPr>
              <a:t> (</a:t>
            </a:r>
            <a:r>
              <a:rPr lang="en-IN" altLang="en-US" sz="1800" dirty="0" err="1">
                <a:effectLst>
                  <a:outerShdw blurRad="38100" dist="38100" dir="2700000" algn="tl">
                    <a:srgbClr val="000000">
                      <a:alpha val="43137"/>
                    </a:srgbClr>
                  </a:outerShdw>
                </a:effectLst>
                <a:latin typeface="Arial" panose="020B0604020202020204" pitchFamily="34" charset="0"/>
              </a:rPr>
              <a:t>i</a:t>
            </a:r>
            <a:r>
              <a:rPr lang="en-IN" altLang="en-US" sz="1800" dirty="0">
                <a:effectLst>
                  <a:outerShdw blurRad="38100" dist="38100" dir="2700000" algn="tl">
                    <a:srgbClr val="000000">
                      <a:alpha val="43137"/>
                    </a:srgbClr>
                  </a:outerShdw>
                </a:effectLst>
                <a:latin typeface="Arial" panose="020B0604020202020204" pitchFamily="34" charset="0"/>
              </a:rPr>
              <a:t>) scalability issue when integrating with data-intensive technology, such as IoT. The throughput of blockchain is much lower than the conventional centralized databases, which can achieve tens to hundreds of thousands of transactions per second. Therefore, data-intensive applications, e.g. monitoring and controlling farming by a sensor network, require fast storage speed and low network latency; </a:t>
            </a:r>
          </a:p>
          <a:p>
            <a:pPr algn="l"/>
            <a:r>
              <a:rPr lang="en-IN" altLang="en-US" sz="1800" dirty="0">
                <a:effectLst>
                  <a:outerShdw blurRad="38100" dist="38100" dir="2700000" algn="tl">
                    <a:srgbClr val="000000">
                      <a:alpha val="43137"/>
                    </a:srgbClr>
                  </a:outerShdw>
                </a:effectLst>
                <a:latin typeface="Arial" panose="020B0604020202020204" pitchFamily="34" charset="0"/>
              </a:rPr>
              <a:t>(ii) integration with existing legacy systems. Many organizations have deployed their own management systems for years and it is hard to migrate their entire systems to the emerging blockchain which could cause disruption to their current services;</a:t>
            </a:r>
          </a:p>
          <a:p>
            <a:pPr algn="l"/>
            <a:r>
              <a:rPr lang="en-IN" altLang="en-US" sz="1800" dirty="0">
                <a:effectLst>
                  <a:outerShdw blurRad="38100" dist="38100" dir="2700000" algn="tl">
                    <a:srgbClr val="000000">
                      <a:alpha val="43137"/>
                    </a:srgbClr>
                  </a:outerShdw>
                </a:effectLst>
                <a:latin typeface="Arial" panose="020B0604020202020204" pitchFamily="34" charset="0"/>
              </a:rPr>
              <a:t> (iii) security and privacy. Blockchain encourages a decentralized infrastructure that increases data transparency but compromises data privacy. Although most recent blockchain platforms allow the uploading of encrypted transaction records on-chain, more security features would enhance data security and privacy to a higher level due to various types of attacks. Blockchain systems are difficult to seamlessly integrate with legacy systems.</a:t>
            </a:r>
          </a:p>
        </p:txBody>
      </p:sp>
      <p:pic>
        <p:nvPicPr>
          <p:cNvPr id="7" name="Picture 6">
            <a:extLst>
              <a:ext uri="{FF2B5EF4-FFF2-40B4-BE49-F238E27FC236}">
                <a16:creationId xmlns:a16="http://schemas.microsoft.com/office/drawing/2014/main" id="{CA7D65F2-0410-62A7-02DF-3E11F88949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 y="5972184"/>
            <a:ext cx="1737360" cy="1228513"/>
          </a:xfrm>
          <a:prstGeom prst="rect">
            <a:avLst/>
          </a:prstGeom>
        </p:spPr>
      </p:pic>
    </p:spTree>
    <p:extLst>
      <p:ext uri="{BB962C8B-B14F-4D97-AF65-F5344CB8AC3E}">
        <p14:creationId xmlns:p14="http://schemas.microsoft.com/office/powerpoint/2010/main" val="2188271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DE215E-CCE3-67E1-79CD-B4161186445D}"/>
              </a:ext>
            </a:extLst>
          </p:cNvPr>
          <p:cNvSpPr>
            <a:spLocks noGrp="1"/>
          </p:cNvSpPr>
          <p:nvPr>
            <p:ph type="subTitle" idx="1"/>
          </p:nvPr>
        </p:nvSpPr>
        <p:spPr>
          <a:xfrm>
            <a:off x="95693" y="85060"/>
            <a:ext cx="12096307" cy="6666614"/>
          </a:xfrm>
        </p:spPr>
        <p:txBody>
          <a:bodyPr/>
          <a:lstStyle/>
          <a:p>
            <a:r>
              <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BLOCKCHAIN TECHNOLOGY IN CURRENT AGRICULTURAL SYSTEMS</a:t>
            </a:r>
            <a:endParaRPr lang="en-IN" altLang="en-US" sz="2400" b="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endParaRPr>
          </a:p>
        </p:txBody>
      </p:sp>
      <p:pic>
        <p:nvPicPr>
          <p:cNvPr id="4" name="Picture 3">
            <a:extLst>
              <a:ext uri="{FF2B5EF4-FFF2-40B4-BE49-F238E27FC236}">
                <a16:creationId xmlns:a16="http://schemas.microsoft.com/office/drawing/2014/main" id="{1BCABB8C-247E-87D9-49B8-D908DA37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1542"/>
            <a:ext cx="12210280" cy="6349999"/>
          </a:xfrm>
          <a:prstGeom prst="rect">
            <a:avLst/>
          </a:prstGeom>
        </p:spPr>
      </p:pic>
      <p:sp>
        <p:nvSpPr>
          <p:cNvPr id="5" name="TextBox 4">
            <a:extLst>
              <a:ext uri="{FF2B5EF4-FFF2-40B4-BE49-F238E27FC236}">
                <a16:creationId xmlns:a16="http://schemas.microsoft.com/office/drawing/2014/main" id="{8BDAADF3-6F04-9C99-A01C-BF0561E8C7E7}"/>
              </a:ext>
            </a:extLst>
          </p:cNvPr>
          <p:cNvSpPr txBox="1"/>
          <p:nvPr/>
        </p:nvSpPr>
        <p:spPr>
          <a:xfrm>
            <a:off x="95693" y="693965"/>
            <a:ext cx="12000614" cy="2031325"/>
          </a:xfrm>
          <a:prstGeom prst="rect">
            <a:avLst/>
          </a:prstGeom>
          <a:noFill/>
        </p:spPr>
        <p:txBody>
          <a:bodyPr wrap="square">
            <a:spAutoFit/>
          </a:bodyPr>
          <a:lstStyle/>
          <a:p>
            <a:pPr algn="just">
              <a:spcBef>
                <a:spcPct val="0"/>
              </a:spcBef>
              <a:buFontTx/>
              <a:buNone/>
            </a:pPr>
            <a:r>
              <a:rPr lang="en-IN" altLang="en-US" sz="1800" dirty="0">
                <a:effectLst>
                  <a:outerShdw blurRad="38100" dist="38100" dir="2700000" algn="tl">
                    <a:srgbClr val="000000">
                      <a:alpha val="43137"/>
                    </a:srgbClr>
                  </a:outerShdw>
                </a:effectLst>
                <a:latin typeface="Arial" panose="020B0604020202020204" pitchFamily="34" charset="0"/>
              </a:rPr>
              <a:t>we have presented a comprehensive survey on current blockchain-based agricultural applications and innovations. We have offered a detailed investigation of desperate blockchain applications in the agricultural sector. the current use of blockchain-related technologies in agricultural applications and provided some possible solutions. These challenges include:</a:t>
            </a:r>
          </a:p>
          <a:p>
            <a:pPr algn="just">
              <a:spcBef>
                <a:spcPct val="0"/>
              </a:spcBef>
              <a:buFontTx/>
              <a:buNone/>
            </a:pPr>
            <a:r>
              <a:rPr lang="en-IN" altLang="en-US" sz="1800" dirty="0">
                <a:effectLst>
                  <a:outerShdw blurRad="38100" dist="38100" dir="2700000" algn="tl">
                    <a:srgbClr val="000000">
                      <a:alpha val="43137"/>
                    </a:srgbClr>
                  </a:outerShdw>
                </a:effectLst>
                <a:latin typeface="Arial" panose="020B0604020202020204" pitchFamily="34" charset="0"/>
              </a:rPr>
              <a:t>(1) scalability, </a:t>
            </a:r>
          </a:p>
          <a:p>
            <a:pPr algn="just">
              <a:spcBef>
                <a:spcPct val="0"/>
              </a:spcBef>
              <a:buFontTx/>
              <a:buNone/>
            </a:pPr>
            <a:r>
              <a:rPr lang="en-IN" altLang="en-US" sz="1800" dirty="0">
                <a:effectLst>
                  <a:outerShdw blurRad="38100" dist="38100" dir="2700000" algn="tl">
                    <a:srgbClr val="000000">
                      <a:alpha val="43137"/>
                    </a:srgbClr>
                  </a:outerShdw>
                </a:effectLst>
                <a:latin typeface="Arial" panose="020B0604020202020204" pitchFamily="34" charset="0"/>
              </a:rPr>
              <a:t>(2) integration with existing legacy systems </a:t>
            </a:r>
          </a:p>
          <a:p>
            <a:pPr algn="just">
              <a:spcBef>
                <a:spcPct val="0"/>
              </a:spcBef>
              <a:buFontTx/>
              <a:buNone/>
            </a:pPr>
            <a:r>
              <a:rPr lang="en-IN" altLang="en-US" sz="1800" dirty="0">
                <a:effectLst>
                  <a:outerShdw blurRad="38100" dist="38100" dir="2700000" algn="tl">
                    <a:srgbClr val="000000">
                      <a:alpha val="43137"/>
                    </a:srgbClr>
                  </a:outerShdw>
                </a:effectLst>
                <a:latin typeface="Arial" panose="020B0604020202020204" pitchFamily="34" charset="0"/>
              </a:rPr>
              <a:t>(3) security and privacy.</a:t>
            </a:r>
          </a:p>
        </p:txBody>
      </p:sp>
      <p:pic>
        <p:nvPicPr>
          <p:cNvPr id="6" name="Picture 8" descr="https://miro.medium.com/max/1400/1*5aEAer4U0pTed11DzJtEnQ.png">
            <a:extLst>
              <a:ext uri="{FF2B5EF4-FFF2-40B4-BE49-F238E27FC236}">
                <a16:creationId xmlns:a16="http://schemas.microsoft.com/office/drawing/2014/main" id="{110C63D7-B829-9A9A-2E99-5BDBEF9D90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2828923"/>
            <a:ext cx="5753729" cy="3186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3" descr="https://www.cleveroad.com/images/article-previews/25473b6da053bc6471508b721fcd562083f61f16454b4724c0800cd297eed590.png">
            <a:extLst>
              <a:ext uri="{FF2B5EF4-FFF2-40B4-BE49-F238E27FC236}">
                <a16:creationId xmlns:a16="http://schemas.microsoft.com/office/drawing/2014/main" id="{9254BD21-21C1-FC66-13FA-91E8164347B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26906" y="2828917"/>
            <a:ext cx="6222232" cy="3186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CA7D65F2-0410-62A7-02DF-3E11F88949E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 y="5972184"/>
            <a:ext cx="1737360" cy="1228513"/>
          </a:xfrm>
          <a:prstGeom prst="rect">
            <a:avLst/>
          </a:prstGeom>
        </p:spPr>
      </p:pic>
    </p:spTree>
    <p:extLst>
      <p:ext uri="{BB962C8B-B14F-4D97-AF65-F5344CB8AC3E}">
        <p14:creationId xmlns:p14="http://schemas.microsoft.com/office/powerpoint/2010/main" val="142225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DE215E-CCE3-67E1-79CD-B4161186445D}"/>
              </a:ext>
            </a:extLst>
          </p:cNvPr>
          <p:cNvSpPr>
            <a:spLocks noGrp="1"/>
          </p:cNvSpPr>
          <p:nvPr>
            <p:ph type="subTitle" idx="1"/>
          </p:nvPr>
        </p:nvSpPr>
        <p:spPr>
          <a:xfrm>
            <a:off x="95693" y="85060"/>
            <a:ext cx="12096307" cy="6666614"/>
          </a:xfrm>
        </p:spPr>
        <p:txBody>
          <a:bodyPr/>
          <a:lstStyle/>
          <a:p>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Smart Contracts</a:t>
            </a:r>
            <a:endPar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endParaRPr>
          </a:p>
        </p:txBody>
      </p:sp>
      <p:pic>
        <p:nvPicPr>
          <p:cNvPr id="4" name="Picture 3">
            <a:extLst>
              <a:ext uri="{FF2B5EF4-FFF2-40B4-BE49-F238E27FC236}">
                <a16:creationId xmlns:a16="http://schemas.microsoft.com/office/drawing/2014/main" id="{1BCABB8C-247E-87D9-49B8-D908DA37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8677"/>
            <a:ext cx="12210280" cy="6072186"/>
          </a:xfrm>
          <a:prstGeom prst="rect">
            <a:avLst/>
          </a:prstGeom>
        </p:spPr>
      </p:pic>
      <p:pic>
        <p:nvPicPr>
          <p:cNvPr id="2" name="Picture 13">
            <a:extLst>
              <a:ext uri="{FF2B5EF4-FFF2-40B4-BE49-F238E27FC236}">
                <a16:creationId xmlns:a16="http://schemas.microsoft.com/office/drawing/2014/main" id="{F075D3A9-0FEE-E22D-F378-5F4F0990C8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7" y="2553323"/>
            <a:ext cx="5738879" cy="3235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94D1931A-0C06-1AB6-8F9D-60CED1FFA714}"/>
              </a:ext>
            </a:extLst>
          </p:cNvPr>
          <p:cNvPicPr>
            <a:picLocks noChangeAspect="1"/>
          </p:cNvPicPr>
          <p:nvPr/>
        </p:nvPicPr>
        <p:blipFill>
          <a:blip r:embed="rId4"/>
          <a:stretch>
            <a:fillRect/>
          </a:stretch>
        </p:blipFill>
        <p:spPr>
          <a:xfrm>
            <a:off x="5915086" y="2552735"/>
            <a:ext cx="6215010" cy="3235656"/>
          </a:xfrm>
          <a:prstGeom prst="rect">
            <a:avLst/>
          </a:prstGeom>
        </p:spPr>
      </p:pic>
      <p:sp>
        <p:nvSpPr>
          <p:cNvPr id="11" name="TextBox 10">
            <a:extLst>
              <a:ext uri="{FF2B5EF4-FFF2-40B4-BE49-F238E27FC236}">
                <a16:creationId xmlns:a16="http://schemas.microsoft.com/office/drawing/2014/main" id="{332AC068-C972-902C-7875-91F7AA85B2C7}"/>
              </a:ext>
            </a:extLst>
          </p:cNvPr>
          <p:cNvSpPr txBox="1"/>
          <p:nvPr/>
        </p:nvSpPr>
        <p:spPr>
          <a:xfrm>
            <a:off x="95694" y="1212351"/>
            <a:ext cx="11615294" cy="1200329"/>
          </a:xfrm>
          <a:prstGeom prst="rect">
            <a:avLst/>
          </a:prstGeom>
          <a:noFill/>
        </p:spPr>
        <p:txBody>
          <a:bodyPr wrap="square">
            <a:spAutoFit/>
          </a:bodyPr>
          <a:lstStyle/>
          <a:p>
            <a:r>
              <a:rPr lang="en-IN" b="0" i="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Smart contracts are computer programs or protocols for automated transactions that are stored on a blockchain and run in response to meeting certain conditions. In other words, smart contracts automate the execution of agreements so that all participants can ascertain the outcome as soon as possible without the involvement of an intermediary or time delay.</a:t>
            </a:r>
            <a:endParaRPr lang="en-IN"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CA7D65F2-0410-62A7-02DF-3E11F88949E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 y="5972184"/>
            <a:ext cx="1737360" cy="1228513"/>
          </a:xfrm>
          <a:prstGeom prst="rect">
            <a:avLst/>
          </a:prstGeom>
        </p:spPr>
      </p:pic>
    </p:spTree>
    <p:extLst>
      <p:ext uri="{BB962C8B-B14F-4D97-AF65-F5344CB8AC3E}">
        <p14:creationId xmlns:p14="http://schemas.microsoft.com/office/powerpoint/2010/main" val="868935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DE215E-CCE3-67E1-79CD-B4161186445D}"/>
              </a:ext>
            </a:extLst>
          </p:cNvPr>
          <p:cNvSpPr>
            <a:spLocks noGrp="1"/>
          </p:cNvSpPr>
          <p:nvPr>
            <p:ph type="subTitle" idx="1"/>
          </p:nvPr>
        </p:nvSpPr>
        <p:spPr>
          <a:xfrm>
            <a:off x="95693" y="85060"/>
            <a:ext cx="12096307" cy="6666614"/>
          </a:xfrm>
        </p:spPr>
        <p:txBody>
          <a:bodyPr/>
          <a:lstStyle/>
          <a:p>
            <a:r>
              <a:rPr lang="en-US" b="1" dirty="0">
                <a:solidFill>
                  <a:schemeClr val="accent1">
                    <a:lumMod val="75000"/>
                  </a:schemeClr>
                </a:solidFill>
                <a:effectLst>
                  <a:outerShdw blurRad="38100" dist="38100" dir="2700000" algn="tl">
                    <a:srgbClr val="000000">
                      <a:alpha val="43137"/>
                    </a:srgbClr>
                  </a:outerShdw>
                </a:effectLst>
                <a:latin typeface="Arial" charset="0"/>
                <a:cs typeface="Arial" charset="0"/>
              </a:rPr>
              <a:t>Prototype</a:t>
            </a:r>
            <a:endPar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endParaRPr>
          </a:p>
        </p:txBody>
      </p:sp>
      <p:pic>
        <p:nvPicPr>
          <p:cNvPr id="4" name="Picture 3">
            <a:extLst>
              <a:ext uri="{FF2B5EF4-FFF2-40B4-BE49-F238E27FC236}">
                <a16:creationId xmlns:a16="http://schemas.microsoft.com/office/drawing/2014/main" id="{1BCABB8C-247E-87D9-49B8-D908DA37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9720"/>
            <a:ext cx="12210280" cy="6228280"/>
          </a:xfrm>
          <a:prstGeom prst="rect">
            <a:avLst/>
          </a:prstGeom>
        </p:spPr>
      </p:pic>
      <p:pic>
        <p:nvPicPr>
          <p:cNvPr id="7" name="Picture 6">
            <a:extLst>
              <a:ext uri="{FF2B5EF4-FFF2-40B4-BE49-F238E27FC236}">
                <a16:creationId xmlns:a16="http://schemas.microsoft.com/office/drawing/2014/main" id="{CA7D65F2-0410-62A7-02DF-3E11F88949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 y="5972184"/>
            <a:ext cx="1737360" cy="1228513"/>
          </a:xfrm>
          <a:prstGeom prst="rect">
            <a:avLst/>
          </a:prstGeom>
        </p:spPr>
      </p:pic>
      <p:pic>
        <p:nvPicPr>
          <p:cNvPr id="6" name="Picture 5">
            <a:extLst>
              <a:ext uri="{FF2B5EF4-FFF2-40B4-BE49-F238E27FC236}">
                <a16:creationId xmlns:a16="http://schemas.microsoft.com/office/drawing/2014/main" id="{C4E2DF05-87C1-1D98-44E5-266AC0AFCF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772" y="782310"/>
            <a:ext cx="2638425" cy="5495925"/>
          </a:xfrm>
          <a:prstGeom prst="rect">
            <a:avLst/>
          </a:prstGeom>
        </p:spPr>
      </p:pic>
      <p:pic>
        <p:nvPicPr>
          <p:cNvPr id="11" name="Picture 10">
            <a:extLst>
              <a:ext uri="{FF2B5EF4-FFF2-40B4-BE49-F238E27FC236}">
                <a16:creationId xmlns:a16="http://schemas.microsoft.com/office/drawing/2014/main" id="{433E37D8-09AE-BE23-CFAE-BD94F4D115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0942" y="817199"/>
            <a:ext cx="2743200" cy="5495924"/>
          </a:xfrm>
          <a:prstGeom prst="rect">
            <a:avLst/>
          </a:prstGeom>
        </p:spPr>
      </p:pic>
      <p:pic>
        <p:nvPicPr>
          <p:cNvPr id="13" name="Picture 12">
            <a:extLst>
              <a:ext uri="{FF2B5EF4-FFF2-40B4-BE49-F238E27FC236}">
                <a16:creationId xmlns:a16="http://schemas.microsoft.com/office/drawing/2014/main" id="{8F7AC4ED-44D6-158E-4998-8E1891FB2F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12886" y="782311"/>
            <a:ext cx="2638425" cy="5495924"/>
          </a:xfrm>
          <a:prstGeom prst="rect">
            <a:avLst/>
          </a:prstGeom>
        </p:spPr>
      </p:pic>
      <p:pic>
        <p:nvPicPr>
          <p:cNvPr id="15" name="Picture 14">
            <a:extLst>
              <a:ext uri="{FF2B5EF4-FFF2-40B4-BE49-F238E27FC236}">
                <a16:creationId xmlns:a16="http://schemas.microsoft.com/office/drawing/2014/main" id="{B28EE398-E435-D54A-78EF-77250BB441B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95227" y="783777"/>
            <a:ext cx="2590800" cy="5495924"/>
          </a:xfrm>
          <a:prstGeom prst="rect">
            <a:avLst/>
          </a:prstGeom>
        </p:spPr>
      </p:pic>
    </p:spTree>
    <p:extLst>
      <p:ext uri="{BB962C8B-B14F-4D97-AF65-F5344CB8AC3E}">
        <p14:creationId xmlns:p14="http://schemas.microsoft.com/office/powerpoint/2010/main" val="3055649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DE215E-CCE3-67E1-79CD-B4161186445D}"/>
              </a:ext>
            </a:extLst>
          </p:cNvPr>
          <p:cNvSpPr>
            <a:spLocks noGrp="1"/>
          </p:cNvSpPr>
          <p:nvPr>
            <p:ph type="subTitle" idx="1"/>
          </p:nvPr>
        </p:nvSpPr>
        <p:spPr>
          <a:xfrm>
            <a:off x="95693" y="85060"/>
            <a:ext cx="12096307" cy="6666614"/>
          </a:xfrm>
        </p:spPr>
        <p:txBody>
          <a:bodyPr/>
          <a:lstStyle/>
          <a:p>
            <a:r>
              <a:rPr lang="en-US" b="1" dirty="0">
                <a:solidFill>
                  <a:schemeClr val="accent1">
                    <a:lumMod val="75000"/>
                  </a:schemeClr>
                </a:solidFill>
                <a:effectLst>
                  <a:outerShdw blurRad="38100" dist="38100" dir="2700000" algn="tl">
                    <a:srgbClr val="000000">
                      <a:alpha val="43137"/>
                    </a:srgbClr>
                  </a:outerShdw>
                </a:effectLst>
                <a:latin typeface="Arial" charset="0"/>
                <a:cs typeface="Arial" charset="0"/>
              </a:rPr>
              <a:t>Prototype</a:t>
            </a:r>
            <a:endPar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endParaRPr>
          </a:p>
        </p:txBody>
      </p:sp>
      <p:pic>
        <p:nvPicPr>
          <p:cNvPr id="4" name="Picture 3">
            <a:extLst>
              <a:ext uri="{FF2B5EF4-FFF2-40B4-BE49-F238E27FC236}">
                <a16:creationId xmlns:a16="http://schemas.microsoft.com/office/drawing/2014/main" id="{1BCABB8C-247E-87D9-49B8-D908DA37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288"/>
            <a:ext cx="12210280" cy="6135812"/>
          </a:xfrm>
          <a:prstGeom prst="rect">
            <a:avLst/>
          </a:prstGeom>
        </p:spPr>
      </p:pic>
      <p:pic>
        <p:nvPicPr>
          <p:cNvPr id="7" name="Picture 6">
            <a:extLst>
              <a:ext uri="{FF2B5EF4-FFF2-40B4-BE49-F238E27FC236}">
                <a16:creationId xmlns:a16="http://schemas.microsoft.com/office/drawing/2014/main" id="{CA7D65F2-0410-62A7-02DF-3E11F88949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 y="5972184"/>
            <a:ext cx="1737360" cy="1228513"/>
          </a:xfrm>
          <a:prstGeom prst="rect">
            <a:avLst/>
          </a:prstGeom>
        </p:spPr>
      </p:pic>
      <p:pic>
        <p:nvPicPr>
          <p:cNvPr id="6" name="Picture 5">
            <a:extLst>
              <a:ext uri="{FF2B5EF4-FFF2-40B4-BE49-F238E27FC236}">
                <a16:creationId xmlns:a16="http://schemas.microsoft.com/office/drawing/2014/main" id="{9EA89E31-C87E-BF7F-F312-EB406D18FE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195" y="933396"/>
            <a:ext cx="2628900" cy="5381625"/>
          </a:xfrm>
          <a:prstGeom prst="rect">
            <a:avLst/>
          </a:prstGeom>
        </p:spPr>
      </p:pic>
      <p:pic>
        <p:nvPicPr>
          <p:cNvPr id="9" name="Picture 8">
            <a:extLst>
              <a:ext uri="{FF2B5EF4-FFF2-40B4-BE49-F238E27FC236}">
                <a16:creationId xmlns:a16="http://schemas.microsoft.com/office/drawing/2014/main" id="{341981C9-F7F5-DA74-5FD4-1BD4ABFC65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0226" y="933396"/>
            <a:ext cx="2609850" cy="5429250"/>
          </a:xfrm>
          <a:prstGeom prst="rect">
            <a:avLst/>
          </a:prstGeom>
        </p:spPr>
      </p:pic>
    </p:spTree>
    <p:extLst>
      <p:ext uri="{BB962C8B-B14F-4D97-AF65-F5344CB8AC3E}">
        <p14:creationId xmlns:p14="http://schemas.microsoft.com/office/powerpoint/2010/main" val="98262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DE215E-CCE3-67E1-79CD-B4161186445D}"/>
              </a:ext>
            </a:extLst>
          </p:cNvPr>
          <p:cNvSpPr>
            <a:spLocks noGrp="1"/>
          </p:cNvSpPr>
          <p:nvPr>
            <p:ph type="subTitle" idx="1"/>
          </p:nvPr>
        </p:nvSpPr>
        <p:spPr>
          <a:xfrm>
            <a:off x="95693" y="85060"/>
            <a:ext cx="12096307" cy="6666614"/>
          </a:xfrm>
        </p:spPr>
        <p:txBody>
          <a:bodyPr/>
          <a:lstStyle/>
          <a:p>
            <a:r>
              <a:rPr lang="en-US" b="1" dirty="0">
                <a:solidFill>
                  <a:schemeClr val="accent1">
                    <a:lumMod val="75000"/>
                  </a:schemeClr>
                </a:solidFill>
                <a:effectLst>
                  <a:outerShdw blurRad="38100" dist="38100" dir="2700000" algn="tl">
                    <a:srgbClr val="000000">
                      <a:alpha val="43137"/>
                    </a:srgbClr>
                  </a:outerShdw>
                </a:effectLst>
                <a:latin typeface="Arial" charset="0"/>
                <a:cs typeface="Arial" charset="0"/>
              </a:rPr>
              <a:t>Prototype Costing</a:t>
            </a:r>
            <a:endPar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endParaRPr>
          </a:p>
        </p:txBody>
      </p:sp>
      <p:pic>
        <p:nvPicPr>
          <p:cNvPr id="4" name="Picture 3">
            <a:extLst>
              <a:ext uri="{FF2B5EF4-FFF2-40B4-BE49-F238E27FC236}">
                <a16:creationId xmlns:a16="http://schemas.microsoft.com/office/drawing/2014/main" id="{1BCABB8C-247E-87D9-49B8-D908DA37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3926"/>
            <a:ext cx="12210280" cy="5972174"/>
          </a:xfrm>
          <a:prstGeom prst="rect">
            <a:avLst/>
          </a:prstGeom>
        </p:spPr>
      </p:pic>
      <p:graphicFrame>
        <p:nvGraphicFramePr>
          <p:cNvPr id="5" name="Table 4">
            <a:extLst>
              <a:ext uri="{FF2B5EF4-FFF2-40B4-BE49-F238E27FC236}">
                <a16:creationId xmlns:a16="http://schemas.microsoft.com/office/drawing/2014/main" id="{0124551D-1EF1-7356-1AAA-4860A4652D1A}"/>
              </a:ext>
            </a:extLst>
          </p:cNvPr>
          <p:cNvGraphicFramePr>
            <a:graphicFrameLocks noGrp="1"/>
          </p:cNvGraphicFramePr>
          <p:nvPr>
            <p:extLst>
              <p:ext uri="{D42A27DB-BD31-4B8C-83A1-F6EECF244321}">
                <p14:modId xmlns:p14="http://schemas.microsoft.com/office/powerpoint/2010/main" val="3599985614"/>
              </p:ext>
            </p:extLst>
          </p:nvPr>
        </p:nvGraphicFramePr>
        <p:xfrm>
          <a:off x="1085850" y="1866900"/>
          <a:ext cx="8458199" cy="3393635"/>
        </p:xfrm>
        <a:graphic>
          <a:graphicData uri="http://schemas.openxmlformats.org/drawingml/2006/table">
            <a:tbl>
              <a:tblPr>
                <a:tableStyleId>{5C22544A-7EE6-4342-B048-85BDC9FD1C3A}</a:tableStyleId>
              </a:tblPr>
              <a:tblGrid>
                <a:gridCol w="1342848">
                  <a:extLst>
                    <a:ext uri="{9D8B030D-6E8A-4147-A177-3AD203B41FA5}">
                      <a16:colId xmlns:a16="http://schemas.microsoft.com/office/drawing/2014/main" val="644399376"/>
                    </a:ext>
                  </a:extLst>
                </a:gridCol>
                <a:gridCol w="1743959">
                  <a:extLst>
                    <a:ext uri="{9D8B030D-6E8A-4147-A177-3AD203B41FA5}">
                      <a16:colId xmlns:a16="http://schemas.microsoft.com/office/drawing/2014/main" val="1120103266"/>
                    </a:ext>
                  </a:extLst>
                </a:gridCol>
                <a:gridCol w="2336904">
                  <a:extLst>
                    <a:ext uri="{9D8B030D-6E8A-4147-A177-3AD203B41FA5}">
                      <a16:colId xmlns:a16="http://schemas.microsoft.com/office/drawing/2014/main" val="2683942189"/>
                    </a:ext>
                  </a:extLst>
                </a:gridCol>
                <a:gridCol w="1743959">
                  <a:extLst>
                    <a:ext uri="{9D8B030D-6E8A-4147-A177-3AD203B41FA5}">
                      <a16:colId xmlns:a16="http://schemas.microsoft.com/office/drawing/2014/main" val="2154341504"/>
                    </a:ext>
                  </a:extLst>
                </a:gridCol>
                <a:gridCol w="1290529">
                  <a:extLst>
                    <a:ext uri="{9D8B030D-6E8A-4147-A177-3AD203B41FA5}">
                      <a16:colId xmlns:a16="http://schemas.microsoft.com/office/drawing/2014/main" val="3818344122"/>
                    </a:ext>
                  </a:extLst>
                </a:gridCol>
              </a:tblGrid>
              <a:tr h="394141">
                <a:tc>
                  <a:txBody>
                    <a:bodyPr/>
                    <a:lstStyle/>
                    <a:p>
                      <a:pPr algn="l" fontAlgn="b"/>
                      <a:r>
                        <a:rPr lang="en-IN" sz="2000" b="1" u="none" strike="noStrike" dirty="0">
                          <a:effectLst/>
                        </a:rPr>
                        <a:t> </a:t>
                      </a:r>
                      <a:endParaRPr lang="en-IN"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2000" b="1" u="none" strike="noStrike">
                          <a:effectLst/>
                        </a:rPr>
                        <a:t>Person Days(Hour)</a:t>
                      </a:r>
                      <a:endParaRPr lang="en-IN" sz="2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2000" b="1" u="none" strike="noStrike">
                          <a:effectLst/>
                        </a:rPr>
                        <a:t>Number of days</a:t>
                      </a:r>
                      <a:endParaRPr lang="en-IN" sz="2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2000" b="1" u="none" strike="noStrike">
                          <a:effectLst/>
                        </a:rPr>
                        <a:t>Per Day Cost($)</a:t>
                      </a:r>
                      <a:endParaRPr lang="en-IN" sz="2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2000" b="1" u="none" strike="noStrike">
                          <a:effectLst/>
                        </a:rPr>
                        <a:t>Total($)</a:t>
                      </a:r>
                      <a:endParaRPr lang="en-IN" sz="2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00520279"/>
                  </a:ext>
                </a:extLst>
              </a:tr>
              <a:tr h="394141">
                <a:tc>
                  <a:txBody>
                    <a:bodyPr/>
                    <a:lstStyle/>
                    <a:p>
                      <a:pPr algn="l" fontAlgn="b"/>
                      <a:r>
                        <a:rPr lang="en-IN" sz="2000" b="1" u="none" strike="noStrike">
                          <a:effectLst/>
                        </a:rPr>
                        <a:t>Architect</a:t>
                      </a:r>
                      <a:endParaRPr lang="en-IN" sz="20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b="1" u="none" strike="noStrike" dirty="0">
                          <a:effectLst/>
                        </a:rPr>
                        <a:t>24</a:t>
                      </a:r>
                      <a:endParaRPr lang="en-IN"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b="1" u="none" strike="noStrike">
                          <a:effectLst/>
                        </a:rPr>
                        <a:t>3</a:t>
                      </a:r>
                      <a:endParaRPr lang="en-IN" sz="20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b="1" u="none" strike="noStrike">
                          <a:effectLst/>
                        </a:rPr>
                        <a:t>250</a:t>
                      </a:r>
                      <a:endParaRPr lang="en-IN" sz="20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b="1" u="none" strike="noStrike">
                          <a:effectLst/>
                        </a:rPr>
                        <a:t>750</a:t>
                      </a:r>
                      <a:endParaRPr lang="en-IN" sz="2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43162908"/>
                  </a:ext>
                </a:extLst>
              </a:tr>
              <a:tr h="394141">
                <a:tc>
                  <a:txBody>
                    <a:bodyPr/>
                    <a:lstStyle/>
                    <a:p>
                      <a:pPr algn="l" fontAlgn="b"/>
                      <a:r>
                        <a:rPr lang="en-IN" sz="2000" b="1" u="none" strike="noStrike">
                          <a:effectLst/>
                        </a:rPr>
                        <a:t>Solidity</a:t>
                      </a:r>
                      <a:endParaRPr lang="en-IN" sz="20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b="1" u="none" strike="noStrike">
                          <a:effectLst/>
                        </a:rPr>
                        <a:t>160</a:t>
                      </a:r>
                      <a:endParaRPr lang="en-IN" sz="20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b="1" u="none" strike="noStrike" dirty="0">
                          <a:effectLst/>
                        </a:rPr>
                        <a:t>20</a:t>
                      </a:r>
                      <a:endParaRPr lang="en-IN"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b="1" u="none" strike="noStrike">
                          <a:effectLst/>
                        </a:rPr>
                        <a:t>250</a:t>
                      </a:r>
                      <a:endParaRPr lang="en-IN" sz="20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b="1" u="none" strike="noStrike">
                          <a:effectLst/>
                        </a:rPr>
                        <a:t>5000</a:t>
                      </a:r>
                      <a:endParaRPr lang="en-IN" sz="2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77396638"/>
                  </a:ext>
                </a:extLst>
              </a:tr>
              <a:tr h="394141">
                <a:tc>
                  <a:txBody>
                    <a:bodyPr/>
                    <a:lstStyle/>
                    <a:p>
                      <a:pPr algn="l" fontAlgn="b"/>
                      <a:r>
                        <a:rPr lang="en-IN" sz="2000" b="1" u="none" strike="noStrike">
                          <a:effectLst/>
                        </a:rPr>
                        <a:t>Web 3.0</a:t>
                      </a:r>
                      <a:endParaRPr lang="en-IN" sz="20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b="1" u="none" strike="noStrike">
                          <a:effectLst/>
                        </a:rPr>
                        <a:t>320</a:t>
                      </a:r>
                      <a:endParaRPr lang="en-IN" sz="20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b="1" u="none" strike="noStrike">
                          <a:effectLst/>
                        </a:rPr>
                        <a:t>40</a:t>
                      </a:r>
                      <a:endParaRPr lang="en-IN" sz="20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b="1" u="none" strike="noStrike" dirty="0">
                          <a:effectLst/>
                        </a:rPr>
                        <a:t>100</a:t>
                      </a:r>
                      <a:endParaRPr lang="en-IN"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b="1" u="none" strike="noStrike">
                          <a:effectLst/>
                        </a:rPr>
                        <a:t>4000</a:t>
                      </a:r>
                      <a:endParaRPr lang="en-IN" sz="2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1996417"/>
                  </a:ext>
                </a:extLst>
              </a:tr>
              <a:tr h="394141">
                <a:tc>
                  <a:txBody>
                    <a:bodyPr/>
                    <a:lstStyle/>
                    <a:p>
                      <a:pPr algn="l" fontAlgn="b"/>
                      <a:r>
                        <a:rPr lang="en-IN" sz="2000" b="1" u="none" strike="noStrike">
                          <a:effectLst/>
                        </a:rPr>
                        <a:t>Mislaneous</a:t>
                      </a:r>
                      <a:endParaRPr lang="en-IN" sz="2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2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2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b="1" u="none" strike="noStrike" dirty="0">
                          <a:effectLst/>
                        </a:rPr>
                        <a:t>2000</a:t>
                      </a:r>
                      <a:endParaRPr lang="en-IN" sz="20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41829958"/>
                  </a:ext>
                </a:extLst>
              </a:tr>
              <a:tr h="394141">
                <a:tc>
                  <a:txBody>
                    <a:bodyPr/>
                    <a:lstStyle/>
                    <a:p>
                      <a:pPr algn="l" fontAlgn="b"/>
                      <a:endParaRPr lang="en-IN" sz="2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2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20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67423240"/>
                  </a:ext>
                </a:extLst>
              </a:tr>
              <a:tr h="806980">
                <a:tc>
                  <a:txBody>
                    <a:bodyPr/>
                    <a:lstStyle/>
                    <a:p>
                      <a:pPr algn="l" fontAlgn="b"/>
                      <a:endParaRPr lang="en-IN" sz="2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2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2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b="1" u="none" strike="noStrike" dirty="0">
                          <a:effectLst/>
                        </a:rPr>
                        <a:t>11750</a:t>
                      </a:r>
                      <a:endParaRPr lang="en-IN" sz="20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23845842"/>
                  </a:ext>
                </a:extLst>
              </a:tr>
            </a:tbl>
          </a:graphicData>
        </a:graphic>
      </p:graphicFrame>
      <p:pic>
        <p:nvPicPr>
          <p:cNvPr id="7" name="Picture 6">
            <a:extLst>
              <a:ext uri="{FF2B5EF4-FFF2-40B4-BE49-F238E27FC236}">
                <a16:creationId xmlns:a16="http://schemas.microsoft.com/office/drawing/2014/main" id="{CA7D65F2-0410-62A7-02DF-3E11F88949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 y="5972184"/>
            <a:ext cx="1737360" cy="1228513"/>
          </a:xfrm>
          <a:prstGeom prst="rect">
            <a:avLst/>
          </a:prstGeom>
        </p:spPr>
      </p:pic>
    </p:spTree>
    <p:extLst>
      <p:ext uri="{BB962C8B-B14F-4D97-AF65-F5344CB8AC3E}">
        <p14:creationId xmlns:p14="http://schemas.microsoft.com/office/powerpoint/2010/main" val="465208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DE215E-CCE3-67E1-79CD-B4161186445D}"/>
              </a:ext>
            </a:extLst>
          </p:cNvPr>
          <p:cNvSpPr>
            <a:spLocks noGrp="1"/>
          </p:cNvSpPr>
          <p:nvPr>
            <p:ph type="subTitle" idx="1"/>
          </p:nvPr>
        </p:nvSpPr>
        <p:spPr>
          <a:xfrm>
            <a:off x="95693" y="85060"/>
            <a:ext cx="12096307" cy="6666614"/>
          </a:xfrm>
        </p:spPr>
        <p:txBody>
          <a:bodyPr/>
          <a:lstStyle/>
          <a:p>
            <a:endParaRPr lang="en-IN" dirty="0"/>
          </a:p>
        </p:txBody>
      </p:sp>
      <p:pic>
        <p:nvPicPr>
          <p:cNvPr id="4" name="Picture 3">
            <a:extLst>
              <a:ext uri="{FF2B5EF4-FFF2-40B4-BE49-F238E27FC236}">
                <a16:creationId xmlns:a16="http://schemas.microsoft.com/office/drawing/2014/main" id="{67D9BAEB-24CD-E4A4-759B-80C91F3A0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441"/>
            <a:ext cx="12192000" cy="6958013"/>
          </a:xfrm>
          <a:prstGeom prst="rect">
            <a:avLst/>
          </a:prstGeom>
        </p:spPr>
      </p:pic>
      <p:pic>
        <p:nvPicPr>
          <p:cNvPr id="5" name="Picture 4">
            <a:extLst>
              <a:ext uri="{FF2B5EF4-FFF2-40B4-BE49-F238E27FC236}">
                <a16:creationId xmlns:a16="http://schemas.microsoft.com/office/drawing/2014/main" id="{2AC9718B-D3BC-0CB3-866D-7304ED9A62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4168" y="-728782"/>
            <a:ext cx="6935987" cy="4904544"/>
          </a:xfrm>
          <a:prstGeom prst="rect">
            <a:avLst/>
          </a:prstGeom>
        </p:spPr>
      </p:pic>
      <p:pic>
        <p:nvPicPr>
          <p:cNvPr id="6" name="Picture 5">
            <a:extLst>
              <a:ext uri="{FF2B5EF4-FFF2-40B4-BE49-F238E27FC236}">
                <a16:creationId xmlns:a16="http://schemas.microsoft.com/office/drawing/2014/main" id="{EF4E6EF7-ABBF-767F-CECF-592DFA3A12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2806" y="5483624"/>
            <a:ext cx="329184" cy="3291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Rectangle 6">
            <a:extLst>
              <a:ext uri="{FF2B5EF4-FFF2-40B4-BE49-F238E27FC236}">
                <a16:creationId xmlns:a16="http://schemas.microsoft.com/office/drawing/2014/main" id="{2795F809-9D28-2B9D-618A-C30683572262}"/>
              </a:ext>
            </a:extLst>
          </p:cNvPr>
          <p:cNvSpPr/>
          <p:nvPr/>
        </p:nvSpPr>
        <p:spPr>
          <a:xfrm>
            <a:off x="839466" y="5384245"/>
            <a:ext cx="6937671" cy="5073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bg1"/>
                </a:solidFill>
                <a:latin typeface="Arial" panose="020B0604020202020204" pitchFamily="34" charset="0"/>
                <a:cs typeface="Arial" panose="020B0604020202020204" pitchFamily="34" charset="0"/>
              </a:rPr>
              <a:t>https://www.linkedin.com/in/quotus-software-solutions-pvt-ltd-45ba271bb</a:t>
            </a:r>
          </a:p>
        </p:txBody>
      </p:sp>
      <p:sp>
        <p:nvSpPr>
          <p:cNvPr id="8" name="Freeform 474">
            <a:extLst>
              <a:ext uri="{FF2B5EF4-FFF2-40B4-BE49-F238E27FC236}">
                <a16:creationId xmlns:a16="http://schemas.microsoft.com/office/drawing/2014/main" id="{8A5A2681-BDB1-6C4D-4EBF-415C7DFF2516}"/>
              </a:ext>
            </a:extLst>
          </p:cNvPr>
          <p:cNvSpPr>
            <a:spLocks noEditPoints="1"/>
          </p:cNvSpPr>
          <p:nvPr/>
        </p:nvSpPr>
        <p:spPr bwMode="auto">
          <a:xfrm>
            <a:off x="390822" y="6116625"/>
            <a:ext cx="211495" cy="213890"/>
          </a:xfrm>
          <a:custGeom>
            <a:avLst/>
            <a:gdLst>
              <a:gd name="T0" fmla="*/ 1349 w 3531"/>
              <a:gd name="T1" fmla="*/ 1544 h 3517"/>
              <a:gd name="T2" fmla="*/ 1478 w 3531"/>
              <a:gd name="T3" fmla="*/ 1655 h 3517"/>
              <a:gd name="T4" fmla="*/ 1441 w 3531"/>
              <a:gd name="T5" fmla="*/ 1744 h 3517"/>
              <a:gd name="T6" fmla="*/ 1346 w 3531"/>
              <a:gd name="T7" fmla="*/ 1730 h 3517"/>
              <a:gd name="T8" fmla="*/ 1195 w 3531"/>
              <a:gd name="T9" fmla="*/ 1664 h 3517"/>
              <a:gd name="T10" fmla="*/ 1036 w 3531"/>
              <a:gd name="T11" fmla="*/ 1709 h 3517"/>
              <a:gd name="T12" fmla="*/ 172 w 3531"/>
              <a:gd name="T13" fmla="*/ 2597 h 3517"/>
              <a:gd name="T14" fmla="*/ 172 w 3531"/>
              <a:gd name="T15" fmla="*/ 2759 h 3517"/>
              <a:gd name="T16" fmla="*/ 701 w 3531"/>
              <a:gd name="T17" fmla="*/ 3313 h 3517"/>
              <a:gd name="T18" fmla="*/ 859 w 3531"/>
              <a:gd name="T19" fmla="*/ 3359 h 3517"/>
              <a:gd name="T20" fmla="*/ 1011 w 3531"/>
              <a:gd name="T21" fmla="*/ 3290 h 3517"/>
              <a:gd name="T22" fmla="*/ 1858 w 3531"/>
              <a:gd name="T23" fmla="*/ 2393 h 3517"/>
              <a:gd name="T24" fmla="*/ 1835 w 3531"/>
              <a:gd name="T25" fmla="*/ 2231 h 3517"/>
              <a:gd name="T26" fmla="*/ 1770 w 3531"/>
              <a:gd name="T27" fmla="*/ 2121 h 3517"/>
              <a:gd name="T28" fmla="*/ 1829 w 3531"/>
              <a:gd name="T29" fmla="*/ 2045 h 3517"/>
              <a:gd name="T30" fmla="*/ 1936 w 3531"/>
              <a:gd name="T31" fmla="*/ 2099 h 3517"/>
              <a:gd name="T32" fmla="*/ 2019 w 3531"/>
              <a:gd name="T33" fmla="*/ 2300 h 3517"/>
              <a:gd name="T34" fmla="*/ 1983 w 3531"/>
              <a:gd name="T35" fmla="*/ 2512 h 3517"/>
              <a:gd name="T36" fmla="*/ 1087 w 3531"/>
              <a:gd name="T37" fmla="*/ 3432 h 3517"/>
              <a:gd name="T38" fmla="*/ 886 w 3531"/>
              <a:gd name="T39" fmla="*/ 3514 h 3517"/>
              <a:gd name="T40" fmla="*/ 674 w 3531"/>
              <a:gd name="T41" fmla="*/ 3479 h 3517"/>
              <a:gd name="T42" fmla="*/ 84 w 3531"/>
              <a:gd name="T43" fmla="*/ 2922 h 3517"/>
              <a:gd name="T44" fmla="*/ 2 w 3531"/>
              <a:gd name="T45" fmla="*/ 2721 h 3517"/>
              <a:gd name="T46" fmla="*/ 21 w 3531"/>
              <a:gd name="T47" fmla="*/ 2550 h 3517"/>
              <a:gd name="T48" fmla="*/ 899 w 3531"/>
              <a:gd name="T49" fmla="*/ 1619 h 3517"/>
              <a:gd name="T50" fmla="*/ 1091 w 3531"/>
              <a:gd name="T51" fmla="*/ 1517 h 3517"/>
              <a:gd name="T52" fmla="*/ 2671 w 3531"/>
              <a:gd name="T53" fmla="*/ 826 h 3517"/>
              <a:gd name="T54" fmla="*/ 2709 w 3531"/>
              <a:gd name="T55" fmla="*/ 916 h 3517"/>
              <a:gd name="T56" fmla="*/ 863 w 3531"/>
              <a:gd name="T57" fmla="*/ 2754 h 3517"/>
              <a:gd name="T58" fmla="*/ 774 w 3531"/>
              <a:gd name="T59" fmla="*/ 2717 h 3517"/>
              <a:gd name="T60" fmla="*/ 787 w 3531"/>
              <a:gd name="T61" fmla="*/ 2622 h 3517"/>
              <a:gd name="T62" fmla="*/ 2687 w 3531"/>
              <a:gd name="T63" fmla="*/ 0 h 3517"/>
              <a:gd name="T64" fmla="*/ 2857 w 3531"/>
              <a:gd name="T65" fmla="*/ 37 h 3517"/>
              <a:gd name="T66" fmla="*/ 3447 w 3531"/>
              <a:gd name="T67" fmla="*/ 595 h 3517"/>
              <a:gd name="T68" fmla="*/ 3529 w 3531"/>
              <a:gd name="T69" fmla="*/ 797 h 3517"/>
              <a:gd name="T70" fmla="*/ 3493 w 3531"/>
              <a:gd name="T71" fmla="*/ 1008 h 3517"/>
              <a:gd name="T72" fmla="*/ 2600 w 3531"/>
              <a:gd name="T73" fmla="*/ 1928 h 3517"/>
              <a:gd name="T74" fmla="*/ 2398 w 3531"/>
              <a:gd name="T75" fmla="*/ 2011 h 3517"/>
              <a:gd name="T76" fmla="*/ 2182 w 3531"/>
              <a:gd name="T77" fmla="*/ 1975 h 3517"/>
              <a:gd name="T78" fmla="*/ 2052 w 3531"/>
              <a:gd name="T79" fmla="*/ 1862 h 3517"/>
              <a:gd name="T80" fmla="*/ 2090 w 3531"/>
              <a:gd name="T81" fmla="*/ 1774 h 3517"/>
              <a:gd name="T82" fmla="*/ 2185 w 3531"/>
              <a:gd name="T83" fmla="*/ 1786 h 3517"/>
              <a:gd name="T84" fmla="*/ 2336 w 3531"/>
              <a:gd name="T85" fmla="*/ 1853 h 3517"/>
              <a:gd name="T86" fmla="*/ 2494 w 3531"/>
              <a:gd name="T87" fmla="*/ 1809 h 3517"/>
              <a:gd name="T88" fmla="*/ 3359 w 3531"/>
              <a:gd name="T89" fmla="*/ 921 h 3517"/>
              <a:gd name="T90" fmla="*/ 3359 w 3531"/>
              <a:gd name="T91" fmla="*/ 758 h 3517"/>
              <a:gd name="T92" fmla="*/ 2830 w 3531"/>
              <a:gd name="T93" fmla="*/ 204 h 3517"/>
              <a:gd name="T94" fmla="*/ 2672 w 3531"/>
              <a:gd name="T95" fmla="*/ 158 h 3517"/>
              <a:gd name="T96" fmla="*/ 2521 w 3531"/>
              <a:gd name="T97" fmla="*/ 227 h 3517"/>
              <a:gd name="T98" fmla="*/ 1673 w 3531"/>
              <a:gd name="T99" fmla="*/ 1125 h 3517"/>
              <a:gd name="T100" fmla="*/ 1696 w 3531"/>
              <a:gd name="T101" fmla="*/ 1285 h 3517"/>
              <a:gd name="T102" fmla="*/ 1760 w 3531"/>
              <a:gd name="T103" fmla="*/ 1397 h 3517"/>
              <a:gd name="T104" fmla="*/ 1702 w 3531"/>
              <a:gd name="T105" fmla="*/ 1473 h 3517"/>
              <a:gd name="T106" fmla="*/ 1594 w 3531"/>
              <a:gd name="T107" fmla="*/ 1418 h 3517"/>
              <a:gd name="T108" fmla="*/ 1512 w 3531"/>
              <a:gd name="T109" fmla="*/ 1217 h 3517"/>
              <a:gd name="T110" fmla="*/ 1547 w 3531"/>
              <a:gd name="T111" fmla="*/ 1005 h 3517"/>
              <a:gd name="T112" fmla="*/ 2444 w 3531"/>
              <a:gd name="T113" fmla="*/ 84 h 3517"/>
              <a:gd name="T114" fmla="*/ 2646 w 3531"/>
              <a:gd name="T115" fmla="*/ 2 h 3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31" h="3517">
                <a:moveTo>
                  <a:pt x="1179" y="1508"/>
                </a:moveTo>
                <a:lnTo>
                  <a:pt x="1222" y="1510"/>
                </a:lnTo>
                <a:lnTo>
                  <a:pt x="1265" y="1517"/>
                </a:lnTo>
                <a:lnTo>
                  <a:pt x="1308" y="1529"/>
                </a:lnTo>
                <a:lnTo>
                  <a:pt x="1349" y="1544"/>
                </a:lnTo>
                <a:lnTo>
                  <a:pt x="1387" y="1565"/>
                </a:lnTo>
                <a:lnTo>
                  <a:pt x="1424" y="1590"/>
                </a:lnTo>
                <a:lnTo>
                  <a:pt x="1457" y="1619"/>
                </a:lnTo>
                <a:lnTo>
                  <a:pt x="1470" y="1637"/>
                </a:lnTo>
                <a:lnTo>
                  <a:pt x="1478" y="1655"/>
                </a:lnTo>
                <a:lnTo>
                  <a:pt x="1481" y="1675"/>
                </a:lnTo>
                <a:lnTo>
                  <a:pt x="1478" y="1696"/>
                </a:lnTo>
                <a:lnTo>
                  <a:pt x="1470" y="1714"/>
                </a:lnTo>
                <a:lnTo>
                  <a:pt x="1457" y="1730"/>
                </a:lnTo>
                <a:lnTo>
                  <a:pt x="1441" y="1744"/>
                </a:lnTo>
                <a:lnTo>
                  <a:pt x="1422" y="1751"/>
                </a:lnTo>
                <a:lnTo>
                  <a:pt x="1401" y="1753"/>
                </a:lnTo>
                <a:lnTo>
                  <a:pt x="1382" y="1751"/>
                </a:lnTo>
                <a:lnTo>
                  <a:pt x="1363" y="1744"/>
                </a:lnTo>
                <a:lnTo>
                  <a:pt x="1346" y="1730"/>
                </a:lnTo>
                <a:lnTo>
                  <a:pt x="1320" y="1709"/>
                </a:lnTo>
                <a:lnTo>
                  <a:pt x="1292" y="1691"/>
                </a:lnTo>
                <a:lnTo>
                  <a:pt x="1260" y="1677"/>
                </a:lnTo>
                <a:lnTo>
                  <a:pt x="1228" y="1668"/>
                </a:lnTo>
                <a:lnTo>
                  <a:pt x="1195" y="1664"/>
                </a:lnTo>
                <a:lnTo>
                  <a:pt x="1161" y="1664"/>
                </a:lnTo>
                <a:lnTo>
                  <a:pt x="1128" y="1668"/>
                </a:lnTo>
                <a:lnTo>
                  <a:pt x="1096" y="1677"/>
                </a:lnTo>
                <a:lnTo>
                  <a:pt x="1064" y="1691"/>
                </a:lnTo>
                <a:lnTo>
                  <a:pt x="1036" y="1709"/>
                </a:lnTo>
                <a:lnTo>
                  <a:pt x="1011" y="1730"/>
                </a:lnTo>
                <a:lnTo>
                  <a:pt x="227" y="2510"/>
                </a:lnTo>
                <a:lnTo>
                  <a:pt x="204" y="2537"/>
                </a:lnTo>
                <a:lnTo>
                  <a:pt x="185" y="2566"/>
                </a:lnTo>
                <a:lnTo>
                  <a:pt x="172" y="2597"/>
                </a:lnTo>
                <a:lnTo>
                  <a:pt x="162" y="2628"/>
                </a:lnTo>
                <a:lnTo>
                  <a:pt x="158" y="2661"/>
                </a:lnTo>
                <a:lnTo>
                  <a:pt x="158" y="2694"/>
                </a:lnTo>
                <a:lnTo>
                  <a:pt x="162" y="2726"/>
                </a:lnTo>
                <a:lnTo>
                  <a:pt x="172" y="2759"/>
                </a:lnTo>
                <a:lnTo>
                  <a:pt x="185" y="2790"/>
                </a:lnTo>
                <a:lnTo>
                  <a:pt x="204" y="2818"/>
                </a:lnTo>
                <a:lnTo>
                  <a:pt x="227" y="2844"/>
                </a:lnTo>
                <a:lnTo>
                  <a:pt x="675" y="3290"/>
                </a:lnTo>
                <a:lnTo>
                  <a:pt x="701" y="3313"/>
                </a:lnTo>
                <a:lnTo>
                  <a:pt x="730" y="3332"/>
                </a:lnTo>
                <a:lnTo>
                  <a:pt x="760" y="3345"/>
                </a:lnTo>
                <a:lnTo>
                  <a:pt x="793" y="3355"/>
                </a:lnTo>
                <a:lnTo>
                  <a:pt x="825" y="3359"/>
                </a:lnTo>
                <a:lnTo>
                  <a:pt x="859" y="3359"/>
                </a:lnTo>
                <a:lnTo>
                  <a:pt x="892" y="3355"/>
                </a:lnTo>
                <a:lnTo>
                  <a:pt x="924" y="3345"/>
                </a:lnTo>
                <a:lnTo>
                  <a:pt x="955" y="3332"/>
                </a:lnTo>
                <a:lnTo>
                  <a:pt x="983" y="3313"/>
                </a:lnTo>
                <a:lnTo>
                  <a:pt x="1011" y="3290"/>
                </a:lnTo>
                <a:lnTo>
                  <a:pt x="1793" y="2510"/>
                </a:lnTo>
                <a:lnTo>
                  <a:pt x="1816" y="2484"/>
                </a:lnTo>
                <a:lnTo>
                  <a:pt x="1835" y="2456"/>
                </a:lnTo>
                <a:lnTo>
                  <a:pt x="1848" y="2424"/>
                </a:lnTo>
                <a:lnTo>
                  <a:pt x="1858" y="2393"/>
                </a:lnTo>
                <a:lnTo>
                  <a:pt x="1862" y="2360"/>
                </a:lnTo>
                <a:lnTo>
                  <a:pt x="1862" y="2327"/>
                </a:lnTo>
                <a:lnTo>
                  <a:pt x="1858" y="2294"/>
                </a:lnTo>
                <a:lnTo>
                  <a:pt x="1848" y="2263"/>
                </a:lnTo>
                <a:lnTo>
                  <a:pt x="1835" y="2231"/>
                </a:lnTo>
                <a:lnTo>
                  <a:pt x="1816" y="2203"/>
                </a:lnTo>
                <a:lnTo>
                  <a:pt x="1793" y="2177"/>
                </a:lnTo>
                <a:lnTo>
                  <a:pt x="1780" y="2159"/>
                </a:lnTo>
                <a:lnTo>
                  <a:pt x="1772" y="2141"/>
                </a:lnTo>
                <a:lnTo>
                  <a:pt x="1770" y="2121"/>
                </a:lnTo>
                <a:lnTo>
                  <a:pt x="1772" y="2100"/>
                </a:lnTo>
                <a:lnTo>
                  <a:pt x="1780" y="2082"/>
                </a:lnTo>
                <a:lnTo>
                  <a:pt x="1793" y="2065"/>
                </a:lnTo>
                <a:lnTo>
                  <a:pt x="1811" y="2052"/>
                </a:lnTo>
                <a:lnTo>
                  <a:pt x="1829" y="2045"/>
                </a:lnTo>
                <a:lnTo>
                  <a:pt x="1849" y="2041"/>
                </a:lnTo>
                <a:lnTo>
                  <a:pt x="1870" y="2045"/>
                </a:lnTo>
                <a:lnTo>
                  <a:pt x="1889" y="2052"/>
                </a:lnTo>
                <a:lnTo>
                  <a:pt x="1905" y="2065"/>
                </a:lnTo>
                <a:lnTo>
                  <a:pt x="1936" y="2099"/>
                </a:lnTo>
                <a:lnTo>
                  <a:pt x="1962" y="2136"/>
                </a:lnTo>
                <a:lnTo>
                  <a:pt x="1983" y="2176"/>
                </a:lnTo>
                <a:lnTo>
                  <a:pt x="1999" y="2216"/>
                </a:lnTo>
                <a:lnTo>
                  <a:pt x="2011" y="2257"/>
                </a:lnTo>
                <a:lnTo>
                  <a:pt x="2019" y="2300"/>
                </a:lnTo>
                <a:lnTo>
                  <a:pt x="2021" y="2344"/>
                </a:lnTo>
                <a:lnTo>
                  <a:pt x="2019" y="2387"/>
                </a:lnTo>
                <a:lnTo>
                  <a:pt x="2011" y="2430"/>
                </a:lnTo>
                <a:lnTo>
                  <a:pt x="1999" y="2471"/>
                </a:lnTo>
                <a:lnTo>
                  <a:pt x="1983" y="2512"/>
                </a:lnTo>
                <a:lnTo>
                  <a:pt x="1962" y="2551"/>
                </a:lnTo>
                <a:lnTo>
                  <a:pt x="1936" y="2588"/>
                </a:lnTo>
                <a:lnTo>
                  <a:pt x="1905" y="2622"/>
                </a:lnTo>
                <a:lnTo>
                  <a:pt x="1123" y="3402"/>
                </a:lnTo>
                <a:lnTo>
                  <a:pt x="1087" y="3432"/>
                </a:lnTo>
                <a:lnTo>
                  <a:pt x="1050" y="3458"/>
                </a:lnTo>
                <a:lnTo>
                  <a:pt x="1012" y="3479"/>
                </a:lnTo>
                <a:lnTo>
                  <a:pt x="971" y="3496"/>
                </a:lnTo>
                <a:lnTo>
                  <a:pt x="928" y="3508"/>
                </a:lnTo>
                <a:lnTo>
                  <a:pt x="886" y="3514"/>
                </a:lnTo>
                <a:lnTo>
                  <a:pt x="843" y="3517"/>
                </a:lnTo>
                <a:lnTo>
                  <a:pt x="799" y="3514"/>
                </a:lnTo>
                <a:lnTo>
                  <a:pt x="756" y="3508"/>
                </a:lnTo>
                <a:lnTo>
                  <a:pt x="714" y="3496"/>
                </a:lnTo>
                <a:lnTo>
                  <a:pt x="674" y="3479"/>
                </a:lnTo>
                <a:lnTo>
                  <a:pt x="634" y="3458"/>
                </a:lnTo>
                <a:lnTo>
                  <a:pt x="597" y="3432"/>
                </a:lnTo>
                <a:lnTo>
                  <a:pt x="563" y="3402"/>
                </a:lnTo>
                <a:lnTo>
                  <a:pt x="115" y="2957"/>
                </a:lnTo>
                <a:lnTo>
                  <a:pt x="84" y="2922"/>
                </a:lnTo>
                <a:lnTo>
                  <a:pt x="58" y="2885"/>
                </a:lnTo>
                <a:lnTo>
                  <a:pt x="37" y="2846"/>
                </a:lnTo>
                <a:lnTo>
                  <a:pt x="21" y="2805"/>
                </a:lnTo>
                <a:lnTo>
                  <a:pt x="9" y="2764"/>
                </a:lnTo>
                <a:lnTo>
                  <a:pt x="2" y="2721"/>
                </a:lnTo>
                <a:lnTo>
                  <a:pt x="0" y="2678"/>
                </a:lnTo>
                <a:lnTo>
                  <a:pt x="0" y="2677"/>
                </a:lnTo>
                <a:lnTo>
                  <a:pt x="2" y="2635"/>
                </a:lnTo>
                <a:lnTo>
                  <a:pt x="9" y="2591"/>
                </a:lnTo>
                <a:lnTo>
                  <a:pt x="21" y="2550"/>
                </a:lnTo>
                <a:lnTo>
                  <a:pt x="37" y="2509"/>
                </a:lnTo>
                <a:lnTo>
                  <a:pt x="58" y="2470"/>
                </a:lnTo>
                <a:lnTo>
                  <a:pt x="84" y="2433"/>
                </a:lnTo>
                <a:lnTo>
                  <a:pt x="115" y="2399"/>
                </a:lnTo>
                <a:lnTo>
                  <a:pt x="899" y="1619"/>
                </a:lnTo>
                <a:lnTo>
                  <a:pt x="932" y="1590"/>
                </a:lnTo>
                <a:lnTo>
                  <a:pt x="969" y="1565"/>
                </a:lnTo>
                <a:lnTo>
                  <a:pt x="1007" y="1544"/>
                </a:lnTo>
                <a:lnTo>
                  <a:pt x="1048" y="1529"/>
                </a:lnTo>
                <a:lnTo>
                  <a:pt x="1091" y="1517"/>
                </a:lnTo>
                <a:lnTo>
                  <a:pt x="1135" y="1510"/>
                </a:lnTo>
                <a:lnTo>
                  <a:pt x="1179" y="1508"/>
                </a:lnTo>
                <a:close/>
                <a:moveTo>
                  <a:pt x="2633" y="816"/>
                </a:moveTo>
                <a:lnTo>
                  <a:pt x="2652" y="818"/>
                </a:lnTo>
                <a:lnTo>
                  <a:pt x="2671" y="826"/>
                </a:lnTo>
                <a:lnTo>
                  <a:pt x="2688" y="839"/>
                </a:lnTo>
                <a:lnTo>
                  <a:pt x="2702" y="857"/>
                </a:lnTo>
                <a:lnTo>
                  <a:pt x="2709" y="875"/>
                </a:lnTo>
                <a:lnTo>
                  <a:pt x="2712" y="895"/>
                </a:lnTo>
                <a:lnTo>
                  <a:pt x="2709" y="916"/>
                </a:lnTo>
                <a:lnTo>
                  <a:pt x="2702" y="934"/>
                </a:lnTo>
                <a:lnTo>
                  <a:pt x="2688" y="952"/>
                </a:lnTo>
                <a:lnTo>
                  <a:pt x="899" y="2733"/>
                </a:lnTo>
                <a:lnTo>
                  <a:pt x="881" y="2746"/>
                </a:lnTo>
                <a:lnTo>
                  <a:pt x="863" y="2754"/>
                </a:lnTo>
                <a:lnTo>
                  <a:pt x="843" y="2757"/>
                </a:lnTo>
                <a:lnTo>
                  <a:pt x="822" y="2754"/>
                </a:lnTo>
                <a:lnTo>
                  <a:pt x="803" y="2746"/>
                </a:lnTo>
                <a:lnTo>
                  <a:pt x="787" y="2733"/>
                </a:lnTo>
                <a:lnTo>
                  <a:pt x="774" y="2717"/>
                </a:lnTo>
                <a:lnTo>
                  <a:pt x="766" y="2698"/>
                </a:lnTo>
                <a:lnTo>
                  <a:pt x="764" y="2677"/>
                </a:lnTo>
                <a:lnTo>
                  <a:pt x="766" y="2658"/>
                </a:lnTo>
                <a:lnTo>
                  <a:pt x="774" y="2639"/>
                </a:lnTo>
                <a:lnTo>
                  <a:pt x="787" y="2622"/>
                </a:lnTo>
                <a:lnTo>
                  <a:pt x="2577" y="839"/>
                </a:lnTo>
                <a:lnTo>
                  <a:pt x="2593" y="826"/>
                </a:lnTo>
                <a:lnTo>
                  <a:pt x="2613" y="818"/>
                </a:lnTo>
                <a:lnTo>
                  <a:pt x="2633" y="816"/>
                </a:lnTo>
                <a:close/>
                <a:moveTo>
                  <a:pt x="2687" y="0"/>
                </a:moveTo>
                <a:lnTo>
                  <a:pt x="2690" y="0"/>
                </a:lnTo>
                <a:lnTo>
                  <a:pt x="2731" y="2"/>
                </a:lnTo>
                <a:lnTo>
                  <a:pt x="2775" y="10"/>
                </a:lnTo>
                <a:lnTo>
                  <a:pt x="2817" y="21"/>
                </a:lnTo>
                <a:lnTo>
                  <a:pt x="2857" y="37"/>
                </a:lnTo>
                <a:lnTo>
                  <a:pt x="2897" y="59"/>
                </a:lnTo>
                <a:lnTo>
                  <a:pt x="2933" y="84"/>
                </a:lnTo>
                <a:lnTo>
                  <a:pt x="2968" y="115"/>
                </a:lnTo>
                <a:lnTo>
                  <a:pt x="3416" y="561"/>
                </a:lnTo>
                <a:lnTo>
                  <a:pt x="3447" y="595"/>
                </a:lnTo>
                <a:lnTo>
                  <a:pt x="3472" y="632"/>
                </a:lnTo>
                <a:lnTo>
                  <a:pt x="3493" y="671"/>
                </a:lnTo>
                <a:lnTo>
                  <a:pt x="3510" y="712"/>
                </a:lnTo>
                <a:lnTo>
                  <a:pt x="3521" y="754"/>
                </a:lnTo>
                <a:lnTo>
                  <a:pt x="3529" y="797"/>
                </a:lnTo>
                <a:lnTo>
                  <a:pt x="3531" y="839"/>
                </a:lnTo>
                <a:lnTo>
                  <a:pt x="3529" y="883"/>
                </a:lnTo>
                <a:lnTo>
                  <a:pt x="3521" y="925"/>
                </a:lnTo>
                <a:lnTo>
                  <a:pt x="3510" y="967"/>
                </a:lnTo>
                <a:lnTo>
                  <a:pt x="3493" y="1008"/>
                </a:lnTo>
                <a:lnTo>
                  <a:pt x="3472" y="1046"/>
                </a:lnTo>
                <a:lnTo>
                  <a:pt x="3447" y="1084"/>
                </a:lnTo>
                <a:lnTo>
                  <a:pt x="3416" y="1118"/>
                </a:lnTo>
                <a:lnTo>
                  <a:pt x="2633" y="1897"/>
                </a:lnTo>
                <a:lnTo>
                  <a:pt x="2600" y="1928"/>
                </a:lnTo>
                <a:lnTo>
                  <a:pt x="2563" y="1953"/>
                </a:lnTo>
                <a:lnTo>
                  <a:pt x="2524" y="1975"/>
                </a:lnTo>
                <a:lnTo>
                  <a:pt x="2483" y="1991"/>
                </a:lnTo>
                <a:lnTo>
                  <a:pt x="2442" y="2003"/>
                </a:lnTo>
                <a:lnTo>
                  <a:pt x="2398" y="2011"/>
                </a:lnTo>
                <a:lnTo>
                  <a:pt x="2353" y="2013"/>
                </a:lnTo>
                <a:lnTo>
                  <a:pt x="2308" y="2011"/>
                </a:lnTo>
                <a:lnTo>
                  <a:pt x="2264" y="2003"/>
                </a:lnTo>
                <a:lnTo>
                  <a:pt x="2222" y="1991"/>
                </a:lnTo>
                <a:lnTo>
                  <a:pt x="2182" y="1975"/>
                </a:lnTo>
                <a:lnTo>
                  <a:pt x="2143" y="1953"/>
                </a:lnTo>
                <a:lnTo>
                  <a:pt x="2107" y="1928"/>
                </a:lnTo>
                <a:lnTo>
                  <a:pt x="2073" y="1897"/>
                </a:lnTo>
                <a:lnTo>
                  <a:pt x="2060" y="1881"/>
                </a:lnTo>
                <a:lnTo>
                  <a:pt x="2052" y="1862"/>
                </a:lnTo>
                <a:lnTo>
                  <a:pt x="2050" y="1842"/>
                </a:lnTo>
                <a:lnTo>
                  <a:pt x="2052" y="1822"/>
                </a:lnTo>
                <a:lnTo>
                  <a:pt x="2060" y="1804"/>
                </a:lnTo>
                <a:lnTo>
                  <a:pt x="2073" y="1786"/>
                </a:lnTo>
                <a:lnTo>
                  <a:pt x="2090" y="1774"/>
                </a:lnTo>
                <a:lnTo>
                  <a:pt x="2109" y="1766"/>
                </a:lnTo>
                <a:lnTo>
                  <a:pt x="2129" y="1763"/>
                </a:lnTo>
                <a:lnTo>
                  <a:pt x="2149" y="1766"/>
                </a:lnTo>
                <a:lnTo>
                  <a:pt x="2168" y="1774"/>
                </a:lnTo>
                <a:lnTo>
                  <a:pt x="2185" y="1786"/>
                </a:lnTo>
                <a:lnTo>
                  <a:pt x="2211" y="1809"/>
                </a:lnTo>
                <a:lnTo>
                  <a:pt x="2240" y="1826"/>
                </a:lnTo>
                <a:lnTo>
                  <a:pt x="2270" y="1840"/>
                </a:lnTo>
                <a:lnTo>
                  <a:pt x="2302" y="1848"/>
                </a:lnTo>
                <a:lnTo>
                  <a:pt x="2336" y="1853"/>
                </a:lnTo>
                <a:lnTo>
                  <a:pt x="2369" y="1853"/>
                </a:lnTo>
                <a:lnTo>
                  <a:pt x="2403" y="1848"/>
                </a:lnTo>
                <a:lnTo>
                  <a:pt x="2435" y="1840"/>
                </a:lnTo>
                <a:lnTo>
                  <a:pt x="2466" y="1826"/>
                </a:lnTo>
                <a:lnTo>
                  <a:pt x="2494" y="1809"/>
                </a:lnTo>
                <a:lnTo>
                  <a:pt x="2521" y="1786"/>
                </a:lnTo>
                <a:lnTo>
                  <a:pt x="3304" y="1007"/>
                </a:lnTo>
                <a:lnTo>
                  <a:pt x="3327" y="980"/>
                </a:lnTo>
                <a:lnTo>
                  <a:pt x="3345" y="952"/>
                </a:lnTo>
                <a:lnTo>
                  <a:pt x="3359" y="921"/>
                </a:lnTo>
                <a:lnTo>
                  <a:pt x="3368" y="888"/>
                </a:lnTo>
                <a:lnTo>
                  <a:pt x="3372" y="856"/>
                </a:lnTo>
                <a:lnTo>
                  <a:pt x="3372" y="823"/>
                </a:lnTo>
                <a:lnTo>
                  <a:pt x="3368" y="790"/>
                </a:lnTo>
                <a:lnTo>
                  <a:pt x="3359" y="758"/>
                </a:lnTo>
                <a:lnTo>
                  <a:pt x="3345" y="728"/>
                </a:lnTo>
                <a:lnTo>
                  <a:pt x="3327" y="698"/>
                </a:lnTo>
                <a:lnTo>
                  <a:pt x="3304" y="672"/>
                </a:lnTo>
                <a:lnTo>
                  <a:pt x="2856" y="227"/>
                </a:lnTo>
                <a:lnTo>
                  <a:pt x="2830" y="204"/>
                </a:lnTo>
                <a:lnTo>
                  <a:pt x="2800" y="186"/>
                </a:lnTo>
                <a:lnTo>
                  <a:pt x="2770" y="172"/>
                </a:lnTo>
                <a:lnTo>
                  <a:pt x="2738" y="163"/>
                </a:lnTo>
                <a:lnTo>
                  <a:pt x="2705" y="158"/>
                </a:lnTo>
                <a:lnTo>
                  <a:pt x="2672" y="158"/>
                </a:lnTo>
                <a:lnTo>
                  <a:pt x="2639" y="163"/>
                </a:lnTo>
                <a:lnTo>
                  <a:pt x="2607" y="172"/>
                </a:lnTo>
                <a:lnTo>
                  <a:pt x="2577" y="186"/>
                </a:lnTo>
                <a:lnTo>
                  <a:pt x="2547" y="204"/>
                </a:lnTo>
                <a:lnTo>
                  <a:pt x="2521" y="227"/>
                </a:lnTo>
                <a:lnTo>
                  <a:pt x="1737" y="1006"/>
                </a:lnTo>
                <a:lnTo>
                  <a:pt x="1714" y="1033"/>
                </a:lnTo>
                <a:lnTo>
                  <a:pt x="1696" y="1062"/>
                </a:lnTo>
                <a:lnTo>
                  <a:pt x="1682" y="1092"/>
                </a:lnTo>
                <a:lnTo>
                  <a:pt x="1673" y="1125"/>
                </a:lnTo>
                <a:lnTo>
                  <a:pt x="1669" y="1158"/>
                </a:lnTo>
                <a:lnTo>
                  <a:pt x="1669" y="1190"/>
                </a:lnTo>
                <a:lnTo>
                  <a:pt x="1673" y="1223"/>
                </a:lnTo>
                <a:lnTo>
                  <a:pt x="1682" y="1255"/>
                </a:lnTo>
                <a:lnTo>
                  <a:pt x="1696" y="1285"/>
                </a:lnTo>
                <a:lnTo>
                  <a:pt x="1714" y="1315"/>
                </a:lnTo>
                <a:lnTo>
                  <a:pt x="1737" y="1341"/>
                </a:lnTo>
                <a:lnTo>
                  <a:pt x="1750" y="1357"/>
                </a:lnTo>
                <a:lnTo>
                  <a:pt x="1758" y="1377"/>
                </a:lnTo>
                <a:lnTo>
                  <a:pt x="1760" y="1397"/>
                </a:lnTo>
                <a:lnTo>
                  <a:pt x="1758" y="1416"/>
                </a:lnTo>
                <a:lnTo>
                  <a:pt x="1750" y="1436"/>
                </a:lnTo>
                <a:lnTo>
                  <a:pt x="1737" y="1452"/>
                </a:lnTo>
                <a:lnTo>
                  <a:pt x="1721" y="1465"/>
                </a:lnTo>
                <a:lnTo>
                  <a:pt x="1702" y="1473"/>
                </a:lnTo>
                <a:lnTo>
                  <a:pt x="1681" y="1475"/>
                </a:lnTo>
                <a:lnTo>
                  <a:pt x="1661" y="1473"/>
                </a:lnTo>
                <a:lnTo>
                  <a:pt x="1643" y="1465"/>
                </a:lnTo>
                <a:lnTo>
                  <a:pt x="1625" y="1452"/>
                </a:lnTo>
                <a:lnTo>
                  <a:pt x="1594" y="1418"/>
                </a:lnTo>
                <a:lnTo>
                  <a:pt x="1569" y="1381"/>
                </a:lnTo>
                <a:lnTo>
                  <a:pt x="1547" y="1342"/>
                </a:lnTo>
                <a:lnTo>
                  <a:pt x="1531" y="1302"/>
                </a:lnTo>
                <a:lnTo>
                  <a:pt x="1520" y="1259"/>
                </a:lnTo>
                <a:lnTo>
                  <a:pt x="1512" y="1217"/>
                </a:lnTo>
                <a:lnTo>
                  <a:pt x="1510" y="1174"/>
                </a:lnTo>
                <a:lnTo>
                  <a:pt x="1512" y="1130"/>
                </a:lnTo>
                <a:lnTo>
                  <a:pt x="1520" y="1088"/>
                </a:lnTo>
                <a:lnTo>
                  <a:pt x="1531" y="1045"/>
                </a:lnTo>
                <a:lnTo>
                  <a:pt x="1547" y="1005"/>
                </a:lnTo>
                <a:lnTo>
                  <a:pt x="1569" y="967"/>
                </a:lnTo>
                <a:lnTo>
                  <a:pt x="1594" y="930"/>
                </a:lnTo>
                <a:lnTo>
                  <a:pt x="1625" y="895"/>
                </a:lnTo>
                <a:lnTo>
                  <a:pt x="2409" y="115"/>
                </a:lnTo>
                <a:lnTo>
                  <a:pt x="2444" y="84"/>
                </a:lnTo>
                <a:lnTo>
                  <a:pt x="2480" y="59"/>
                </a:lnTo>
                <a:lnTo>
                  <a:pt x="2519" y="37"/>
                </a:lnTo>
                <a:lnTo>
                  <a:pt x="2560" y="21"/>
                </a:lnTo>
                <a:lnTo>
                  <a:pt x="2602" y="10"/>
                </a:lnTo>
                <a:lnTo>
                  <a:pt x="2646" y="2"/>
                </a:lnTo>
                <a:lnTo>
                  <a:pt x="268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Rectangle 8">
            <a:extLst>
              <a:ext uri="{FF2B5EF4-FFF2-40B4-BE49-F238E27FC236}">
                <a16:creationId xmlns:a16="http://schemas.microsoft.com/office/drawing/2014/main" id="{118E220E-81BB-7E25-DD44-948789B17110}"/>
              </a:ext>
            </a:extLst>
          </p:cNvPr>
          <p:cNvSpPr/>
          <p:nvPr/>
        </p:nvSpPr>
        <p:spPr>
          <a:xfrm>
            <a:off x="845629" y="6071571"/>
            <a:ext cx="2548533" cy="304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bg1"/>
                </a:solidFill>
                <a:latin typeface="Arial" panose="020B0604020202020204" pitchFamily="34" charset="0"/>
                <a:cs typeface="Arial" panose="020B0604020202020204" pitchFamily="34" charset="0"/>
              </a:rPr>
              <a:t>www.quotus.co.in</a:t>
            </a:r>
          </a:p>
        </p:txBody>
      </p:sp>
    </p:spTree>
    <p:extLst>
      <p:ext uri="{BB962C8B-B14F-4D97-AF65-F5344CB8AC3E}">
        <p14:creationId xmlns:p14="http://schemas.microsoft.com/office/powerpoint/2010/main" val="3983398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DE215E-CCE3-67E1-79CD-B4161186445D}"/>
              </a:ext>
            </a:extLst>
          </p:cNvPr>
          <p:cNvSpPr>
            <a:spLocks noGrp="1"/>
          </p:cNvSpPr>
          <p:nvPr>
            <p:ph type="subTitle" idx="1"/>
          </p:nvPr>
        </p:nvSpPr>
        <p:spPr>
          <a:xfrm>
            <a:off x="1" y="0"/>
            <a:ext cx="12192000" cy="6858000"/>
          </a:xfrm>
        </p:spPr>
        <p:txBody>
          <a:bodyPr/>
          <a:lstStyle/>
          <a:p>
            <a:r>
              <a:rPr lang="en-US" b="1" dirty="0"/>
              <a:t> </a:t>
            </a:r>
          </a:p>
        </p:txBody>
      </p:sp>
      <p:pic>
        <p:nvPicPr>
          <p:cNvPr id="4" name="Picture 3">
            <a:extLst>
              <a:ext uri="{FF2B5EF4-FFF2-40B4-BE49-F238E27FC236}">
                <a16:creationId xmlns:a16="http://schemas.microsoft.com/office/drawing/2014/main" id="{75C11606-EFED-410E-EF92-425690E597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1675"/>
            <a:ext cx="12192000" cy="6194425"/>
          </a:xfrm>
          <a:prstGeom prst="rect">
            <a:avLst/>
          </a:prstGeom>
        </p:spPr>
      </p:pic>
      <p:sp>
        <p:nvSpPr>
          <p:cNvPr id="6" name="TextBox 5">
            <a:extLst>
              <a:ext uri="{FF2B5EF4-FFF2-40B4-BE49-F238E27FC236}">
                <a16:creationId xmlns:a16="http://schemas.microsoft.com/office/drawing/2014/main" id="{08FCF611-3DC4-2AAB-B676-C6BDFC926C7A}"/>
              </a:ext>
            </a:extLst>
          </p:cNvPr>
          <p:cNvSpPr txBox="1"/>
          <p:nvPr/>
        </p:nvSpPr>
        <p:spPr>
          <a:xfrm>
            <a:off x="95250" y="971550"/>
            <a:ext cx="9086850" cy="3046988"/>
          </a:xfrm>
          <a:prstGeom prst="rect">
            <a:avLst/>
          </a:prstGeom>
          <a:noFill/>
        </p:spPr>
        <p:txBody>
          <a:bodyPr wrap="square">
            <a:spAutoFit/>
          </a:bodyPr>
          <a:lstStyle/>
          <a:p>
            <a:pPr marL="457200" indent="-457200" algn="l">
              <a:buAutoNum type="arabicPeriod"/>
            </a:pPr>
            <a:r>
              <a:rPr lang="en-US" sz="2400" dirty="0">
                <a:effectLst>
                  <a:outerShdw blurRad="38100" dist="38100" dir="2700000" algn="tl">
                    <a:srgbClr val="000000">
                      <a:alpha val="43137"/>
                    </a:srgbClr>
                  </a:outerShdw>
                </a:effectLst>
              </a:rPr>
              <a:t>What is </a:t>
            </a:r>
            <a:r>
              <a:rPr lang="en-US" sz="2400" dirty="0" err="1">
                <a:effectLst>
                  <a:outerShdw blurRad="38100" dist="38100" dir="2700000" algn="tl">
                    <a:srgbClr val="000000">
                      <a:alpha val="43137"/>
                    </a:srgbClr>
                  </a:outerShdw>
                </a:effectLst>
              </a:rPr>
              <a:t>Naturopura</a:t>
            </a:r>
            <a:endParaRPr lang="en-US" sz="2400" dirty="0">
              <a:effectLst>
                <a:outerShdw blurRad="38100" dist="38100" dir="2700000" algn="tl">
                  <a:srgbClr val="000000">
                    <a:alpha val="43137"/>
                  </a:srgbClr>
                </a:outerShdw>
              </a:effectLst>
            </a:endParaRPr>
          </a:p>
          <a:p>
            <a:pPr marL="457200" indent="-457200" algn="l">
              <a:buAutoNum type="arabicPeriod"/>
            </a:pPr>
            <a:r>
              <a:rPr lang="en-US" sz="2400" dirty="0">
                <a:effectLst>
                  <a:outerShdw blurRad="38100" dist="38100" dir="2700000" algn="tl">
                    <a:srgbClr val="000000">
                      <a:alpha val="43137"/>
                    </a:srgbClr>
                  </a:outerShdw>
                </a:effectLst>
              </a:rPr>
              <a:t>Why </a:t>
            </a:r>
            <a:r>
              <a:rPr lang="en-US" sz="2400" dirty="0" err="1">
                <a:effectLst>
                  <a:outerShdw blurRad="38100" dist="38100" dir="2700000" algn="tl">
                    <a:srgbClr val="000000">
                      <a:alpha val="43137"/>
                    </a:srgbClr>
                  </a:outerShdw>
                </a:effectLst>
              </a:rPr>
              <a:t>Naturopura</a:t>
            </a:r>
            <a:endParaRPr lang="en-US" sz="2400" dirty="0">
              <a:effectLst>
                <a:outerShdw blurRad="38100" dist="38100" dir="2700000" algn="tl">
                  <a:srgbClr val="000000">
                    <a:alpha val="43137"/>
                  </a:srgbClr>
                </a:outerShdw>
              </a:effectLst>
            </a:endParaRPr>
          </a:p>
          <a:p>
            <a:pPr marL="457200" indent="-457200" algn="l">
              <a:buAutoNum type="arabicPeriod"/>
            </a:pPr>
            <a:r>
              <a:rPr lang="en-US" sz="2400" dirty="0">
                <a:effectLst>
                  <a:outerShdw blurRad="38100" dist="38100" dir="2700000" algn="tl">
                    <a:srgbClr val="000000">
                      <a:alpha val="43137"/>
                    </a:srgbClr>
                  </a:outerShdw>
                </a:effectLst>
              </a:rPr>
              <a:t>Objective</a:t>
            </a:r>
          </a:p>
          <a:p>
            <a:pPr marL="457200" indent="-457200" algn="l">
              <a:buAutoNum type="arabicPeriod"/>
            </a:pPr>
            <a:r>
              <a:rPr lang="en-US" sz="2400" dirty="0">
                <a:effectLst>
                  <a:outerShdw blurRad="38100" dist="38100" dir="2700000" algn="tl">
                    <a:srgbClr val="000000">
                      <a:alpha val="43137"/>
                    </a:srgbClr>
                  </a:outerShdw>
                </a:effectLst>
              </a:rPr>
              <a:t>Software Solution</a:t>
            </a:r>
          </a:p>
          <a:p>
            <a:pPr marL="457200" indent="-457200" algn="l">
              <a:buAutoNum type="arabicPeriod"/>
            </a:pPr>
            <a:r>
              <a:rPr lang="en-US" sz="2400" dirty="0">
                <a:effectLst>
                  <a:outerShdw blurRad="38100" dist="38100" dir="2700000" algn="tl">
                    <a:srgbClr val="000000">
                      <a:alpha val="43137"/>
                    </a:srgbClr>
                  </a:outerShdw>
                </a:effectLst>
              </a:rPr>
              <a:t>Business Model</a:t>
            </a:r>
          </a:p>
          <a:p>
            <a:pPr marL="457200" indent="-457200" algn="l">
              <a:buAutoNum type="arabicPeriod"/>
            </a:pPr>
            <a:r>
              <a:rPr lang="en-US" sz="2400" dirty="0">
                <a:effectLst>
                  <a:outerShdw blurRad="38100" dist="38100" dir="2700000" algn="tl">
                    <a:srgbClr val="000000">
                      <a:alpha val="43137"/>
                    </a:srgbClr>
                  </a:outerShdw>
                </a:effectLst>
              </a:rPr>
              <a:t>Technical Approach</a:t>
            </a:r>
          </a:p>
          <a:p>
            <a:pPr marL="457200" indent="-457200" algn="l">
              <a:buAutoNum type="arabicPeriod"/>
            </a:pPr>
            <a:r>
              <a:rPr lang="en-US" sz="2400" dirty="0">
                <a:effectLst>
                  <a:outerShdw blurRad="38100" dist="38100" dir="2700000" algn="tl">
                    <a:srgbClr val="000000">
                      <a:alpha val="43137"/>
                    </a:srgbClr>
                  </a:outerShdw>
                </a:effectLst>
              </a:rPr>
              <a:t>Prototype Costing</a:t>
            </a:r>
          </a:p>
          <a:p>
            <a:pPr marL="457200" indent="-457200" algn="l">
              <a:buAutoNum type="arabicPeriod"/>
            </a:pPr>
            <a:r>
              <a:rPr lang="en-US" sz="2400" dirty="0">
                <a:effectLst>
                  <a:outerShdw blurRad="38100" dist="38100" dir="2700000" algn="tl">
                    <a:srgbClr val="000000">
                      <a:alpha val="43137"/>
                    </a:srgbClr>
                  </a:outerShdw>
                </a:effectLst>
              </a:rPr>
              <a:t>Impact of the Project</a:t>
            </a:r>
            <a:endParaRPr lang="en-IN" sz="2400" dirty="0">
              <a:effectLst>
                <a:outerShdw blurRad="38100" dist="38100" dir="2700000" algn="tl">
                  <a:srgbClr val="000000">
                    <a:alpha val="43137"/>
                  </a:srgbClr>
                </a:outerShdw>
              </a:effectLst>
            </a:endParaRPr>
          </a:p>
        </p:txBody>
      </p:sp>
      <p:sp>
        <p:nvSpPr>
          <p:cNvPr id="7" name="TextBox 9">
            <a:extLst>
              <a:ext uri="{FF2B5EF4-FFF2-40B4-BE49-F238E27FC236}">
                <a16:creationId xmlns:a16="http://schemas.microsoft.com/office/drawing/2014/main" id="{60C8F5E5-04C3-F01E-5411-3391FDD031B5}"/>
              </a:ext>
            </a:extLst>
          </p:cNvPr>
          <p:cNvSpPr txBox="1">
            <a:spLocks noChangeArrowheads="1"/>
          </p:cNvSpPr>
          <p:nvPr/>
        </p:nvSpPr>
        <p:spPr bwMode="auto">
          <a:xfrm>
            <a:off x="95250" y="85725"/>
            <a:ext cx="1209675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spAutoFit/>
          </a:bodyPr>
          <a:lstStyle>
            <a:lvl1pPr marL="0" indent="0" algn="ctr" defTabSz="914400" rtl="0" eaLnBrk="1" latinLnBrk="0" hangingPunct="1">
              <a:lnSpc>
                <a:spcPct val="90000"/>
              </a:lnSpc>
              <a:spcBef>
                <a:spcPct val="20000"/>
              </a:spcBef>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ctr" defTabSz="9144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ctr" defTabSz="9144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ctr" defTabSz="9144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ctr" defTabSz="9144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ctr" defTabSz="9144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ctr" defTabSz="9144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ctr" defTabSz="9144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ctr" defTabSz="9144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nSpc>
                <a:spcPct val="150000"/>
              </a:lnSpc>
              <a:spcBef>
                <a:spcPct val="0"/>
              </a:spcBef>
              <a:buNone/>
            </a:pPr>
            <a:r>
              <a:rPr lang="en-US" altLang="en-US" sz="1800" dirty="0">
                <a:latin typeface="Arial" panose="020B0604020202020204" pitchFamily="34" charset="0"/>
              </a:rPr>
              <a:t>  </a:t>
            </a:r>
            <a:r>
              <a:rPr lang="en-US" alt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C</a:t>
            </a:r>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ontents:</a:t>
            </a:r>
            <a:endParaRPr lang="en-US" altLang="en-US" sz="2400" b="1" dirty="0">
              <a:latin typeface="Arial" panose="020B0604020202020204" pitchFamily="34" charset="0"/>
            </a:endParaRPr>
          </a:p>
        </p:txBody>
      </p:sp>
      <p:pic>
        <p:nvPicPr>
          <p:cNvPr id="9" name="Picture 8">
            <a:extLst>
              <a:ext uri="{FF2B5EF4-FFF2-40B4-BE49-F238E27FC236}">
                <a16:creationId xmlns:a16="http://schemas.microsoft.com/office/drawing/2014/main" id="{CA7D65F2-0410-62A7-02DF-3E11F88949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 y="5972184"/>
            <a:ext cx="1737360" cy="1228513"/>
          </a:xfrm>
          <a:prstGeom prst="rect">
            <a:avLst/>
          </a:prstGeom>
        </p:spPr>
      </p:pic>
    </p:spTree>
    <p:extLst>
      <p:ext uri="{BB962C8B-B14F-4D97-AF65-F5344CB8AC3E}">
        <p14:creationId xmlns:p14="http://schemas.microsoft.com/office/powerpoint/2010/main" val="2806129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9">
            <a:extLst>
              <a:ext uri="{FF2B5EF4-FFF2-40B4-BE49-F238E27FC236}">
                <a16:creationId xmlns:a16="http://schemas.microsoft.com/office/drawing/2014/main" id="{38B4A927-971E-C3E6-9E49-7AB6F7F5A4F4}"/>
              </a:ext>
            </a:extLst>
          </p:cNvPr>
          <p:cNvSpPr txBox="1">
            <a:spLocks noGrp="1" noChangeArrowheads="1"/>
          </p:cNvSpPr>
          <p:nvPr>
            <p:ph type="subTitle" idx="1"/>
          </p:nvPr>
        </p:nvSpPr>
        <p:spPr bwMode="auto">
          <a:xfrm>
            <a:off x="95250" y="85725"/>
            <a:ext cx="12096750"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eaLnBrk="1" hangingPunct="1">
              <a:lnSpc>
                <a:spcPct val="150000"/>
              </a:lnSpc>
              <a:spcBef>
                <a:spcPct val="0"/>
              </a:spcBef>
              <a:buNone/>
            </a:pPr>
            <a:r>
              <a:rPr lang="en-US" altLang="en-US" sz="1800" dirty="0">
                <a:latin typeface="Arial" panose="020B0604020202020204" pitchFamily="34" charset="0"/>
              </a:rPr>
              <a:t>  </a:t>
            </a:r>
            <a:endParaRPr lang="en-US" altLang="en-US" sz="2400" b="1" dirty="0">
              <a:latin typeface="Arial" panose="020B0604020202020204" pitchFamily="34" charset="0"/>
            </a:endParaRPr>
          </a:p>
        </p:txBody>
      </p:sp>
      <p:sp>
        <p:nvSpPr>
          <p:cNvPr id="3" name="TextBox 2">
            <a:extLst>
              <a:ext uri="{FF2B5EF4-FFF2-40B4-BE49-F238E27FC236}">
                <a16:creationId xmlns:a16="http://schemas.microsoft.com/office/drawing/2014/main" id="{72B9EEF3-5C57-0D0E-1747-E4E510ACC512}"/>
              </a:ext>
            </a:extLst>
          </p:cNvPr>
          <p:cNvSpPr txBox="1"/>
          <p:nvPr/>
        </p:nvSpPr>
        <p:spPr>
          <a:xfrm>
            <a:off x="0" y="160045"/>
            <a:ext cx="12192000" cy="461665"/>
          </a:xfrm>
          <a:prstGeom prst="rect">
            <a:avLst/>
          </a:prstGeom>
          <a:noFill/>
        </p:spPr>
        <p:txBody>
          <a:bodyPr wrap="square">
            <a:spAutoFit/>
          </a:bodyPr>
          <a:lstStyle/>
          <a:p>
            <a:pPr algn="ctr"/>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What is </a:t>
            </a:r>
            <a:r>
              <a:rPr lang="en-US" sz="2400" b="1" dirty="0" err="1">
                <a:solidFill>
                  <a:schemeClr val="accent1">
                    <a:lumMod val="75000"/>
                  </a:schemeClr>
                </a:solidFill>
                <a:effectLst>
                  <a:outerShdw blurRad="38100" dist="38100" dir="2700000" algn="tl">
                    <a:srgbClr val="000000">
                      <a:alpha val="43137"/>
                    </a:srgbClr>
                  </a:outerShdw>
                </a:effectLst>
                <a:latin typeface="Arial" charset="0"/>
                <a:cs typeface="Arial" charset="0"/>
              </a:rPr>
              <a:t>Naturopura</a:t>
            </a:r>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a:t>
            </a:r>
            <a:endPar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endParaRPr>
          </a:p>
        </p:txBody>
      </p:sp>
      <p:pic>
        <p:nvPicPr>
          <p:cNvPr id="6" name="Picture 5">
            <a:extLst>
              <a:ext uri="{FF2B5EF4-FFF2-40B4-BE49-F238E27FC236}">
                <a16:creationId xmlns:a16="http://schemas.microsoft.com/office/drawing/2014/main" id="{4DF4FDED-6866-38E7-0594-61A527545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0544"/>
            <a:ext cx="12191998" cy="6188958"/>
          </a:xfrm>
          <a:prstGeom prst="rect">
            <a:avLst/>
          </a:prstGeom>
        </p:spPr>
      </p:pic>
      <p:sp>
        <p:nvSpPr>
          <p:cNvPr id="8" name="TextBox 7">
            <a:extLst>
              <a:ext uri="{FF2B5EF4-FFF2-40B4-BE49-F238E27FC236}">
                <a16:creationId xmlns:a16="http://schemas.microsoft.com/office/drawing/2014/main" id="{6E28F31A-407F-9060-7EF8-1AEE471CE6D0}"/>
              </a:ext>
            </a:extLst>
          </p:cNvPr>
          <p:cNvSpPr txBox="1"/>
          <p:nvPr/>
        </p:nvSpPr>
        <p:spPr>
          <a:xfrm>
            <a:off x="95250" y="1065570"/>
            <a:ext cx="11772900" cy="2118529"/>
          </a:xfrm>
          <a:prstGeom prst="rect">
            <a:avLst/>
          </a:prstGeom>
          <a:noFill/>
        </p:spPr>
        <p:txBody>
          <a:bodyPr wrap="square">
            <a:spAutoFit/>
          </a:bodyPr>
          <a:lstStyle/>
          <a:p>
            <a:pPr marL="285750" indent="-285750" algn="l">
              <a:lnSpc>
                <a:spcPct val="150000"/>
              </a:lnSpc>
              <a:spcBef>
                <a:spcPct val="0"/>
              </a:spcBef>
              <a:buFont typeface="Arial" panose="020B0604020202020204" pitchFamily="34" charset="0"/>
              <a:buChar char="•"/>
            </a:pPr>
            <a:r>
              <a:rPr lang="en-IN" b="0" i="0" dirty="0">
                <a:solidFill>
                  <a:srgbClr val="20212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system works along with the natural biodiversity of each farmed area, encouraging the complexity of living organisms—both plant and animal—that shape each particular ecosystem to thrive along with food plants.</a:t>
            </a:r>
          </a:p>
          <a:p>
            <a:pPr marL="285750" indent="-285750" algn="l">
              <a:lnSpc>
                <a:spcPct val="150000"/>
              </a:lnSpc>
              <a:spcBef>
                <a:spcPct val="0"/>
              </a:spcBef>
              <a:buFont typeface="Arial" panose="020B0604020202020204" pitchFamily="34" charset="0"/>
              <a:buChar char="•"/>
            </a:pPr>
            <a:r>
              <a:rPr lang="en-IN" b="0" i="0" dirty="0">
                <a:solidFill>
                  <a:srgbClr val="20212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Natural </a:t>
            </a:r>
            <a:r>
              <a:rPr lang="en-IN" dirty="0">
                <a:solidFill>
                  <a:srgbClr val="20212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farming is related to fertility farming, organic farming, and biodynamic agriculture.</a:t>
            </a:r>
            <a:r>
              <a:rPr lang="en-US" altLang="en-US" dirty="0">
                <a:solidFill>
                  <a:srgbClr val="20212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marL="285750" indent="-285750" algn="l">
              <a:lnSpc>
                <a:spcPct val="150000"/>
              </a:lnSpc>
              <a:spcBef>
                <a:spcPct val="0"/>
              </a:spcBef>
              <a:buFont typeface="Arial" panose="020B0604020202020204" pitchFamily="34" charset="0"/>
              <a:buChar char="•"/>
            </a:pPr>
            <a:r>
              <a:rPr lang="en-IN" b="0" i="0" dirty="0">
                <a:solidFill>
                  <a:srgbClr val="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Natural farming and organic farming, both come under agroecological practices. In natural farming, the focus is on the use of bio inputs prepared from farms and local ecosystems instead of purchasing those from outside. </a:t>
            </a:r>
            <a:endParaRPr lang="en-US" altLang="en-US" dirty="0">
              <a:solidFill>
                <a:srgbClr val="20212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CA7D65F2-0410-62A7-02DF-3E11F88949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 y="5972184"/>
            <a:ext cx="1737360" cy="1228513"/>
          </a:xfrm>
          <a:prstGeom prst="rect">
            <a:avLst/>
          </a:prstGeom>
        </p:spPr>
      </p:pic>
    </p:spTree>
    <p:extLst>
      <p:ext uri="{BB962C8B-B14F-4D97-AF65-F5344CB8AC3E}">
        <p14:creationId xmlns:p14="http://schemas.microsoft.com/office/powerpoint/2010/main" val="329128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9">
            <a:extLst>
              <a:ext uri="{FF2B5EF4-FFF2-40B4-BE49-F238E27FC236}">
                <a16:creationId xmlns:a16="http://schemas.microsoft.com/office/drawing/2014/main" id="{38B4A927-971E-C3E6-9E49-7AB6F7F5A4F4}"/>
              </a:ext>
            </a:extLst>
          </p:cNvPr>
          <p:cNvSpPr txBox="1">
            <a:spLocks noGrp="1" noChangeArrowheads="1"/>
          </p:cNvSpPr>
          <p:nvPr>
            <p:ph type="subTitle" idx="1"/>
          </p:nvPr>
        </p:nvSpPr>
        <p:spPr bwMode="auto">
          <a:xfrm>
            <a:off x="95250" y="85725"/>
            <a:ext cx="12096750"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eaLnBrk="1" hangingPunct="1">
              <a:lnSpc>
                <a:spcPct val="150000"/>
              </a:lnSpc>
              <a:spcBef>
                <a:spcPct val="0"/>
              </a:spcBef>
              <a:buNone/>
            </a:pPr>
            <a:r>
              <a:rPr lang="en-US" altLang="en-US" sz="1800" dirty="0">
                <a:latin typeface="Arial" panose="020B0604020202020204" pitchFamily="34" charset="0"/>
              </a:rPr>
              <a:t>  </a:t>
            </a:r>
            <a:endParaRPr lang="en-US" altLang="en-US" sz="2400" b="1" dirty="0">
              <a:latin typeface="Arial" panose="020B0604020202020204" pitchFamily="34" charset="0"/>
            </a:endParaRPr>
          </a:p>
        </p:txBody>
      </p:sp>
      <p:sp>
        <p:nvSpPr>
          <p:cNvPr id="3" name="TextBox 2">
            <a:extLst>
              <a:ext uri="{FF2B5EF4-FFF2-40B4-BE49-F238E27FC236}">
                <a16:creationId xmlns:a16="http://schemas.microsoft.com/office/drawing/2014/main" id="{72B9EEF3-5C57-0D0E-1747-E4E510ACC512}"/>
              </a:ext>
            </a:extLst>
          </p:cNvPr>
          <p:cNvSpPr txBox="1"/>
          <p:nvPr/>
        </p:nvSpPr>
        <p:spPr>
          <a:xfrm>
            <a:off x="0" y="160045"/>
            <a:ext cx="12192000" cy="461665"/>
          </a:xfrm>
          <a:prstGeom prst="rect">
            <a:avLst/>
          </a:prstGeom>
          <a:noFill/>
        </p:spPr>
        <p:txBody>
          <a:bodyPr wrap="square">
            <a:spAutoFit/>
          </a:bodyPr>
          <a:lstStyle/>
          <a:p>
            <a:pPr algn="ctr"/>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Why </a:t>
            </a:r>
            <a:r>
              <a:rPr lang="en-US" sz="2400" b="1" dirty="0" err="1">
                <a:solidFill>
                  <a:schemeClr val="accent1">
                    <a:lumMod val="75000"/>
                  </a:schemeClr>
                </a:solidFill>
                <a:effectLst>
                  <a:outerShdw blurRad="38100" dist="38100" dir="2700000" algn="tl">
                    <a:srgbClr val="000000">
                      <a:alpha val="43137"/>
                    </a:srgbClr>
                  </a:outerShdw>
                </a:effectLst>
                <a:latin typeface="Arial" charset="0"/>
                <a:cs typeface="Arial" charset="0"/>
              </a:rPr>
              <a:t>Naturopura</a:t>
            </a:r>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a:t>
            </a:r>
            <a:endPar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endParaRPr>
          </a:p>
        </p:txBody>
      </p:sp>
      <p:pic>
        <p:nvPicPr>
          <p:cNvPr id="6" name="Picture 5">
            <a:extLst>
              <a:ext uri="{FF2B5EF4-FFF2-40B4-BE49-F238E27FC236}">
                <a16:creationId xmlns:a16="http://schemas.microsoft.com/office/drawing/2014/main" id="{4DF4FDED-6866-38E7-0594-61A527545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0544"/>
            <a:ext cx="12191998" cy="6190998"/>
          </a:xfrm>
          <a:prstGeom prst="rect">
            <a:avLst/>
          </a:prstGeom>
        </p:spPr>
      </p:pic>
      <p:sp>
        <p:nvSpPr>
          <p:cNvPr id="8" name="TextBox 7">
            <a:extLst>
              <a:ext uri="{FF2B5EF4-FFF2-40B4-BE49-F238E27FC236}">
                <a16:creationId xmlns:a16="http://schemas.microsoft.com/office/drawing/2014/main" id="{6E28F31A-407F-9060-7EF8-1AEE471CE6D0}"/>
              </a:ext>
            </a:extLst>
          </p:cNvPr>
          <p:cNvSpPr txBox="1"/>
          <p:nvPr/>
        </p:nvSpPr>
        <p:spPr>
          <a:xfrm>
            <a:off x="95250" y="1065570"/>
            <a:ext cx="11772900" cy="4196020"/>
          </a:xfrm>
          <a:prstGeom prst="rect">
            <a:avLst/>
          </a:prstGeom>
          <a:noFill/>
        </p:spPr>
        <p:txBody>
          <a:bodyPr wrap="square">
            <a:spAutoFit/>
          </a:bodyPr>
          <a:lstStyle/>
          <a:p>
            <a:pPr marL="285750" indent="-285750" algn="l">
              <a:lnSpc>
                <a:spcPct val="150000"/>
              </a:lnSpc>
              <a:spcBef>
                <a:spcPct val="0"/>
              </a:spcBef>
              <a:buFont typeface="Arial" panose="020B0604020202020204" pitchFamily="34" charset="0"/>
              <a:buChar char="•"/>
            </a:pPr>
            <a:r>
              <a:rPr lang="en-US" altLang="en-US" sz="1800" dirty="0">
                <a:effectLst>
                  <a:outerShdw blurRad="38100" dist="38100" dir="2700000" algn="tl">
                    <a:srgbClr val="000000">
                      <a:alpha val="43137"/>
                    </a:srgbClr>
                  </a:outerShdw>
                </a:effectLst>
                <a:latin typeface="Arial" panose="020B0604020202020204" pitchFamily="34" charset="0"/>
              </a:rPr>
              <a:t> A hassle-free platform for the farmers of the Agri Market in India.</a:t>
            </a:r>
          </a:p>
          <a:p>
            <a:pPr marL="285750" indent="-285750" algn="l">
              <a:lnSpc>
                <a:spcPct val="150000"/>
              </a:lnSpc>
              <a:spcBef>
                <a:spcPct val="0"/>
              </a:spcBef>
              <a:buFont typeface="Arial" panose="020B0604020202020204" pitchFamily="34" charset="0"/>
              <a:buChar char="•"/>
            </a:pPr>
            <a:r>
              <a:rPr lang="en-US" altLang="en-US" sz="1800" dirty="0">
                <a:effectLst>
                  <a:outerShdw blurRad="38100" dist="38100" dir="2700000" algn="tl">
                    <a:srgbClr val="000000">
                      <a:alpha val="43137"/>
                    </a:srgbClr>
                  </a:outerShdw>
                </a:effectLst>
                <a:latin typeface="Arial" panose="020B0604020202020204" pitchFamily="34" charset="0"/>
              </a:rPr>
              <a:t> A medium to Sell/ Buy products produced by the farmers.</a:t>
            </a:r>
          </a:p>
          <a:p>
            <a:pPr marL="285750" indent="-285750" algn="l">
              <a:lnSpc>
                <a:spcPct val="150000"/>
              </a:lnSpc>
              <a:spcBef>
                <a:spcPct val="0"/>
              </a:spcBef>
              <a:buFont typeface="Arial" panose="020B0604020202020204" pitchFamily="34" charset="0"/>
              <a:buChar char="•"/>
            </a:pPr>
            <a:r>
              <a:rPr lang="en-US" altLang="en-US" sz="1800" dirty="0">
                <a:effectLst>
                  <a:outerShdw blurRad="38100" dist="38100" dir="2700000" algn="tl">
                    <a:srgbClr val="000000">
                      <a:alpha val="43137"/>
                    </a:srgbClr>
                  </a:outerShdw>
                </a:effectLst>
                <a:latin typeface="Arial" panose="020B0604020202020204" pitchFamily="34" charset="0"/>
              </a:rPr>
              <a:t> Farmers / Consumers post their requirements to purchase.</a:t>
            </a:r>
          </a:p>
          <a:p>
            <a:pPr marL="285750" indent="-285750" algn="l">
              <a:lnSpc>
                <a:spcPct val="150000"/>
              </a:lnSpc>
              <a:spcBef>
                <a:spcPct val="0"/>
              </a:spcBef>
              <a:buFont typeface="Arial" panose="020B0604020202020204" pitchFamily="34" charset="0"/>
              <a:buChar char="•"/>
            </a:pPr>
            <a:r>
              <a:rPr lang="en-US" altLang="en-US" sz="1800" dirty="0">
                <a:effectLst>
                  <a:outerShdw blurRad="38100" dist="38100" dir="2700000" algn="tl">
                    <a:srgbClr val="000000">
                      <a:alpha val="43137"/>
                    </a:srgbClr>
                  </a:outerShdw>
                </a:effectLst>
                <a:latin typeface="Arial" panose="020B0604020202020204" pitchFamily="34" charset="0"/>
              </a:rPr>
              <a:t> Best site for e-commerce in Agriculture.</a:t>
            </a:r>
          </a:p>
          <a:p>
            <a:pPr marL="285750" indent="-285750" algn="l">
              <a:lnSpc>
                <a:spcPct val="150000"/>
              </a:lnSpc>
              <a:spcBef>
                <a:spcPct val="0"/>
              </a:spcBef>
              <a:buFont typeface="Arial" panose="020B0604020202020204" pitchFamily="34" charset="0"/>
              <a:buChar char="•"/>
            </a:pPr>
            <a:r>
              <a:rPr lang="en-US" altLang="en-US" sz="1800" dirty="0">
                <a:effectLst>
                  <a:outerShdw blurRad="38100" dist="38100" dir="2700000" algn="tl">
                    <a:srgbClr val="000000">
                      <a:alpha val="43137"/>
                    </a:srgbClr>
                  </a:outerShdw>
                </a:effectLst>
                <a:latin typeface="Arial" panose="020B0604020202020204" pitchFamily="34" charset="0"/>
              </a:rPr>
              <a:t>With the help of the Internet, we can digitalize the whole unorganized agricultural supply chain into a stable and eﬀective aggregation-based platform that shall act as a network for all the stakeholders such as Farmers, Cold Storage, Processors, Wholesalers, Traders &amp; Retailers.</a:t>
            </a:r>
          </a:p>
          <a:p>
            <a:pPr marL="285750" indent="-285750" algn="l">
              <a:lnSpc>
                <a:spcPct val="150000"/>
              </a:lnSpc>
              <a:spcBef>
                <a:spcPct val="0"/>
              </a:spcBef>
              <a:buFont typeface="Arial" panose="020B0604020202020204" pitchFamily="34" charset="0"/>
              <a:buChar char="•"/>
            </a:pPr>
            <a:r>
              <a:rPr lang="en-US" altLang="en-US" sz="1800" dirty="0">
                <a:effectLst>
                  <a:outerShdw blurRad="38100" dist="38100" dir="2700000" algn="tl">
                    <a:srgbClr val="000000">
                      <a:alpha val="43137"/>
                    </a:srgbClr>
                  </a:outerShdw>
                </a:effectLst>
                <a:latin typeface="Arial" panose="020B0604020202020204" pitchFamily="34" charset="0"/>
              </a:rPr>
              <a:t>This digital aggregation platform shall help the stakeholders in better dissemination of information on a real-time basis, sustainable use of resources, streamlining of trading procedures, diversification of products &amp; Markets, simplified &amp; safe trading partnerships, and better supply chain network.</a:t>
            </a:r>
            <a:endParaRPr lang="en-IN" altLang="en-US" sz="1800" dirty="0">
              <a:effectLst>
                <a:outerShdw blurRad="38100" dist="38100" dir="2700000" algn="tl">
                  <a:srgbClr val="000000">
                    <a:alpha val="43137"/>
                  </a:srgbClr>
                </a:outerShdw>
              </a:effectLst>
              <a:latin typeface="Arial" panose="020B0604020202020204" pitchFamily="34" charset="0"/>
            </a:endParaRPr>
          </a:p>
        </p:txBody>
      </p:sp>
      <p:pic>
        <p:nvPicPr>
          <p:cNvPr id="9" name="Picture 8">
            <a:extLst>
              <a:ext uri="{FF2B5EF4-FFF2-40B4-BE49-F238E27FC236}">
                <a16:creationId xmlns:a16="http://schemas.microsoft.com/office/drawing/2014/main" id="{CA7D65F2-0410-62A7-02DF-3E11F88949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 y="5972184"/>
            <a:ext cx="1737360" cy="1228513"/>
          </a:xfrm>
          <a:prstGeom prst="rect">
            <a:avLst/>
          </a:prstGeom>
        </p:spPr>
      </p:pic>
    </p:spTree>
    <p:extLst>
      <p:ext uri="{BB962C8B-B14F-4D97-AF65-F5344CB8AC3E}">
        <p14:creationId xmlns:p14="http://schemas.microsoft.com/office/powerpoint/2010/main" val="37929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9">
            <a:extLst>
              <a:ext uri="{FF2B5EF4-FFF2-40B4-BE49-F238E27FC236}">
                <a16:creationId xmlns:a16="http://schemas.microsoft.com/office/drawing/2014/main" id="{38B4A927-971E-C3E6-9E49-7AB6F7F5A4F4}"/>
              </a:ext>
            </a:extLst>
          </p:cNvPr>
          <p:cNvSpPr txBox="1">
            <a:spLocks noGrp="1" noChangeArrowheads="1"/>
          </p:cNvSpPr>
          <p:nvPr>
            <p:ph type="subTitle" idx="1"/>
          </p:nvPr>
        </p:nvSpPr>
        <p:spPr bwMode="auto">
          <a:xfrm>
            <a:off x="95250" y="85725"/>
            <a:ext cx="12096750"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eaLnBrk="1" hangingPunct="1">
              <a:lnSpc>
                <a:spcPct val="150000"/>
              </a:lnSpc>
              <a:spcBef>
                <a:spcPct val="0"/>
              </a:spcBef>
              <a:buNone/>
            </a:pPr>
            <a:r>
              <a:rPr lang="en-US" altLang="en-US" sz="1800" dirty="0">
                <a:latin typeface="Arial" panose="020B0604020202020204" pitchFamily="34" charset="0"/>
              </a:rPr>
              <a:t>  </a:t>
            </a:r>
            <a:endParaRPr lang="en-US" altLang="en-US" sz="2400" b="1" dirty="0">
              <a:latin typeface="Arial" panose="020B0604020202020204" pitchFamily="34" charset="0"/>
            </a:endParaRPr>
          </a:p>
        </p:txBody>
      </p:sp>
      <p:sp>
        <p:nvSpPr>
          <p:cNvPr id="3" name="TextBox 2">
            <a:extLst>
              <a:ext uri="{FF2B5EF4-FFF2-40B4-BE49-F238E27FC236}">
                <a16:creationId xmlns:a16="http://schemas.microsoft.com/office/drawing/2014/main" id="{72B9EEF3-5C57-0D0E-1747-E4E510ACC512}"/>
              </a:ext>
            </a:extLst>
          </p:cNvPr>
          <p:cNvSpPr txBox="1"/>
          <p:nvPr/>
        </p:nvSpPr>
        <p:spPr>
          <a:xfrm>
            <a:off x="95249" y="160045"/>
            <a:ext cx="11896725" cy="461665"/>
          </a:xfrm>
          <a:prstGeom prst="rect">
            <a:avLst/>
          </a:prstGeom>
          <a:noFill/>
        </p:spPr>
        <p:txBody>
          <a:bodyPr wrap="square">
            <a:spAutoFit/>
          </a:bodyPr>
          <a:lstStyle/>
          <a:p>
            <a:pPr algn="ctr"/>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Objective of </a:t>
            </a:r>
            <a:r>
              <a:rPr lang="en-US" sz="2400" b="1" dirty="0" err="1">
                <a:solidFill>
                  <a:schemeClr val="accent1">
                    <a:lumMod val="75000"/>
                  </a:schemeClr>
                </a:solidFill>
                <a:effectLst>
                  <a:outerShdw blurRad="38100" dist="38100" dir="2700000" algn="tl">
                    <a:srgbClr val="000000">
                      <a:alpha val="43137"/>
                    </a:srgbClr>
                  </a:outerShdw>
                </a:effectLst>
                <a:latin typeface="Arial" charset="0"/>
                <a:cs typeface="Arial" charset="0"/>
              </a:rPr>
              <a:t>Naturepura</a:t>
            </a:r>
            <a:endPar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endParaRPr>
          </a:p>
        </p:txBody>
      </p:sp>
      <p:pic>
        <p:nvPicPr>
          <p:cNvPr id="6" name="Picture 5">
            <a:extLst>
              <a:ext uri="{FF2B5EF4-FFF2-40B4-BE49-F238E27FC236}">
                <a16:creationId xmlns:a16="http://schemas.microsoft.com/office/drawing/2014/main" id="{4DF4FDED-6866-38E7-0594-61A527545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5604"/>
            <a:ext cx="12191998" cy="6255934"/>
          </a:xfrm>
          <a:prstGeom prst="rect">
            <a:avLst/>
          </a:prstGeom>
        </p:spPr>
      </p:pic>
      <p:sp>
        <p:nvSpPr>
          <p:cNvPr id="8" name="TextBox 7">
            <a:extLst>
              <a:ext uri="{FF2B5EF4-FFF2-40B4-BE49-F238E27FC236}">
                <a16:creationId xmlns:a16="http://schemas.microsoft.com/office/drawing/2014/main" id="{6E28F31A-407F-9060-7EF8-1AEE471CE6D0}"/>
              </a:ext>
            </a:extLst>
          </p:cNvPr>
          <p:cNvSpPr txBox="1"/>
          <p:nvPr/>
        </p:nvSpPr>
        <p:spPr>
          <a:xfrm>
            <a:off x="95250" y="1065570"/>
            <a:ext cx="11772900" cy="5611793"/>
          </a:xfrm>
          <a:prstGeom prst="rect">
            <a:avLst/>
          </a:prstGeom>
          <a:noFill/>
        </p:spPr>
        <p:txBody>
          <a:bodyPr wrap="square">
            <a:spAutoFit/>
          </a:bodyPr>
          <a:lstStyle/>
          <a:p>
            <a:pPr>
              <a:spcBef>
                <a:spcPct val="0"/>
              </a:spcBef>
            </a:pPr>
            <a:r>
              <a:rPr lang="en-US" altLang="en-US" sz="1800" dirty="0">
                <a:effectLst>
                  <a:outerShdw blurRad="38100" dist="38100" dir="2700000" algn="tl">
                    <a:srgbClr val="000000">
                      <a:alpha val="43137"/>
                    </a:srgbClr>
                  </a:outerShdw>
                </a:effectLst>
                <a:latin typeface="Arial" panose="020B0604020202020204" pitchFamily="34" charset="0"/>
              </a:rPr>
              <a:t>The objective of this proposal is to create an all-in-one unified digital platform, which shall create a dynamic network among all the stakeholders in </a:t>
            </a:r>
            <a:r>
              <a:rPr lang="en-US" altLang="en-US" sz="1800" b="1" dirty="0" err="1">
                <a:effectLst>
                  <a:outerShdw blurRad="38100" dist="38100" dir="2700000" algn="tl">
                    <a:srgbClr val="000000">
                      <a:alpha val="43137"/>
                    </a:srgbClr>
                  </a:outerShdw>
                </a:effectLst>
                <a:latin typeface="Arial" panose="020B0604020202020204" pitchFamily="34" charset="0"/>
              </a:rPr>
              <a:t>Naturopura</a:t>
            </a:r>
            <a:r>
              <a:rPr lang="en-US" altLang="en-US" sz="1800" b="1" dirty="0">
                <a:effectLst>
                  <a:outerShdw blurRad="38100" dist="38100" dir="2700000" algn="tl">
                    <a:srgbClr val="000000">
                      <a:alpha val="43137"/>
                    </a:srgbClr>
                  </a:outerShdw>
                </a:effectLst>
                <a:latin typeface="Arial" panose="020B0604020202020204" pitchFamily="34" charset="0"/>
              </a:rPr>
              <a:t>.</a:t>
            </a:r>
          </a:p>
          <a:p>
            <a:pPr>
              <a:spcBef>
                <a:spcPct val="0"/>
              </a:spcBef>
            </a:pPr>
            <a:endParaRPr lang="en-US" altLang="en-US" b="1" dirty="0">
              <a:effectLst>
                <a:outerShdw blurRad="38100" dist="38100" dir="2700000" algn="tl">
                  <a:srgbClr val="000000">
                    <a:alpha val="43137"/>
                  </a:srgbClr>
                </a:outerShdw>
              </a:effectLst>
              <a:latin typeface="Arial" panose="020B0604020202020204" pitchFamily="34" charset="0"/>
            </a:endParaRPr>
          </a:p>
          <a:p>
            <a:pPr algn="l"/>
            <a:r>
              <a:rPr lang="en-US" altLang="en-US" sz="2000" b="1" dirty="0">
                <a:effectLst>
                  <a:outerShdw blurRad="38100" dist="38100" dir="2700000" algn="tl">
                    <a:srgbClr val="000000">
                      <a:alpha val="43137"/>
                    </a:srgbClr>
                  </a:outerShdw>
                </a:effectLst>
                <a:latin typeface="Arial" panose="020B0604020202020204" pitchFamily="34" charset="0"/>
              </a:rPr>
              <a:t>What for Farmers?</a:t>
            </a:r>
          </a:p>
          <a:p>
            <a:pPr marL="800100" lvl="1" indent="-342900" algn="l">
              <a:lnSpc>
                <a:spcPct val="150000"/>
              </a:lnSpc>
              <a:buFont typeface="+mj-lt"/>
              <a:buAutoNum type="arabicPeriod"/>
              <a:defRPr/>
            </a:pPr>
            <a:r>
              <a:rPr lang="en-US" sz="1800" dirty="0">
                <a:effectLst>
                  <a:outerShdw blurRad="38100" dist="38100" dir="2700000" algn="tl">
                    <a:srgbClr val="000000">
                      <a:alpha val="43137"/>
                    </a:srgbClr>
                  </a:outerShdw>
                </a:effectLst>
                <a:latin typeface="Arial" charset="0"/>
                <a:cs typeface="Arial" charset="0"/>
              </a:rPr>
              <a:t>To facilitate diversified sales channels for eﬀective selling of their produce.</a:t>
            </a:r>
            <a:endParaRPr lang="en-IN" sz="1800" dirty="0">
              <a:effectLst>
                <a:outerShdw blurRad="38100" dist="38100" dir="2700000" algn="tl">
                  <a:srgbClr val="000000">
                    <a:alpha val="43137"/>
                  </a:srgbClr>
                </a:outerShdw>
              </a:effectLst>
              <a:latin typeface="Arial" charset="0"/>
              <a:cs typeface="Arial" charset="0"/>
            </a:endParaRPr>
          </a:p>
          <a:p>
            <a:pPr marL="800100" lvl="1" indent="-342900" algn="l">
              <a:lnSpc>
                <a:spcPct val="150000"/>
              </a:lnSpc>
              <a:buFont typeface="+mj-lt"/>
              <a:buAutoNum type="arabicPeriod"/>
              <a:defRPr/>
            </a:pPr>
            <a:r>
              <a:rPr lang="en-US" sz="1800" dirty="0">
                <a:effectLst>
                  <a:outerShdw blurRad="38100" dist="38100" dir="2700000" algn="tl">
                    <a:srgbClr val="000000">
                      <a:alpha val="43137"/>
                    </a:srgbClr>
                  </a:outerShdw>
                </a:effectLst>
                <a:latin typeface="Arial" charset="0"/>
                <a:cs typeface="Arial" charset="0"/>
              </a:rPr>
              <a:t>To facilitate fair compensation for their produce.</a:t>
            </a:r>
            <a:endParaRPr lang="en-IN" sz="1800" dirty="0">
              <a:effectLst>
                <a:outerShdw blurRad="38100" dist="38100" dir="2700000" algn="tl">
                  <a:srgbClr val="000000">
                    <a:alpha val="43137"/>
                  </a:srgbClr>
                </a:outerShdw>
              </a:effectLst>
              <a:latin typeface="Arial" charset="0"/>
              <a:cs typeface="Arial" charset="0"/>
            </a:endParaRPr>
          </a:p>
          <a:p>
            <a:pPr marL="800100" lvl="1" indent="-342900" algn="l">
              <a:lnSpc>
                <a:spcPct val="150000"/>
              </a:lnSpc>
              <a:buFont typeface="+mj-lt"/>
              <a:buAutoNum type="arabicPeriod"/>
              <a:defRPr/>
            </a:pPr>
            <a:r>
              <a:rPr lang="en-US" sz="1800" dirty="0">
                <a:effectLst>
                  <a:outerShdw blurRad="38100" dist="38100" dir="2700000" algn="tl">
                    <a:srgbClr val="000000">
                      <a:alpha val="43137"/>
                    </a:srgbClr>
                  </a:outerShdw>
                </a:effectLst>
                <a:latin typeface="Arial" charset="0"/>
                <a:cs typeface="Arial" charset="0"/>
              </a:rPr>
              <a:t>To facilitate better planning of logistics.</a:t>
            </a:r>
            <a:endParaRPr lang="en-IN" sz="1800" dirty="0">
              <a:effectLst>
                <a:outerShdw blurRad="38100" dist="38100" dir="2700000" algn="tl">
                  <a:srgbClr val="000000">
                    <a:alpha val="43137"/>
                  </a:srgbClr>
                </a:outerShdw>
              </a:effectLst>
              <a:latin typeface="Arial" charset="0"/>
              <a:cs typeface="Arial" charset="0"/>
            </a:endParaRPr>
          </a:p>
          <a:p>
            <a:pPr marL="800100" lvl="1" indent="-342900" algn="l">
              <a:lnSpc>
                <a:spcPct val="150000"/>
              </a:lnSpc>
              <a:buFont typeface="+mj-lt"/>
              <a:buAutoNum type="arabicPeriod"/>
              <a:defRPr/>
            </a:pPr>
            <a:r>
              <a:rPr lang="en-US" sz="1800" dirty="0">
                <a:effectLst>
                  <a:outerShdw blurRad="38100" dist="38100" dir="2700000" algn="tl">
                    <a:srgbClr val="000000">
                      <a:alpha val="43137"/>
                    </a:srgbClr>
                  </a:outerShdw>
                </a:effectLst>
                <a:latin typeface="Arial" charset="0"/>
                <a:cs typeface="Arial" charset="0"/>
              </a:rPr>
              <a:t>To facilitate farmers to explore the domain of backward and forward integration.</a:t>
            </a:r>
            <a:endParaRPr lang="en-IN" sz="1800" dirty="0">
              <a:effectLst>
                <a:outerShdw blurRad="38100" dist="38100" dir="2700000" algn="tl">
                  <a:srgbClr val="000000">
                    <a:alpha val="43137"/>
                  </a:srgbClr>
                </a:outerShdw>
              </a:effectLst>
              <a:latin typeface="Arial" charset="0"/>
              <a:cs typeface="Arial" charset="0"/>
            </a:endParaRPr>
          </a:p>
          <a:p>
            <a:pPr marL="800100" lvl="1" indent="-342900" algn="l">
              <a:lnSpc>
                <a:spcPct val="150000"/>
              </a:lnSpc>
              <a:buFont typeface="+mj-lt"/>
              <a:buAutoNum type="arabicPeriod"/>
              <a:defRPr/>
            </a:pPr>
            <a:r>
              <a:rPr lang="en-US" sz="1800" dirty="0">
                <a:effectLst>
                  <a:outerShdw blurRad="38100" dist="38100" dir="2700000" algn="tl">
                    <a:srgbClr val="000000">
                      <a:alpha val="43137"/>
                    </a:srgbClr>
                  </a:outerShdw>
                </a:effectLst>
                <a:latin typeface="Arial" charset="0"/>
                <a:cs typeface="Arial" charset="0"/>
              </a:rPr>
              <a:t>To facilitate digitalized procurement of better feed, equipment, and other necessary items at a lower price with the elimination of any middleman.</a:t>
            </a:r>
          </a:p>
          <a:p>
            <a:pPr marL="800100" lvl="1" indent="-342900" algn="l">
              <a:lnSpc>
                <a:spcPct val="150000"/>
              </a:lnSpc>
              <a:buFont typeface="+mj-lt"/>
              <a:buAutoNum type="arabicPeriod"/>
              <a:defRPr/>
            </a:pPr>
            <a:r>
              <a:rPr lang="en-US" altLang="en-US" sz="1800" dirty="0">
                <a:effectLst>
                  <a:outerShdw blurRad="38100" dist="38100" dir="2700000" algn="tl">
                    <a:srgbClr val="000000">
                      <a:alpha val="43137"/>
                    </a:srgbClr>
                  </a:outerShdw>
                </a:effectLst>
                <a:latin typeface="Arial" panose="020B0604020202020204" pitchFamily="34" charset="0"/>
              </a:rPr>
              <a:t>To provide direct digital linkage and network to Processing Industries, Cold Chains, Traders &amp; Wholesalers.</a:t>
            </a:r>
          </a:p>
          <a:p>
            <a:pPr marL="800100" lvl="1" indent="-342900" algn="l">
              <a:lnSpc>
                <a:spcPct val="150000"/>
              </a:lnSpc>
              <a:buFont typeface="+mj-lt"/>
              <a:buAutoNum type="arabicPeriod"/>
              <a:defRPr/>
            </a:pPr>
            <a:r>
              <a:rPr lang="en-US" altLang="en-US" sz="1800" dirty="0">
                <a:effectLst>
                  <a:outerShdw blurRad="38100" dist="38100" dir="2700000" algn="tl">
                    <a:srgbClr val="000000">
                      <a:alpha val="43137"/>
                    </a:srgbClr>
                  </a:outerShdw>
                </a:effectLst>
                <a:latin typeface="Arial" panose="020B0604020202020204" pitchFamily="34" charset="0"/>
              </a:rPr>
              <a:t>To facilitate digital buying and selling of Agri -based inputs &amp; outputs for them in a single unified platform.</a:t>
            </a:r>
            <a:endParaRPr lang="en-IN" altLang="en-US" sz="1800" dirty="0">
              <a:effectLst>
                <a:outerShdw blurRad="38100" dist="38100" dir="2700000" algn="tl">
                  <a:srgbClr val="000000">
                    <a:alpha val="43137"/>
                  </a:srgbClr>
                </a:outerShdw>
              </a:effectLst>
              <a:latin typeface="Arial" panose="020B0604020202020204" pitchFamily="34" charset="0"/>
            </a:endParaRPr>
          </a:p>
          <a:p>
            <a:pPr>
              <a:spcBef>
                <a:spcPct val="0"/>
              </a:spcBef>
            </a:pPr>
            <a:endParaRPr lang="en-US" altLang="en-US" sz="1800" b="1" dirty="0">
              <a:latin typeface="Arial" panose="020B0604020202020204" pitchFamily="34" charset="0"/>
            </a:endParaRPr>
          </a:p>
          <a:p>
            <a:pPr algn="l">
              <a:lnSpc>
                <a:spcPct val="150000"/>
              </a:lnSpc>
              <a:spcBef>
                <a:spcPct val="0"/>
              </a:spcBef>
            </a:pPr>
            <a:endParaRPr lang="en-US" altLang="en-US" sz="1800" dirty="0">
              <a:effectLst>
                <a:outerShdw blurRad="38100" dist="38100" dir="2700000" algn="tl">
                  <a:srgbClr val="000000">
                    <a:alpha val="43137"/>
                  </a:srgbClr>
                </a:outerShdw>
              </a:effectLst>
              <a:latin typeface="Arial" panose="020B0604020202020204" pitchFamily="34" charset="0"/>
            </a:endParaRPr>
          </a:p>
        </p:txBody>
      </p:sp>
      <p:pic>
        <p:nvPicPr>
          <p:cNvPr id="9" name="Picture 8">
            <a:extLst>
              <a:ext uri="{FF2B5EF4-FFF2-40B4-BE49-F238E27FC236}">
                <a16:creationId xmlns:a16="http://schemas.microsoft.com/office/drawing/2014/main" id="{CA7D65F2-0410-62A7-02DF-3E11F88949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 y="5972184"/>
            <a:ext cx="1737360" cy="1228513"/>
          </a:xfrm>
          <a:prstGeom prst="rect">
            <a:avLst/>
          </a:prstGeom>
        </p:spPr>
      </p:pic>
    </p:spTree>
    <p:extLst>
      <p:ext uri="{BB962C8B-B14F-4D97-AF65-F5344CB8AC3E}">
        <p14:creationId xmlns:p14="http://schemas.microsoft.com/office/powerpoint/2010/main" val="1354235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DE215E-CCE3-67E1-79CD-B4161186445D}"/>
              </a:ext>
            </a:extLst>
          </p:cNvPr>
          <p:cNvSpPr>
            <a:spLocks noGrp="1"/>
          </p:cNvSpPr>
          <p:nvPr>
            <p:ph type="subTitle" idx="1"/>
          </p:nvPr>
        </p:nvSpPr>
        <p:spPr>
          <a:xfrm>
            <a:off x="95693" y="85060"/>
            <a:ext cx="12096307" cy="6666614"/>
          </a:xfrm>
        </p:spPr>
        <p:txBody>
          <a:bodyPr/>
          <a:lstStyle/>
          <a:p>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Objective of </a:t>
            </a:r>
            <a:r>
              <a:rPr lang="en-US" sz="2400" b="1" dirty="0" err="1">
                <a:solidFill>
                  <a:schemeClr val="accent1">
                    <a:lumMod val="75000"/>
                  </a:schemeClr>
                </a:solidFill>
                <a:effectLst>
                  <a:outerShdw blurRad="38100" dist="38100" dir="2700000" algn="tl">
                    <a:srgbClr val="000000">
                      <a:alpha val="43137"/>
                    </a:srgbClr>
                  </a:outerShdw>
                </a:effectLst>
                <a:latin typeface="Arial" charset="0"/>
                <a:cs typeface="Arial" charset="0"/>
              </a:rPr>
              <a:t>Naturepura</a:t>
            </a:r>
            <a:endPar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endParaRPr>
          </a:p>
        </p:txBody>
      </p:sp>
      <p:pic>
        <p:nvPicPr>
          <p:cNvPr id="46" name="Picture 45">
            <a:extLst>
              <a:ext uri="{FF2B5EF4-FFF2-40B4-BE49-F238E27FC236}">
                <a16:creationId xmlns:a16="http://schemas.microsoft.com/office/drawing/2014/main" id="{329EB585-E230-847F-BAD2-BFA48D775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5487"/>
            <a:ext cx="12192001" cy="6175830"/>
          </a:xfrm>
          <a:prstGeom prst="rect">
            <a:avLst/>
          </a:prstGeom>
        </p:spPr>
      </p:pic>
      <p:grpSp>
        <p:nvGrpSpPr>
          <p:cNvPr id="47" name="Group 2">
            <a:extLst>
              <a:ext uri="{FF2B5EF4-FFF2-40B4-BE49-F238E27FC236}">
                <a16:creationId xmlns:a16="http://schemas.microsoft.com/office/drawing/2014/main" id="{D3C9E4B9-AB6D-2AA3-2727-261C07F9B058}"/>
              </a:ext>
            </a:extLst>
          </p:cNvPr>
          <p:cNvGrpSpPr>
            <a:grpSpLocks/>
          </p:cNvGrpSpPr>
          <p:nvPr/>
        </p:nvGrpSpPr>
        <p:grpSpPr bwMode="auto">
          <a:xfrm>
            <a:off x="1458930" y="1227815"/>
            <a:ext cx="8841804" cy="5099913"/>
            <a:chOff x="405" y="2968"/>
            <a:chExt cx="11124" cy="7382"/>
          </a:xfrm>
        </p:grpSpPr>
        <p:sp>
          <p:nvSpPr>
            <p:cNvPr id="48" name="Oval 47">
              <a:extLst>
                <a:ext uri="{FF2B5EF4-FFF2-40B4-BE49-F238E27FC236}">
                  <a16:creationId xmlns:a16="http://schemas.microsoft.com/office/drawing/2014/main" id="{84D22881-7030-B9BE-1631-8A1DF314FE43}"/>
                </a:ext>
              </a:extLst>
            </p:cNvPr>
            <p:cNvSpPr>
              <a:spLocks noChangeArrowheads="1"/>
            </p:cNvSpPr>
            <p:nvPr/>
          </p:nvSpPr>
          <p:spPr bwMode="auto">
            <a:xfrm>
              <a:off x="4710" y="5581"/>
              <a:ext cx="2939" cy="2249"/>
            </a:xfrm>
            <a:prstGeom prst="ellipse">
              <a:avLst/>
            </a:prstGeom>
            <a:gradFill rotWithShape="0">
              <a:gsLst>
                <a:gs pos="0">
                  <a:srgbClr val="9BBB59"/>
                </a:gs>
                <a:gs pos="100000">
                  <a:srgbClr val="74903B"/>
                </a:gs>
              </a:gsLst>
              <a:path path="shape">
                <a:fillToRect l="50000" t="50000" r="50000" b="50000"/>
              </a:path>
            </a:gradFill>
            <a:ln>
              <a:noFill/>
            </a:ln>
            <a:effectLst>
              <a:outerShdw dist="28398" dir="3806097" algn="ctr" rotWithShape="0">
                <a:srgbClr val="4E6128"/>
              </a:outerShdw>
            </a:effectLst>
            <a:extLst>
              <a:ext uri="{91240B29-F687-4F45-9708-019B960494DF}">
                <a14:hiddenLine xmlns:a14="http://schemas.microsoft.com/office/drawing/2010/main" w="0">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38000"/>
                </a:lnSpc>
                <a:spcBef>
                  <a:spcPct val="0"/>
                </a:spcBef>
                <a:spcAft>
                  <a:spcPts val="1000"/>
                </a:spcAft>
                <a:buFontTx/>
                <a:buNone/>
              </a:pPr>
              <a:r>
                <a:rPr lang="en-IN" altLang="en-US" sz="2000" b="1" dirty="0">
                  <a:solidFill>
                    <a:srgbClr val="002060"/>
                  </a:solidFill>
                </a:rPr>
                <a:t>Agriculture</a:t>
              </a:r>
            </a:p>
            <a:p>
              <a:pPr algn="ctr">
                <a:lnSpc>
                  <a:spcPct val="138000"/>
                </a:lnSpc>
                <a:spcBef>
                  <a:spcPct val="0"/>
                </a:spcBef>
                <a:spcAft>
                  <a:spcPts val="1000"/>
                </a:spcAft>
                <a:buFontTx/>
                <a:buNone/>
              </a:pPr>
              <a:r>
                <a:rPr lang="en-IN" altLang="en-US" sz="2000" b="1" dirty="0">
                  <a:solidFill>
                    <a:srgbClr val="002060"/>
                  </a:solidFill>
                </a:rPr>
                <a:t>Ecosystem</a:t>
              </a:r>
            </a:p>
            <a:p>
              <a:pPr>
                <a:spcBef>
                  <a:spcPct val="0"/>
                </a:spcBef>
                <a:buFontTx/>
                <a:buNone/>
              </a:pPr>
              <a:endParaRPr lang="en-US" altLang="en-US" sz="1800" dirty="0">
                <a:latin typeface="Arial" panose="020B0604020202020204" pitchFamily="34" charset="0"/>
              </a:endParaRPr>
            </a:p>
          </p:txBody>
        </p:sp>
        <p:sp>
          <p:nvSpPr>
            <p:cNvPr id="49" name="AutoShape 4">
              <a:extLst>
                <a:ext uri="{FF2B5EF4-FFF2-40B4-BE49-F238E27FC236}">
                  <a16:creationId xmlns:a16="http://schemas.microsoft.com/office/drawing/2014/main" id="{350E256F-3B4B-1C1B-7BA0-3D89199D0DCF}"/>
                </a:ext>
              </a:extLst>
            </p:cNvPr>
            <p:cNvSpPr>
              <a:spLocks noChangeArrowheads="1"/>
            </p:cNvSpPr>
            <p:nvPr/>
          </p:nvSpPr>
          <p:spPr bwMode="auto">
            <a:xfrm>
              <a:off x="878" y="3238"/>
              <a:ext cx="3046" cy="1576"/>
            </a:xfrm>
            <a:prstGeom prst="roundRect">
              <a:avLst>
                <a:gd name="adj" fmla="val 16667"/>
              </a:avLst>
            </a:prstGeom>
            <a:gradFill rotWithShape="0">
              <a:gsLst>
                <a:gs pos="0">
                  <a:srgbClr val="C2D69B"/>
                </a:gs>
                <a:gs pos="50000">
                  <a:srgbClr val="EAF1DD"/>
                </a:gs>
                <a:gs pos="100000">
                  <a:srgbClr val="C2D69B"/>
                </a:gs>
              </a:gsLst>
              <a:lin ang="18900000" scaled="1"/>
            </a:gradFill>
            <a:ln w="12700">
              <a:solidFill>
                <a:srgbClr val="C2D69B"/>
              </a:solidFill>
              <a:round/>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spcAft>
                  <a:spcPts val="1000"/>
                </a:spcAft>
                <a:buFontTx/>
                <a:buNone/>
              </a:pPr>
              <a:r>
                <a:rPr lang="en-IN" altLang="en-US" sz="1800" b="1" dirty="0">
                  <a:solidFill>
                    <a:srgbClr val="215868"/>
                  </a:solidFill>
                  <a:latin typeface="Bodoni MT" panose="020B0604020202020204" pitchFamily="18" charset="0"/>
                </a:rPr>
                <a:t>Consultants</a:t>
              </a:r>
            </a:p>
            <a:p>
              <a:pPr algn="ctr">
                <a:spcBef>
                  <a:spcPct val="0"/>
                </a:spcBef>
                <a:spcAft>
                  <a:spcPts val="1000"/>
                </a:spcAft>
                <a:buFontTx/>
                <a:buNone/>
              </a:pPr>
              <a:r>
                <a:rPr lang="en-IN" altLang="en-US" sz="1800" b="1" dirty="0">
                  <a:solidFill>
                    <a:srgbClr val="215868"/>
                  </a:solidFill>
                  <a:latin typeface="Bodoni MT" panose="020B0604020202020204" pitchFamily="18" charset="0"/>
                </a:rPr>
                <a:t>&amp; Institutions</a:t>
              </a:r>
            </a:p>
            <a:p>
              <a:pPr>
                <a:spcBef>
                  <a:spcPct val="0"/>
                </a:spcBef>
                <a:buFontTx/>
                <a:buNone/>
              </a:pPr>
              <a:endParaRPr lang="en-US" altLang="en-US" sz="1800" dirty="0">
                <a:latin typeface="Arial" panose="020B0604020202020204" pitchFamily="34" charset="0"/>
              </a:endParaRPr>
            </a:p>
          </p:txBody>
        </p:sp>
        <p:sp>
          <p:nvSpPr>
            <p:cNvPr id="50" name="AutoShape 5">
              <a:extLst>
                <a:ext uri="{FF2B5EF4-FFF2-40B4-BE49-F238E27FC236}">
                  <a16:creationId xmlns:a16="http://schemas.microsoft.com/office/drawing/2014/main" id="{77E0DAE3-A385-9161-BE51-49AAA8335901}"/>
                </a:ext>
              </a:extLst>
            </p:cNvPr>
            <p:cNvSpPr>
              <a:spLocks noChangeArrowheads="1"/>
            </p:cNvSpPr>
            <p:nvPr/>
          </p:nvSpPr>
          <p:spPr bwMode="auto">
            <a:xfrm>
              <a:off x="4782" y="2968"/>
              <a:ext cx="2565" cy="1297"/>
            </a:xfrm>
            <a:prstGeom prst="roundRect">
              <a:avLst>
                <a:gd name="adj" fmla="val 16667"/>
              </a:avLst>
            </a:prstGeom>
            <a:gradFill rotWithShape="0">
              <a:gsLst>
                <a:gs pos="0">
                  <a:srgbClr val="C2D69B"/>
                </a:gs>
                <a:gs pos="50000">
                  <a:srgbClr val="EAF1DD"/>
                </a:gs>
                <a:gs pos="100000">
                  <a:srgbClr val="C2D69B"/>
                </a:gs>
              </a:gsLst>
              <a:lin ang="18900000" scaled="1"/>
            </a:gradFill>
            <a:ln w="12700">
              <a:solidFill>
                <a:srgbClr val="C2D69B"/>
              </a:solidFill>
              <a:round/>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spcAft>
                  <a:spcPts val="1000"/>
                </a:spcAft>
                <a:buFontTx/>
                <a:buNone/>
              </a:pPr>
              <a:endParaRPr lang="en-IN" altLang="en-US" sz="1800" b="1" dirty="0">
                <a:solidFill>
                  <a:srgbClr val="215868"/>
                </a:solidFill>
                <a:latin typeface="Times New Roman" panose="02020603050405020304" pitchFamily="18" charset="0"/>
              </a:endParaRPr>
            </a:p>
            <a:p>
              <a:pPr algn="ctr">
                <a:lnSpc>
                  <a:spcPct val="106000"/>
                </a:lnSpc>
                <a:spcBef>
                  <a:spcPct val="0"/>
                </a:spcBef>
                <a:spcAft>
                  <a:spcPts val="1000"/>
                </a:spcAft>
                <a:buFontTx/>
                <a:buNone/>
              </a:pPr>
              <a:r>
                <a:rPr lang="en-IN" altLang="en-US" sz="1800" b="1" dirty="0">
                  <a:solidFill>
                    <a:srgbClr val="215868"/>
                  </a:solidFill>
                  <a:latin typeface="Bodoni MT" panose="020B0604020202020204" pitchFamily="18" charset="0"/>
                </a:rPr>
                <a:t>Farmers</a:t>
              </a:r>
            </a:p>
            <a:p>
              <a:pPr>
                <a:spcBef>
                  <a:spcPct val="0"/>
                </a:spcBef>
                <a:buFontTx/>
                <a:buNone/>
              </a:pPr>
              <a:endParaRPr lang="en-US" altLang="en-US" sz="1800" dirty="0">
                <a:latin typeface="Arial" panose="020B0604020202020204" pitchFamily="34" charset="0"/>
              </a:endParaRPr>
            </a:p>
          </p:txBody>
        </p:sp>
        <p:sp>
          <p:nvSpPr>
            <p:cNvPr id="51" name="AutoShape 6">
              <a:extLst>
                <a:ext uri="{FF2B5EF4-FFF2-40B4-BE49-F238E27FC236}">
                  <a16:creationId xmlns:a16="http://schemas.microsoft.com/office/drawing/2014/main" id="{B44B4DD8-C6E6-4767-7BA2-88F002C9421F}"/>
                </a:ext>
              </a:extLst>
            </p:cNvPr>
            <p:cNvSpPr>
              <a:spLocks noChangeArrowheads="1"/>
            </p:cNvSpPr>
            <p:nvPr/>
          </p:nvSpPr>
          <p:spPr bwMode="auto">
            <a:xfrm>
              <a:off x="8240" y="3249"/>
              <a:ext cx="3271" cy="1620"/>
            </a:xfrm>
            <a:prstGeom prst="roundRect">
              <a:avLst>
                <a:gd name="adj" fmla="val 16667"/>
              </a:avLst>
            </a:prstGeom>
            <a:gradFill rotWithShape="0">
              <a:gsLst>
                <a:gs pos="0">
                  <a:srgbClr val="C2D69B"/>
                </a:gs>
                <a:gs pos="50000">
                  <a:srgbClr val="EAF1DD"/>
                </a:gs>
                <a:gs pos="100000">
                  <a:srgbClr val="C2D69B"/>
                </a:gs>
              </a:gsLst>
              <a:lin ang="18900000" scaled="1"/>
            </a:gradFill>
            <a:ln w="12700">
              <a:solidFill>
                <a:srgbClr val="C2D69B"/>
              </a:solidFill>
              <a:round/>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spcAft>
                  <a:spcPts val="1000"/>
                </a:spcAft>
                <a:buFontTx/>
                <a:buNone/>
              </a:pPr>
              <a:r>
                <a:rPr lang="en-IN" altLang="en-US" sz="1800" b="1" dirty="0">
                  <a:solidFill>
                    <a:srgbClr val="215868"/>
                  </a:solidFill>
                  <a:latin typeface="Bodoni MT" panose="020B0604020202020204" pitchFamily="18" charset="0"/>
                </a:rPr>
                <a:t>Cold Storages, Distributors &amp; Retailers</a:t>
              </a:r>
            </a:p>
            <a:p>
              <a:pPr>
                <a:spcBef>
                  <a:spcPct val="0"/>
                </a:spcBef>
                <a:buFontTx/>
                <a:buNone/>
              </a:pPr>
              <a:endParaRPr lang="en-US" altLang="en-US" sz="1800" dirty="0">
                <a:latin typeface="Arial" panose="020B0604020202020204" pitchFamily="34" charset="0"/>
              </a:endParaRPr>
            </a:p>
          </p:txBody>
        </p:sp>
        <p:sp>
          <p:nvSpPr>
            <p:cNvPr id="52" name="AutoShape 7">
              <a:extLst>
                <a:ext uri="{FF2B5EF4-FFF2-40B4-BE49-F238E27FC236}">
                  <a16:creationId xmlns:a16="http://schemas.microsoft.com/office/drawing/2014/main" id="{B3776764-1AFD-F40F-E86A-9582965C7517}"/>
                </a:ext>
              </a:extLst>
            </p:cNvPr>
            <p:cNvSpPr>
              <a:spLocks noChangeArrowheads="1"/>
            </p:cNvSpPr>
            <p:nvPr/>
          </p:nvSpPr>
          <p:spPr bwMode="auto">
            <a:xfrm>
              <a:off x="405" y="5865"/>
              <a:ext cx="2955" cy="1620"/>
            </a:xfrm>
            <a:prstGeom prst="roundRect">
              <a:avLst>
                <a:gd name="adj" fmla="val 16667"/>
              </a:avLst>
            </a:prstGeom>
            <a:gradFill rotWithShape="0">
              <a:gsLst>
                <a:gs pos="0">
                  <a:srgbClr val="C2D69B"/>
                </a:gs>
                <a:gs pos="50000">
                  <a:srgbClr val="EAF1DD"/>
                </a:gs>
                <a:gs pos="100000">
                  <a:srgbClr val="C2D69B"/>
                </a:gs>
              </a:gsLst>
              <a:lin ang="18900000" scaled="1"/>
            </a:gradFill>
            <a:ln w="12700">
              <a:solidFill>
                <a:srgbClr val="C2D69B"/>
              </a:solidFill>
              <a:round/>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spcAft>
                  <a:spcPts val="1000"/>
                </a:spcAft>
                <a:buFontTx/>
                <a:buNone/>
              </a:pPr>
              <a:r>
                <a:rPr lang="en-IN" altLang="en-US" sz="1800" b="1">
                  <a:solidFill>
                    <a:srgbClr val="215868"/>
                  </a:solidFill>
                  <a:latin typeface="Bodoni MT" panose="020B0604020202020204" pitchFamily="18" charset="0"/>
                </a:rPr>
                <a:t>Exporters &amp;</a:t>
              </a:r>
            </a:p>
            <a:p>
              <a:pPr algn="ctr">
                <a:spcBef>
                  <a:spcPct val="0"/>
                </a:spcBef>
                <a:spcAft>
                  <a:spcPts val="1000"/>
                </a:spcAft>
                <a:buFontTx/>
                <a:buNone/>
              </a:pPr>
              <a:r>
                <a:rPr lang="en-IN" altLang="en-US" sz="1800" b="1">
                  <a:solidFill>
                    <a:srgbClr val="215868"/>
                  </a:solidFill>
                  <a:latin typeface="Bodoni MT" panose="020B0604020202020204" pitchFamily="18" charset="0"/>
                </a:rPr>
                <a:t>Marketing Agencies</a:t>
              </a:r>
            </a:p>
            <a:p>
              <a:pPr>
                <a:spcBef>
                  <a:spcPct val="0"/>
                </a:spcBef>
                <a:buFontTx/>
                <a:buNone/>
              </a:pPr>
              <a:endParaRPr lang="en-US" altLang="en-US" sz="1800">
                <a:latin typeface="Arial" panose="020B0604020202020204" pitchFamily="34" charset="0"/>
              </a:endParaRPr>
            </a:p>
          </p:txBody>
        </p:sp>
        <p:sp>
          <p:nvSpPr>
            <p:cNvPr id="53" name="AutoShape 8">
              <a:extLst>
                <a:ext uri="{FF2B5EF4-FFF2-40B4-BE49-F238E27FC236}">
                  <a16:creationId xmlns:a16="http://schemas.microsoft.com/office/drawing/2014/main" id="{6B157E1F-C631-9D70-DE34-6CA43AF86BE5}"/>
                </a:ext>
              </a:extLst>
            </p:cNvPr>
            <p:cNvSpPr>
              <a:spLocks noChangeArrowheads="1"/>
            </p:cNvSpPr>
            <p:nvPr/>
          </p:nvSpPr>
          <p:spPr bwMode="auto">
            <a:xfrm>
              <a:off x="8964" y="6005"/>
              <a:ext cx="2565" cy="1350"/>
            </a:xfrm>
            <a:prstGeom prst="roundRect">
              <a:avLst>
                <a:gd name="adj" fmla="val 16667"/>
              </a:avLst>
            </a:prstGeom>
            <a:gradFill rotWithShape="0">
              <a:gsLst>
                <a:gs pos="0">
                  <a:srgbClr val="C2D69B"/>
                </a:gs>
                <a:gs pos="50000">
                  <a:srgbClr val="EAF1DD"/>
                </a:gs>
                <a:gs pos="100000">
                  <a:srgbClr val="C2D69B"/>
                </a:gs>
              </a:gsLst>
              <a:lin ang="18900000" scaled="1"/>
            </a:gradFill>
            <a:ln w="12700">
              <a:solidFill>
                <a:srgbClr val="C2D69B"/>
              </a:solidFill>
              <a:round/>
              <a:headEnd/>
              <a:tailEnd/>
            </a:ln>
            <a:effectLst>
              <a:outerShdw dist="28398" dir="3806097" algn="ctr" rotWithShape="0">
                <a:srgbClr val="4E6128">
                  <a:alpha val="50000"/>
                </a:srgbClr>
              </a:outerShdw>
            </a:effectLst>
          </p:spPr>
          <p:txBody>
            <a:bodyPr numCol="1"/>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spcAft>
                  <a:spcPts val="1000"/>
                </a:spcAft>
                <a:buFontTx/>
                <a:buNone/>
              </a:pPr>
              <a:r>
                <a:rPr lang="en-IN" altLang="en-US" sz="1800" b="1" dirty="0">
                  <a:solidFill>
                    <a:srgbClr val="215868"/>
                  </a:solidFill>
                  <a:latin typeface="Bodoni MT" panose="020B0604020202020204" pitchFamily="18" charset="0"/>
                </a:rPr>
                <a:t>End Consumers</a:t>
              </a:r>
              <a:endParaRPr lang="en-US" altLang="en-US" sz="1800" dirty="0">
                <a:latin typeface="Arial" panose="020B0604020202020204" pitchFamily="34" charset="0"/>
              </a:endParaRPr>
            </a:p>
          </p:txBody>
        </p:sp>
        <p:sp>
          <p:nvSpPr>
            <p:cNvPr id="54" name="AutoShape 9">
              <a:extLst>
                <a:ext uri="{FF2B5EF4-FFF2-40B4-BE49-F238E27FC236}">
                  <a16:creationId xmlns:a16="http://schemas.microsoft.com/office/drawing/2014/main" id="{7473A923-A77C-6470-BFD6-F086D8C3B8E1}"/>
                </a:ext>
              </a:extLst>
            </p:cNvPr>
            <p:cNvSpPr>
              <a:spLocks noChangeArrowheads="1"/>
            </p:cNvSpPr>
            <p:nvPr/>
          </p:nvSpPr>
          <p:spPr bwMode="auto">
            <a:xfrm>
              <a:off x="974" y="8320"/>
              <a:ext cx="2886" cy="1689"/>
            </a:xfrm>
            <a:prstGeom prst="roundRect">
              <a:avLst>
                <a:gd name="adj" fmla="val 16667"/>
              </a:avLst>
            </a:prstGeom>
            <a:gradFill rotWithShape="0">
              <a:gsLst>
                <a:gs pos="0">
                  <a:srgbClr val="C2D69B"/>
                </a:gs>
                <a:gs pos="50000">
                  <a:srgbClr val="EAF1DD"/>
                </a:gs>
                <a:gs pos="100000">
                  <a:srgbClr val="C2D69B"/>
                </a:gs>
              </a:gsLst>
              <a:lin ang="18900000" scaled="1"/>
            </a:gradFill>
            <a:ln w="12700">
              <a:solidFill>
                <a:srgbClr val="C2D69B"/>
              </a:solidFill>
              <a:round/>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lgn="ctr">
                <a:spcBef>
                  <a:spcPts val="838"/>
                </a:spcBef>
                <a:spcAft>
                  <a:spcPts val="1000"/>
                </a:spcAft>
                <a:buFontTx/>
                <a:buNone/>
              </a:pPr>
              <a:r>
                <a:rPr lang="en-IN" altLang="en-US" sz="1800" b="1" dirty="0">
                  <a:solidFill>
                    <a:srgbClr val="215868"/>
                  </a:solidFill>
                  <a:latin typeface="Bodoni MT" panose="020B0604020202020204" pitchFamily="18" charset="0"/>
                </a:rPr>
                <a:t>Equipment Manufacturers &amp; Suppliers</a:t>
              </a:r>
            </a:p>
            <a:p>
              <a:pPr>
                <a:spcBef>
                  <a:spcPct val="0"/>
                </a:spcBef>
                <a:buFontTx/>
                <a:buNone/>
              </a:pPr>
              <a:endParaRPr lang="en-US" altLang="en-US" sz="1800" dirty="0">
                <a:latin typeface="Arial" panose="020B0604020202020204" pitchFamily="34" charset="0"/>
              </a:endParaRPr>
            </a:p>
          </p:txBody>
        </p:sp>
        <p:sp>
          <p:nvSpPr>
            <p:cNvPr id="55" name="AutoShape 10">
              <a:extLst>
                <a:ext uri="{FF2B5EF4-FFF2-40B4-BE49-F238E27FC236}">
                  <a16:creationId xmlns:a16="http://schemas.microsoft.com/office/drawing/2014/main" id="{CAFDCBF3-AB0C-036B-9555-E16844E3C5C6}"/>
                </a:ext>
              </a:extLst>
            </p:cNvPr>
            <p:cNvSpPr>
              <a:spLocks noChangeArrowheads="1"/>
            </p:cNvSpPr>
            <p:nvPr/>
          </p:nvSpPr>
          <p:spPr bwMode="auto">
            <a:xfrm>
              <a:off x="4605" y="9165"/>
              <a:ext cx="3175" cy="1185"/>
            </a:xfrm>
            <a:prstGeom prst="roundRect">
              <a:avLst>
                <a:gd name="adj" fmla="val 16667"/>
              </a:avLst>
            </a:prstGeom>
            <a:gradFill rotWithShape="0">
              <a:gsLst>
                <a:gs pos="0">
                  <a:srgbClr val="C2D69B"/>
                </a:gs>
                <a:gs pos="50000">
                  <a:srgbClr val="EAF1DD"/>
                </a:gs>
                <a:gs pos="100000">
                  <a:srgbClr val="C2D69B"/>
                </a:gs>
              </a:gsLst>
              <a:lin ang="18900000" scaled="1"/>
            </a:gradFill>
            <a:ln w="12700">
              <a:solidFill>
                <a:srgbClr val="C2D69B"/>
              </a:solidFill>
              <a:round/>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spcAft>
                  <a:spcPts val="1000"/>
                </a:spcAft>
                <a:buFontTx/>
                <a:buNone/>
              </a:pPr>
              <a:r>
                <a:rPr lang="en-IN" altLang="en-US" sz="1800" b="1">
                  <a:solidFill>
                    <a:srgbClr val="215868"/>
                  </a:solidFill>
                  <a:latin typeface="Bodoni MT" panose="020B0604020202020204" pitchFamily="18" charset="0"/>
                </a:rPr>
                <a:t>Agricultural Products</a:t>
              </a:r>
            </a:p>
            <a:p>
              <a:pPr>
                <a:spcBef>
                  <a:spcPct val="0"/>
                </a:spcBef>
                <a:buFontTx/>
                <a:buNone/>
              </a:pPr>
              <a:endParaRPr lang="en-US" altLang="en-US" sz="1800">
                <a:latin typeface="Arial" panose="020B0604020202020204" pitchFamily="34" charset="0"/>
              </a:endParaRPr>
            </a:p>
          </p:txBody>
        </p:sp>
        <p:sp>
          <p:nvSpPr>
            <p:cNvPr id="56" name="AutoShape 11">
              <a:extLst>
                <a:ext uri="{FF2B5EF4-FFF2-40B4-BE49-F238E27FC236}">
                  <a16:creationId xmlns:a16="http://schemas.microsoft.com/office/drawing/2014/main" id="{FB770C25-02B1-3533-23A2-9C271653EB06}"/>
                </a:ext>
              </a:extLst>
            </p:cNvPr>
            <p:cNvSpPr>
              <a:spLocks noChangeArrowheads="1"/>
            </p:cNvSpPr>
            <p:nvPr/>
          </p:nvSpPr>
          <p:spPr bwMode="auto">
            <a:xfrm>
              <a:off x="8388" y="8518"/>
              <a:ext cx="3059" cy="1444"/>
            </a:xfrm>
            <a:prstGeom prst="roundRect">
              <a:avLst>
                <a:gd name="adj" fmla="val 16667"/>
              </a:avLst>
            </a:prstGeom>
            <a:gradFill rotWithShape="0">
              <a:gsLst>
                <a:gs pos="0">
                  <a:srgbClr val="C2D69B"/>
                </a:gs>
                <a:gs pos="50000">
                  <a:srgbClr val="EAF1DD"/>
                </a:gs>
                <a:gs pos="100000">
                  <a:srgbClr val="C2D69B"/>
                </a:gs>
              </a:gsLst>
              <a:lin ang="18900000" scaled="1"/>
            </a:gradFill>
            <a:ln w="12700">
              <a:solidFill>
                <a:srgbClr val="C2D69B"/>
              </a:solidFill>
              <a:round/>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spcAft>
                  <a:spcPts val="1000"/>
                </a:spcAft>
                <a:buFontTx/>
                <a:buNone/>
              </a:pPr>
              <a:r>
                <a:rPr lang="en-IN" altLang="en-US" sz="1800" b="1" dirty="0">
                  <a:solidFill>
                    <a:srgbClr val="215868"/>
                  </a:solidFill>
                  <a:latin typeface="Bodoni MT" panose="020B0604020202020204" pitchFamily="18" charset="0"/>
                </a:rPr>
                <a:t>Processing Industries</a:t>
              </a:r>
            </a:p>
            <a:p>
              <a:pPr>
                <a:spcBef>
                  <a:spcPct val="0"/>
                </a:spcBef>
                <a:buFontTx/>
                <a:buNone/>
              </a:pPr>
              <a:endParaRPr lang="en-US" altLang="en-US" sz="1800" dirty="0">
                <a:latin typeface="Arial" panose="020B0604020202020204" pitchFamily="34" charset="0"/>
              </a:endParaRPr>
            </a:p>
          </p:txBody>
        </p:sp>
        <p:grpSp>
          <p:nvGrpSpPr>
            <p:cNvPr id="57" name="Group 56">
              <a:extLst>
                <a:ext uri="{FF2B5EF4-FFF2-40B4-BE49-F238E27FC236}">
                  <a16:creationId xmlns:a16="http://schemas.microsoft.com/office/drawing/2014/main" id="{577ACD37-5EF8-653C-4E62-1C35FC93E8F3}"/>
                </a:ext>
              </a:extLst>
            </p:cNvPr>
            <p:cNvGrpSpPr>
              <a:grpSpLocks/>
            </p:cNvGrpSpPr>
            <p:nvPr/>
          </p:nvGrpSpPr>
          <p:grpSpPr bwMode="auto">
            <a:xfrm>
              <a:off x="7753" y="6276"/>
              <a:ext cx="1106" cy="999"/>
              <a:chOff x="7203" y="5323"/>
              <a:chExt cx="1106" cy="999"/>
            </a:xfrm>
          </p:grpSpPr>
          <p:pic>
            <p:nvPicPr>
              <p:cNvPr id="86" name="Picture 13">
                <a:extLst>
                  <a:ext uri="{FF2B5EF4-FFF2-40B4-BE49-F238E27FC236}">
                    <a16:creationId xmlns:a16="http://schemas.microsoft.com/office/drawing/2014/main" id="{93687C82-E02D-7AB4-C75F-D0417AB828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 y="5338"/>
                <a:ext cx="1106" cy="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Freeform 14">
                <a:extLst>
                  <a:ext uri="{FF2B5EF4-FFF2-40B4-BE49-F238E27FC236}">
                    <a16:creationId xmlns:a16="http://schemas.microsoft.com/office/drawing/2014/main" id="{6D3E4395-9ED8-8DC5-18DE-B1A76969677C}"/>
                  </a:ext>
                </a:extLst>
              </p:cNvPr>
              <p:cNvSpPr>
                <a:spLocks/>
              </p:cNvSpPr>
              <p:nvPr/>
            </p:nvSpPr>
            <p:spPr bwMode="auto">
              <a:xfrm>
                <a:off x="7230" y="5330"/>
                <a:ext cx="1051" cy="928"/>
              </a:xfrm>
              <a:custGeom>
                <a:avLst/>
                <a:gdLst>
                  <a:gd name="T0" fmla="*/ 582 w 1051"/>
                  <a:gd name="T1" fmla="*/ 0 h 928"/>
                  <a:gd name="T2" fmla="*/ 582 w 1051"/>
                  <a:gd name="T3" fmla="*/ 360 h 928"/>
                  <a:gd name="T4" fmla="*/ 0 w 1051"/>
                  <a:gd name="T5" fmla="*/ 360 h 928"/>
                  <a:gd name="T6" fmla="*/ 0 w 1051"/>
                  <a:gd name="T7" fmla="*/ 568 h 928"/>
                  <a:gd name="T8" fmla="*/ 582 w 1051"/>
                  <a:gd name="T9" fmla="*/ 568 h 928"/>
                  <a:gd name="T10" fmla="*/ 582 w 1051"/>
                  <a:gd name="T11" fmla="*/ 928 h 928"/>
                  <a:gd name="T12" fmla="*/ 1051 w 1051"/>
                  <a:gd name="T13" fmla="*/ 464 h 928"/>
                  <a:gd name="T14" fmla="*/ 582 w 1051"/>
                  <a:gd name="T15" fmla="*/ 0 h 928"/>
                  <a:gd name="T16" fmla="*/ 0 60000 65536"/>
                  <a:gd name="T17" fmla="*/ 0 60000 65536"/>
                  <a:gd name="T18" fmla="*/ 0 60000 65536"/>
                  <a:gd name="T19" fmla="*/ 0 60000 65536"/>
                  <a:gd name="T20" fmla="*/ 0 60000 65536"/>
                  <a:gd name="T21" fmla="*/ 0 60000 65536"/>
                  <a:gd name="T22" fmla="*/ 0 60000 65536"/>
                  <a:gd name="T23" fmla="*/ 0 60000 65536"/>
                  <a:gd name="T24" fmla="*/ 0 w 1051"/>
                  <a:gd name="T25" fmla="*/ 0 h 928"/>
                  <a:gd name="T26" fmla="*/ 1051 w 1051"/>
                  <a:gd name="T27" fmla="*/ 928 h 9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1" h="928">
                    <a:moveTo>
                      <a:pt x="582" y="0"/>
                    </a:moveTo>
                    <a:lnTo>
                      <a:pt x="582" y="360"/>
                    </a:lnTo>
                    <a:lnTo>
                      <a:pt x="0" y="360"/>
                    </a:lnTo>
                    <a:lnTo>
                      <a:pt x="0" y="568"/>
                    </a:lnTo>
                    <a:lnTo>
                      <a:pt x="582" y="568"/>
                    </a:lnTo>
                    <a:lnTo>
                      <a:pt x="582" y="928"/>
                    </a:lnTo>
                    <a:lnTo>
                      <a:pt x="1051" y="464"/>
                    </a:lnTo>
                    <a:lnTo>
                      <a:pt x="582"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88" name="Freeform 15">
                <a:extLst>
                  <a:ext uri="{FF2B5EF4-FFF2-40B4-BE49-F238E27FC236}">
                    <a16:creationId xmlns:a16="http://schemas.microsoft.com/office/drawing/2014/main" id="{1847C673-F22C-2299-922A-A42005988FD8}"/>
                  </a:ext>
                </a:extLst>
              </p:cNvPr>
              <p:cNvSpPr>
                <a:spLocks/>
              </p:cNvSpPr>
              <p:nvPr/>
            </p:nvSpPr>
            <p:spPr bwMode="auto">
              <a:xfrm>
                <a:off x="7230" y="5324"/>
                <a:ext cx="1051" cy="934"/>
              </a:xfrm>
              <a:custGeom>
                <a:avLst/>
                <a:gdLst>
                  <a:gd name="T0" fmla="*/ 582 w 1051"/>
                  <a:gd name="T1" fmla="*/ 362 h 928"/>
                  <a:gd name="T2" fmla="*/ 582 w 1051"/>
                  <a:gd name="T3" fmla="*/ 0 h 928"/>
                  <a:gd name="T4" fmla="*/ 1051 w 1051"/>
                  <a:gd name="T5" fmla="*/ 467 h 928"/>
                  <a:gd name="T6" fmla="*/ 582 w 1051"/>
                  <a:gd name="T7" fmla="*/ 934 h 928"/>
                  <a:gd name="T8" fmla="*/ 582 w 1051"/>
                  <a:gd name="T9" fmla="*/ 572 h 928"/>
                  <a:gd name="T10" fmla="*/ 0 w 1051"/>
                  <a:gd name="T11" fmla="*/ 572 h 928"/>
                  <a:gd name="T12" fmla="*/ 0 w 1051"/>
                  <a:gd name="T13" fmla="*/ 362 h 928"/>
                  <a:gd name="T14" fmla="*/ 582 w 1051"/>
                  <a:gd name="T15" fmla="*/ 362 h 9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51" h="928">
                    <a:moveTo>
                      <a:pt x="582" y="360"/>
                    </a:moveTo>
                    <a:lnTo>
                      <a:pt x="582" y="0"/>
                    </a:lnTo>
                    <a:lnTo>
                      <a:pt x="1051" y="464"/>
                    </a:lnTo>
                    <a:lnTo>
                      <a:pt x="582" y="928"/>
                    </a:lnTo>
                    <a:lnTo>
                      <a:pt x="582" y="568"/>
                    </a:lnTo>
                    <a:lnTo>
                      <a:pt x="0" y="568"/>
                    </a:lnTo>
                    <a:lnTo>
                      <a:pt x="0" y="360"/>
                    </a:lnTo>
                    <a:lnTo>
                      <a:pt x="582" y="360"/>
                    </a:lnTo>
                    <a:close/>
                  </a:path>
                </a:pathLst>
              </a:custGeom>
              <a:gradFill rotWithShape="0">
                <a:gsLst>
                  <a:gs pos="0">
                    <a:srgbClr val="9BBB59"/>
                  </a:gs>
                  <a:gs pos="100000">
                    <a:srgbClr val="4E6128"/>
                  </a:gs>
                </a:gsLst>
                <a:lin ang="2700000" scaled="1"/>
              </a:gradFill>
              <a:ln w="12700" cmpd="sng">
                <a:solidFill>
                  <a:srgbClr val="F2F2F2"/>
                </a:solidFill>
                <a:prstDash val="solid"/>
                <a:round/>
                <a:headEnd/>
                <a:tailEnd/>
              </a:ln>
              <a:effectLst>
                <a:outerShdw sy="50000" kx="-2453608" rotWithShape="0">
                  <a:srgbClr val="D6E3BC">
                    <a:alpha val="50000"/>
                  </a:srgbClr>
                </a:outerShdw>
              </a:effectLst>
            </p:spPr>
            <p:txBody>
              <a:bodyPr/>
              <a:lstStyle/>
              <a:p>
                <a:endParaRPr lang="en-IN"/>
              </a:p>
            </p:txBody>
          </p:sp>
        </p:grpSp>
        <p:grpSp>
          <p:nvGrpSpPr>
            <p:cNvPr id="58" name="Group 16">
              <a:extLst>
                <a:ext uri="{FF2B5EF4-FFF2-40B4-BE49-F238E27FC236}">
                  <a16:creationId xmlns:a16="http://schemas.microsoft.com/office/drawing/2014/main" id="{C3FC8574-F085-A547-9A13-23AA4022DF3F}"/>
                </a:ext>
              </a:extLst>
            </p:cNvPr>
            <p:cNvGrpSpPr>
              <a:grpSpLocks/>
            </p:cNvGrpSpPr>
            <p:nvPr/>
          </p:nvGrpSpPr>
          <p:grpSpPr bwMode="auto">
            <a:xfrm rot="-2099521">
              <a:off x="7170" y="4836"/>
              <a:ext cx="1106" cy="999"/>
              <a:chOff x="7203" y="5323"/>
              <a:chExt cx="1106" cy="999"/>
            </a:xfrm>
          </p:grpSpPr>
          <p:pic>
            <p:nvPicPr>
              <p:cNvPr id="83" name="Picture 17">
                <a:extLst>
                  <a:ext uri="{FF2B5EF4-FFF2-40B4-BE49-F238E27FC236}">
                    <a16:creationId xmlns:a16="http://schemas.microsoft.com/office/drawing/2014/main" id="{DAC28C6A-1A9E-C66B-5C8B-5E3CBF539D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 y="5338"/>
                <a:ext cx="1106" cy="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Freeform 18">
                <a:extLst>
                  <a:ext uri="{FF2B5EF4-FFF2-40B4-BE49-F238E27FC236}">
                    <a16:creationId xmlns:a16="http://schemas.microsoft.com/office/drawing/2014/main" id="{97BB0479-CA58-2859-710A-F88F4F011421}"/>
                  </a:ext>
                </a:extLst>
              </p:cNvPr>
              <p:cNvSpPr>
                <a:spLocks/>
              </p:cNvSpPr>
              <p:nvPr/>
            </p:nvSpPr>
            <p:spPr bwMode="auto">
              <a:xfrm>
                <a:off x="7230" y="5330"/>
                <a:ext cx="1051" cy="928"/>
              </a:xfrm>
              <a:custGeom>
                <a:avLst/>
                <a:gdLst>
                  <a:gd name="T0" fmla="*/ 582 w 1051"/>
                  <a:gd name="T1" fmla="*/ 0 h 928"/>
                  <a:gd name="T2" fmla="*/ 582 w 1051"/>
                  <a:gd name="T3" fmla="*/ 360 h 928"/>
                  <a:gd name="T4" fmla="*/ 0 w 1051"/>
                  <a:gd name="T5" fmla="*/ 360 h 928"/>
                  <a:gd name="T6" fmla="*/ 0 w 1051"/>
                  <a:gd name="T7" fmla="*/ 568 h 928"/>
                  <a:gd name="T8" fmla="*/ 582 w 1051"/>
                  <a:gd name="T9" fmla="*/ 568 h 928"/>
                  <a:gd name="T10" fmla="*/ 582 w 1051"/>
                  <a:gd name="T11" fmla="*/ 928 h 928"/>
                  <a:gd name="T12" fmla="*/ 1051 w 1051"/>
                  <a:gd name="T13" fmla="*/ 464 h 928"/>
                  <a:gd name="T14" fmla="*/ 582 w 1051"/>
                  <a:gd name="T15" fmla="*/ 0 h 928"/>
                  <a:gd name="T16" fmla="*/ 0 60000 65536"/>
                  <a:gd name="T17" fmla="*/ 0 60000 65536"/>
                  <a:gd name="T18" fmla="*/ 0 60000 65536"/>
                  <a:gd name="T19" fmla="*/ 0 60000 65536"/>
                  <a:gd name="T20" fmla="*/ 0 60000 65536"/>
                  <a:gd name="T21" fmla="*/ 0 60000 65536"/>
                  <a:gd name="T22" fmla="*/ 0 60000 65536"/>
                  <a:gd name="T23" fmla="*/ 0 60000 65536"/>
                  <a:gd name="T24" fmla="*/ 0 w 1051"/>
                  <a:gd name="T25" fmla="*/ 0 h 928"/>
                  <a:gd name="T26" fmla="*/ 1051 w 1051"/>
                  <a:gd name="T27" fmla="*/ 928 h 9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1" h="928">
                    <a:moveTo>
                      <a:pt x="582" y="0"/>
                    </a:moveTo>
                    <a:lnTo>
                      <a:pt x="582" y="360"/>
                    </a:lnTo>
                    <a:lnTo>
                      <a:pt x="0" y="360"/>
                    </a:lnTo>
                    <a:lnTo>
                      <a:pt x="0" y="568"/>
                    </a:lnTo>
                    <a:lnTo>
                      <a:pt x="582" y="568"/>
                    </a:lnTo>
                    <a:lnTo>
                      <a:pt x="582" y="928"/>
                    </a:lnTo>
                    <a:lnTo>
                      <a:pt x="1051" y="464"/>
                    </a:lnTo>
                    <a:lnTo>
                      <a:pt x="582"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85" name="Freeform 19">
                <a:extLst>
                  <a:ext uri="{FF2B5EF4-FFF2-40B4-BE49-F238E27FC236}">
                    <a16:creationId xmlns:a16="http://schemas.microsoft.com/office/drawing/2014/main" id="{B5EA9795-7728-162A-6650-51E7E26E9821}"/>
                  </a:ext>
                </a:extLst>
              </p:cNvPr>
              <p:cNvSpPr>
                <a:spLocks/>
              </p:cNvSpPr>
              <p:nvPr/>
            </p:nvSpPr>
            <p:spPr bwMode="auto">
              <a:xfrm>
                <a:off x="7228" y="5327"/>
                <a:ext cx="1053" cy="932"/>
              </a:xfrm>
              <a:custGeom>
                <a:avLst/>
                <a:gdLst>
                  <a:gd name="T0" fmla="*/ 583 w 1051"/>
                  <a:gd name="T1" fmla="*/ 362 h 928"/>
                  <a:gd name="T2" fmla="*/ 583 w 1051"/>
                  <a:gd name="T3" fmla="*/ 0 h 928"/>
                  <a:gd name="T4" fmla="*/ 1053 w 1051"/>
                  <a:gd name="T5" fmla="*/ 466 h 928"/>
                  <a:gd name="T6" fmla="*/ 583 w 1051"/>
                  <a:gd name="T7" fmla="*/ 932 h 928"/>
                  <a:gd name="T8" fmla="*/ 583 w 1051"/>
                  <a:gd name="T9" fmla="*/ 570 h 928"/>
                  <a:gd name="T10" fmla="*/ 0 w 1051"/>
                  <a:gd name="T11" fmla="*/ 570 h 928"/>
                  <a:gd name="T12" fmla="*/ 0 w 1051"/>
                  <a:gd name="T13" fmla="*/ 362 h 928"/>
                  <a:gd name="T14" fmla="*/ 583 w 1051"/>
                  <a:gd name="T15" fmla="*/ 362 h 9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51" h="928">
                    <a:moveTo>
                      <a:pt x="582" y="360"/>
                    </a:moveTo>
                    <a:lnTo>
                      <a:pt x="582" y="0"/>
                    </a:lnTo>
                    <a:lnTo>
                      <a:pt x="1051" y="464"/>
                    </a:lnTo>
                    <a:lnTo>
                      <a:pt x="582" y="928"/>
                    </a:lnTo>
                    <a:lnTo>
                      <a:pt x="582" y="568"/>
                    </a:lnTo>
                    <a:lnTo>
                      <a:pt x="0" y="568"/>
                    </a:lnTo>
                    <a:lnTo>
                      <a:pt x="0" y="360"/>
                    </a:lnTo>
                    <a:lnTo>
                      <a:pt x="582" y="360"/>
                    </a:lnTo>
                    <a:close/>
                  </a:path>
                </a:pathLst>
              </a:custGeom>
              <a:gradFill rotWithShape="0">
                <a:gsLst>
                  <a:gs pos="0">
                    <a:srgbClr val="9BBB59"/>
                  </a:gs>
                  <a:gs pos="100000">
                    <a:srgbClr val="4E6128"/>
                  </a:gs>
                </a:gsLst>
                <a:lin ang="2700000" scaled="1"/>
              </a:gradFill>
              <a:ln w="12700" cmpd="sng">
                <a:solidFill>
                  <a:srgbClr val="F2F2F2"/>
                </a:solidFill>
                <a:prstDash val="solid"/>
                <a:round/>
                <a:headEnd/>
                <a:tailEnd/>
              </a:ln>
              <a:effectLst>
                <a:outerShdw sy="50000" kx="-2453608" rotWithShape="0">
                  <a:srgbClr val="D6E3BC">
                    <a:alpha val="50000"/>
                  </a:srgbClr>
                </a:outerShdw>
              </a:effectLst>
            </p:spPr>
            <p:txBody>
              <a:bodyPr/>
              <a:lstStyle/>
              <a:p>
                <a:endParaRPr lang="en-IN"/>
              </a:p>
            </p:txBody>
          </p:sp>
        </p:grpSp>
        <p:grpSp>
          <p:nvGrpSpPr>
            <p:cNvPr id="59" name="Group 20">
              <a:extLst>
                <a:ext uri="{FF2B5EF4-FFF2-40B4-BE49-F238E27FC236}">
                  <a16:creationId xmlns:a16="http://schemas.microsoft.com/office/drawing/2014/main" id="{110512A7-891B-41F6-FF76-2B5115710FB2}"/>
                </a:ext>
              </a:extLst>
            </p:cNvPr>
            <p:cNvGrpSpPr>
              <a:grpSpLocks/>
            </p:cNvGrpSpPr>
            <p:nvPr/>
          </p:nvGrpSpPr>
          <p:grpSpPr bwMode="auto">
            <a:xfrm rot="-5400000">
              <a:off x="5535" y="4416"/>
              <a:ext cx="1106" cy="999"/>
              <a:chOff x="7203" y="5323"/>
              <a:chExt cx="1106" cy="999"/>
            </a:xfrm>
          </p:grpSpPr>
          <p:pic>
            <p:nvPicPr>
              <p:cNvPr id="80" name="Picture 21">
                <a:extLst>
                  <a:ext uri="{FF2B5EF4-FFF2-40B4-BE49-F238E27FC236}">
                    <a16:creationId xmlns:a16="http://schemas.microsoft.com/office/drawing/2014/main" id="{2100108E-6582-2237-59D2-73D2F0281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 y="5338"/>
                <a:ext cx="1106" cy="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Freeform 22">
                <a:extLst>
                  <a:ext uri="{FF2B5EF4-FFF2-40B4-BE49-F238E27FC236}">
                    <a16:creationId xmlns:a16="http://schemas.microsoft.com/office/drawing/2014/main" id="{1CB792A3-5FE6-8341-CEDE-E6B4721BCF22}"/>
                  </a:ext>
                </a:extLst>
              </p:cNvPr>
              <p:cNvSpPr>
                <a:spLocks/>
              </p:cNvSpPr>
              <p:nvPr/>
            </p:nvSpPr>
            <p:spPr bwMode="auto">
              <a:xfrm>
                <a:off x="7230" y="5330"/>
                <a:ext cx="1051" cy="928"/>
              </a:xfrm>
              <a:custGeom>
                <a:avLst/>
                <a:gdLst>
                  <a:gd name="T0" fmla="*/ 582 w 1051"/>
                  <a:gd name="T1" fmla="*/ 0 h 928"/>
                  <a:gd name="T2" fmla="*/ 582 w 1051"/>
                  <a:gd name="T3" fmla="*/ 360 h 928"/>
                  <a:gd name="T4" fmla="*/ 0 w 1051"/>
                  <a:gd name="T5" fmla="*/ 360 h 928"/>
                  <a:gd name="T6" fmla="*/ 0 w 1051"/>
                  <a:gd name="T7" fmla="*/ 568 h 928"/>
                  <a:gd name="T8" fmla="*/ 582 w 1051"/>
                  <a:gd name="T9" fmla="*/ 568 h 928"/>
                  <a:gd name="T10" fmla="*/ 582 w 1051"/>
                  <a:gd name="T11" fmla="*/ 928 h 928"/>
                  <a:gd name="T12" fmla="*/ 1051 w 1051"/>
                  <a:gd name="T13" fmla="*/ 464 h 928"/>
                  <a:gd name="T14" fmla="*/ 582 w 1051"/>
                  <a:gd name="T15" fmla="*/ 0 h 928"/>
                  <a:gd name="T16" fmla="*/ 0 60000 65536"/>
                  <a:gd name="T17" fmla="*/ 0 60000 65536"/>
                  <a:gd name="T18" fmla="*/ 0 60000 65536"/>
                  <a:gd name="T19" fmla="*/ 0 60000 65536"/>
                  <a:gd name="T20" fmla="*/ 0 60000 65536"/>
                  <a:gd name="T21" fmla="*/ 0 60000 65536"/>
                  <a:gd name="T22" fmla="*/ 0 60000 65536"/>
                  <a:gd name="T23" fmla="*/ 0 60000 65536"/>
                  <a:gd name="T24" fmla="*/ 0 w 1051"/>
                  <a:gd name="T25" fmla="*/ 0 h 928"/>
                  <a:gd name="T26" fmla="*/ 1051 w 1051"/>
                  <a:gd name="T27" fmla="*/ 928 h 9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1" h="928">
                    <a:moveTo>
                      <a:pt x="582" y="0"/>
                    </a:moveTo>
                    <a:lnTo>
                      <a:pt x="582" y="360"/>
                    </a:lnTo>
                    <a:lnTo>
                      <a:pt x="0" y="360"/>
                    </a:lnTo>
                    <a:lnTo>
                      <a:pt x="0" y="568"/>
                    </a:lnTo>
                    <a:lnTo>
                      <a:pt x="582" y="568"/>
                    </a:lnTo>
                    <a:lnTo>
                      <a:pt x="582" y="928"/>
                    </a:lnTo>
                    <a:lnTo>
                      <a:pt x="1051" y="464"/>
                    </a:lnTo>
                    <a:lnTo>
                      <a:pt x="582"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82" name="Freeform 23">
                <a:extLst>
                  <a:ext uri="{FF2B5EF4-FFF2-40B4-BE49-F238E27FC236}">
                    <a16:creationId xmlns:a16="http://schemas.microsoft.com/office/drawing/2014/main" id="{6AFAD92A-D771-88BA-AB39-B6B6E9F5D2A6}"/>
                  </a:ext>
                </a:extLst>
              </p:cNvPr>
              <p:cNvSpPr>
                <a:spLocks/>
              </p:cNvSpPr>
              <p:nvPr/>
            </p:nvSpPr>
            <p:spPr bwMode="auto">
              <a:xfrm>
                <a:off x="7233" y="5331"/>
                <a:ext cx="1045" cy="927"/>
              </a:xfrm>
              <a:custGeom>
                <a:avLst/>
                <a:gdLst>
                  <a:gd name="T0" fmla="*/ 579 w 1051"/>
                  <a:gd name="T1" fmla="*/ 360 h 928"/>
                  <a:gd name="T2" fmla="*/ 579 w 1051"/>
                  <a:gd name="T3" fmla="*/ 0 h 928"/>
                  <a:gd name="T4" fmla="*/ 1045 w 1051"/>
                  <a:gd name="T5" fmla="*/ 464 h 928"/>
                  <a:gd name="T6" fmla="*/ 579 w 1051"/>
                  <a:gd name="T7" fmla="*/ 927 h 928"/>
                  <a:gd name="T8" fmla="*/ 579 w 1051"/>
                  <a:gd name="T9" fmla="*/ 567 h 928"/>
                  <a:gd name="T10" fmla="*/ 0 w 1051"/>
                  <a:gd name="T11" fmla="*/ 567 h 928"/>
                  <a:gd name="T12" fmla="*/ 0 w 1051"/>
                  <a:gd name="T13" fmla="*/ 360 h 928"/>
                  <a:gd name="T14" fmla="*/ 579 w 1051"/>
                  <a:gd name="T15" fmla="*/ 360 h 9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51" h="928">
                    <a:moveTo>
                      <a:pt x="582" y="360"/>
                    </a:moveTo>
                    <a:lnTo>
                      <a:pt x="582" y="0"/>
                    </a:lnTo>
                    <a:lnTo>
                      <a:pt x="1051" y="464"/>
                    </a:lnTo>
                    <a:lnTo>
                      <a:pt x="582" y="928"/>
                    </a:lnTo>
                    <a:lnTo>
                      <a:pt x="582" y="568"/>
                    </a:lnTo>
                    <a:lnTo>
                      <a:pt x="0" y="568"/>
                    </a:lnTo>
                    <a:lnTo>
                      <a:pt x="0" y="360"/>
                    </a:lnTo>
                    <a:lnTo>
                      <a:pt x="582" y="360"/>
                    </a:lnTo>
                    <a:close/>
                  </a:path>
                </a:pathLst>
              </a:custGeom>
              <a:gradFill rotWithShape="0">
                <a:gsLst>
                  <a:gs pos="0">
                    <a:srgbClr val="9BBB59"/>
                  </a:gs>
                  <a:gs pos="100000">
                    <a:srgbClr val="4E6128"/>
                  </a:gs>
                </a:gsLst>
                <a:lin ang="2700000" scaled="1"/>
              </a:gradFill>
              <a:ln w="12700" cmpd="sng">
                <a:solidFill>
                  <a:srgbClr val="F2F2F2"/>
                </a:solidFill>
                <a:prstDash val="solid"/>
                <a:round/>
                <a:headEnd/>
                <a:tailEnd/>
              </a:ln>
              <a:effectLst>
                <a:outerShdw sy="50000" kx="-2453608" rotWithShape="0">
                  <a:srgbClr val="D6E3BC">
                    <a:alpha val="50000"/>
                  </a:srgbClr>
                </a:outerShdw>
              </a:effectLst>
            </p:spPr>
            <p:txBody>
              <a:bodyPr/>
              <a:lstStyle/>
              <a:p>
                <a:endParaRPr lang="en-IN"/>
              </a:p>
            </p:txBody>
          </p:sp>
        </p:grpSp>
        <p:grpSp>
          <p:nvGrpSpPr>
            <p:cNvPr id="60" name="Group 24">
              <a:extLst>
                <a:ext uri="{FF2B5EF4-FFF2-40B4-BE49-F238E27FC236}">
                  <a16:creationId xmlns:a16="http://schemas.microsoft.com/office/drawing/2014/main" id="{623BF4BB-2544-8763-2C1F-8DD68FBE2145}"/>
                </a:ext>
              </a:extLst>
            </p:cNvPr>
            <p:cNvGrpSpPr>
              <a:grpSpLocks/>
            </p:cNvGrpSpPr>
            <p:nvPr/>
          </p:nvGrpSpPr>
          <p:grpSpPr bwMode="auto">
            <a:xfrm rot="-8719216">
              <a:off x="3930" y="4850"/>
              <a:ext cx="1106" cy="999"/>
              <a:chOff x="7203" y="5323"/>
              <a:chExt cx="1106" cy="999"/>
            </a:xfrm>
          </p:grpSpPr>
          <p:pic>
            <p:nvPicPr>
              <p:cNvPr id="77" name="Picture 25">
                <a:extLst>
                  <a:ext uri="{FF2B5EF4-FFF2-40B4-BE49-F238E27FC236}">
                    <a16:creationId xmlns:a16="http://schemas.microsoft.com/office/drawing/2014/main" id="{D4194911-E24D-4516-C9F9-A767528F9F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 y="5338"/>
                <a:ext cx="1106" cy="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Freeform 26">
                <a:extLst>
                  <a:ext uri="{FF2B5EF4-FFF2-40B4-BE49-F238E27FC236}">
                    <a16:creationId xmlns:a16="http://schemas.microsoft.com/office/drawing/2014/main" id="{803ED0A5-9B47-6549-3BC6-C17BAF24C16F}"/>
                  </a:ext>
                </a:extLst>
              </p:cNvPr>
              <p:cNvSpPr>
                <a:spLocks/>
              </p:cNvSpPr>
              <p:nvPr/>
            </p:nvSpPr>
            <p:spPr bwMode="auto">
              <a:xfrm>
                <a:off x="7230" y="5330"/>
                <a:ext cx="1051" cy="928"/>
              </a:xfrm>
              <a:custGeom>
                <a:avLst/>
                <a:gdLst>
                  <a:gd name="T0" fmla="*/ 582 w 1051"/>
                  <a:gd name="T1" fmla="*/ 0 h 928"/>
                  <a:gd name="T2" fmla="*/ 582 w 1051"/>
                  <a:gd name="T3" fmla="*/ 360 h 928"/>
                  <a:gd name="T4" fmla="*/ 0 w 1051"/>
                  <a:gd name="T5" fmla="*/ 360 h 928"/>
                  <a:gd name="T6" fmla="*/ 0 w 1051"/>
                  <a:gd name="T7" fmla="*/ 568 h 928"/>
                  <a:gd name="T8" fmla="*/ 582 w 1051"/>
                  <a:gd name="T9" fmla="*/ 568 h 928"/>
                  <a:gd name="T10" fmla="*/ 582 w 1051"/>
                  <a:gd name="T11" fmla="*/ 928 h 928"/>
                  <a:gd name="T12" fmla="*/ 1051 w 1051"/>
                  <a:gd name="T13" fmla="*/ 464 h 928"/>
                  <a:gd name="T14" fmla="*/ 582 w 1051"/>
                  <a:gd name="T15" fmla="*/ 0 h 928"/>
                  <a:gd name="T16" fmla="*/ 0 60000 65536"/>
                  <a:gd name="T17" fmla="*/ 0 60000 65536"/>
                  <a:gd name="T18" fmla="*/ 0 60000 65536"/>
                  <a:gd name="T19" fmla="*/ 0 60000 65536"/>
                  <a:gd name="T20" fmla="*/ 0 60000 65536"/>
                  <a:gd name="T21" fmla="*/ 0 60000 65536"/>
                  <a:gd name="T22" fmla="*/ 0 60000 65536"/>
                  <a:gd name="T23" fmla="*/ 0 60000 65536"/>
                  <a:gd name="T24" fmla="*/ 0 w 1051"/>
                  <a:gd name="T25" fmla="*/ 0 h 928"/>
                  <a:gd name="T26" fmla="*/ 1051 w 1051"/>
                  <a:gd name="T27" fmla="*/ 928 h 9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1" h="928">
                    <a:moveTo>
                      <a:pt x="582" y="0"/>
                    </a:moveTo>
                    <a:lnTo>
                      <a:pt x="582" y="360"/>
                    </a:lnTo>
                    <a:lnTo>
                      <a:pt x="0" y="360"/>
                    </a:lnTo>
                    <a:lnTo>
                      <a:pt x="0" y="568"/>
                    </a:lnTo>
                    <a:lnTo>
                      <a:pt x="582" y="568"/>
                    </a:lnTo>
                    <a:lnTo>
                      <a:pt x="582" y="928"/>
                    </a:lnTo>
                    <a:lnTo>
                      <a:pt x="1051" y="464"/>
                    </a:lnTo>
                    <a:lnTo>
                      <a:pt x="582"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9" name="Freeform 27">
                <a:extLst>
                  <a:ext uri="{FF2B5EF4-FFF2-40B4-BE49-F238E27FC236}">
                    <a16:creationId xmlns:a16="http://schemas.microsoft.com/office/drawing/2014/main" id="{93BECA92-C74E-77CE-91CA-8B53B111F358}"/>
                  </a:ext>
                </a:extLst>
              </p:cNvPr>
              <p:cNvSpPr>
                <a:spLocks/>
              </p:cNvSpPr>
              <p:nvPr/>
            </p:nvSpPr>
            <p:spPr bwMode="auto">
              <a:xfrm>
                <a:off x="7230" y="5334"/>
                <a:ext cx="1051" cy="926"/>
              </a:xfrm>
              <a:custGeom>
                <a:avLst/>
                <a:gdLst>
                  <a:gd name="T0" fmla="*/ 582 w 1051"/>
                  <a:gd name="T1" fmla="*/ 359 h 928"/>
                  <a:gd name="T2" fmla="*/ 582 w 1051"/>
                  <a:gd name="T3" fmla="*/ 0 h 928"/>
                  <a:gd name="T4" fmla="*/ 1051 w 1051"/>
                  <a:gd name="T5" fmla="*/ 463 h 928"/>
                  <a:gd name="T6" fmla="*/ 582 w 1051"/>
                  <a:gd name="T7" fmla="*/ 926 h 928"/>
                  <a:gd name="T8" fmla="*/ 582 w 1051"/>
                  <a:gd name="T9" fmla="*/ 567 h 928"/>
                  <a:gd name="T10" fmla="*/ 0 w 1051"/>
                  <a:gd name="T11" fmla="*/ 567 h 928"/>
                  <a:gd name="T12" fmla="*/ 0 w 1051"/>
                  <a:gd name="T13" fmla="*/ 359 h 928"/>
                  <a:gd name="T14" fmla="*/ 582 w 1051"/>
                  <a:gd name="T15" fmla="*/ 359 h 9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51" h="928">
                    <a:moveTo>
                      <a:pt x="582" y="360"/>
                    </a:moveTo>
                    <a:lnTo>
                      <a:pt x="582" y="0"/>
                    </a:lnTo>
                    <a:lnTo>
                      <a:pt x="1051" y="464"/>
                    </a:lnTo>
                    <a:lnTo>
                      <a:pt x="582" y="928"/>
                    </a:lnTo>
                    <a:lnTo>
                      <a:pt x="582" y="568"/>
                    </a:lnTo>
                    <a:lnTo>
                      <a:pt x="0" y="568"/>
                    </a:lnTo>
                    <a:lnTo>
                      <a:pt x="0" y="360"/>
                    </a:lnTo>
                    <a:lnTo>
                      <a:pt x="582" y="360"/>
                    </a:lnTo>
                    <a:close/>
                  </a:path>
                </a:pathLst>
              </a:custGeom>
              <a:gradFill rotWithShape="0">
                <a:gsLst>
                  <a:gs pos="0">
                    <a:srgbClr val="9BBB59"/>
                  </a:gs>
                  <a:gs pos="100000">
                    <a:srgbClr val="4E6128"/>
                  </a:gs>
                </a:gsLst>
                <a:lin ang="2700000" scaled="1"/>
              </a:gradFill>
              <a:ln w="12700" cmpd="sng">
                <a:solidFill>
                  <a:srgbClr val="F2F2F2"/>
                </a:solidFill>
                <a:prstDash val="solid"/>
                <a:round/>
                <a:headEnd/>
                <a:tailEnd/>
              </a:ln>
              <a:effectLst>
                <a:outerShdw sy="50000" kx="-2453608" rotWithShape="0">
                  <a:srgbClr val="D6E3BC">
                    <a:alpha val="50000"/>
                  </a:srgbClr>
                </a:outerShdw>
              </a:effectLst>
            </p:spPr>
            <p:txBody>
              <a:bodyPr/>
              <a:lstStyle/>
              <a:p>
                <a:endParaRPr lang="en-IN"/>
              </a:p>
            </p:txBody>
          </p:sp>
        </p:grpSp>
        <p:grpSp>
          <p:nvGrpSpPr>
            <p:cNvPr id="61" name="Group 28">
              <a:extLst>
                <a:ext uri="{FF2B5EF4-FFF2-40B4-BE49-F238E27FC236}">
                  <a16:creationId xmlns:a16="http://schemas.microsoft.com/office/drawing/2014/main" id="{8A30E52C-C469-C5F7-B074-FD27271605A7}"/>
                </a:ext>
              </a:extLst>
            </p:cNvPr>
            <p:cNvGrpSpPr>
              <a:grpSpLocks/>
            </p:cNvGrpSpPr>
            <p:nvPr/>
          </p:nvGrpSpPr>
          <p:grpSpPr bwMode="auto">
            <a:xfrm rot="10800000">
              <a:off x="3420" y="6170"/>
              <a:ext cx="1106" cy="999"/>
              <a:chOff x="7203" y="5323"/>
              <a:chExt cx="1106" cy="999"/>
            </a:xfrm>
          </p:grpSpPr>
          <p:pic>
            <p:nvPicPr>
              <p:cNvPr id="74" name="Picture 73">
                <a:extLst>
                  <a:ext uri="{FF2B5EF4-FFF2-40B4-BE49-F238E27FC236}">
                    <a16:creationId xmlns:a16="http://schemas.microsoft.com/office/drawing/2014/main" id="{4239A7D0-147B-0BB3-DD23-5004AD586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 y="5338"/>
                <a:ext cx="1106" cy="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Freeform 30">
                <a:extLst>
                  <a:ext uri="{FF2B5EF4-FFF2-40B4-BE49-F238E27FC236}">
                    <a16:creationId xmlns:a16="http://schemas.microsoft.com/office/drawing/2014/main" id="{D1DF336D-C1B1-14C9-07B8-55C9F92196D4}"/>
                  </a:ext>
                </a:extLst>
              </p:cNvPr>
              <p:cNvSpPr>
                <a:spLocks/>
              </p:cNvSpPr>
              <p:nvPr/>
            </p:nvSpPr>
            <p:spPr bwMode="auto">
              <a:xfrm>
                <a:off x="7230" y="5330"/>
                <a:ext cx="1051" cy="928"/>
              </a:xfrm>
              <a:custGeom>
                <a:avLst/>
                <a:gdLst>
                  <a:gd name="T0" fmla="*/ 582 w 1051"/>
                  <a:gd name="T1" fmla="*/ 0 h 928"/>
                  <a:gd name="T2" fmla="*/ 582 w 1051"/>
                  <a:gd name="T3" fmla="*/ 360 h 928"/>
                  <a:gd name="T4" fmla="*/ 0 w 1051"/>
                  <a:gd name="T5" fmla="*/ 360 h 928"/>
                  <a:gd name="T6" fmla="*/ 0 w 1051"/>
                  <a:gd name="T7" fmla="*/ 568 h 928"/>
                  <a:gd name="T8" fmla="*/ 582 w 1051"/>
                  <a:gd name="T9" fmla="*/ 568 h 928"/>
                  <a:gd name="T10" fmla="*/ 582 w 1051"/>
                  <a:gd name="T11" fmla="*/ 928 h 928"/>
                  <a:gd name="T12" fmla="*/ 1051 w 1051"/>
                  <a:gd name="T13" fmla="*/ 464 h 928"/>
                  <a:gd name="T14" fmla="*/ 582 w 1051"/>
                  <a:gd name="T15" fmla="*/ 0 h 928"/>
                  <a:gd name="T16" fmla="*/ 0 60000 65536"/>
                  <a:gd name="T17" fmla="*/ 0 60000 65536"/>
                  <a:gd name="T18" fmla="*/ 0 60000 65536"/>
                  <a:gd name="T19" fmla="*/ 0 60000 65536"/>
                  <a:gd name="T20" fmla="*/ 0 60000 65536"/>
                  <a:gd name="T21" fmla="*/ 0 60000 65536"/>
                  <a:gd name="T22" fmla="*/ 0 60000 65536"/>
                  <a:gd name="T23" fmla="*/ 0 60000 65536"/>
                  <a:gd name="T24" fmla="*/ 0 w 1051"/>
                  <a:gd name="T25" fmla="*/ 0 h 928"/>
                  <a:gd name="T26" fmla="*/ 1051 w 1051"/>
                  <a:gd name="T27" fmla="*/ 928 h 9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1" h="928">
                    <a:moveTo>
                      <a:pt x="582" y="0"/>
                    </a:moveTo>
                    <a:lnTo>
                      <a:pt x="582" y="360"/>
                    </a:lnTo>
                    <a:lnTo>
                      <a:pt x="0" y="360"/>
                    </a:lnTo>
                    <a:lnTo>
                      <a:pt x="0" y="568"/>
                    </a:lnTo>
                    <a:lnTo>
                      <a:pt x="582" y="568"/>
                    </a:lnTo>
                    <a:lnTo>
                      <a:pt x="582" y="928"/>
                    </a:lnTo>
                    <a:lnTo>
                      <a:pt x="1051" y="464"/>
                    </a:lnTo>
                    <a:lnTo>
                      <a:pt x="582"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6" name="Freeform 31">
                <a:extLst>
                  <a:ext uri="{FF2B5EF4-FFF2-40B4-BE49-F238E27FC236}">
                    <a16:creationId xmlns:a16="http://schemas.microsoft.com/office/drawing/2014/main" id="{DC5A8EF2-9F9B-617B-D653-61B76CB643FF}"/>
                  </a:ext>
                </a:extLst>
              </p:cNvPr>
              <p:cNvSpPr>
                <a:spLocks/>
              </p:cNvSpPr>
              <p:nvPr/>
            </p:nvSpPr>
            <p:spPr bwMode="auto">
              <a:xfrm>
                <a:off x="7230" y="5336"/>
                <a:ext cx="1051" cy="928"/>
              </a:xfrm>
              <a:custGeom>
                <a:avLst/>
                <a:gdLst>
                  <a:gd name="T0" fmla="*/ 582 w 1051"/>
                  <a:gd name="T1" fmla="*/ 360 h 928"/>
                  <a:gd name="T2" fmla="*/ 582 w 1051"/>
                  <a:gd name="T3" fmla="*/ 0 h 928"/>
                  <a:gd name="T4" fmla="*/ 1051 w 1051"/>
                  <a:gd name="T5" fmla="*/ 464 h 928"/>
                  <a:gd name="T6" fmla="*/ 582 w 1051"/>
                  <a:gd name="T7" fmla="*/ 928 h 928"/>
                  <a:gd name="T8" fmla="*/ 582 w 1051"/>
                  <a:gd name="T9" fmla="*/ 568 h 928"/>
                  <a:gd name="T10" fmla="*/ 0 w 1051"/>
                  <a:gd name="T11" fmla="*/ 568 h 928"/>
                  <a:gd name="T12" fmla="*/ 0 w 1051"/>
                  <a:gd name="T13" fmla="*/ 360 h 928"/>
                  <a:gd name="T14" fmla="*/ 582 w 1051"/>
                  <a:gd name="T15" fmla="*/ 360 h 9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51" h="928">
                    <a:moveTo>
                      <a:pt x="582" y="360"/>
                    </a:moveTo>
                    <a:lnTo>
                      <a:pt x="582" y="0"/>
                    </a:lnTo>
                    <a:lnTo>
                      <a:pt x="1051" y="464"/>
                    </a:lnTo>
                    <a:lnTo>
                      <a:pt x="582" y="928"/>
                    </a:lnTo>
                    <a:lnTo>
                      <a:pt x="582" y="568"/>
                    </a:lnTo>
                    <a:lnTo>
                      <a:pt x="0" y="568"/>
                    </a:lnTo>
                    <a:lnTo>
                      <a:pt x="0" y="360"/>
                    </a:lnTo>
                    <a:lnTo>
                      <a:pt x="582" y="360"/>
                    </a:lnTo>
                    <a:close/>
                  </a:path>
                </a:pathLst>
              </a:custGeom>
              <a:gradFill rotWithShape="0">
                <a:gsLst>
                  <a:gs pos="0">
                    <a:srgbClr val="9BBB59"/>
                  </a:gs>
                  <a:gs pos="100000">
                    <a:srgbClr val="4E6128"/>
                  </a:gs>
                </a:gsLst>
                <a:lin ang="2700000" scaled="1"/>
              </a:gradFill>
              <a:ln w="12700" cmpd="sng">
                <a:solidFill>
                  <a:srgbClr val="F2F2F2"/>
                </a:solidFill>
                <a:prstDash val="solid"/>
                <a:round/>
                <a:headEnd/>
                <a:tailEnd/>
              </a:ln>
              <a:effectLst>
                <a:outerShdw sy="50000" kx="-2453608" rotWithShape="0">
                  <a:srgbClr val="D6E3BC">
                    <a:alpha val="50000"/>
                  </a:srgbClr>
                </a:outerShdw>
              </a:effectLst>
            </p:spPr>
            <p:txBody>
              <a:bodyPr/>
              <a:lstStyle/>
              <a:p>
                <a:endParaRPr lang="en-IN"/>
              </a:p>
            </p:txBody>
          </p:sp>
        </p:grpSp>
        <p:grpSp>
          <p:nvGrpSpPr>
            <p:cNvPr id="62" name="Group 32">
              <a:extLst>
                <a:ext uri="{FF2B5EF4-FFF2-40B4-BE49-F238E27FC236}">
                  <a16:creationId xmlns:a16="http://schemas.microsoft.com/office/drawing/2014/main" id="{9D4F739A-86D2-770C-F19A-3595BCC33488}"/>
                </a:ext>
              </a:extLst>
            </p:cNvPr>
            <p:cNvGrpSpPr>
              <a:grpSpLocks/>
            </p:cNvGrpSpPr>
            <p:nvPr/>
          </p:nvGrpSpPr>
          <p:grpSpPr bwMode="auto">
            <a:xfrm rot="8747971">
              <a:off x="3850" y="7485"/>
              <a:ext cx="1106" cy="999"/>
              <a:chOff x="7203" y="5323"/>
              <a:chExt cx="1106" cy="999"/>
            </a:xfrm>
          </p:grpSpPr>
          <p:pic>
            <p:nvPicPr>
              <p:cNvPr id="71" name="Picture 33">
                <a:extLst>
                  <a:ext uri="{FF2B5EF4-FFF2-40B4-BE49-F238E27FC236}">
                    <a16:creationId xmlns:a16="http://schemas.microsoft.com/office/drawing/2014/main" id="{2087BF66-603D-FA37-E8A4-67340F95F1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 y="5338"/>
                <a:ext cx="1106" cy="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Freeform 34">
                <a:extLst>
                  <a:ext uri="{FF2B5EF4-FFF2-40B4-BE49-F238E27FC236}">
                    <a16:creationId xmlns:a16="http://schemas.microsoft.com/office/drawing/2014/main" id="{A10C7F32-E360-EBCB-EB75-85B163FB2489}"/>
                  </a:ext>
                </a:extLst>
              </p:cNvPr>
              <p:cNvSpPr>
                <a:spLocks/>
              </p:cNvSpPr>
              <p:nvPr/>
            </p:nvSpPr>
            <p:spPr bwMode="auto">
              <a:xfrm>
                <a:off x="7230" y="5330"/>
                <a:ext cx="1051" cy="928"/>
              </a:xfrm>
              <a:custGeom>
                <a:avLst/>
                <a:gdLst>
                  <a:gd name="T0" fmla="*/ 582 w 1051"/>
                  <a:gd name="T1" fmla="*/ 0 h 928"/>
                  <a:gd name="T2" fmla="*/ 582 w 1051"/>
                  <a:gd name="T3" fmla="*/ 360 h 928"/>
                  <a:gd name="T4" fmla="*/ 0 w 1051"/>
                  <a:gd name="T5" fmla="*/ 360 h 928"/>
                  <a:gd name="T6" fmla="*/ 0 w 1051"/>
                  <a:gd name="T7" fmla="*/ 568 h 928"/>
                  <a:gd name="T8" fmla="*/ 582 w 1051"/>
                  <a:gd name="T9" fmla="*/ 568 h 928"/>
                  <a:gd name="T10" fmla="*/ 582 w 1051"/>
                  <a:gd name="T11" fmla="*/ 928 h 928"/>
                  <a:gd name="T12" fmla="*/ 1051 w 1051"/>
                  <a:gd name="T13" fmla="*/ 464 h 928"/>
                  <a:gd name="T14" fmla="*/ 582 w 1051"/>
                  <a:gd name="T15" fmla="*/ 0 h 928"/>
                  <a:gd name="T16" fmla="*/ 0 60000 65536"/>
                  <a:gd name="T17" fmla="*/ 0 60000 65536"/>
                  <a:gd name="T18" fmla="*/ 0 60000 65536"/>
                  <a:gd name="T19" fmla="*/ 0 60000 65536"/>
                  <a:gd name="T20" fmla="*/ 0 60000 65536"/>
                  <a:gd name="T21" fmla="*/ 0 60000 65536"/>
                  <a:gd name="T22" fmla="*/ 0 60000 65536"/>
                  <a:gd name="T23" fmla="*/ 0 60000 65536"/>
                  <a:gd name="T24" fmla="*/ 0 w 1051"/>
                  <a:gd name="T25" fmla="*/ 0 h 928"/>
                  <a:gd name="T26" fmla="*/ 1051 w 1051"/>
                  <a:gd name="T27" fmla="*/ 928 h 9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1" h="928">
                    <a:moveTo>
                      <a:pt x="582" y="0"/>
                    </a:moveTo>
                    <a:lnTo>
                      <a:pt x="582" y="360"/>
                    </a:lnTo>
                    <a:lnTo>
                      <a:pt x="0" y="360"/>
                    </a:lnTo>
                    <a:lnTo>
                      <a:pt x="0" y="568"/>
                    </a:lnTo>
                    <a:lnTo>
                      <a:pt x="582" y="568"/>
                    </a:lnTo>
                    <a:lnTo>
                      <a:pt x="582" y="928"/>
                    </a:lnTo>
                    <a:lnTo>
                      <a:pt x="1051" y="464"/>
                    </a:lnTo>
                    <a:lnTo>
                      <a:pt x="582"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3" name="Freeform 35">
                <a:extLst>
                  <a:ext uri="{FF2B5EF4-FFF2-40B4-BE49-F238E27FC236}">
                    <a16:creationId xmlns:a16="http://schemas.microsoft.com/office/drawing/2014/main" id="{3FA68707-A08E-0A1A-9375-7306918C4A96}"/>
                  </a:ext>
                </a:extLst>
              </p:cNvPr>
              <p:cNvSpPr>
                <a:spLocks/>
              </p:cNvSpPr>
              <p:nvPr/>
            </p:nvSpPr>
            <p:spPr bwMode="auto">
              <a:xfrm>
                <a:off x="7222" y="5339"/>
                <a:ext cx="1053" cy="928"/>
              </a:xfrm>
              <a:custGeom>
                <a:avLst/>
                <a:gdLst>
                  <a:gd name="T0" fmla="*/ 583 w 1051"/>
                  <a:gd name="T1" fmla="*/ 360 h 928"/>
                  <a:gd name="T2" fmla="*/ 583 w 1051"/>
                  <a:gd name="T3" fmla="*/ 0 h 928"/>
                  <a:gd name="T4" fmla="*/ 1053 w 1051"/>
                  <a:gd name="T5" fmla="*/ 464 h 928"/>
                  <a:gd name="T6" fmla="*/ 583 w 1051"/>
                  <a:gd name="T7" fmla="*/ 928 h 928"/>
                  <a:gd name="T8" fmla="*/ 583 w 1051"/>
                  <a:gd name="T9" fmla="*/ 568 h 928"/>
                  <a:gd name="T10" fmla="*/ 0 w 1051"/>
                  <a:gd name="T11" fmla="*/ 568 h 928"/>
                  <a:gd name="T12" fmla="*/ 0 w 1051"/>
                  <a:gd name="T13" fmla="*/ 360 h 928"/>
                  <a:gd name="T14" fmla="*/ 583 w 1051"/>
                  <a:gd name="T15" fmla="*/ 360 h 9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51" h="928">
                    <a:moveTo>
                      <a:pt x="582" y="360"/>
                    </a:moveTo>
                    <a:lnTo>
                      <a:pt x="582" y="0"/>
                    </a:lnTo>
                    <a:lnTo>
                      <a:pt x="1051" y="464"/>
                    </a:lnTo>
                    <a:lnTo>
                      <a:pt x="582" y="928"/>
                    </a:lnTo>
                    <a:lnTo>
                      <a:pt x="582" y="568"/>
                    </a:lnTo>
                    <a:lnTo>
                      <a:pt x="0" y="568"/>
                    </a:lnTo>
                    <a:lnTo>
                      <a:pt x="0" y="360"/>
                    </a:lnTo>
                    <a:lnTo>
                      <a:pt x="582" y="360"/>
                    </a:lnTo>
                    <a:close/>
                  </a:path>
                </a:pathLst>
              </a:custGeom>
              <a:gradFill rotWithShape="0">
                <a:gsLst>
                  <a:gs pos="0">
                    <a:srgbClr val="9BBB59"/>
                  </a:gs>
                  <a:gs pos="100000">
                    <a:srgbClr val="4E6128"/>
                  </a:gs>
                </a:gsLst>
                <a:lin ang="2700000" scaled="1"/>
              </a:gradFill>
              <a:ln w="12700" cmpd="sng">
                <a:solidFill>
                  <a:srgbClr val="F2F2F2"/>
                </a:solidFill>
                <a:prstDash val="solid"/>
                <a:round/>
                <a:headEnd/>
                <a:tailEnd/>
              </a:ln>
              <a:effectLst>
                <a:outerShdw sy="50000" kx="-2453608" rotWithShape="0">
                  <a:srgbClr val="D6E3BC">
                    <a:alpha val="50000"/>
                  </a:srgbClr>
                </a:outerShdw>
              </a:effectLst>
            </p:spPr>
            <p:txBody>
              <a:bodyPr/>
              <a:lstStyle/>
              <a:p>
                <a:endParaRPr lang="en-IN"/>
              </a:p>
            </p:txBody>
          </p:sp>
        </p:grpSp>
        <p:grpSp>
          <p:nvGrpSpPr>
            <p:cNvPr id="63" name="Group 36">
              <a:extLst>
                <a:ext uri="{FF2B5EF4-FFF2-40B4-BE49-F238E27FC236}">
                  <a16:creationId xmlns:a16="http://schemas.microsoft.com/office/drawing/2014/main" id="{3ABEC866-9E1F-ECCD-E4A5-3DFB9C1E5B84}"/>
                </a:ext>
              </a:extLst>
            </p:cNvPr>
            <p:cNvGrpSpPr>
              <a:grpSpLocks/>
            </p:cNvGrpSpPr>
            <p:nvPr/>
          </p:nvGrpSpPr>
          <p:grpSpPr bwMode="auto">
            <a:xfrm rot="5400000">
              <a:off x="5541" y="8025"/>
              <a:ext cx="1106" cy="999"/>
              <a:chOff x="7203" y="5323"/>
              <a:chExt cx="1106" cy="999"/>
            </a:xfrm>
          </p:grpSpPr>
          <p:pic>
            <p:nvPicPr>
              <p:cNvPr id="68" name="Picture 37">
                <a:extLst>
                  <a:ext uri="{FF2B5EF4-FFF2-40B4-BE49-F238E27FC236}">
                    <a16:creationId xmlns:a16="http://schemas.microsoft.com/office/drawing/2014/main" id="{7909C08A-C9CD-B54D-0C2F-EAAA20685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 y="5338"/>
                <a:ext cx="1106" cy="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Freeform 38">
                <a:extLst>
                  <a:ext uri="{FF2B5EF4-FFF2-40B4-BE49-F238E27FC236}">
                    <a16:creationId xmlns:a16="http://schemas.microsoft.com/office/drawing/2014/main" id="{49AF6C54-6BBC-178B-3E19-703D8636CC44}"/>
                  </a:ext>
                </a:extLst>
              </p:cNvPr>
              <p:cNvSpPr>
                <a:spLocks/>
              </p:cNvSpPr>
              <p:nvPr/>
            </p:nvSpPr>
            <p:spPr bwMode="auto">
              <a:xfrm>
                <a:off x="7230" y="5330"/>
                <a:ext cx="1051" cy="928"/>
              </a:xfrm>
              <a:custGeom>
                <a:avLst/>
                <a:gdLst>
                  <a:gd name="T0" fmla="*/ 582 w 1051"/>
                  <a:gd name="T1" fmla="*/ 0 h 928"/>
                  <a:gd name="T2" fmla="*/ 582 w 1051"/>
                  <a:gd name="T3" fmla="*/ 360 h 928"/>
                  <a:gd name="T4" fmla="*/ 0 w 1051"/>
                  <a:gd name="T5" fmla="*/ 360 h 928"/>
                  <a:gd name="T6" fmla="*/ 0 w 1051"/>
                  <a:gd name="T7" fmla="*/ 568 h 928"/>
                  <a:gd name="T8" fmla="*/ 582 w 1051"/>
                  <a:gd name="T9" fmla="*/ 568 h 928"/>
                  <a:gd name="T10" fmla="*/ 582 w 1051"/>
                  <a:gd name="T11" fmla="*/ 928 h 928"/>
                  <a:gd name="T12" fmla="*/ 1051 w 1051"/>
                  <a:gd name="T13" fmla="*/ 464 h 928"/>
                  <a:gd name="T14" fmla="*/ 582 w 1051"/>
                  <a:gd name="T15" fmla="*/ 0 h 928"/>
                  <a:gd name="T16" fmla="*/ 0 60000 65536"/>
                  <a:gd name="T17" fmla="*/ 0 60000 65536"/>
                  <a:gd name="T18" fmla="*/ 0 60000 65536"/>
                  <a:gd name="T19" fmla="*/ 0 60000 65536"/>
                  <a:gd name="T20" fmla="*/ 0 60000 65536"/>
                  <a:gd name="T21" fmla="*/ 0 60000 65536"/>
                  <a:gd name="T22" fmla="*/ 0 60000 65536"/>
                  <a:gd name="T23" fmla="*/ 0 60000 65536"/>
                  <a:gd name="T24" fmla="*/ 0 w 1051"/>
                  <a:gd name="T25" fmla="*/ 0 h 928"/>
                  <a:gd name="T26" fmla="*/ 1051 w 1051"/>
                  <a:gd name="T27" fmla="*/ 928 h 9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1" h="928">
                    <a:moveTo>
                      <a:pt x="582" y="0"/>
                    </a:moveTo>
                    <a:lnTo>
                      <a:pt x="582" y="360"/>
                    </a:lnTo>
                    <a:lnTo>
                      <a:pt x="0" y="360"/>
                    </a:lnTo>
                    <a:lnTo>
                      <a:pt x="0" y="568"/>
                    </a:lnTo>
                    <a:lnTo>
                      <a:pt x="582" y="568"/>
                    </a:lnTo>
                    <a:lnTo>
                      <a:pt x="582" y="928"/>
                    </a:lnTo>
                    <a:lnTo>
                      <a:pt x="1051" y="464"/>
                    </a:lnTo>
                    <a:lnTo>
                      <a:pt x="582"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0" name="Freeform 39">
                <a:extLst>
                  <a:ext uri="{FF2B5EF4-FFF2-40B4-BE49-F238E27FC236}">
                    <a16:creationId xmlns:a16="http://schemas.microsoft.com/office/drawing/2014/main" id="{6F780D3A-BBE4-88BE-D0BD-21B949D693FF}"/>
                  </a:ext>
                </a:extLst>
              </p:cNvPr>
              <p:cNvSpPr>
                <a:spLocks/>
              </p:cNvSpPr>
              <p:nvPr/>
            </p:nvSpPr>
            <p:spPr bwMode="auto">
              <a:xfrm>
                <a:off x="7231" y="5331"/>
                <a:ext cx="1051" cy="925"/>
              </a:xfrm>
              <a:custGeom>
                <a:avLst/>
                <a:gdLst>
                  <a:gd name="T0" fmla="*/ 582 w 1051"/>
                  <a:gd name="T1" fmla="*/ 359 h 928"/>
                  <a:gd name="T2" fmla="*/ 582 w 1051"/>
                  <a:gd name="T3" fmla="*/ 0 h 928"/>
                  <a:gd name="T4" fmla="*/ 1051 w 1051"/>
                  <a:gd name="T5" fmla="*/ 463 h 928"/>
                  <a:gd name="T6" fmla="*/ 582 w 1051"/>
                  <a:gd name="T7" fmla="*/ 925 h 928"/>
                  <a:gd name="T8" fmla="*/ 582 w 1051"/>
                  <a:gd name="T9" fmla="*/ 566 h 928"/>
                  <a:gd name="T10" fmla="*/ 0 w 1051"/>
                  <a:gd name="T11" fmla="*/ 566 h 928"/>
                  <a:gd name="T12" fmla="*/ 0 w 1051"/>
                  <a:gd name="T13" fmla="*/ 359 h 928"/>
                  <a:gd name="T14" fmla="*/ 582 w 1051"/>
                  <a:gd name="T15" fmla="*/ 359 h 9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51" h="928">
                    <a:moveTo>
                      <a:pt x="582" y="360"/>
                    </a:moveTo>
                    <a:lnTo>
                      <a:pt x="582" y="0"/>
                    </a:lnTo>
                    <a:lnTo>
                      <a:pt x="1051" y="464"/>
                    </a:lnTo>
                    <a:lnTo>
                      <a:pt x="582" y="928"/>
                    </a:lnTo>
                    <a:lnTo>
                      <a:pt x="582" y="568"/>
                    </a:lnTo>
                    <a:lnTo>
                      <a:pt x="0" y="568"/>
                    </a:lnTo>
                    <a:lnTo>
                      <a:pt x="0" y="360"/>
                    </a:lnTo>
                    <a:lnTo>
                      <a:pt x="582" y="360"/>
                    </a:lnTo>
                    <a:close/>
                  </a:path>
                </a:pathLst>
              </a:custGeom>
              <a:gradFill rotWithShape="0">
                <a:gsLst>
                  <a:gs pos="0">
                    <a:srgbClr val="9BBB59"/>
                  </a:gs>
                  <a:gs pos="100000">
                    <a:srgbClr val="4E6128"/>
                  </a:gs>
                </a:gsLst>
                <a:lin ang="2700000" scaled="1"/>
              </a:gradFill>
              <a:ln w="12700" cmpd="sng">
                <a:solidFill>
                  <a:srgbClr val="F2F2F2"/>
                </a:solidFill>
                <a:prstDash val="solid"/>
                <a:round/>
                <a:headEnd/>
                <a:tailEnd/>
              </a:ln>
              <a:effectLst>
                <a:outerShdw sy="50000" kx="-2453608" rotWithShape="0">
                  <a:srgbClr val="D6E3BC">
                    <a:alpha val="50000"/>
                  </a:srgbClr>
                </a:outerShdw>
              </a:effectLst>
            </p:spPr>
            <p:txBody>
              <a:bodyPr/>
              <a:lstStyle/>
              <a:p>
                <a:endParaRPr lang="en-IN"/>
              </a:p>
            </p:txBody>
          </p:sp>
        </p:grpSp>
        <p:grpSp>
          <p:nvGrpSpPr>
            <p:cNvPr id="64" name="Group 40">
              <a:extLst>
                <a:ext uri="{FF2B5EF4-FFF2-40B4-BE49-F238E27FC236}">
                  <a16:creationId xmlns:a16="http://schemas.microsoft.com/office/drawing/2014/main" id="{029B8FA8-6391-2F3E-C2B2-CE1F083C960C}"/>
                </a:ext>
              </a:extLst>
            </p:cNvPr>
            <p:cNvGrpSpPr>
              <a:grpSpLocks/>
            </p:cNvGrpSpPr>
            <p:nvPr/>
          </p:nvGrpSpPr>
          <p:grpSpPr bwMode="auto">
            <a:xfrm rot="2602203">
              <a:off x="7272" y="7593"/>
              <a:ext cx="1106" cy="999"/>
              <a:chOff x="7203" y="5323"/>
              <a:chExt cx="1106" cy="999"/>
            </a:xfrm>
          </p:grpSpPr>
          <p:pic>
            <p:nvPicPr>
              <p:cNvPr id="65" name="Picture 41">
                <a:extLst>
                  <a:ext uri="{FF2B5EF4-FFF2-40B4-BE49-F238E27FC236}">
                    <a16:creationId xmlns:a16="http://schemas.microsoft.com/office/drawing/2014/main" id="{1072F93D-E8F0-FEF0-3CB9-C227E846BA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 y="5338"/>
                <a:ext cx="1106" cy="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Freeform 42">
                <a:extLst>
                  <a:ext uri="{FF2B5EF4-FFF2-40B4-BE49-F238E27FC236}">
                    <a16:creationId xmlns:a16="http://schemas.microsoft.com/office/drawing/2014/main" id="{905717C0-9E89-D5B5-31C6-316981E3717C}"/>
                  </a:ext>
                </a:extLst>
              </p:cNvPr>
              <p:cNvSpPr>
                <a:spLocks/>
              </p:cNvSpPr>
              <p:nvPr/>
            </p:nvSpPr>
            <p:spPr bwMode="auto">
              <a:xfrm>
                <a:off x="7230" y="5330"/>
                <a:ext cx="1051" cy="928"/>
              </a:xfrm>
              <a:custGeom>
                <a:avLst/>
                <a:gdLst>
                  <a:gd name="T0" fmla="*/ 582 w 1051"/>
                  <a:gd name="T1" fmla="*/ 0 h 928"/>
                  <a:gd name="T2" fmla="*/ 582 w 1051"/>
                  <a:gd name="T3" fmla="*/ 360 h 928"/>
                  <a:gd name="T4" fmla="*/ 0 w 1051"/>
                  <a:gd name="T5" fmla="*/ 360 h 928"/>
                  <a:gd name="T6" fmla="*/ 0 w 1051"/>
                  <a:gd name="T7" fmla="*/ 568 h 928"/>
                  <a:gd name="T8" fmla="*/ 582 w 1051"/>
                  <a:gd name="T9" fmla="*/ 568 h 928"/>
                  <a:gd name="T10" fmla="*/ 582 w 1051"/>
                  <a:gd name="T11" fmla="*/ 928 h 928"/>
                  <a:gd name="T12" fmla="*/ 1051 w 1051"/>
                  <a:gd name="T13" fmla="*/ 464 h 928"/>
                  <a:gd name="T14" fmla="*/ 582 w 1051"/>
                  <a:gd name="T15" fmla="*/ 0 h 928"/>
                  <a:gd name="T16" fmla="*/ 0 60000 65536"/>
                  <a:gd name="T17" fmla="*/ 0 60000 65536"/>
                  <a:gd name="T18" fmla="*/ 0 60000 65536"/>
                  <a:gd name="T19" fmla="*/ 0 60000 65536"/>
                  <a:gd name="T20" fmla="*/ 0 60000 65536"/>
                  <a:gd name="T21" fmla="*/ 0 60000 65536"/>
                  <a:gd name="T22" fmla="*/ 0 60000 65536"/>
                  <a:gd name="T23" fmla="*/ 0 60000 65536"/>
                  <a:gd name="T24" fmla="*/ 0 w 1051"/>
                  <a:gd name="T25" fmla="*/ 0 h 928"/>
                  <a:gd name="T26" fmla="*/ 1051 w 1051"/>
                  <a:gd name="T27" fmla="*/ 928 h 9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1" h="928">
                    <a:moveTo>
                      <a:pt x="582" y="0"/>
                    </a:moveTo>
                    <a:lnTo>
                      <a:pt x="582" y="360"/>
                    </a:lnTo>
                    <a:lnTo>
                      <a:pt x="0" y="360"/>
                    </a:lnTo>
                    <a:lnTo>
                      <a:pt x="0" y="568"/>
                    </a:lnTo>
                    <a:lnTo>
                      <a:pt x="582" y="568"/>
                    </a:lnTo>
                    <a:lnTo>
                      <a:pt x="582" y="928"/>
                    </a:lnTo>
                    <a:lnTo>
                      <a:pt x="1051" y="464"/>
                    </a:lnTo>
                    <a:lnTo>
                      <a:pt x="582"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7" name="Freeform 43">
                <a:extLst>
                  <a:ext uri="{FF2B5EF4-FFF2-40B4-BE49-F238E27FC236}">
                    <a16:creationId xmlns:a16="http://schemas.microsoft.com/office/drawing/2014/main" id="{95F7D1F2-4933-0258-EB54-E455397D1F5F}"/>
                  </a:ext>
                </a:extLst>
              </p:cNvPr>
              <p:cNvSpPr>
                <a:spLocks/>
              </p:cNvSpPr>
              <p:nvPr/>
            </p:nvSpPr>
            <p:spPr bwMode="auto">
              <a:xfrm>
                <a:off x="7228" y="5333"/>
                <a:ext cx="1047" cy="926"/>
              </a:xfrm>
              <a:custGeom>
                <a:avLst/>
                <a:gdLst>
                  <a:gd name="T0" fmla="*/ 580 w 1051"/>
                  <a:gd name="T1" fmla="*/ 359 h 928"/>
                  <a:gd name="T2" fmla="*/ 580 w 1051"/>
                  <a:gd name="T3" fmla="*/ 0 h 928"/>
                  <a:gd name="T4" fmla="*/ 1047 w 1051"/>
                  <a:gd name="T5" fmla="*/ 463 h 928"/>
                  <a:gd name="T6" fmla="*/ 580 w 1051"/>
                  <a:gd name="T7" fmla="*/ 926 h 928"/>
                  <a:gd name="T8" fmla="*/ 580 w 1051"/>
                  <a:gd name="T9" fmla="*/ 567 h 928"/>
                  <a:gd name="T10" fmla="*/ 0 w 1051"/>
                  <a:gd name="T11" fmla="*/ 567 h 928"/>
                  <a:gd name="T12" fmla="*/ 0 w 1051"/>
                  <a:gd name="T13" fmla="*/ 359 h 928"/>
                  <a:gd name="T14" fmla="*/ 580 w 1051"/>
                  <a:gd name="T15" fmla="*/ 359 h 9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51" h="928">
                    <a:moveTo>
                      <a:pt x="582" y="360"/>
                    </a:moveTo>
                    <a:lnTo>
                      <a:pt x="582" y="0"/>
                    </a:lnTo>
                    <a:lnTo>
                      <a:pt x="1051" y="464"/>
                    </a:lnTo>
                    <a:lnTo>
                      <a:pt x="582" y="928"/>
                    </a:lnTo>
                    <a:lnTo>
                      <a:pt x="582" y="568"/>
                    </a:lnTo>
                    <a:lnTo>
                      <a:pt x="0" y="568"/>
                    </a:lnTo>
                    <a:lnTo>
                      <a:pt x="0" y="360"/>
                    </a:lnTo>
                    <a:lnTo>
                      <a:pt x="582" y="360"/>
                    </a:lnTo>
                    <a:close/>
                  </a:path>
                </a:pathLst>
              </a:custGeom>
              <a:gradFill rotWithShape="0">
                <a:gsLst>
                  <a:gs pos="0">
                    <a:srgbClr val="9BBB59"/>
                  </a:gs>
                  <a:gs pos="100000">
                    <a:srgbClr val="4E6128"/>
                  </a:gs>
                </a:gsLst>
                <a:lin ang="2700000" scaled="1"/>
              </a:gradFill>
              <a:ln w="12700" cmpd="sng">
                <a:solidFill>
                  <a:srgbClr val="F2F2F2"/>
                </a:solidFill>
                <a:prstDash val="solid"/>
                <a:round/>
                <a:headEnd/>
                <a:tailEnd/>
              </a:ln>
              <a:effectLst>
                <a:outerShdw sy="50000" kx="-2453608" rotWithShape="0">
                  <a:srgbClr val="D6E3BC">
                    <a:alpha val="50000"/>
                  </a:srgbClr>
                </a:outerShdw>
              </a:effectLst>
            </p:spPr>
            <p:txBody>
              <a:bodyPr/>
              <a:lstStyle/>
              <a:p>
                <a:endParaRPr lang="en-IN"/>
              </a:p>
            </p:txBody>
          </p:sp>
        </p:grpSp>
      </p:grpSp>
      <p:pic>
        <p:nvPicPr>
          <p:cNvPr id="90" name="Picture 89">
            <a:extLst>
              <a:ext uri="{FF2B5EF4-FFF2-40B4-BE49-F238E27FC236}">
                <a16:creationId xmlns:a16="http://schemas.microsoft.com/office/drawing/2014/main" id="{CA7D65F2-0410-62A7-02DF-3E11F88949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 y="5972184"/>
            <a:ext cx="1737360" cy="1228513"/>
          </a:xfrm>
          <a:prstGeom prst="rect">
            <a:avLst/>
          </a:prstGeom>
        </p:spPr>
      </p:pic>
    </p:spTree>
    <p:extLst>
      <p:ext uri="{BB962C8B-B14F-4D97-AF65-F5344CB8AC3E}">
        <p14:creationId xmlns:p14="http://schemas.microsoft.com/office/powerpoint/2010/main" val="2827915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DE215E-CCE3-67E1-79CD-B4161186445D}"/>
              </a:ext>
            </a:extLst>
          </p:cNvPr>
          <p:cNvSpPr>
            <a:spLocks noGrp="1"/>
          </p:cNvSpPr>
          <p:nvPr>
            <p:ph type="subTitle" idx="1"/>
          </p:nvPr>
        </p:nvSpPr>
        <p:spPr>
          <a:xfrm>
            <a:off x="95693" y="85060"/>
            <a:ext cx="12096307" cy="6666614"/>
          </a:xfrm>
        </p:spPr>
        <p:txBody>
          <a:bodyPr>
            <a:normAutofit/>
          </a:bodyPr>
          <a:lstStyle/>
          <a:p>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Objective of </a:t>
            </a:r>
            <a:r>
              <a:rPr lang="en-US" sz="2400" b="1" dirty="0" err="1">
                <a:solidFill>
                  <a:schemeClr val="accent1">
                    <a:lumMod val="75000"/>
                  </a:schemeClr>
                </a:solidFill>
                <a:effectLst>
                  <a:outerShdw blurRad="38100" dist="38100" dir="2700000" algn="tl">
                    <a:srgbClr val="000000">
                      <a:alpha val="43137"/>
                    </a:srgbClr>
                  </a:outerShdw>
                </a:effectLst>
                <a:latin typeface="Arial" charset="0"/>
                <a:cs typeface="Arial" charset="0"/>
              </a:rPr>
              <a:t>Naturepura</a:t>
            </a:r>
            <a:endPar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endParaRPr>
          </a:p>
        </p:txBody>
      </p:sp>
      <p:pic>
        <p:nvPicPr>
          <p:cNvPr id="4" name="Picture 3">
            <a:extLst>
              <a:ext uri="{FF2B5EF4-FFF2-40B4-BE49-F238E27FC236}">
                <a16:creationId xmlns:a16="http://schemas.microsoft.com/office/drawing/2014/main" id="{6E0551FA-A86A-E274-2645-9256F7CEE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8628"/>
            <a:ext cx="12192000" cy="6260043"/>
          </a:xfrm>
          <a:prstGeom prst="rect">
            <a:avLst/>
          </a:prstGeom>
        </p:spPr>
      </p:pic>
      <p:sp>
        <p:nvSpPr>
          <p:cNvPr id="6" name="TextBox 5">
            <a:extLst>
              <a:ext uri="{FF2B5EF4-FFF2-40B4-BE49-F238E27FC236}">
                <a16:creationId xmlns:a16="http://schemas.microsoft.com/office/drawing/2014/main" id="{E103C15C-F4B6-FB16-74EF-1E72A6768680}"/>
              </a:ext>
            </a:extLst>
          </p:cNvPr>
          <p:cNvSpPr txBox="1"/>
          <p:nvPr/>
        </p:nvSpPr>
        <p:spPr>
          <a:xfrm>
            <a:off x="236306" y="1017142"/>
            <a:ext cx="11860001" cy="5493812"/>
          </a:xfrm>
          <a:prstGeom prst="rect">
            <a:avLst/>
          </a:prstGeom>
          <a:noFill/>
        </p:spPr>
        <p:txBody>
          <a:bodyPr wrap="square">
            <a:spAutoFit/>
          </a:bodyPr>
          <a:lstStyle/>
          <a:p>
            <a:pPr algn="l"/>
            <a:r>
              <a:rPr lang="en-US" altLang="en-US" sz="1800" b="1" dirty="0">
                <a:effectLst>
                  <a:outerShdw blurRad="38100" dist="38100" dir="2700000" algn="tl">
                    <a:srgbClr val="000000">
                      <a:alpha val="43137"/>
                    </a:srgbClr>
                  </a:outerShdw>
                </a:effectLst>
                <a:latin typeface="Arial" panose="020B0604020202020204" pitchFamily="34" charset="0"/>
              </a:rPr>
              <a:t>What for Agricultural Products, Distributors, Wholesalers &amp; Retailers?</a:t>
            </a:r>
          </a:p>
          <a:p>
            <a:pPr marL="457200" indent="-457200" algn="l">
              <a:lnSpc>
                <a:spcPct val="150000"/>
              </a:lnSpc>
              <a:spcBef>
                <a:spcPct val="0"/>
              </a:spcBef>
              <a:buFont typeface="+mj-lt"/>
              <a:buAutoNum type="arabicPeriod"/>
            </a:pPr>
            <a:r>
              <a:rPr lang="en-US" altLang="en-US" sz="1800" dirty="0">
                <a:effectLst>
                  <a:outerShdw blurRad="38100" dist="38100" dir="2700000" algn="tl">
                    <a:srgbClr val="000000">
                      <a:alpha val="43137"/>
                    </a:srgbClr>
                  </a:outerShdw>
                </a:effectLst>
                <a:latin typeface="Arial" panose="020B0604020202020204" pitchFamily="34" charset="0"/>
              </a:rPr>
              <a:t>To facilitate direct procurement of produce from the farmers.</a:t>
            </a:r>
            <a:endParaRPr lang="en-IN" altLang="en-US" sz="1800" dirty="0">
              <a:effectLst>
                <a:outerShdw blurRad="38100" dist="38100" dir="2700000" algn="tl">
                  <a:srgbClr val="000000">
                    <a:alpha val="43137"/>
                  </a:srgbClr>
                </a:outerShdw>
              </a:effectLst>
              <a:latin typeface="Arial" panose="020B0604020202020204" pitchFamily="34" charset="0"/>
            </a:endParaRPr>
          </a:p>
          <a:p>
            <a:pPr marL="457200" indent="-457200" algn="l">
              <a:lnSpc>
                <a:spcPct val="150000"/>
              </a:lnSpc>
              <a:spcBef>
                <a:spcPct val="0"/>
              </a:spcBef>
              <a:buFont typeface="+mj-lt"/>
              <a:buAutoNum type="arabicPeriod"/>
            </a:pPr>
            <a:r>
              <a:rPr lang="en-US" altLang="en-US" sz="1800" dirty="0">
                <a:effectLst>
                  <a:outerShdw blurRad="38100" dist="38100" dir="2700000" algn="tl">
                    <a:srgbClr val="000000">
                      <a:alpha val="43137"/>
                    </a:srgbClr>
                  </a:outerShdw>
                </a:effectLst>
                <a:latin typeface="Arial" panose="020B0604020202020204" pitchFamily="34" charset="0"/>
              </a:rPr>
              <a:t>To facilitate a reduction in logistics costs by streamlining the supply chain.</a:t>
            </a:r>
            <a:endParaRPr lang="en-IN" altLang="en-US" sz="1800" dirty="0">
              <a:effectLst>
                <a:outerShdw blurRad="38100" dist="38100" dir="2700000" algn="tl">
                  <a:srgbClr val="000000">
                    <a:alpha val="43137"/>
                  </a:srgbClr>
                </a:outerShdw>
              </a:effectLst>
              <a:latin typeface="Arial" panose="020B0604020202020204" pitchFamily="34" charset="0"/>
            </a:endParaRPr>
          </a:p>
          <a:p>
            <a:pPr marL="457200" indent="-457200" algn="l">
              <a:lnSpc>
                <a:spcPct val="150000"/>
              </a:lnSpc>
              <a:spcBef>
                <a:spcPct val="0"/>
              </a:spcBef>
              <a:buFont typeface="+mj-lt"/>
              <a:buAutoNum type="arabicPeriod"/>
            </a:pPr>
            <a:r>
              <a:rPr lang="en-US" altLang="en-US" sz="1800" dirty="0">
                <a:effectLst>
                  <a:outerShdw blurRad="38100" dist="38100" dir="2700000" algn="tl">
                    <a:srgbClr val="000000">
                      <a:alpha val="43137"/>
                    </a:srgbClr>
                  </a:outerShdw>
                </a:effectLst>
                <a:latin typeface="Arial" panose="020B0604020202020204" pitchFamily="34" charset="0"/>
              </a:rPr>
              <a:t>To facilitate a unified platform to access a diverse range of products.</a:t>
            </a:r>
            <a:endParaRPr lang="en-IN" altLang="en-US" sz="1800" dirty="0">
              <a:effectLst>
                <a:outerShdw blurRad="38100" dist="38100" dir="2700000" algn="tl">
                  <a:srgbClr val="000000">
                    <a:alpha val="43137"/>
                  </a:srgbClr>
                </a:outerShdw>
              </a:effectLst>
              <a:latin typeface="Arial" panose="020B0604020202020204" pitchFamily="34" charset="0"/>
            </a:endParaRPr>
          </a:p>
          <a:p>
            <a:pPr marL="457200" indent="-457200" algn="l">
              <a:lnSpc>
                <a:spcPct val="150000"/>
              </a:lnSpc>
              <a:spcBef>
                <a:spcPct val="0"/>
              </a:spcBef>
              <a:buFont typeface="+mj-lt"/>
              <a:buAutoNum type="arabicPeriod"/>
            </a:pPr>
            <a:r>
              <a:rPr lang="en-US" altLang="en-US" sz="1800" dirty="0">
                <a:effectLst>
                  <a:outerShdw blurRad="38100" dist="38100" dir="2700000" algn="tl">
                    <a:srgbClr val="000000">
                      <a:alpha val="43137"/>
                    </a:srgbClr>
                  </a:outerShdw>
                </a:effectLst>
                <a:latin typeface="Arial" panose="020B0604020202020204" pitchFamily="34" charset="0"/>
              </a:rPr>
              <a:t>To facilitate a platform to sell their products on a larger scale.</a:t>
            </a:r>
            <a:endParaRPr lang="en-IN" altLang="en-US" sz="1800" dirty="0">
              <a:effectLst>
                <a:outerShdw blurRad="38100" dist="38100" dir="2700000" algn="tl">
                  <a:srgbClr val="000000">
                    <a:alpha val="43137"/>
                  </a:srgbClr>
                </a:outerShdw>
              </a:effectLst>
              <a:latin typeface="Arial" panose="020B0604020202020204" pitchFamily="34" charset="0"/>
            </a:endParaRPr>
          </a:p>
          <a:p>
            <a:pPr marL="457200" indent="-457200" algn="l">
              <a:lnSpc>
                <a:spcPct val="150000"/>
              </a:lnSpc>
              <a:spcBef>
                <a:spcPct val="0"/>
              </a:spcBef>
              <a:buFont typeface="+mj-lt"/>
              <a:buAutoNum type="arabicPeriod"/>
            </a:pPr>
            <a:r>
              <a:rPr lang="en-US" altLang="en-US" sz="1800" dirty="0">
                <a:effectLst>
                  <a:outerShdw blurRad="38100" dist="38100" dir="2700000" algn="tl">
                    <a:srgbClr val="000000">
                      <a:alpha val="43137"/>
                    </a:srgbClr>
                  </a:outerShdw>
                </a:effectLst>
                <a:latin typeface="Arial" panose="020B0604020202020204" pitchFamily="34" charset="0"/>
              </a:rPr>
              <a:t>To facilitate a market analysis model, this will assist them in getting the right price for their produce by analyzing the demand and supply in the market.</a:t>
            </a:r>
            <a:endParaRPr lang="en-IN" altLang="en-US" sz="1800" dirty="0">
              <a:effectLst>
                <a:outerShdw blurRad="38100" dist="38100" dir="2700000" algn="tl">
                  <a:srgbClr val="000000">
                    <a:alpha val="43137"/>
                  </a:srgbClr>
                </a:outerShdw>
              </a:effectLst>
              <a:latin typeface="Arial" panose="020B0604020202020204" pitchFamily="34" charset="0"/>
            </a:endParaRPr>
          </a:p>
          <a:p>
            <a:pPr marL="457200" indent="-457200" algn="l">
              <a:lnSpc>
                <a:spcPct val="150000"/>
              </a:lnSpc>
              <a:spcBef>
                <a:spcPct val="0"/>
              </a:spcBef>
              <a:buFont typeface="+mj-lt"/>
              <a:buAutoNum type="arabicPeriod"/>
            </a:pPr>
            <a:r>
              <a:rPr lang="en-US" altLang="en-US" sz="1800" dirty="0">
                <a:effectLst>
                  <a:outerShdw blurRad="38100" dist="38100" dir="2700000" algn="tl">
                    <a:srgbClr val="000000">
                      <a:alpha val="43137"/>
                    </a:srgbClr>
                  </a:outerShdw>
                </a:effectLst>
                <a:latin typeface="Arial" panose="020B0604020202020204" pitchFamily="34" charset="0"/>
              </a:rPr>
              <a:t>To facilitate an efficient hyperlocal delivery service to retailers for their e-commerce.</a:t>
            </a:r>
            <a:endParaRPr lang="en-IN" altLang="en-US" sz="1800" dirty="0">
              <a:effectLst>
                <a:outerShdw blurRad="38100" dist="38100" dir="2700000" algn="tl">
                  <a:srgbClr val="000000">
                    <a:alpha val="43137"/>
                  </a:srgbClr>
                </a:outerShdw>
              </a:effectLst>
              <a:latin typeface="Arial" panose="020B0604020202020204" pitchFamily="34" charset="0"/>
            </a:endParaRPr>
          </a:p>
          <a:p>
            <a:pPr algn="l"/>
            <a:r>
              <a:rPr lang="en-IN" altLang="en-US" sz="1800" b="1" dirty="0">
                <a:effectLst>
                  <a:outerShdw blurRad="38100" dist="38100" dir="2700000" algn="tl">
                    <a:srgbClr val="000000">
                      <a:alpha val="43137"/>
                    </a:srgbClr>
                  </a:outerShdw>
                </a:effectLst>
                <a:latin typeface="Arial" panose="020B0604020202020204" pitchFamily="34" charset="0"/>
              </a:rPr>
              <a:t>What for Consumers?</a:t>
            </a:r>
          </a:p>
          <a:p>
            <a:pPr algn="l">
              <a:lnSpc>
                <a:spcPct val="150000"/>
              </a:lnSpc>
              <a:spcBef>
                <a:spcPct val="0"/>
              </a:spcBef>
              <a:buFont typeface="Calibri" panose="020F0502020204030204" pitchFamily="34" charset="0"/>
              <a:buAutoNum type="arabicPeriod"/>
            </a:pPr>
            <a:r>
              <a:rPr lang="en-US" altLang="en-US" sz="1800" dirty="0">
                <a:effectLst>
                  <a:outerShdw blurRad="38100" dist="38100" dir="2700000" algn="tl">
                    <a:srgbClr val="000000">
                      <a:alpha val="43137"/>
                    </a:srgbClr>
                  </a:outerShdw>
                </a:effectLst>
                <a:latin typeface="Arial" panose="020B0604020202020204" pitchFamily="34" charset="0"/>
              </a:rPr>
              <a:t>To facilitate a platform to buy a large variety of Agriculture products online.</a:t>
            </a:r>
            <a:endParaRPr lang="en-IN" altLang="en-US" sz="1800" dirty="0">
              <a:effectLst>
                <a:outerShdw blurRad="38100" dist="38100" dir="2700000" algn="tl">
                  <a:srgbClr val="000000">
                    <a:alpha val="43137"/>
                  </a:srgbClr>
                </a:outerShdw>
              </a:effectLst>
              <a:latin typeface="Arial" panose="020B0604020202020204" pitchFamily="34" charset="0"/>
            </a:endParaRPr>
          </a:p>
          <a:p>
            <a:pPr algn="l">
              <a:lnSpc>
                <a:spcPct val="150000"/>
              </a:lnSpc>
              <a:spcBef>
                <a:spcPct val="0"/>
              </a:spcBef>
              <a:buFont typeface="Calibri" panose="020F0502020204030204" pitchFamily="34" charset="0"/>
              <a:buAutoNum type="arabicPeriod"/>
            </a:pPr>
            <a:r>
              <a:rPr lang="en-US" altLang="en-US" sz="1800" dirty="0">
                <a:effectLst>
                  <a:outerShdw blurRad="38100" dist="38100" dir="2700000" algn="tl">
                    <a:srgbClr val="000000">
                      <a:alpha val="43137"/>
                    </a:srgbClr>
                  </a:outerShdw>
                </a:effectLst>
                <a:latin typeface="Arial" panose="020B0604020202020204" pitchFamily="34" charset="0"/>
              </a:rPr>
              <a:t>To facilitate an online marketplace, that will reduce the cost of pro production cause of the competition between online sellers.</a:t>
            </a:r>
            <a:endParaRPr lang="en-IN" altLang="en-US" sz="1800" dirty="0">
              <a:effectLst>
                <a:outerShdw blurRad="38100" dist="38100" dir="2700000" algn="tl">
                  <a:srgbClr val="000000">
                    <a:alpha val="43137"/>
                  </a:srgbClr>
                </a:outerShdw>
              </a:effectLst>
              <a:latin typeface="Arial" panose="020B0604020202020204" pitchFamily="34" charset="0"/>
            </a:endParaRPr>
          </a:p>
          <a:p>
            <a:pPr algn="l">
              <a:lnSpc>
                <a:spcPct val="150000"/>
              </a:lnSpc>
              <a:spcBef>
                <a:spcPct val="0"/>
              </a:spcBef>
              <a:buFont typeface="Calibri" panose="020F0502020204030204" pitchFamily="34" charset="0"/>
              <a:buAutoNum type="arabicPeriod"/>
            </a:pPr>
            <a:r>
              <a:rPr lang="en-US" altLang="en-US" sz="1800" dirty="0">
                <a:effectLst>
                  <a:outerShdw blurRad="38100" dist="38100" dir="2700000" algn="tl">
                    <a:srgbClr val="000000">
                      <a:alpha val="43137"/>
                    </a:srgbClr>
                  </a:outerShdw>
                </a:effectLst>
                <a:latin typeface="Arial" panose="020B0604020202020204" pitchFamily="34" charset="0"/>
              </a:rPr>
              <a:t>To facilitate a review-based system that will help them in choosing the right sellers for their produce.</a:t>
            </a:r>
            <a:endParaRPr lang="en-IN" altLang="en-US" sz="1800" dirty="0">
              <a:effectLst>
                <a:outerShdw blurRad="38100" dist="38100" dir="2700000" algn="tl">
                  <a:srgbClr val="000000">
                    <a:alpha val="43137"/>
                  </a:srgbClr>
                </a:outerShdw>
              </a:effectLst>
              <a:latin typeface="Arial" panose="020B0604020202020204" pitchFamily="34" charset="0"/>
            </a:endParaRPr>
          </a:p>
          <a:p>
            <a:pPr algn="l"/>
            <a:endParaRPr lang="en-IN" dirty="0"/>
          </a:p>
        </p:txBody>
      </p:sp>
      <p:pic>
        <p:nvPicPr>
          <p:cNvPr id="7" name="Picture 6">
            <a:extLst>
              <a:ext uri="{FF2B5EF4-FFF2-40B4-BE49-F238E27FC236}">
                <a16:creationId xmlns:a16="http://schemas.microsoft.com/office/drawing/2014/main" id="{CA7D65F2-0410-62A7-02DF-3E11F88949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 y="5972184"/>
            <a:ext cx="1737360" cy="1228513"/>
          </a:xfrm>
          <a:prstGeom prst="rect">
            <a:avLst/>
          </a:prstGeom>
        </p:spPr>
      </p:pic>
    </p:spTree>
    <p:extLst>
      <p:ext uri="{BB962C8B-B14F-4D97-AF65-F5344CB8AC3E}">
        <p14:creationId xmlns:p14="http://schemas.microsoft.com/office/powerpoint/2010/main" val="362342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DE215E-CCE3-67E1-79CD-B4161186445D}"/>
              </a:ext>
            </a:extLst>
          </p:cNvPr>
          <p:cNvSpPr>
            <a:spLocks noGrp="1"/>
          </p:cNvSpPr>
          <p:nvPr>
            <p:ph type="subTitle" idx="1"/>
          </p:nvPr>
        </p:nvSpPr>
        <p:spPr>
          <a:xfrm>
            <a:off x="95693" y="85060"/>
            <a:ext cx="12096307" cy="6666614"/>
          </a:xfrm>
        </p:spPr>
        <p:txBody>
          <a:bodyPr/>
          <a:lstStyle/>
          <a:p>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Objective of </a:t>
            </a:r>
            <a:r>
              <a:rPr lang="en-US" sz="2400" b="1" dirty="0" err="1">
                <a:solidFill>
                  <a:schemeClr val="accent1">
                    <a:lumMod val="75000"/>
                  </a:schemeClr>
                </a:solidFill>
                <a:effectLst>
                  <a:outerShdw blurRad="38100" dist="38100" dir="2700000" algn="tl">
                    <a:srgbClr val="000000">
                      <a:alpha val="43137"/>
                    </a:srgbClr>
                  </a:outerShdw>
                </a:effectLst>
                <a:latin typeface="Arial" charset="0"/>
                <a:cs typeface="Arial" charset="0"/>
              </a:rPr>
              <a:t>Naturepura</a:t>
            </a:r>
            <a:endPar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endParaRPr>
          </a:p>
        </p:txBody>
      </p:sp>
      <p:pic>
        <p:nvPicPr>
          <p:cNvPr id="4" name="Picture 3">
            <a:extLst>
              <a:ext uri="{FF2B5EF4-FFF2-40B4-BE49-F238E27FC236}">
                <a16:creationId xmlns:a16="http://schemas.microsoft.com/office/drawing/2014/main" id="{1BCABB8C-247E-87D9-49B8-D908DA37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7656"/>
            <a:ext cx="12210280" cy="6233886"/>
          </a:xfrm>
          <a:prstGeom prst="rect">
            <a:avLst/>
          </a:prstGeom>
        </p:spPr>
      </p:pic>
      <p:sp>
        <p:nvSpPr>
          <p:cNvPr id="6" name="TextBox 5">
            <a:extLst>
              <a:ext uri="{FF2B5EF4-FFF2-40B4-BE49-F238E27FC236}">
                <a16:creationId xmlns:a16="http://schemas.microsoft.com/office/drawing/2014/main" id="{0842020E-2267-968E-F6E7-5CB4409CC3B5}"/>
              </a:ext>
            </a:extLst>
          </p:cNvPr>
          <p:cNvSpPr txBox="1"/>
          <p:nvPr/>
        </p:nvSpPr>
        <p:spPr>
          <a:xfrm>
            <a:off x="215757" y="1150706"/>
            <a:ext cx="11880549" cy="3365024"/>
          </a:xfrm>
          <a:prstGeom prst="rect">
            <a:avLst/>
          </a:prstGeom>
          <a:noFill/>
        </p:spPr>
        <p:txBody>
          <a:bodyPr wrap="square">
            <a:spAutoFit/>
          </a:bodyPr>
          <a:lstStyle/>
          <a:p>
            <a:pPr algn="l">
              <a:lnSpc>
                <a:spcPct val="150000"/>
              </a:lnSpc>
              <a:spcBef>
                <a:spcPct val="0"/>
              </a:spcBef>
            </a:pPr>
            <a:r>
              <a:rPr lang="en-US" altLang="en-US" sz="1800" b="1" dirty="0">
                <a:effectLst>
                  <a:outerShdw blurRad="38100" dist="38100" dir="2700000" algn="tl">
                    <a:srgbClr val="000000">
                      <a:alpha val="43137"/>
                    </a:srgbClr>
                  </a:outerShdw>
                </a:effectLst>
                <a:latin typeface="Arial" panose="020B0604020202020204" pitchFamily="34" charset="0"/>
              </a:rPr>
              <a:t>What for Equipment Manufacturers &amp; Suppliers?</a:t>
            </a:r>
            <a:endParaRPr lang="en-IN" altLang="en-US" sz="1800" b="1" dirty="0">
              <a:effectLst>
                <a:outerShdw blurRad="38100" dist="38100" dir="2700000" algn="tl">
                  <a:srgbClr val="000000">
                    <a:alpha val="43137"/>
                  </a:srgbClr>
                </a:outerShdw>
              </a:effectLst>
              <a:latin typeface="Arial" panose="020B0604020202020204" pitchFamily="34" charset="0"/>
            </a:endParaRPr>
          </a:p>
          <a:p>
            <a:pPr algn="l">
              <a:lnSpc>
                <a:spcPct val="150000"/>
              </a:lnSpc>
              <a:spcBef>
                <a:spcPct val="0"/>
              </a:spcBef>
              <a:buFont typeface="Calibri" panose="020F0502020204030204" pitchFamily="34" charset="0"/>
              <a:buAutoNum type="arabicPeriod"/>
            </a:pPr>
            <a:r>
              <a:rPr lang="en-US" altLang="en-US" sz="1800" dirty="0">
                <a:effectLst>
                  <a:outerShdw blurRad="38100" dist="38100" dir="2700000" algn="tl">
                    <a:srgbClr val="000000">
                      <a:alpha val="43137"/>
                    </a:srgbClr>
                  </a:outerShdw>
                </a:effectLst>
                <a:latin typeface="Arial" panose="020B0604020202020204" pitchFamily="34" charset="0"/>
              </a:rPr>
              <a:t>To facilitate an e-commerce platform to sell their products directly to the end-user.</a:t>
            </a:r>
            <a:endParaRPr lang="en-IN" altLang="en-US" sz="1800" dirty="0">
              <a:effectLst>
                <a:outerShdw blurRad="38100" dist="38100" dir="2700000" algn="tl">
                  <a:srgbClr val="000000">
                    <a:alpha val="43137"/>
                  </a:srgbClr>
                </a:outerShdw>
              </a:effectLst>
              <a:latin typeface="Arial" panose="020B0604020202020204" pitchFamily="34" charset="0"/>
            </a:endParaRPr>
          </a:p>
          <a:p>
            <a:pPr algn="l">
              <a:lnSpc>
                <a:spcPct val="150000"/>
              </a:lnSpc>
              <a:spcBef>
                <a:spcPct val="0"/>
              </a:spcBef>
              <a:buFont typeface="Calibri" panose="020F0502020204030204" pitchFamily="34" charset="0"/>
              <a:buAutoNum type="arabicPeriod"/>
            </a:pPr>
            <a:r>
              <a:rPr lang="en-US" altLang="en-US" sz="1800" dirty="0">
                <a:effectLst>
                  <a:outerShdw blurRad="38100" dist="38100" dir="2700000" algn="tl">
                    <a:srgbClr val="000000">
                      <a:alpha val="43137"/>
                    </a:srgbClr>
                  </a:outerShdw>
                </a:effectLst>
                <a:latin typeface="Arial" panose="020B0604020202020204" pitchFamily="34" charset="0"/>
              </a:rPr>
              <a:t>To facilitate a marketing model to increase their market outreach.</a:t>
            </a:r>
            <a:endParaRPr lang="en-IN" altLang="en-US" sz="1800" dirty="0">
              <a:effectLst>
                <a:outerShdw blurRad="38100" dist="38100" dir="2700000" algn="tl">
                  <a:srgbClr val="000000">
                    <a:alpha val="43137"/>
                  </a:srgbClr>
                </a:outerShdw>
              </a:effectLst>
              <a:latin typeface="Arial" panose="020B0604020202020204" pitchFamily="34" charset="0"/>
            </a:endParaRPr>
          </a:p>
          <a:p>
            <a:pPr algn="l">
              <a:lnSpc>
                <a:spcPct val="150000"/>
              </a:lnSpc>
              <a:spcBef>
                <a:spcPct val="0"/>
              </a:spcBef>
              <a:buFont typeface="Calibri" panose="020F0502020204030204" pitchFamily="34" charset="0"/>
              <a:buAutoNum type="arabicPeriod"/>
            </a:pPr>
            <a:r>
              <a:rPr lang="en-US" altLang="en-US" sz="1800" dirty="0">
                <a:effectLst>
                  <a:outerShdw blurRad="38100" dist="38100" dir="2700000" algn="tl">
                    <a:srgbClr val="000000">
                      <a:alpha val="43137"/>
                    </a:srgbClr>
                  </a:outerShdw>
                </a:effectLst>
                <a:latin typeface="Arial" panose="020B0604020202020204" pitchFamily="34" charset="0"/>
              </a:rPr>
              <a:t>To facilitate a review-based model to help them understand the problems of the end-users and solve them.</a:t>
            </a:r>
            <a:endParaRPr lang="en-IN" altLang="en-US" sz="1800" dirty="0">
              <a:effectLst>
                <a:outerShdw blurRad="38100" dist="38100" dir="2700000" algn="tl">
                  <a:srgbClr val="000000">
                    <a:alpha val="43137"/>
                  </a:srgbClr>
                </a:outerShdw>
              </a:effectLst>
              <a:latin typeface="Arial" panose="020B0604020202020204" pitchFamily="34" charset="0"/>
            </a:endParaRPr>
          </a:p>
          <a:p>
            <a:pPr algn="l">
              <a:lnSpc>
                <a:spcPct val="150000"/>
              </a:lnSpc>
              <a:spcBef>
                <a:spcPct val="0"/>
              </a:spcBef>
              <a:buFont typeface="Calibri" panose="020F0502020204030204" pitchFamily="34" charset="0"/>
              <a:buAutoNum type="arabicPeriod"/>
            </a:pPr>
            <a:r>
              <a:rPr lang="en-US" altLang="en-US" sz="1800" dirty="0">
                <a:effectLst>
                  <a:outerShdw blurRad="38100" dist="38100" dir="2700000" algn="tl">
                    <a:srgbClr val="000000">
                      <a:alpha val="43137"/>
                    </a:srgbClr>
                  </a:outerShdw>
                </a:effectLst>
                <a:latin typeface="Arial" panose="020B0604020202020204" pitchFamily="34" charset="0"/>
              </a:rPr>
              <a:t>To facilitate a logistical system to deliver their products to the end-users.</a:t>
            </a:r>
            <a:endParaRPr lang="en-IN" altLang="en-US" sz="1800" dirty="0">
              <a:effectLst>
                <a:outerShdw blurRad="38100" dist="38100" dir="2700000" algn="tl">
                  <a:srgbClr val="000000">
                    <a:alpha val="43137"/>
                  </a:srgbClr>
                </a:outerShdw>
              </a:effectLst>
              <a:latin typeface="Arial" panose="020B0604020202020204" pitchFamily="34" charset="0"/>
            </a:endParaRPr>
          </a:p>
          <a:p>
            <a:pPr algn="l">
              <a:lnSpc>
                <a:spcPct val="150000"/>
              </a:lnSpc>
              <a:spcBef>
                <a:spcPct val="0"/>
              </a:spcBef>
            </a:pPr>
            <a:r>
              <a:rPr lang="en-US" altLang="en-US" sz="1800" b="1" dirty="0">
                <a:effectLst>
                  <a:outerShdw blurRad="38100" dist="38100" dir="2700000" algn="tl">
                    <a:srgbClr val="000000">
                      <a:alpha val="43137"/>
                    </a:srgbClr>
                  </a:outerShdw>
                </a:effectLst>
                <a:latin typeface="Arial" panose="020B0604020202020204" pitchFamily="34" charset="0"/>
              </a:rPr>
              <a:t>What for Exporters &amp; Marketing Agencies?</a:t>
            </a:r>
            <a:endParaRPr lang="en-IN" altLang="en-US" sz="1800" b="1" dirty="0">
              <a:effectLst>
                <a:outerShdw blurRad="38100" dist="38100" dir="2700000" algn="tl">
                  <a:srgbClr val="000000">
                    <a:alpha val="43137"/>
                  </a:srgbClr>
                </a:outerShdw>
              </a:effectLst>
              <a:latin typeface="Arial" panose="020B0604020202020204" pitchFamily="34" charset="0"/>
            </a:endParaRPr>
          </a:p>
          <a:p>
            <a:pPr algn="l">
              <a:lnSpc>
                <a:spcPct val="150000"/>
              </a:lnSpc>
              <a:spcBef>
                <a:spcPct val="0"/>
              </a:spcBef>
              <a:buFont typeface="Calibri" panose="020F0502020204030204" pitchFamily="34" charset="0"/>
              <a:buAutoNum type="arabicPeriod"/>
            </a:pPr>
            <a:r>
              <a:rPr lang="en-US" altLang="en-US" sz="1800" dirty="0">
                <a:effectLst>
                  <a:outerShdw blurRad="38100" dist="38100" dir="2700000" algn="tl">
                    <a:srgbClr val="000000">
                      <a:alpha val="43137"/>
                    </a:srgbClr>
                  </a:outerShdw>
                </a:effectLst>
                <a:latin typeface="Arial" panose="020B0604020202020204" pitchFamily="34" charset="0"/>
              </a:rPr>
              <a:t>To facilitate direct procurement of diﬀerent products from the farmers &amp; processing industries.</a:t>
            </a:r>
            <a:endParaRPr lang="en-IN" altLang="en-US" sz="1800" dirty="0">
              <a:effectLst>
                <a:outerShdw blurRad="38100" dist="38100" dir="2700000" algn="tl">
                  <a:srgbClr val="000000">
                    <a:alpha val="43137"/>
                  </a:srgbClr>
                </a:outerShdw>
              </a:effectLst>
              <a:latin typeface="Arial" panose="020B0604020202020204" pitchFamily="34" charset="0"/>
            </a:endParaRPr>
          </a:p>
          <a:p>
            <a:pPr algn="l">
              <a:lnSpc>
                <a:spcPct val="150000"/>
              </a:lnSpc>
              <a:spcBef>
                <a:spcPct val="0"/>
              </a:spcBef>
              <a:buFont typeface="Calibri" panose="020F0502020204030204" pitchFamily="34" charset="0"/>
              <a:buAutoNum type="arabicPeriod"/>
            </a:pPr>
            <a:r>
              <a:rPr lang="en-US" altLang="en-US" sz="1800" dirty="0">
                <a:effectLst>
                  <a:outerShdw blurRad="38100" dist="38100" dir="2700000" algn="tl">
                    <a:srgbClr val="000000">
                      <a:alpha val="43137"/>
                    </a:srgbClr>
                  </a:outerShdw>
                </a:effectLst>
                <a:latin typeface="Arial" panose="020B0604020202020204" pitchFamily="34" charset="0"/>
              </a:rPr>
              <a:t>To facilitate them with an efficient supply chain that will help them with their operations.</a:t>
            </a:r>
            <a:endParaRPr lang="en-IN" altLang="en-US" sz="1800" dirty="0">
              <a:effectLst>
                <a:outerShdw blurRad="38100" dist="38100" dir="2700000" algn="tl">
                  <a:srgbClr val="000000">
                    <a:alpha val="43137"/>
                  </a:srgbClr>
                </a:outerShdw>
              </a:effectLst>
              <a:latin typeface="Arial" panose="020B0604020202020204" pitchFamily="34" charset="0"/>
            </a:endParaRPr>
          </a:p>
        </p:txBody>
      </p:sp>
      <p:pic>
        <p:nvPicPr>
          <p:cNvPr id="7" name="Picture 6">
            <a:extLst>
              <a:ext uri="{FF2B5EF4-FFF2-40B4-BE49-F238E27FC236}">
                <a16:creationId xmlns:a16="http://schemas.microsoft.com/office/drawing/2014/main" id="{CA7D65F2-0410-62A7-02DF-3E11F88949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 y="5972184"/>
            <a:ext cx="1737360" cy="1228513"/>
          </a:xfrm>
          <a:prstGeom prst="rect">
            <a:avLst/>
          </a:prstGeom>
        </p:spPr>
      </p:pic>
    </p:spTree>
    <p:extLst>
      <p:ext uri="{BB962C8B-B14F-4D97-AF65-F5344CB8AC3E}">
        <p14:creationId xmlns:p14="http://schemas.microsoft.com/office/powerpoint/2010/main" val="1240176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DE215E-CCE3-67E1-79CD-B4161186445D}"/>
              </a:ext>
            </a:extLst>
          </p:cNvPr>
          <p:cNvSpPr>
            <a:spLocks noGrp="1"/>
          </p:cNvSpPr>
          <p:nvPr>
            <p:ph type="subTitle" idx="1"/>
          </p:nvPr>
        </p:nvSpPr>
        <p:spPr>
          <a:xfrm>
            <a:off x="95693" y="85060"/>
            <a:ext cx="12096307" cy="6666614"/>
          </a:xfrm>
        </p:spPr>
        <p:txBody>
          <a:bodyPr/>
          <a:lstStyle/>
          <a:p>
            <a:r>
              <a:rPr lang="en-US" b="1" dirty="0">
                <a:solidFill>
                  <a:schemeClr val="accent1">
                    <a:lumMod val="75000"/>
                  </a:schemeClr>
                </a:solidFill>
                <a:effectLst>
                  <a:outerShdw blurRad="38100" dist="38100" dir="2700000" algn="tl">
                    <a:srgbClr val="000000">
                      <a:alpha val="43137"/>
                    </a:srgbClr>
                  </a:outerShdw>
                </a:effectLst>
                <a:latin typeface="Arial" charset="0"/>
                <a:cs typeface="Arial" charset="0"/>
              </a:rPr>
              <a:t>S</a:t>
            </a:r>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oftware </a:t>
            </a:r>
            <a:r>
              <a:rPr lang="en-US" b="1" dirty="0">
                <a:solidFill>
                  <a:schemeClr val="accent1">
                    <a:lumMod val="75000"/>
                  </a:schemeClr>
                </a:solidFill>
                <a:effectLst>
                  <a:outerShdw blurRad="38100" dist="38100" dir="2700000" algn="tl">
                    <a:srgbClr val="000000">
                      <a:alpha val="43137"/>
                    </a:srgbClr>
                  </a:outerShdw>
                </a:effectLst>
                <a:latin typeface="Arial" charset="0"/>
                <a:cs typeface="Arial" charset="0"/>
              </a:rPr>
              <a:t>Solution</a:t>
            </a:r>
            <a:endPar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endParaRPr>
          </a:p>
          <a:p>
            <a:endParaRPr lang="en-IN" dirty="0"/>
          </a:p>
        </p:txBody>
      </p:sp>
      <p:pic>
        <p:nvPicPr>
          <p:cNvPr id="4" name="Picture 3">
            <a:extLst>
              <a:ext uri="{FF2B5EF4-FFF2-40B4-BE49-F238E27FC236}">
                <a16:creationId xmlns:a16="http://schemas.microsoft.com/office/drawing/2014/main" id="{1BCABB8C-247E-87D9-49B8-D908DA37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3888"/>
            <a:ext cx="12210280" cy="6281963"/>
          </a:xfrm>
          <a:prstGeom prst="rect">
            <a:avLst/>
          </a:prstGeom>
        </p:spPr>
      </p:pic>
      <p:sp>
        <p:nvSpPr>
          <p:cNvPr id="5" name="TextBox 4">
            <a:extLst>
              <a:ext uri="{FF2B5EF4-FFF2-40B4-BE49-F238E27FC236}">
                <a16:creationId xmlns:a16="http://schemas.microsoft.com/office/drawing/2014/main" id="{1FAD3A43-C263-28E3-7753-A993C48421D4}"/>
              </a:ext>
            </a:extLst>
          </p:cNvPr>
          <p:cNvSpPr txBox="1"/>
          <p:nvPr/>
        </p:nvSpPr>
        <p:spPr>
          <a:xfrm>
            <a:off x="77412" y="1074650"/>
            <a:ext cx="12132867" cy="3582071"/>
          </a:xfrm>
          <a:prstGeom prst="rect">
            <a:avLst/>
          </a:prstGeom>
          <a:noFill/>
        </p:spPr>
        <p:txBody>
          <a:bodyPr wrap="square">
            <a:spAutoFit/>
          </a:bodyPr>
          <a:lstStyle/>
          <a:p>
            <a:pPr marL="342900" indent="-342900" algn="l">
              <a:buFont typeface="Arial" panose="020B0604020202020204" pitchFamily="34" charset="0"/>
              <a:buChar char="•"/>
            </a:pPr>
            <a:r>
              <a:rPr lang="en-US" altLang="en-US" sz="2000" dirty="0">
                <a:effectLst>
                  <a:outerShdw blurRad="38100" dist="38100" dir="2700000" algn="tl">
                    <a:srgbClr val="000000">
                      <a:alpha val="43137"/>
                    </a:srgbClr>
                  </a:outerShdw>
                </a:effectLst>
                <a:latin typeface="Arial" panose="020B0604020202020204" pitchFamily="34" charset="0"/>
              </a:rPr>
              <a:t>The solution which we propose is an integrated web and mobile app platform powered by a Dynamic </a:t>
            </a:r>
            <a:r>
              <a:rPr lang="en-US" altLang="en-US" sz="2000" dirty="0" err="1">
                <a:effectLst>
                  <a:outerShdw blurRad="38100" dist="38100" dir="2700000" algn="tl">
                    <a:srgbClr val="000000">
                      <a:alpha val="43137"/>
                    </a:srgbClr>
                  </a:outerShdw>
                </a:effectLst>
                <a:latin typeface="Arial" panose="020B0604020202020204" pitchFamily="34" charset="0"/>
              </a:rPr>
              <a:t>agro</a:t>
            </a:r>
            <a:r>
              <a:rPr lang="en-US" altLang="en-US" sz="2000" dirty="0">
                <a:effectLst>
                  <a:outerShdw blurRad="38100" dist="38100" dir="2700000" algn="tl">
                    <a:srgbClr val="000000">
                      <a:alpha val="43137"/>
                    </a:srgbClr>
                  </a:outerShdw>
                </a:effectLst>
                <a:latin typeface="Arial" panose="020B0604020202020204" pitchFamily="34" charset="0"/>
              </a:rPr>
              <a:t> Based intermediary platform Model with a digitalized networking and linking of all the stakeholders of the agriculture-based supply chain under one platform to be called </a:t>
            </a:r>
            <a:r>
              <a:rPr lang="en-US" altLang="en-US" sz="2000" b="1" dirty="0" err="1">
                <a:effectLst>
                  <a:outerShdw blurRad="38100" dist="38100" dir="2700000" algn="tl">
                    <a:srgbClr val="000000">
                      <a:alpha val="43137"/>
                    </a:srgbClr>
                  </a:outerShdw>
                </a:effectLst>
                <a:latin typeface="Arial" panose="020B0604020202020204" pitchFamily="34" charset="0"/>
              </a:rPr>
              <a:t>Naturopura</a:t>
            </a:r>
            <a:r>
              <a:rPr lang="en-US" altLang="en-US" sz="2000" b="1" dirty="0">
                <a:effectLst>
                  <a:outerShdw blurRad="38100" dist="38100" dir="2700000" algn="tl">
                    <a:srgbClr val="000000">
                      <a:alpha val="43137"/>
                    </a:srgbClr>
                  </a:outerShdw>
                </a:effectLst>
                <a:latin typeface="Arial" panose="020B0604020202020204" pitchFamily="34" charset="0"/>
              </a:rPr>
              <a:t>.</a:t>
            </a:r>
          </a:p>
          <a:p>
            <a:pPr algn="l"/>
            <a:endParaRPr lang="en-US" altLang="en-US" sz="2000" dirty="0">
              <a:effectLst>
                <a:outerShdw blurRad="38100" dist="38100" dir="2700000" algn="tl">
                  <a:srgbClr val="000000">
                    <a:alpha val="43137"/>
                  </a:srgbClr>
                </a:outerShdw>
              </a:effectLst>
              <a:latin typeface="Arial" panose="020B0604020202020204" pitchFamily="34" charset="0"/>
            </a:endParaRPr>
          </a:p>
          <a:p>
            <a:pPr marL="342900" indent="-342900">
              <a:buFont typeface="Arial" panose="020B0604020202020204" pitchFamily="34" charset="0"/>
              <a:buChar char="•"/>
            </a:pPr>
            <a:r>
              <a:rPr lang="en-US" altLang="en-US" sz="2000" b="1" dirty="0" err="1">
                <a:effectLst>
                  <a:outerShdw blurRad="38100" dist="38100" dir="2700000" algn="tl">
                    <a:srgbClr val="000000">
                      <a:alpha val="43137"/>
                    </a:srgbClr>
                  </a:outerShdw>
                </a:effectLst>
                <a:latin typeface="Arial" panose="020B0604020202020204" pitchFamily="34" charset="0"/>
              </a:rPr>
              <a:t>Naturopura</a:t>
            </a:r>
            <a:r>
              <a:rPr lang="en-US" altLang="en-US" sz="2000" b="1" dirty="0">
                <a:effectLst>
                  <a:outerShdw blurRad="38100" dist="38100" dir="2700000" algn="tl">
                    <a:srgbClr val="000000">
                      <a:alpha val="43137"/>
                    </a:srgbClr>
                  </a:outerShdw>
                </a:effectLst>
                <a:latin typeface="Arial" panose="020B0604020202020204" pitchFamily="34" charset="0"/>
              </a:rPr>
              <a:t> </a:t>
            </a:r>
            <a:r>
              <a:rPr lang="en-US" altLang="en-US" sz="2000" dirty="0">
                <a:effectLst>
                  <a:outerShdw blurRad="38100" dist="38100" dir="2700000" algn="tl">
                    <a:srgbClr val="000000">
                      <a:alpha val="43137"/>
                    </a:srgbClr>
                  </a:outerShdw>
                </a:effectLst>
                <a:latin typeface="Arial" panose="020B0604020202020204" pitchFamily="34" charset="0"/>
              </a:rPr>
              <a:t>encompasses multiple modules with a wide range of functionalities such as an </a:t>
            </a:r>
            <a:r>
              <a:rPr lang="en-US" altLang="en-US" sz="2000" b="1" dirty="0">
                <a:effectLst>
                  <a:outerShdw blurRad="38100" dist="38100" dir="2700000" algn="tl">
                    <a:srgbClr val="000000">
                      <a:alpha val="43137"/>
                    </a:srgbClr>
                  </a:outerShdw>
                </a:effectLst>
                <a:latin typeface="Arial" panose="020B0604020202020204" pitchFamily="34" charset="0"/>
              </a:rPr>
              <a:t>E-commerce retail marketplace, an E-Trade module </a:t>
            </a:r>
            <a:r>
              <a:rPr lang="en-US" altLang="en-US" sz="2000" dirty="0">
                <a:effectLst>
                  <a:outerShdw blurRad="38100" dist="38100" dir="2700000" algn="tl">
                    <a:srgbClr val="000000">
                      <a:alpha val="43137"/>
                    </a:srgbClr>
                  </a:outerShdw>
                </a:effectLst>
                <a:latin typeface="Arial" panose="020B0604020202020204" pitchFamily="34" charset="0"/>
              </a:rPr>
              <a:t>for bulk trading of produce</a:t>
            </a:r>
            <a:r>
              <a:rPr lang="en-US" altLang="en-US" sz="2000" b="1" dirty="0">
                <a:effectLst>
                  <a:outerShdw blurRad="38100" dist="38100" dir="2700000" algn="tl">
                    <a:srgbClr val="000000">
                      <a:alpha val="43137"/>
                    </a:srgbClr>
                  </a:outerShdw>
                </a:effectLst>
                <a:latin typeface="Arial" panose="020B0604020202020204" pitchFamily="34" charset="0"/>
              </a:rPr>
              <a:t>, and an E-service module </a:t>
            </a:r>
            <a:r>
              <a:rPr lang="en-US" altLang="en-US" sz="2000" dirty="0">
                <a:effectLst>
                  <a:outerShdw blurRad="38100" dist="38100" dir="2700000" algn="tl">
                    <a:srgbClr val="000000">
                      <a:alpha val="43137"/>
                    </a:srgbClr>
                  </a:outerShdw>
                </a:effectLst>
                <a:latin typeface="Arial" panose="020B0604020202020204" pitchFamily="34" charset="0"/>
              </a:rPr>
              <a:t>for consultancy &amp; technological intervention-based.</a:t>
            </a:r>
          </a:p>
          <a:p>
            <a:pPr lvl="1" algn="just">
              <a:lnSpc>
                <a:spcPct val="150000"/>
              </a:lnSpc>
              <a:spcBef>
                <a:spcPct val="0"/>
              </a:spcBef>
              <a:buFont typeface="Calibri" panose="020F0502020204030204" pitchFamily="34" charset="0"/>
              <a:buAutoNum type="arabicPeriod"/>
            </a:pPr>
            <a:r>
              <a:rPr lang="en-US" altLang="en-US" sz="2000" dirty="0">
                <a:effectLst>
                  <a:outerShdw blurRad="38100" dist="38100" dir="2700000" algn="tl">
                    <a:srgbClr val="000000">
                      <a:alpha val="43137"/>
                    </a:srgbClr>
                  </a:outerShdw>
                </a:effectLst>
                <a:latin typeface="Arial" panose="020B0604020202020204" pitchFamily="34" charset="0"/>
              </a:rPr>
              <a:t>The </a:t>
            </a:r>
            <a:r>
              <a:rPr lang="en-US" altLang="en-US" sz="2000" b="1" dirty="0">
                <a:effectLst>
                  <a:outerShdw blurRad="38100" dist="38100" dir="2700000" algn="tl">
                    <a:srgbClr val="000000">
                      <a:alpha val="43137"/>
                    </a:srgbClr>
                  </a:outerShdw>
                </a:effectLst>
                <a:latin typeface="Arial" panose="020B0604020202020204" pitchFamily="34" charset="0"/>
              </a:rPr>
              <a:t>E-commerce</a:t>
            </a:r>
            <a:r>
              <a:rPr lang="en-US" altLang="en-US" sz="2000" dirty="0">
                <a:effectLst>
                  <a:outerShdw blurRad="38100" dist="38100" dir="2700000" algn="tl">
                    <a:srgbClr val="000000">
                      <a:alpha val="43137"/>
                    </a:srgbClr>
                  </a:outerShdw>
                </a:effectLst>
                <a:latin typeface="Arial" panose="020B0604020202020204" pitchFamily="34" charset="0"/>
              </a:rPr>
              <a:t> retail marketplace shall act as a one-stop solution.</a:t>
            </a:r>
          </a:p>
          <a:p>
            <a:pPr lvl="1" algn="just">
              <a:lnSpc>
                <a:spcPct val="150000"/>
              </a:lnSpc>
              <a:spcBef>
                <a:spcPct val="0"/>
              </a:spcBef>
              <a:buFont typeface="Calibri" panose="020F0502020204030204" pitchFamily="34" charset="0"/>
              <a:buAutoNum type="arabicPeriod"/>
            </a:pPr>
            <a:r>
              <a:rPr lang="en-US" altLang="en-US" sz="2000" dirty="0">
                <a:effectLst>
                  <a:outerShdw blurRad="38100" dist="38100" dir="2700000" algn="tl">
                    <a:srgbClr val="000000">
                      <a:alpha val="43137"/>
                    </a:srgbClr>
                  </a:outerShdw>
                </a:effectLst>
                <a:latin typeface="Arial" panose="020B0604020202020204" pitchFamily="34" charset="0"/>
              </a:rPr>
              <a:t>The </a:t>
            </a:r>
            <a:r>
              <a:rPr lang="en-US" altLang="en-US" sz="2000" b="1" dirty="0">
                <a:effectLst>
                  <a:outerShdw blurRad="38100" dist="38100" dir="2700000" algn="tl">
                    <a:srgbClr val="000000">
                      <a:alpha val="43137"/>
                    </a:srgbClr>
                  </a:outerShdw>
                </a:effectLst>
                <a:latin typeface="Arial" panose="020B0604020202020204" pitchFamily="34" charset="0"/>
              </a:rPr>
              <a:t>E-trading</a:t>
            </a:r>
            <a:r>
              <a:rPr lang="en-US" altLang="en-US" sz="2000" dirty="0">
                <a:effectLst>
                  <a:outerShdw blurRad="38100" dist="38100" dir="2700000" algn="tl">
                    <a:srgbClr val="000000">
                      <a:alpha val="43137"/>
                    </a:srgbClr>
                  </a:outerShdw>
                </a:effectLst>
                <a:latin typeface="Arial" panose="020B0604020202020204" pitchFamily="34" charset="0"/>
              </a:rPr>
              <a:t> module shall act as a marketplace for bulk purchases.</a:t>
            </a:r>
          </a:p>
          <a:p>
            <a:pPr lvl="1" algn="just">
              <a:lnSpc>
                <a:spcPct val="150000"/>
              </a:lnSpc>
              <a:spcBef>
                <a:spcPct val="0"/>
              </a:spcBef>
              <a:buFont typeface="Calibri" panose="020F0502020204030204" pitchFamily="34" charset="0"/>
              <a:buAutoNum type="arabicPeriod"/>
            </a:pPr>
            <a:r>
              <a:rPr lang="en-US" altLang="en-US" sz="2000" dirty="0">
                <a:effectLst>
                  <a:outerShdw blurRad="38100" dist="38100" dir="2700000" algn="tl">
                    <a:srgbClr val="000000">
                      <a:alpha val="43137"/>
                    </a:srgbClr>
                  </a:outerShdw>
                </a:effectLst>
                <a:latin typeface="Arial" panose="020B0604020202020204" pitchFamily="34" charset="0"/>
              </a:rPr>
              <a:t>The </a:t>
            </a:r>
            <a:r>
              <a:rPr lang="en-US" altLang="en-US" sz="2000" b="1" dirty="0">
                <a:effectLst>
                  <a:outerShdw blurRad="38100" dist="38100" dir="2700000" algn="tl">
                    <a:srgbClr val="000000">
                      <a:alpha val="43137"/>
                    </a:srgbClr>
                  </a:outerShdw>
                </a:effectLst>
                <a:latin typeface="Arial" panose="020B0604020202020204" pitchFamily="34" charset="0"/>
              </a:rPr>
              <a:t>E-service</a:t>
            </a:r>
            <a:r>
              <a:rPr lang="en-US" altLang="en-US" sz="2000" dirty="0">
                <a:effectLst>
                  <a:outerShdw blurRad="38100" dist="38100" dir="2700000" algn="tl">
                    <a:srgbClr val="000000">
                      <a:alpha val="43137"/>
                    </a:srgbClr>
                  </a:outerShdw>
                </a:effectLst>
                <a:latin typeface="Arial" panose="020B0604020202020204" pitchFamily="34" charset="0"/>
              </a:rPr>
              <a:t> module shall act as a knowledge bank, insurance, consultation etc..</a:t>
            </a:r>
            <a:endParaRPr lang="en-IN" sz="2000" dirty="0">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CA7D65F2-0410-62A7-02DF-3E11F88949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 y="5972184"/>
            <a:ext cx="1737360" cy="1228513"/>
          </a:xfrm>
          <a:prstGeom prst="rect">
            <a:avLst/>
          </a:prstGeom>
        </p:spPr>
      </p:pic>
    </p:spTree>
    <p:extLst>
      <p:ext uri="{BB962C8B-B14F-4D97-AF65-F5344CB8AC3E}">
        <p14:creationId xmlns:p14="http://schemas.microsoft.com/office/powerpoint/2010/main" val="3367762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TotalTime>
  <Words>1345</Words>
  <Application>Microsoft Office PowerPoint</Application>
  <PresentationFormat>Widescreen</PresentationFormat>
  <Paragraphs>145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Bodoni MT</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Biswajit Parija</dc:creator>
  <cp:lastModifiedBy>Biswajit Parija</cp:lastModifiedBy>
  <cp:revision>69</cp:revision>
  <dcterms:created xsi:type="dcterms:W3CDTF">2022-10-13T07:22:39Z</dcterms:created>
  <dcterms:modified xsi:type="dcterms:W3CDTF">2023-03-28T09:12:40Z</dcterms:modified>
</cp:coreProperties>
</file>