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sldIdLst>
    <p:sldId id="336" r:id="rId2"/>
    <p:sldId id="256" r:id="rId3"/>
    <p:sldId id="337" r:id="rId4"/>
    <p:sldId id="257" r:id="rId5"/>
    <p:sldId id="341" r:id="rId6"/>
    <p:sldId id="260" r:id="rId7"/>
    <p:sldId id="262" r:id="rId8"/>
    <p:sldId id="273" r:id="rId9"/>
    <p:sldId id="278" r:id="rId10"/>
    <p:sldId id="345" r:id="rId11"/>
    <p:sldId id="284" r:id="rId12"/>
    <p:sldId id="327" r:id="rId13"/>
    <p:sldId id="285" r:id="rId14"/>
    <p:sldId id="338" r:id="rId15"/>
    <p:sldId id="346" r:id="rId16"/>
    <p:sldId id="347" r:id="rId17"/>
    <p:sldId id="348" r:id="rId18"/>
    <p:sldId id="349" r:id="rId19"/>
    <p:sldId id="290" r:id="rId2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56" autoAdjust="0"/>
    <p:restoredTop sz="94660"/>
  </p:normalViewPr>
  <p:slideViewPr>
    <p:cSldViewPr>
      <p:cViewPr>
        <p:scale>
          <a:sx n="66" d="100"/>
          <a:sy n="66" d="100"/>
        </p:scale>
        <p:origin x="1386" y="23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6434" name="Rectangle 2"/>
          <p:cNvSpPr>
            <a:spLocks noGrp="1" noChangeArrowheads="1"/>
          </p:cNvSpPr>
          <p:nvPr>
            <p:ph type="ctrTitle" sz="quarter"/>
          </p:nvPr>
        </p:nvSpPr>
        <p:spPr>
          <a:xfrm>
            <a:off x="685800" y="1676400"/>
            <a:ext cx="7772400" cy="1828800"/>
          </a:xfrm>
        </p:spPr>
        <p:txBody>
          <a:bodyPr/>
          <a:lstStyle>
            <a:lvl1pPr>
              <a:defRPr/>
            </a:lvl1pPr>
          </a:lstStyle>
          <a:p>
            <a:r>
              <a:rPr lang="en-US"/>
              <a:t>Click to edit Master title style</a:t>
            </a:r>
          </a:p>
        </p:txBody>
      </p:sp>
      <p:sp>
        <p:nvSpPr>
          <p:cNvPr id="146435"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 name="Rectangle 4">
            <a:extLst>
              <a:ext uri="{FF2B5EF4-FFF2-40B4-BE49-F238E27FC236}">
                <a16:creationId xmlns:a16="http://schemas.microsoft.com/office/drawing/2014/main" id="{BD01F691-CD42-4FFF-86A9-EDC296971C4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837A2A5-34F4-4162-B9E9-FF01B15175C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6BCC6F9-6A6A-4D9F-AA45-813199EF2C47}"/>
              </a:ext>
            </a:extLst>
          </p:cNvPr>
          <p:cNvSpPr>
            <a:spLocks noGrp="1" noChangeArrowheads="1"/>
          </p:cNvSpPr>
          <p:nvPr>
            <p:ph type="sldNum" sz="quarter" idx="12"/>
          </p:nvPr>
        </p:nvSpPr>
        <p:spPr>
          <a:ln/>
        </p:spPr>
        <p:txBody>
          <a:bodyPr/>
          <a:lstStyle>
            <a:lvl1pPr>
              <a:defRPr/>
            </a:lvl1pPr>
          </a:lstStyle>
          <a:p>
            <a:fld id="{29428BC4-2150-4CEC-946B-C3733AEF5505}" type="slidenum">
              <a:rPr lang="en-US" altLang="en-US"/>
              <a:pPr/>
              <a:t>‹#›</a:t>
            </a:fld>
            <a:endParaRPr lang="en-US" altLang="en-US"/>
          </a:p>
        </p:txBody>
      </p:sp>
    </p:spTree>
    <p:extLst>
      <p:ext uri="{BB962C8B-B14F-4D97-AF65-F5344CB8AC3E}">
        <p14:creationId xmlns:p14="http://schemas.microsoft.com/office/powerpoint/2010/main" val="3837019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398968F-B974-49D7-BC98-7E1C84ADECA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CCBCEE7-8A4A-4767-A6DD-47D2A48976F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BA8C3B1-418F-4937-A6B5-29795C714883}"/>
              </a:ext>
            </a:extLst>
          </p:cNvPr>
          <p:cNvSpPr>
            <a:spLocks noGrp="1" noChangeArrowheads="1"/>
          </p:cNvSpPr>
          <p:nvPr>
            <p:ph type="sldNum" sz="quarter" idx="12"/>
          </p:nvPr>
        </p:nvSpPr>
        <p:spPr>
          <a:ln/>
        </p:spPr>
        <p:txBody>
          <a:bodyPr/>
          <a:lstStyle>
            <a:lvl1pPr>
              <a:defRPr/>
            </a:lvl1pPr>
          </a:lstStyle>
          <a:p>
            <a:fld id="{DDC3D979-3543-4296-9402-07B3F7250B21}" type="slidenum">
              <a:rPr lang="en-US" altLang="en-US"/>
              <a:pPr/>
              <a:t>‹#›</a:t>
            </a:fld>
            <a:endParaRPr lang="en-US" altLang="en-US"/>
          </a:p>
        </p:txBody>
      </p:sp>
    </p:spTree>
    <p:extLst>
      <p:ext uri="{BB962C8B-B14F-4D97-AF65-F5344CB8AC3E}">
        <p14:creationId xmlns:p14="http://schemas.microsoft.com/office/powerpoint/2010/main" val="975716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81000"/>
            <a:ext cx="60198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BA1CA11-FF1D-4ED9-9FA0-9F22A2A5478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0A6529E-6ABC-413D-B4BF-FBF8241F57C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7502B81-B246-476A-AD46-DCCDDE30094C}"/>
              </a:ext>
            </a:extLst>
          </p:cNvPr>
          <p:cNvSpPr>
            <a:spLocks noGrp="1" noChangeArrowheads="1"/>
          </p:cNvSpPr>
          <p:nvPr>
            <p:ph type="sldNum" sz="quarter" idx="12"/>
          </p:nvPr>
        </p:nvSpPr>
        <p:spPr>
          <a:ln/>
        </p:spPr>
        <p:txBody>
          <a:bodyPr/>
          <a:lstStyle>
            <a:lvl1pPr>
              <a:defRPr/>
            </a:lvl1pPr>
          </a:lstStyle>
          <a:p>
            <a:fld id="{9985FD5B-9D68-4316-B5BE-064B079743D8}" type="slidenum">
              <a:rPr lang="en-US" altLang="en-US"/>
              <a:pPr/>
              <a:t>‹#›</a:t>
            </a:fld>
            <a:endParaRPr lang="en-US" altLang="en-US"/>
          </a:p>
        </p:txBody>
      </p:sp>
    </p:spTree>
    <p:extLst>
      <p:ext uri="{BB962C8B-B14F-4D97-AF65-F5344CB8AC3E}">
        <p14:creationId xmlns:p14="http://schemas.microsoft.com/office/powerpoint/2010/main" val="2119331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F9C9544-8064-4236-800C-41EAC6FE5A8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C92F25D-414B-4C3A-AEEC-91E41A7ABEA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DEF3A9B-A4F0-4C8F-9630-FF98EE02D435}"/>
              </a:ext>
            </a:extLst>
          </p:cNvPr>
          <p:cNvSpPr>
            <a:spLocks noGrp="1" noChangeArrowheads="1"/>
          </p:cNvSpPr>
          <p:nvPr>
            <p:ph type="sldNum" sz="quarter" idx="12"/>
          </p:nvPr>
        </p:nvSpPr>
        <p:spPr>
          <a:ln/>
        </p:spPr>
        <p:txBody>
          <a:bodyPr/>
          <a:lstStyle>
            <a:lvl1pPr>
              <a:defRPr/>
            </a:lvl1pPr>
          </a:lstStyle>
          <a:p>
            <a:fld id="{04F60703-4B9D-4701-AE8F-61EA242F4FB0}" type="slidenum">
              <a:rPr lang="en-US" altLang="en-US"/>
              <a:pPr/>
              <a:t>‹#›</a:t>
            </a:fld>
            <a:endParaRPr lang="en-US" altLang="en-US"/>
          </a:p>
        </p:txBody>
      </p:sp>
    </p:spTree>
    <p:extLst>
      <p:ext uri="{BB962C8B-B14F-4D97-AF65-F5344CB8AC3E}">
        <p14:creationId xmlns:p14="http://schemas.microsoft.com/office/powerpoint/2010/main" val="954365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FE626621-2A2E-4B57-AB93-4836228BD4B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D42056E-EAA3-4B94-9FA6-09C99F30D7C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3876EEC-0BCD-4138-9455-C88CC22E793B}"/>
              </a:ext>
            </a:extLst>
          </p:cNvPr>
          <p:cNvSpPr>
            <a:spLocks noGrp="1" noChangeArrowheads="1"/>
          </p:cNvSpPr>
          <p:nvPr>
            <p:ph type="sldNum" sz="quarter" idx="12"/>
          </p:nvPr>
        </p:nvSpPr>
        <p:spPr>
          <a:ln/>
        </p:spPr>
        <p:txBody>
          <a:bodyPr/>
          <a:lstStyle>
            <a:lvl1pPr>
              <a:defRPr/>
            </a:lvl1pPr>
          </a:lstStyle>
          <a:p>
            <a:fld id="{3F92CB34-FD95-4522-BF53-049318C2915A}" type="slidenum">
              <a:rPr lang="en-US" altLang="en-US"/>
              <a:pPr/>
              <a:t>‹#›</a:t>
            </a:fld>
            <a:endParaRPr lang="en-US" altLang="en-US"/>
          </a:p>
        </p:txBody>
      </p:sp>
    </p:spTree>
    <p:extLst>
      <p:ext uri="{BB962C8B-B14F-4D97-AF65-F5344CB8AC3E}">
        <p14:creationId xmlns:p14="http://schemas.microsoft.com/office/powerpoint/2010/main" val="1866669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F4AB4526-AC3E-4A0A-8AA8-4DEB8A7AB31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24EFD81-E560-4920-9F2F-2E78A37581C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B73D26B7-CF47-4080-9C58-7F1BCC82744C}"/>
              </a:ext>
            </a:extLst>
          </p:cNvPr>
          <p:cNvSpPr>
            <a:spLocks noGrp="1" noChangeArrowheads="1"/>
          </p:cNvSpPr>
          <p:nvPr>
            <p:ph type="sldNum" sz="quarter" idx="12"/>
          </p:nvPr>
        </p:nvSpPr>
        <p:spPr>
          <a:ln/>
        </p:spPr>
        <p:txBody>
          <a:bodyPr/>
          <a:lstStyle>
            <a:lvl1pPr>
              <a:defRPr/>
            </a:lvl1pPr>
          </a:lstStyle>
          <a:p>
            <a:fld id="{C15FB8A1-8D42-4385-9915-2C502568CC2E}" type="slidenum">
              <a:rPr lang="en-US" altLang="en-US"/>
              <a:pPr/>
              <a:t>‹#›</a:t>
            </a:fld>
            <a:endParaRPr lang="en-US" altLang="en-US"/>
          </a:p>
        </p:txBody>
      </p:sp>
    </p:spTree>
    <p:extLst>
      <p:ext uri="{BB962C8B-B14F-4D97-AF65-F5344CB8AC3E}">
        <p14:creationId xmlns:p14="http://schemas.microsoft.com/office/powerpoint/2010/main" val="1353046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FCA96720-B578-4D60-91C0-EF7B6C0A46CF}"/>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5EC2084D-BFC7-49FF-9CFD-E2A5D8A4634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4D022E61-42E4-4627-9663-3665AA0CF8C1}"/>
              </a:ext>
            </a:extLst>
          </p:cNvPr>
          <p:cNvSpPr>
            <a:spLocks noGrp="1" noChangeArrowheads="1"/>
          </p:cNvSpPr>
          <p:nvPr>
            <p:ph type="sldNum" sz="quarter" idx="12"/>
          </p:nvPr>
        </p:nvSpPr>
        <p:spPr>
          <a:ln/>
        </p:spPr>
        <p:txBody>
          <a:bodyPr/>
          <a:lstStyle>
            <a:lvl1pPr>
              <a:defRPr/>
            </a:lvl1pPr>
          </a:lstStyle>
          <a:p>
            <a:fld id="{8F9C4E9E-39CE-42F1-9401-17890887CAFE}" type="slidenum">
              <a:rPr lang="en-US" altLang="en-US"/>
              <a:pPr/>
              <a:t>‹#›</a:t>
            </a:fld>
            <a:endParaRPr lang="en-US" altLang="en-US"/>
          </a:p>
        </p:txBody>
      </p:sp>
    </p:spTree>
    <p:extLst>
      <p:ext uri="{BB962C8B-B14F-4D97-AF65-F5344CB8AC3E}">
        <p14:creationId xmlns:p14="http://schemas.microsoft.com/office/powerpoint/2010/main" val="601199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0916C30F-B008-498D-8F08-E7510BDE9071}"/>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6DA0D91E-DE87-454A-9E9C-823C6E5B42B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D52EADB8-F948-41DE-9975-CE6F245A28EC}"/>
              </a:ext>
            </a:extLst>
          </p:cNvPr>
          <p:cNvSpPr>
            <a:spLocks noGrp="1" noChangeArrowheads="1"/>
          </p:cNvSpPr>
          <p:nvPr>
            <p:ph type="sldNum" sz="quarter" idx="12"/>
          </p:nvPr>
        </p:nvSpPr>
        <p:spPr>
          <a:ln/>
        </p:spPr>
        <p:txBody>
          <a:bodyPr/>
          <a:lstStyle>
            <a:lvl1pPr>
              <a:defRPr/>
            </a:lvl1pPr>
          </a:lstStyle>
          <a:p>
            <a:fld id="{15C0EBB5-50A4-4180-9F81-519AC93E4B47}" type="slidenum">
              <a:rPr lang="en-US" altLang="en-US"/>
              <a:pPr/>
              <a:t>‹#›</a:t>
            </a:fld>
            <a:endParaRPr lang="en-US" altLang="en-US"/>
          </a:p>
        </p:txBody>
      </p:sp>
    </p:spTree>
    <p:extLst>
      <p:ext uri="{BB962C8B-B14F-4D97-AF65-F5344CB8AC3E}">
        <p14:creationId xmlns:p14="http://schemas.microsoft.com/office/powerpoint/2010/main" val="3840750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334B7D3-D522-4AC1-8B91-9C127473608E}"/>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9C062136-006C-4768-BE25-9CB8EE4AA5D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6D02F970-A8D7-4A95-A57E-6C39D1C4A931}"/>
              </a:ext>
            </a:extLst>
          </p:cNvPr>
          <p:cNvSpPr>
            <a:spLocks noGrp="1" noChangeArrowheads="1"/>
          </p:cNvSpPr>
          <p:nvPr>
            <p:ph type="sldNum" sz="quarter" idx="12"/>
          </p:nvPr>
        </p:nvSpPr>
        <p:spPr>
          <a:ln/>
        </p:spPr>
        <p:txBody>
          <a:bodyPr/>
          <a:lstStyle>
            <a:lvl1pPr>
              <a:defRPr/>
            </a:lvl1pPr>
          </a:lstStyle>
          <a:p>
            <a:fld id="{43086B0A-E91F-4B01-82C7-BABDDAF02753}" type="slidenum">
              <a:rPr lang="en-US" altLang="en-US"/>
              <a:pPr/>
              <a:t>‹#›</a:t>
            </a:fld>
            <a:endParaRPr lang="en-US" altLang="en-US"/>
          </a:p>
        </p:txBody>
      </p:sp>
    </p:spTree>
    <p:extLst>
      <p:ext uri="{BB962C8B-B14F-4D97-AF65-F5344CB8AC3E}">
        <p14:creationId xmlns:p14="http://schemas.microsoft.com/office/powerpoint/2010/main" val="998739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24C9381-AE36-4D41-90BD-EA329471998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9A2BC57-8515-4479-98FC-BBB240AA13E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BD12AA6D-D470-4F84-B257-E92D00DCE824}"/>
              </a:ext>
            </a:extLst>
          </p:cNvPr>
          <p:cNvSpPr>
            <a:spLocks noGrp="1" noChangeArrowheads="1"/>
          </p:cNvSpPr>
          <p:nvPr>
            <p:ph type="sldNum" sz="quarter" idx="12"/>
          </p:nvPr>
        </p:nvSpPr>
        <p:spPr>
          <a:ln/>
        </p:spPr>
        <p:txBody>
          <a:bodyPr/>
          <a:lstStyle>
            <a:lvl1pPr>
              <a:defRPr/>
            </a:lvl1pPr>
          </a:lstStyle>
          <a:p>
            <a:fld id="{30A889D1-869A-4922-BA33-30FE721C9CEC}" type="slidenum">
              <a:rPr lang="en-US" altLang="en-US"/>
              <a:pPr/>
              <a:t>‹#›</a:t>
            </a:fld>
            <a:endParaRPr lang="en-US" altLang="en-US"/>
          </a:p>
        </p:txBody>
      </p:sp>
    </p:spTree>
    <p:extLst>
      <p:ext uri="{BB962C8B-B14F-4D97-AF65-F5344CB8AC3E}">
        <p14:creationId xmlns:p14="http://schemas.microsoft.com/office/powerpoint/2010/main" val="856068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101ED20-2EB1-4461-96CC-F805E4201B9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F125A98-9A45-4F6C-B9C3-5DE324FCEF5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609EB87-A513-4B49-B99D-B2000CB7FDFA}"/>
              </a:ext>
            </a:extLst>
          </p:cNvPr>
          <p:cNvSpPr>
            <a:spLocks noGrp="1" noChangeArrowheads="1"/>
          </p:cNvSpPr>
          <p:nvPr>
            <p:ph type="sldNum" sz="quarter" idx="12"/>
          </p:nvPr>
        </p:nvSpPr>
        <p:spPr>
          <a:ln/>
        </p:spPr>
        <p:txBody>
          <a:bodyPr/>
          <a:lstStyle>
            <a:lvl1pPr>
              <a:defRPr/>
            </a:lvl1pPr>
          </a:lstStyle>
          <a:p>
            <a:fld id="{D1FEAC8A-AD0C-4792-991A-4906F1C46AFF}" type="slidenum">
              <a:rPr lang="en-US" altLang="en-US"/>
              <a:pPr/>
              <a:t>‹#›</a:t>
            </a:fld>
            <a:endParaRPr lang="en-US" altLang="en-US"/>
          </a:p>
        </p:txBody>
      </p:sp>
    </p:spTree>
    <p:extLst>
      <p:ext uri="{BB962C8B-B14F-4D97-AF65-F5344CB8AC3E}">
        <p14:creationId xmlns:p14="http://schemas.microsoft.com/office/powerpoint/2010/main" val="4120829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373E10BA-A018-4776-985A-203693D28186}"/>
              </a:ext>
            </a:extLst>
          </p:cNvPr>
          <p:cNvSpPr>
            <a:spLocks noGrp="1" noChangeArrowheads="1"/>
          </p:cNvSpPr>
          <p:nvPr>
            <p:ph type="title"/>
          </p:nvPr>
        </p:nvSpPr>
        <p:spPr bwMode="auto">
          <a:xfrm>
            <a:off x="457200" y="3810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45411" name="Rectangle 3">
            <a:extLst>
              <a:ext uri="{FF2B5EF4-FFF2-40B4-BE49-F238E27FC236}">
                <a16:creationId xmlns:a16="http://schemas.microsoft.com/office/drawing/2014/main" id="{79299900-F3A6-4CB0-AA92-B7DE2EC5B070}"/>
              </a:ext>
            </a:extLst>
          </p:cNvPr>
          <p:cNvSpPr>
            <a:spLocks noGrp="1" noChangeArrowheads="1"/>
          </p:cNvSpPr>
          <p:nvPr>
            <p:ph type="body" idx="1"/>
          </p:nvPr>
        </p:nvSpPr>
        <p:spPr bwMode="auto">
          <a:xfrm>
            <a:off x="457200" y="19812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5412" name="Rectangle 4">
            <a:extLst>
              <a:ext uri="{FF2B5EF4-FFF2-40B4-BE49-F238E27FC236}">
                <a16:creationId xmlns:a16="http://schemas.microsoft.com/office/drawing/2014/main" id="{43B7E097-0202-46F7-84C1-18E12B4E309A}"/>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effectLst>
                  <a:outerShdw blurRad="38100" dist="38100" dir="2700000" algn="tl">
                    <a:srgbClr val="000000"/>
                  </a:outerShdw>
                </a:effectLst>
                <a:latin typeface="Arial" charset="0"/>
              </a:defRPr>
            </a:lvl1pPr>
          </a:lstStyle>
          <a:p>
            <a:pPr>
              <a:defRPr/>
            </a:pPr>
            <a:endParaRPr lang="en-US"/>
          </a:p>
        </p:txBody>
      </p:sp>
      <p:sp>
        <p:nvSpPr>
          <p:cNvPr id="145413" name="Rectangle 5">
            <a:extLst>
              <a:ext uri="{FF2B5EF4-FFF2-40B4-BE49-F238E27FC236}">
                <a16:creationId xmlns:a16="http://schemas.microsoft.com/office/drawing/2014/main" id="{7E7F0403-82EA-4B88-8E00-459BF6F44B5E}"/>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effectLst>
                  <a:outerShdw blurRad="38100" dist="38100" dir="2700000" algn="tl">
                    <a:srgbClr val="000000"/>
                  </a:outerShdw>
                </a:effectLst>
                <a:latin typeface="Arial" charset="0"/>
              </a:defRPr>
            </a:lvl1pPr>
          </a:lstStyle>
          <a:p>
            <a:pPr>
              <a:defRPr/>
            </a:pPr>
            <a:endParaRPr lang="en-US"/>
          </a:p>
        </p:txBody>
      </p:sp>
      <p:sp>
        <p:nvSpPr>
          <p:cNvPr id="145414" name="Rectangle 6">
            <a:extLst>
              <a:ext uri="{FF2B5EF4-FFF2-40B4-BE49-F238E27FC236}">
                <a16:creationId xmlns:a16="http://schemas.microsoft.com/office/drawing/2014/main" id="{ADD6DA9F-A705-41E2-832A-77A8BD11E551}"/>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effectLst>
                  <a:outerShdw blurRad="38100" dist="38100" dir="2700000" algn="tl">
                    <a:srgbClr val="000000"/>
                  </a:outerShdw>
                </a:effectLst>
                <a:latin typeface="Arial" panose="020B0604020202020204" pitchFamily="34" charset="0"/>
              </a:defRPr>
            </a:lvl1pPr>
          </a:lstStyle>
          <a:p>
            <a:fld id="{E5421926-C2F8-4753-80FA-A5BC7143600D}"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5" descr="t3">
            <a:extLst>
              <a:ext uri="{FF2B5EF4-FFF2-40B4-BE49-F238E27FC236}">
                <a16:creationId xmlns:a16="http://schemas.microsoft.com/office/drawing/2014/main" id="{466EBDBF-58DC-4B23-952A-126F2B9C62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1B6CB8D3-E393-4CE8-BD8C-96F49FC2C108}"/>
              </a:ext>
            </a:extLst>
          </p:cNvPr>
          <p:cNvSpPr>
            <a:spLocks noGrp="1" noChangeArrowheads="1"/>
          </p:cNvSpPr>
          <p:nvPr>
            <p:ph type="title"/>
          </p:nvPr>
        </p:nvSpPr>
        <p:spPr>
          <a:xfrm>
            <a:off x="685800" y="64226"/>
            <a:ext cx="7772400" cy="762000"/>
          </a:xfrm>
        </p:spPr>
        <p:txBody>
          <a:bodyPr/>
          <a:lstStyle/>
          <a:p>
            <a:pPr eaLnBrk="1" hangingPunct="1">
              <a:defRPr/>
            </a:pPr>
            <a:r>
              <a:rPr lang="en-US" dirty="0"/>
              <a:t>Project Schedule</a:t>
            </a:r>
          </a:p>
        </p:txBody>
      </p:sp>
      <p:sp>
        <p:nvSpPr>
          <p:cNvPr id="11268" name="Rectangle 5">
            <a:extLst>
              <a:ext uri="{FF2B5EF4-FFF2-40B4-BE49-F238E27FC236}">
                <a16:creationId xmlns:a16="http://schemas.microsoft.com/office/drawing/2014/main" id="{838C267F-5049-404E-9AF8-6BF40836CB0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Arial" panose="020B0604020202020204" pitchFamily="34" charset="0"/>
            </a:endParaRPr>
          </a:p>
        </p:txBody>
      </p:sp>
      <p:pic>
        <p:nvPicPr>
          <p:cNvPr id="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43000"/>
            <a:ext cx="868680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352800"/>
            <a:ext cx="8686799"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6466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a:extLst>
              <a:ext uri="{FF2B5EF4-FFF2-40B4-BE49-F238E27FC236}">
                <a16:creationId xmlns:a16="http://schemas.microsoft.com/office/drawing/2014/main" id="{72A7E0B4-1450-4CB1-B11B-9DE756BDC9CA}"/>
              </a:ext>
            </a:extLst>
          </p:cNvPr>
          <p:cNvSpPr>
            <a:spLocks noGrp="1" noChangeArrowheads="1"/>
          </p:cNvSpPr>
          <p:nvPr>
            <p:ph type="ctrTitle"/>
          </p:nvPr>
        </p:nvSpPr>
        <p:spPr>
          <a:xfrm>
            <a:off x="685800" y="457200"/>
            <a:ext cx="7772400" cy="990600"/>
          </a:xfrm>
        </p:spPr>
        <p:txBody>
          <a:bodyPr/>
          <a:lstStyle/>
          <a:p>
            <a:pPr eaLnBrk="1" hangingPunct="1">
              <a:defRPr/>
            </a:pPr>
            <a:r>
              <a:rPr lang="en-US"/>
              <a:t>Sequence Diagrams</a:t>
            </a:r>
          </a:p>
        </p:txBody>
      </p:sp>
      <p:pic>
        <p:nvPicPr>
          <p:cNvPr id="5122" name="Picture 2" descr="sequnce-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24000"/>
            <a:ext cx="8305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175" name="Rectangle 583">
            <a:extLst>
              <a:ext uri="{FF2B5EF4-FFF2-40B4-BE49-F238E27FC236}">
                <a16:creationId xmlns:a16="http://schemas.microsoft.com/office/drawing/2014/main" id="{B5B0758B-92D5-4FC9-8E01-93A8BBDF961E}"/>
              </a:ext>
            </a:extLst>
          </p:cNvPr>
          <p:cNvSpPr>
            <a:spLocks noGrp="1" noChangeArrowheads="1"/>
          </p:cNvSpPr>
          <p:nvPr>
            <p:ph type="title"/>
          </p:nvPr>
        </p:nvSpPr>
        <p:spPr>
          <a:xfrm>
            <a:off x="381000" y="152400"/>
            <a:ext cx="8229600" cy="762000"/>
          </a:xfrm>
        </p:spPr>
        <p:txBody>
          <a:bodyPr/>
          <a:lstStyle/>
          <a:p>
            <a:pPr eaLnBrk="1" hangingPunct="1">
              <a:defRPr/>
            </a:pPr>
            <a:r>
              <a:rPr lang="en-US"/>
              <a:t>Logical Model/Class Diagram</a:t>
            </a:r>
          </a:p>
        </p:txBody>
      </p:sp>
      <p:sp>
        <p:nvSpPr>
          <p:cNvPr id="13315" name="Rectangle 585">
            <a:extLst>
              <a:ext uri="{FF2B5EF4-FFF2-40B4-BE49-F238E27FC236}">
                <a16:creationId xmlns:a16="http://schemas.microsoft.com/office/drawing/2014/main" id="{32D2CB43-689E-4AE8-9C23-73CE7BD6065C}"/>
              </a:ext>
            </a:extLst>
          </p:cNvPr>
          <p:cNvSpPr>
            <a:spLocks noChangeArrowheads="1"/>
          </p:cNvSpPr>
          <p:nvPr/>
        </p:nvSpPr>
        <p:spPr bwMode="auto">
          <a:xfrm>
            <a:off x="0" y="1376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19200"/>
            <a:ext cx="85344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a:extLst>
              <a:ext uri="{FF2B5EF4-FFF2-40B4-BE49-F238E27FC236}">
                <a16:creationId xmlns:a16="http://schemas.microsoft.com/office/drawing/2014/main" id="{0278E21C-4A40-4338-8B37-34D55E0D37F4}"/>
              </a:ext>
            </a:extLst>
          </p:cNvPr>
          <p:cNvSpPr>
            <a:spLocks noChangeArrowheads="1"/>
          </p:cNvSpPr>
          <p:nvPr/>
        </p:nvSpPr>
        <p:spPr bwMode="auto">
          <a:xfrm>
            <a:off x="0" y="1776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4339" name="Rectangle 6">
            <a:extLst>
              <a:ext uri="{FF2B5EF4-FFF2-40B4-BE49-F238E27FC236}">
                <a16:creationId xmlns:a16="http://schemas.microsoft.com/office/drawing/2014/main" id="{9F2C4AF9-8607-4222-9F43-162F1FB6BCC3}"/>
              </a:ext>
            </a:extLst>
          </p:cNvPr>
          <p:cNvSpPr>
            <a:spLocks noChangeArrowheads="1"/>
          </p:cNvSpPr>
          <p:nvPr/>
        </p:nvSpPr>
        <p:spPr bwMode="auto">
          <a:xfrm>
            <a:off x="0" y="5081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Arial" panose="020B0604020202020204" pitchFamily="34" charset="0"/>
            </a:endParaRPr>
          </a:p>
        </p:txBody>
      </p:sp>
      <p:sp>
        <p:nvSpPr>
          <p:cNvPr id="60424" name="Rectangle 8">
            <a:extLst>
              <a:ext uri="{FF2B5EF4-FFF2-40B4-BE49-F238E27FC236}">
                <a16:creationId xmlns:a16="http://schemas.microsoft.com/office/drawing/2014/main" id="{C9634825-1FAC-48C7-916D-2437E11DAC30}"/>
              </a:ext>
            </a:extLst>
          </p:cNvPr>
          <p:cNvSpPr>
            <a:spLocks noGrp="1" noChangeArrowheads="1"/>
          </p:cNvSpPr>
          <p:nvPr>
            <p:ph type="title"/>
          </p:nvPr>
        </p:nvSpPr>
        <p:spPr>
          <a:xfrm>
            <a:off x="533400" y="381000"/>
            <a:ext cx="8229600" cy="762000"/>
          </a:xfrm>
        </p:spPr>
        <p:txBody>
          <a:bodyPr/>
          <a:lstStyle/>
          <a:p>
            <a:pPr eaLnBrk="1" hangingPunct="1">
              <a:defRPr/>
            </a:pPr>
            <a:r>
              <a:rPr lang="en-US"/>
              <a:t>Entity-Relationship Diagram</a:t>
            </a:r>
          </a:p>
        </p:txBody>
      </p:sp>
      <p:pic>
        <p:nvPicPr>
          <p:cNvPr id="7170" name="Picture 2" descr="gym-fitness-club-e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71600"/>
            <a:ext cx="89154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5717E7F3-3617-4048-A03F-51E44A335178}"/>
              </a:ext>
            </a:extLst>
          </p:cNvPr>
          <p:cNvSpPr>
            <a:spLocks noGrp="1" noChangeArrowheads="1"/>
          </p:cNvSpPr>
          <p:nvPr>
            <p:ph type="ctrTitle"/>
          </p:nvPr>
        </p:nvSpPr>
        <p:spPr>
          <a:xfrm>
            <a:off x="609600" y="457200"/>
            <a:ext cx="7772400" cy="838200"/>
          </a:xfrm>
        </p:spPr>
        <p:txBody>
          <a:bodyPr/>
          <a:lstStyle/>
          <a:p>
            <a:pPr eaLnBrk="1" hangingPunct="1">
              <a:defRPr/>
            </a:pPr>
            <a:r>
              <a:rPr lang="en-US" sz="4000"/>
              <a:t>User Interfaces</a:t>
            </a:r>
          </a:p>
        </p:txBody>
      </p:sp>
      <p:pic>
        <p:nvPicPr>
          <p:cNvPr id="819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85900"/>
            <a:ext cx="32766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295400"/>
            <a:ext cx="3235233"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147457"/>
            <a:ext cx="3298371"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9269" y="4114800"/>
            <a:ext cx="3200399"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5717E7F3-3617-4048-A03F-51E44A335178}"/>
              </a:ext>
            </a:extLst>
          </p:cNvPr>
          <p:cNvSpPr>
            <a:spLocks noGrp="1" noChangeArrowheads="1"/>
          </p:cNvSpPr>
          <p:nvPr>
            <p:ph type="ctrTitle"/>
          </p:nvPr>
        </p:nvSpPr>
        <p:spPr>
          <a:xfrm>
            <a:off x="609600" y="457200"/>
            <a:ext cx="7772400" cy="838200"/>
          </a:xfrm>
        </p:spPr>
        <p:txBody>
          <a:bodyPr/>
          <a:lstStyle/>
          <a:p>
            <a:pPr eaLnBrk="1" hangingPunct="1">
              <a:defRPr/>
            </a:pPr>
            <a:r>
              <a:rPr lang="en-US" sz="4000"/>
              <a:t>User Interfaces</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24000"/>
            <a:ext cx="77724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419600"/>
            <a:ext cx="7772400" cy="1600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761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5717E7F3-3617-4048-A03F-51E44A335178}"/>
              </a:ext>
            </a:extLst>
          </p:cNvPr>
          <p:cNvSpPr>
            <a:spLocks noGrp="1" noChangeArrowheads="1"/>
          </p:cNvSpPr>
          <p:nvPr>
            <p:ph type="ctrTitle"/>
          </p:nvPr>
        </p:nvSpPr>
        <p:spPr>
          <a:xfrm>
            <a:off x="609600" y="457200"/>
            <a:ext cx="7772400" cy="838200"/>
          </a:xfrm>
        </p:spPr>
        <p:txBody>
          <a:bodyPr/>
          <a:lstStyle/>
          <a:p>
            <a:pPr eaLnBrk="1" hangingPunct="1">
              <a:defRPr/>
            </a:pPr>
            <a:r>
              <a:rPr lang="en-US" sz="4000"/>
              <a:t>User Interfaces</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25880"/>
            <a:ext cx="8077200"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34" y="4038600"/>
            <a:ext cx="8042366"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6872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5717E7F3-3617-4048-A03F-51E44A335178}"/>
              </a:ext>
            </a:extLst>
          </p:cNvPr>
          <p:cNvSpPr>
            <a:spLocks noGrp="1" noChangeArrowheads="1"/>
          </p:cNvSpPr>
          <p:nvPr>
            <p:ph type="ctrTitle"/>
          </p:nvPr>
        </p:nvSpPr>
        <p:spPr>
          <a:xfrm>
            <a:off x="609600" y="457200"/>
            <a:ext cx="7772400" cy="838200"/>
          </a:xfrm>
        </p:spPr>
        <p:txBody>
          <a:bodyPr/>
          <a:lstStyle/>
          <a:p>
            <a:pPr eaLnBrk="1" hangingPunct="1">
              <a:defRPr/>
            </a:pPr>
            <a:r>
              <a:rPr lang="en-US" sz="4000"/>
              <a:t>User Interfaces</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295400"/>
            <a:ext cx="5372100"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2491" y="4191000"/>
            <a:ext cx="536257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721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5717E7F3-3617-4048-A03F-51E44A335178}"/>
              </a:ext>
            </a:extLst>
          </p:cNvPr>
          <p:cNvSpPr>
            <a:spLocks noGrp="1" noChangeArrowheads="1"/>
          </p:cNvSpPr>
          <p:nvPr>
            <p:ph type="ctrTitle"/>
          </p:nvPr>
        </p:nvSpPr>
        <p:spPr>
          <a:xfrm>
            <a:off x="609600" y="457200"/>
            <a:ext cx="7772400" cy="838200"/>
          </a:xfrm>
        </p:spPr>
        <p:txBody>
          <a:bodyPr/>
          <a:lstStyle/>
          <a:p>
            <a:pPr eaLnBrk="1" hangingPunct="1">
              <a:defRPr/>
            </a:pPr>
            <a:r>
              <a:rPr lang="en-US" sz="4000"/>
              <a:t>User Interfaces</a:t>
            </a:r>
          </a:p>
        </p:txBody>
      </p:sp>
      <p:pic>
        <p:nvPicPr>
          <p:cNvPr id="122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01931"/>
            <a:ext cx="87630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434" y="3962400"/>
            <a:ext cx="8728166"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6443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921524B5-4C12-40A8-A3BD-1D2A8286BDD2}"/>
              </a:ext>
            </a:extLst>
          </p:cNvPr>
          <p:cNvSpPr>
            <a:spLocks noGrp="1" noChangeArrowheads="1"/>
          </p:cNvSpPr>
          <p:nvPr>
            <p:ph type="title"/>
          </p:nvPr>
        </p:nvSpPr>
        <p:spPr>
          <a:xfrm>
            <a:off x="457200" y="381000"/>
            <a:ext cx="8229600" cy="914400"/>
          </a:xfrm>
        </p:spPr>
        <p:txBody>
          <a:bodyPr/>
          <a:lstStyle/>
          <a:p>
            <a:pPr eaLnBrk="1" hangingPunct="1">
              <a:defRPr/>
            </a:pPr>
            <a:r>
              <a:rPr lang="en-US" dirty="0"/>
              <a:t>Tools</a:t>
            </a:r>
          </a:p>
        </p:txBody>
      </p:sp>
      <p:sp>
        <p:nvSpPr>
          <p:cNvPr id="65539" name="Rectangle 3">
            <a:extLst>
              <a:ext uri="{FF2B5EF4-FFF2-40B4-BE49-F238E27FC236}">
                <a16:creationId xmlns:a16="http://schemas.microsoft.com/office/drawing/2014/main" id="{70DBBF22-E0DB-4041-B72B-3981AFE721E7}"/>
              </a:ext>
            </a:extLst>
          </p:cNvPr>
          <p:cNvSpPr>
            <a:spLocks noGrp="1" noChangeArrowheads="1"/>
          </p:cNvSpPr>
          <p:nvPr>
            <p:ph type="body" idx="1"/>
          </p:nvPr>
        </p:nvSpPr>
        <p:spPr>
          <a:xfrm>
            <a:off x="489857" y="1295400"/>
            <a:ext cx="8229600" cy="2286000"/>
          </a:xfrm>
        </p:spPr>
        <p:txBody>
          <a:bodyPr/>
          <a:lstStyle/>
          <a:p>
            <a:pPr marL="0" indent="0" eaLnBrk="1" hangingPunct="1">
              <a:buNone/>
              <a:defRPr/>
            </a:pPr>
            <a:r>
              <a:rPr lang="en-US" sz="1400" dirty="0">
                <a:latin typeface="Times New Roman" panose="02020603050405020304" pitchFamily="18" charset="0"/>
                <a:cs typeface="Times New Roman" panose="02020603050405020304" pitchFamily="18" charset="0"/>
              </a:rPr>
              <a:t>Backend Development:</a:t>
            </a:r>
          </a:p>
          <a:p>
            <a:pPr marL="0" indent="0" eaLnBrk="1" hangingPunct="1">
              <a:buNone/>
              <a:defRPr/>
            </a:pPr>
            <a:endParaRPr lang="en-US" sz="1400" dirty="0">
              <a:latin typeface="Times New Roman" panose="02020603050405020304" pitchFamily="18" charset="0"/>
              <a:cs typeface="Times New Roman" panose="02020603050405020304" pitchFamily="18" charset="0"/>
            </a:endParaRPr>
          </a:p>
          <a:p>
            <a:pPr marL="0" indent="0" eaLnBrk="1" hangingPunct="1">
              <a:buNone/>
              <a:defRPr/>
            </a:pPr>
            <a:r>
              <a:rPr lang="en-US" sz="1400" dirty="0">
                <a:latin typeface="Times New Roman" panose="02020603050405020304" pitchFamily="18" charset="0"/>
                <a:cs typeface="Times New Roman" panose="02020603050405020304" pitchFamily="18" charset="0"/>
              </a:rPr>
              <a:t>PHP Laravel 9: Framework for backend logic, routing, and database interactions.</a:t>
            </a:r>
          </a:p>
          <a:p>
            <a:pPr marL="0" indent="0" eaLnBrk="1" hangingPunct="1">
              <a:buNone/>
              <a:defRPr/>
            </a:pPr>
            <a:r>
              <a:rPr lang="en-US" sz="1400" dirty="0">
                <a:latin typeface="Times New Roman" panose="02020603050405020304" pitchFamily="18" charset="0"/>
                <a:cs typeface="Times New Roman" panose="02020603050405020304" pitchFamily="18" charset="0"/>
              </a:rPr>
              <a:t>MySQL: Database management system for storing member data, attendance records, and system configurations.</a:t>
            </a:r>
          </a:p>
          <a:p>
            <a:pPr marL="0" indent="0" eaLnBrk="1" hangingPunct="1">
              <a:buNone/>
              <a:defRPr/>
            </a:pPr>
            <a:r>
              <a:rPr lang="en-US" sz="1400" dirty="0">
                <a:latin typeface="Times New Roman" panose="02020603050405020304" pitchFamily="18" charset="0"/>
                <a:cs typeface="Times New Roman" panose="02020603050405020304" pitchFamily="18" charset="0"/>
              </a:rPr>
              <a:t>Frontend Development:</a:t>
            </a:r>
          </a:p>
          <a:p>
            <a:pPr marL="0" indent="0" eaLnBrk="1" hangingPunct="1">
              <a:buNone/>
              <a:defRPr/>
            </a:pPr>
            <a:endParaRPr lang="en-US" sz="1400" dirty="0">
              <a:latin typeface="Times New Roman" panose="02020603050405020304" pitchFamily="18" charset="0"/>
              <a:cs typeface="Times New Roman" panose="02020603050405020304" pitchFamily="18" charset="0"/>
            </a:endParaRPr>
          </a:p>
          <a:p>
            <a:pPr marL="0" indent="0" eaLnBrk="1" hangingPunct="1">
              <a:buNone/>
              <a:defRPr/>
            </a:pPr>
            <a:r>
              <a:rPr lang="en-US" sz="1400" dirty="0">
                <a:latin typeface="Times New Roman" panose="02020603050405020304" pitchFamily="18" charset="0"/>
                <a:cs typeface="Times New Roman" panose="02020603050405020304" pitchFamily="18" charset="0"/>
              </a:rPr>
              <a:t>React: Frontend JavaScript library for building user interfaces and client-side functionality.</a:t>
            </a:r>
          </a:p>
          <a:p>
            <a:pPr marL="0" indent="0" eaLnBrk="1" hangingPunct="1">
              <a:buNone/>
              <a:defRPr/>
            </a:pPr>
            <a:r>
              <a:rPr lang="en-US" sz="1400" dirty="0">
                <a:latin typeface="Times New Roman" panose="02020603050405020304" pitchFamily="18" charset="0"/>
                <a:cs typeface="Times New Roman" panose="02020603050405020304" pitchFamily="18" charset="0"/>
              </a:rPr>
              <a:t>Integrated Development Environment (IDE):</a:t>
            </a:r>
          </a:p>
          <a:p>
            <a:pPr marL="0" indent="0" eaLnBrk="1" hangingPunct="1">
              <a:buNone/>
              <a:defRPr/>
            </a:pPr>
            <a:endParaRPr lang="en-US" sz="1400" dirty="0">
              <a:latin typeface="Times New Roman" panose="02020603050405020304" pitchFamily="18" charset="0"/>
              <a:cs typeface="Times New Roman" panose="02020603050405020304" pitchFamily="18" charset="0"/>
            </a:endParaRPr>
          </a:p>
          <a:p>
            <a:pPr marL="0" indent="0" eaLnBrk="1" hangingPunct="1">
              <a:buNone/>
              <a:defRPr/>
            </a:pPr>
            <a:r>
              <a:rPr lang="en-US" sz="1400" dirty="0">
                <a:latin typeface="Times New Roman" panose="02020603050405020304" pitchFamily="18" charset="0"/>
                <a:cs typeface="Times New Roman" panose="02020603050405020304" pitchFamily="18" charset="0"/>
              </a:rPr>
              <a:t>Visual Studio Code: Used as the primary code editor for writing, debugging, and managing project files.</a:t>
            </a:r>
          </a:p>
          <a:p>
            <a:pPr marL="0" indent="0" eaLnBrk="1" hangingPunct="1">
              <a:buNone/>
              <a:defRPr/>
            </a:pPr>
            <a:r>
              <a:rPr lang="en-US" sz="1400" dirty="0">
                <a:latin typeface="Times New Roman" panose="02020603050405020304" pitchFamily="18" charset="0"/>
                <a:cs typeface="Times New Roman" panose="02020603050405020304" pitchFamily="18" charset="0"/>
              </a:rPr>
              <a:t>Communication and Collaboration:</a:t>
            </a:r>
          </a:p>
          <a:p>
            <a:pPr marL="0" indent="0" eaLnBrk="1" hangingPunct="1">
              <a:buNone/>
              <a:defRPr/>
            </a:pPr>
            <a:endParaRPr lang="en-US" sz="1400" dirty="0">
              <a:latin typeface="Times New Roman" panose="02020603050405020304" pitchFamily="18" charset="0"/>
              <a:cs typeface="Times New Roman" panose="02020603050405020304" pitchFamily="18" charset="0"/>
            </a:endParaRPr>
          </a:p>
          <a:p>
            <a:pPr marL="0" indent="0" eaLnBrk="1" hangingPunct="1">
              <a:buNone/>
              <a:defRPr/>
            </a:pPr>
            <a:r>
              <a:rPr lang="en-US" sz="1400" dirty="0">
                <a:latin typeface="Times New Roman" panose="02020603050405020304" pitchFamily="18" charset="0"/>
                <a:cs typeface="Times New Roman" panose="02020603050405020304" pitchFamily="18" charset="0"/>
              </a:rPr>
              <a:t>SMTP: For email communication within the system.</a:t>
            </a:r>
          </a:p>
          <a:p>
            <a:pPr marL="0" indent="0" eaLnBrk="1" hangingPunct="1">
              <a:buNone/>
              <a:defRPr/>
            </a:pPr>
            <a:r>
              <a:rPr lang="en-US" sz="1400" dirty="0">
                <a:latin typeface="Times New Roman" panose="02020603050405020304" pitchFamily="18" charset="0"/>
                <a:cs typeface="Times New Roman" panose="02020603050405020304" pitchFamily="18" charset="0"/>
              </a:rPr>
              <a:t>Trello: Utilized for task management, team collaboration, and organizing project-related activities.</a:t>
            </a:r>
          </a:p>
          <a:p>
            <a:pPr marL="0" indent="0" eaLnBrk="1" hangingPunct="1">
              <a:buNone/>
              <a:defRPr/>
            </a:pPr>
            <a:r>
              <a:rPr lang="en-US" sz="1400" dirty="0">
                <a:latin typeface="Times New Roman" panose="02020603050405020304" pitchFamily="18" charset="0"/>
                <a:cs typeface="Times New Roman" panose="02020603050405020304" pitchFamily="18" charset="0"/>
              </a:rPr>
              <a:t>Version Control and Collaboration:</a:t>
            </a:r>
          </a:p>
          <a:p>
            <a:pPr marL="0" indent="0" eaLnBrk="1" hangingPunct="1">
              <a:buNone/>
              <a:defRPr/>
            </a:pPr>
            <a:endParaRPr lang="en-US" sz="1400" dirty="0">
              <a:latin typeface="Times New Roman" panose="02020603050405020304" pitchFamily="18" charset="0"/>
              <a:cs typeface="Times New Roman" panose="02020603050405020304" pitchFamily="18" charset="0"/>
            </a:endParaRPr>
          </a:p>
          <a:p>
            <a:pPr marL="0" indent="0" eaLnBrk="1" hangingPunct="1">
              <a:buNone/>
              <a:defRPr/>
            </a:pPr>
            <a:r>
              <a:rPr lang="en-US" sz="1400" dirty="0" err="1">
                <a:latin typeface="Times New Roman" panose="02020603050405020304" pitchFamily="18" charset="0"/>
                <a:cs typeface="Times New Roman" panose="02020603050405020304" pitchFamily="18" charset="0"/>
              </a:rPr>
              <a:t>Git</a:t>
            </a:r>
            <a:r>
              <a:rPr lang="en-US" sz="1400" dirty="0">
                <a:latin typeface="Times New Roman" panose="02020603050405020304" pitchFamily="18" charset="0"/>
                <a:cs typeface="Times New Roman" panose="02020603050405020304" pitchFamily="18" charset="0"/>
              </a:rPr>
              <a:t>: Version control system for tracking changes in the codebase, enabling collaboration among developers.</a:t>
            </a:r>
          </a:p>
          <a:p>
            <a:pPr marL="0" indent="0" eaLnBrk="1" hangingPunct="1">
              <a:buNone/>
              <a:defRPr/>
            </a:pPr>
            <a:r>
              <a:rPr lang="en-US" sz="1400" dirty="0" smtClean="0">
                <a:latin typeface="Times New Roman" panose="02020603050405020304" pitchFamily="18" charset="0"/>
                <a:cs typeface="Times New Roman" panose="02020603050405020304" pitchFamily="18" charset="0"/>
              </a:rPr>
              <a:t>GitHub: </a:t>
            </a:r>
            <a:r>
              <a:rPr lang="en-US" sz="1400" dirty="0">
                <a:latin typeface="Times New Roman" panose="02020603050405020304" pitchFamily="18" charset="0"/>
                <a:cs typeface="Times New Roman" panose="02020603050405020304" pitchFamily="18" charset="0"/>
              </a:rPr>
              <a:t>Platforms used for hosting repositories, managing code versions, and facilitating collaboration among team members.</a:t>
            </a:r>
          </a:p>
          <a:p>
            <a:pPr marL="0" indent="0" eaLnBrk="1" hangingPunct="1">
              <a:buNone/>
              <a:defRPr/>
            </a:pPr>
            <a:r>
              <a:rPr lang="en-US" sz="1400" dirty="0">
                <a:latin typeface="Times New Roman" panose="02020603050405020304" pitchFamily="18" charset="0"/>
                <a:cs typeface="Times New Roman" panose="02020603050405020304" pitchFamily="18" charset="0"/>
              </a:rPr>
              <a:t>Mockup and Design:</a:t>
            </a:r>
          </a:p>
          <a:p>
            <a:pPr marL="0" indent="0" eaLnBrk="1" hangingPunct="1">
              <a:buNone/>
              <a:defRPr/>
            </a:pPr>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C851B1F8-B4D0-47D8-9705-74B06F258CA5}"/>
              </a:ext>
            </a:extLst>
          </p:cNvPr>
          <p:cNvSpPr>
            <a:spLocks noGrp="1" noChangeArrowheads="1"/>
          </p:cNvSpPr>
          <p:nvPr>
            <p:ph type="ctrTitle"/>
          </p:nvPr>
        </p:nvSpPr>
        <p:spPr>
          <a:xfrm>
            <a:off x="609600" y="1066800"/>
            <a:ext cx="8001000" cy="2743200"/>
          </a:xfrm>
        </p:spPr>
        <p:txBody>
          <a:bodyPr anchor="t"/>
          <a:lstStyle/>
          <a:p>
            <a:pPr eaLnBrk="1" hangingPunct="1">
              <a:defRPr/>
            </a:pPr>
            <a:r>
              <a:rPr lang="en-US" dirty="0">
                <a:effectLst/>
              </a:rPr>
              <a:t>Fitness Club Website/Membership Management System</a:t>
            </a:r>
            <a:endParaRPr lang="en-US" sz="5900" dirty="0"/>
          </a:p>
        </p:txBody>
      </p:sp>
      <p:pic>
        <p:nvPicPr>
          <p:cNvPr id="3075" name="Picture 6" descr="C:\Users\usman.waheed\Desktop\vulogo.jpg">
            <a:extLst>
              <a:ext uri="{FF2B5EF4-FFF2-40B4-BE49-F238E27FC236}">
                <a16:creationId xmlns:a16="http://schemas.microsoft.com/office/drawing/2014/main" id="{3B92A48F-826A-409E-A910-5336CC56B3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5029200"/>
            <a:ext cx="2014538"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57AA6427-5186-4625-9436-7689636BE012}"/>
              </a:ext>
            </a:extLst>
          </p:cNvPr>
          <p:cNvSpPr>
            <a:spLocks noGrp="1" noChangeArrowheads="1"/>
          </p:cNvSpPr>
          <p:nvPr>
            <p:ph type="title"/>
          </p:nvPr>
        </p:nvSpPr>
        <p:spPr/>
        <p:txBody>
          <a:bodyPr/>
          <a:lstStyle/>
          <a:p>
            <a:pPr eaLnBrk="1" hangingPunct="1">
              <a:defRPr/>
            </a:pPr>
            <a:r>
              <a:rPr lang="en-US" sz="5900"/>
              <a:t>Group Members Introduction</a:t>
            </a:r>
          </a:p>
        </p:txBody>
      </p:sp>
      <p:sp>
        <p:nvSpPr>
          <p:cNvPr id="135171" name="Rectangle 3">
            <a:extLst>
              <a:ext uri="{FF2B5EF4-FFF2-40B4-BE49-F238E27FC236}">
                <a16:creationId xmlns:a16="http://schemas.microsoft.com/office/drawing/2014/main" id="{4DE933AF-0874-43B2-B24B-993E7C50704D}"/>
              </a:ext>
            </a:extLst>
          </p:cNvPr>
          <p:cNvSpPr>
            <a:spLocks noGrp="1" noChangeArrowheads="1"/>
          </p:cNvSpPr>
          <p:nvPr>
            <p:ph type="body" idx="1"/>
          </p:nvPr>
        </p:nvSpPr>
        <p:spPr>
          <a:xfrm>
            <a:off x="457200" y="2514600"/>
            <a:ext cx="8229600" cy="2751522"/>
          </a:xfrm>
        </p:spPr>
        <p:txBody>
          <a:bodyPr>
            <a:spAutoFit/>
          </a:bodyPr>
          <a:lstStyle/>
          <a:p>
            <a:r>
              <a:rPr lang="en-US" sz="1800" dirty="0">
                <a:effectLst/>
                <a:latin typeface="Times New Roman" panose="02020603050405020304" pitchFamily="18" charset="0"/>
                <a:cs typeface="Times New Roman" panose="02020603050405020304" pitchFamily="18" charset="0"/>
              </a:rPr>
              <a:t>This is to certify that &lt;&lt;Hassan khan&gt;&gt; (&lt;&lt;BC190402690&gt;&gt;) have worked on and completed their Software Project at Software &amp; Research Projects Section, Department of Computer Sciences, Virtual University of Pakistan in partial fulfillment of the requirement for the degree of BS in Computer Sciences under my guidance and supervision.</a:t>
            </a:r>
          </a:p>
          <a:p>
            <a:r>
              <a:rPr lang="en-US" sz="1800" dirty="0">
                <a:effectLst/>
                <a:latin typeface="Times New Roman" panose="02020603050405020304" pitchFamily="18" charset="0"/>
                <a:cs typeface="Times New Roman" panose="02020603050405020304" pitchFamily="18" charset="0"/>
              </a:rPr>
              <a:t> </a:t>
            </a:r>
          </a:p>
          <a:p>
            <a:r>
              <a:rPr lang="en-US" sz="1800" dirty="0">
                <a:effectLst/>
                <a:latin typeface="Times New Roman" panose="02020603050405020304" pitchFamily="18" charset="0"/>
                <a:cs typeface="Times New Roman" panose="02020603050405020304" pitchFamily="18" charset="0"/>
              </a:rPr>
              <a:t>In our opinion, it is satisfactory and up to the mark and therefore fulfills the requirements of BS in Computer Sciences.</a:t>
            </a:r>
          </a:p>
          <a:p>
            <a:pPr eaLnBrk="1" hangingPunct="1">
              <a:buFont typeface="Wingdings" panose="05000000000000000000" pitchFamily="2" charset="2"/>
              <a:buNone/>
              <a:defRPr/>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a:extLst>
              <a:ext uri="{FF2B5EF4-FFF2-40B4-BE49-F238E27FC236}">
                <a16:creationId xmlns:a16="http://schemas.microsoft.com/office/drawing/2014/main" id="{8378205B-1CAA-4BE6-BB5A-35304B48E5C1}"/>
              </a:ext>
            </a:extLst>
          </p:cNvPr>
          <p:cNvSpPr>
            <a:spLocks noGrp="1" noChangeArrowheads="1"/>
          </p:cNvSpPr>
          <p:nvPr>
            <p:ph type="ctrTitle"/>
          </p:nvPr>
        </p:nvSpPr>
        <p:spPr>
          <a:xfrm>
            <a:off x="762000" y="228600"/>
            <a:ext cx="7772400" cy="1828800"/>
          </a:xfrm>
        </p:spPr>
        <p:txBody>
          <a:bodyPr/>
          <a:lstStyle/>
          <a:p>
            <a:pPr eaLnBrk="1" hangingPunct="1">
              <a:defRPr/>
            </a:pPr>
            <a:r>
              <a:rPr lang="en-US" sz="4800" dirty="0"/>
              <a:t>INTRODUCTION OF PROJECT</a:t>
            </a:r>
            <a:endParaRPr lang="en-US" sz="4000" dirty="0"/>
          </a:p>
        </p:txBody>
      </p:sp>
      <p:sp>
        <p:nvSpPr>
          <p:cNvPr id="9221" name="Rectangle 5">
            <a:extLst>
              <a:ext uri="{FF2B5EF4-FFF2-40B4-BE49-F238E27FC236}">
                <a16:creationId xmlns:a16="http://schemas.microsoft.com/office/drawing/2014/main" id="{61507929-13EF-41D0-ACC3-720199D81737}"/>
              </a:ext>
            </a:extLst>
          </p:cNvPr>
          <p:cNvSpPr>
            <a:spLocks noGrp="1" noChangeArrowheads="1"/>
          </p:cNvSpPr>
          <p:nvPr>
            <p:ph type="subTitle" idx="1"/>
          </p:nvPr>
        </p:nvSpPr>
        <p:spPr/>
        <p:txBody>
          <a:bodyPr/>
          <a:lstStyle/>
          <a:p>
            <a:pPr eaLnBrk="1" hangingPunct="1">
              <a:defRPr/>
            </a:pPr>
            <a:r>
              <a:rPr lang="en-US"/>
              <a:t> </a:t>
            </a:r>
          </a:p>
        </p:txBody>
      </p:sp>
      <p:pic>
        <p:nvPicPr>
          <p:cNvPr id="5124" name="Picture 8">
            <a:extLst>
              <a:ext uri="{FF2B5EF4-FFF2-40B4-BE49-F238E27FC236}">
                <a16:creationId xmlns:a16="http://schemas.microsoft.com/office/drawing/2014/main" id="{A52C380B-420D-40CB-BB31-94D6BE693B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6305550"/>
            <a:ext cx="8382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381000" y="2365593"/>
            <a:ext cx="8763000" cy="3477875"/>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The Gym/Fitness Club Membership Management System is a web application aimed at helping gym and fitness clubs effectively manage their memberships. It offers features such as membership sign-up and renewal, fee management, personalized member dashboards, integration with RFID or biometric systems, membership analytics, member communication, automated notifications, fitness training routines, and customer diet plans. The system utilizes technologies such as PHP Laravel 9, React, and MySQL for backend, frontend, and database respectively. The project will be supervised by Abdullah Qamar, and a well-defined work plan will be followed using an appropriate methodology. The system aims to streamline administrative processes, improve member engagement, and provide a seamless and personalized experience for gym club members.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Text Box 47">
            <a:extLst>
              <a:ext uri="{FF2B5EF4-FFF2-40B4-BE49-F238E27FC236}">
                <a16:creationId xmlns:a16="http://schemas.microsoft.com/office/drawing/2014/main" id="{F2093D80-B890-4A6A-AB90-367C37861089}"/>
              </a:ext>
            </a:extLst>
          </p:cNvPr>
          <p:cNvSpPr txBox="1">
            <a:spLocks noChangeArrowheads="1"/>
          </p:cNvSpPr>
          <p:nvPr/>
        </p:nvSpPr>
        <p:spPr bwMode="auto">
          <a:xfrm>
            <a:off x="1600200" y="1295400"/>
            <a:ext cx="487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endParaRPr lang="en-US" altLang="en-US"/>
          </a:p>
        </p:txBody>
      </p:sp>
      <p:sp>
        <p:nvSpPr>
          <p:cNvPr id="139312" name="Text Box 48">
            <a:extLst>
              <a:ext uri="{FF2B5EF4-FFF2-40B4-BE49-F238E27FC236}">
                <a16:creationId xmlns:a16="http://schemas.microsoft.com/office/drawing/2014/main" id="{56788485-DDB2-40FE-8289-6710CF3EDF68}"/>
              </a:ext>
            </a:extLst>
          </p:cNvPr>
          <p:cNvSpPr txBox="1">
            <a:spLocks noChangeArrowheads="1"/>
          </p:cNvSpPr>
          <p:nvPr/>
        </p:nvSpPr>
        <p:spPr bwMode="auto">
          <a:xfrm>
            <a:off x="2438400" y="457200"/>
            <a:ext cx="8077200" cy="461665"/>
          </a:xfrm>
          <a:prstGeom prst="rect">
            <a:avLst/>
          </a:prstGeom>
          <a:noFill/>
          <a:ln w="9525">
            <a:noFill/>
            <a:miter lim="800000"/>
            <a:headEnd/>
            <a:tailEnd/>
          </a:ln>
          <a:effectLst/>
        </p:spPr>
        <p:txBody>
          <a:bodyPr>
            <a:spAutoFit/>
          </a:bodyPr>
          <a:lstStyle/>
          <a:p>
            <a:pPr>
              <a:spcBef>
                <a:spcPct val="50000"/>
              </a:spcBef>
              <a:defRPr/>
            </a:pPr>
            <a:r>
              <a:rPr lang="en-US" sz="2400" b="1" dirty="0" smtClean="0">
                <a:latin typeface="Tahoma" charset="0"/>
              </a:rPr>
              <a:t>Data Flow Diagram</a:t>
            </a:r>
            <a:endParaRPr lang="en-US" sz="2400" b="1" dirty="0">
              <a:latin typeface="Tahoma"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478756"/>
            <a:ext cx="8229600" cy="4724400"/>
          </a:xfrm>
          <a:prstGeom prst="rect">
            <a:avLst/>
          </a:prstGeom>
        </p:spPr>
      </p:pic>
    </p:spTree>
  </p:cSld>
  <p:clrMapOvr>
    <a:masterClrMapping/>
  </p:clrMapOvr>
  <p:transition spd="slow">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4022A290-9D96-4B21-84DC-C2B1072201A4}"/>
              </a:ext>
            </a:extLst>
          </p:cNvPr>
          <p:cNvSpPr>
            <a:spLocks noGrp="1" noChangeArrowheads="1"/>
          </p:cNvSpPr>
          <p:nvPr>
            <p:ph type="ctrTitle"/>
          </p:nvPr>
        </p:nvSpPr>
        <p:spPr>
          <a:xfrm>
            <a:off x="609600" y="304800"/>
            <a:ext cx="7772400" cy="990600"/>
          </a:xfrm>
        </p:spPr>
        <p:txBody>
          <a:bodyPr/>
          <a:lstStyle/>
          <a:p>
            <a:pPr eaLnBrk="1" hangingPunct="1">
              <a:defRPr/>
            </a:pPr>
            <a:r>
              <a:rPr lang="en-US"/>
              <a:t>Use Case Diagram</a:t>
            </a:r>
          </a:p>
        </p:txBody>
      </p:sp>
      <p:sp>
        <p:nvSpPr>
          <p:cNvPr id="17413" name="Rectangle 5">
            <a:extLst>
              <a:ext uri="{FF2B5EF4-FFF2-40B4-BE49-F238E27FC236}">
                <a16:creationId xmlns:a16="http://schemas.microsoft.com/office/drawing/2014/main" id="{00D01550-1F77-4C51-87BB-AA27DF4A5BD7}"/>
              </a:ext>
            </a:extLst>
          </p:cNvPr>
          <p:cNvSpPr>
            <a:spLocks noGrp="1" noChangeArrowheads="1"/>
          </p:cNvSpPr>
          <p:nvPr>
            <p:ph type="subTitle" idx="1"/>
          </p:nvPr>
        </p:nvSpPr>
        <p:spPr>
          <a:xfrm rot="5400000">
            <a:off x="3652837" y="3792202"/>
            <a:ext cx="4377200" cy="875742"/>
          </a:xfrm>
        </p:spPr>
        <p:txBody>
          <a:bodyPr/>
          <a:lstStyle/>
          <a:p>
            <a:pPr eaLnBrk="1" hangingPunct="1">
              <a:defRPr/>
            </a:pPr>
            <a:endParaRPr lang="en-US" dirty="0"/>
          </a:p>
        </p:txBody>
      </p:sp>
      <p:pic>
        <p:nvPicPr>
          <p:cNvPr id="2050" name="Picture 2" descr="{397B362D-621A-4B0C-A71C-0AD689B97B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32411"/>
            <a:ext cx="7256417" cy="5220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a:extLst>
              <a:ext uri="{FF2B5EF4-FFF2-40B4-BE49-F238E27FC236}">
                <a16:creationId xmlns:a16="http://schemas.microsoft.com/office/drawing/2014/main" id="{576176F9-EBDE-4F8A-96ED-C3DEB6BD26AC}"/>
              </a:ext>
            </a:extLst>
          </p:cNvPr>
          <p:cNvSpPr>
            <a:spLocks noGrp="1" noChangeArrowheads="1"/>
          </p:cNvSpPr>
          <p:nvPr>
            <p:ph type="ctrTitle"/>
          </p:nvPr>
        </p:nvSpPr>
        <p:spPr>
          <a:xfrm>
            <a:off x="685800" y="533400"/>
            <a:ext cx="7772400" cy="1828800"/>
          </a:xfrm>
        </p:spPr>
        <p:txBody>
          <a:bodyPr/>
          <a:lstStyle/>
          <a:p>
            <a:pPr eaLnBrk="1" hangingPunct="1">
              <a:defRPr/>
            </a:pPr>
            <a:r>
              <a:rPr lang="en-US" dirty="0"/>
              <a:t>Business Rules Catalog</a:t>
            </a:r>
          </a:p>
        </p:txBody>
      </p:sp>
      <p:sp>
        <p:nvSpPr>
          <p:cNvPr id="20485" name="Rectangle 5">
            <a:extLst>
              <a:ext uri="{FF2B5EF4-FFF2-40B4-BE49-F238E27FC236}">
                <a16:creationId xmlns:a16="http://schemas.microsoft.com/office/drawing/2014/main" id="{28FC9277-904F-4956-8073-6726F88BC866}"/>
              </a:ext>
            </a:extLst>
          </p:cNvPr>
          <p:cNvSpPr>
            <a:spLocks noGrp="1" noChangeArrowheads="1"/>
          </p:cNvSpPr>
          <p:nvPr>
            <p:ph type="subTitle" idx="1"/>
          </p:nvPr>
        </p:nvSpPr>
        <p:spPr>
          <a:xfrm>
            <a:off x="1104900" y="1981200"/>
            <a:ext cx="6934200" cy="3768634"/>
          </a:xfrm>
        </p:spPr>
        <p:txBody>
          <a:bodyPr/>
          <a:lstStyle/>
          <a:p>
            <a:pPr lvl="0" eaLnBrk="1" hangingPunct="1">
              <a:defRPr/>
            </a:pPr>
            <a:r>
              <a:rPr lang="en-US" sz="1400" dirty="0">
                <a:latin typeface="Times New Roman" panose="02020603050405020304" pitchFamily="18" charset="0"/>
                <a:cs typeface="Times New Roman" panose="02020603050405020304" pitchFamily="18" charset="0"/>
              </a:rPr>
              <a:t>The Fitness Club Website/Membership Management System is designed to streamline and enhance the operations of fitness clubs by providing a comprehensive platform. It facilitates membership sign-up and renewal, offering various levels and pricing options. The system empowers members with personalized dashboards to track their progress, view attendance, and manage their account details.</a:t>
            </a:r>
          </a:p>
          <a:p>
            <a:pPr lvl="0" eaLnBrk="1" hangingPunct="1">
              <a:defRPr/>
            </a:pPr>
            <a:endParaRPr lang="en-US" sz="1400" dirty="0">
              <a:latin typeface="Times New Roman" panose="02020603050405020304" pitchFamily="18" charset="0"/>
              <a:cs typeface="Times New Roman" panose="02020603050405020304" pitchFamily="18" charset="0"/>
            </a:endParaRPr>
          </a:p>
          <a:p>
            <a:pPr lvl="0" eaLnBrk="1" hangingPunct="1">
              <a:defRPr/>
            </a:pPr>
            <a:r>
              <a:rPr lang="en-US" sz="1400" dirty="0">
                <a:latin typeface="Times New Roman" panose="02020603050405020304" pitchFamily="18" charset="0"/>
                <a:cs typeface="Times New Roman" panose="02020603050405020304" pitchFamily="18" charset="0"/>
              </a:rPr>
              <a:t>Integration with </a:t>
            </a:r>
            <a:r>
              <a:rPr lang="en-US" sz="1400" dirty="0" smtClean="0">
                <a:latin typeface="Times New Roman" panose="02020603050405020304" pitchFamily="18" charset="0"/>
                <a:cs typeface="Times New Roman" panose="02020603050405020304" pitchFamily="18" charset="0"/>
              </a:rPr>
              <a:t>QR code systems </a:t>
            </a:r>
            <a:r>
              <a:rPr lang="en-US" sz="1400" dirty="0">
                <a:latin typeface="Times New Roman" panose="02020603050405020304" pitchFamily="18" charset="0"/>
                <a:cs typeface="Times New Roman" panose="02020603050405020304" pitchFamily="18" charset="0"/>
              </a:rPr>
              <a:t>ensures seamless access to the club, while robust fee management allows for discounts and flexible payment methods. Detailed analytics track member </a:t>
            </a:r>
            <a:r>
              <a:rPr lang="en-US" sz="1400" dirty="0" smtClean="0">
                <a:latin typeface="Times New Roman" panose="02020603050405020304" pitchFamily="18" charset="0"/>
                <a:cs typeface="Times New Roman" panose="02020603050405020304" pitchFamily="18" charset="0"/>
              </a:rPr>
              <a:t>engagement </a:t>
            </a:r>
            <a:r>
              <a:rPr lang="en-US" sz="1400" dirty="0">
                <a:latin typeface="Times New Roman" panose="02020603050405020304" pitchFamily="18" charset="0"/>
                <a:cs typeface="Times New Roman" panose="02020603050405020304" pitchFamily="18" charset="0"/>
              </a:rPr>
              <a:t>and retention, aiding in informed decision-making. Automated notifications and communication tools keep members engaged and informed about classes, events, and promotions.</a:t>
            </a:r>
          </a:p>
          <a:p>
            <a:pPr lvl="0" eaLnBrk="1" hangingPunct="1">
              <a:defRPr/>
            </a:pPr>
            <a:endParaRPr lang="en-US" sz="1400" dirty="0">
              <a:latin typeface="Times New Roman" panose="02020603050405020304" pitchFamily="18" charset="0"/>
              <a:cs typeface="Times New Roman" panose="02020603050405020304" pitchFamily="18" charset="0"/>
            </a:endParaRPr>
          </a:p>
          <a:p>
            <a:pPr lvl="0" eaLnBrk="1" hangingPunct="1">
              <a:defRPr/>
            </a:pPr>
            <a:r>
              <a:rPr lang="en-US" sz="1400" dirty="0">
                <a:latin typeface="Times New Roman" panose="02020603050405020304" pitchFamily="18" charset="0"/>
                <a:cs typeface="Times New Roman" panose="02020603050405020304" pitchFamily="18" charset="0"/>
              </a:rPr>
              <a:t>Moreover, the system goes beyond exercise routines, providing personalized fitness plans and dietary guidance based on individual goals and preferences. With a strong focus on security measures to safeguard member data, this system aims to revolutionize the fitness club experience, catering to both the management and the members.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4">
            <a:extLst>
              <a:ext uri="{FF2B5EF4-FFF2-40B4-BE49-F238E27FC236}">
                <a16:creationId xmlns:a16="http://schemas.microsoft.com/office/drawing/2014/main" id="{C61F7ADC-F1BC-45A7-B8F0-146AA6E61B42}"/>
              </a:ext>
            </a:extLst>
          </p:cNvPr>
          <p:cNvSpPr>
            <a:spLocks noGrp="1" noChangeArrowheads="1"/>
          </p:cNvSpPr>
          <p:nvPr>
            <p:ph type="title"/>
          </p:nvPr>
        </p:nvSpPr>
        <p:spPr/>
        <p:txBody>
          <a:bodyPr/>
          <a:lstStyle/>
          <a:p>
            <a:pPr eaLnBrk="1" hangingPunct="1">
              <a:defRPr/>
            </a:pPr>
            <a:r>
              <a:rPr lang="en-GB" b="1" i="1" dirty="0"/>
              <a:t>Architectural Design</a:t>
            </a:r>
            <a:endParaRPr lang="en-US" b="1" i="1" dirty="0"/>
          </a:p>
        </p:txBody>
      </p:sp>
      <p:sp>
        <p:nvSpPr>
          <p:cNvPr id="9219" name="Rectangle 10">
            <a:extLst>
              <a:ext uri="{FF2B5EF4-FFF2-40B4-BE49-F238E27FC236}">
                <a16:creationId xmlns:a16="http://schemas.microsoft.com/office/drawing/2014/main" id="{55648A9E-3189-442C-980E-D09E74F2AB82}"/>
              </a:ext>
            </a:extLst>
          </p:cNvPr>
          <p:cNvSpPr>
            <a:spLocks noChangeArrowheads="1"/>
          </p:cNvSpPr>
          <p:nvPr/>
        </p:nvSpPr>
        <p:spPr bwMode="auto">
          <a:xfrm>
            <a:off x="0" y="1385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84582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1B6CB8D3-E393-4CE8-BD8C-96F49FC2C108}"/>
              </a:ext>
            </a:extLst>
          </p:cNvPr>
          <p:cNvSpPr>
            <a:spLocks noGrp="1" noChangeArrowheads="1"/>
          </p:cNvSpPr>
          <p:nvPr>
            <p:ph type="title"/>
          </p:nvPr>
        </p:nvSpPr>
        <p:spPr>
          <a:xfrm>
            <a:off x="685800" y="64226"/>
            <a:ext cx="7772400" cy="762000"/>
          </a:xfrm>
        </p:spPr>
        <p:txBody>
          <a:bodyPr/>
          <a:lstStyle/>
          <a:p>
            <a:pPr eaLnBrk="1" hangingPunct="1">
              <a:defRPr/>
            </a:pPr>
            <a:r>
              <a:rPr lang="en-US" dirty="0"/>
              <a:t>Project Schedule</a:t>
            </a:r>
          </a:p>
        </p:txBody>
      </p:sp>
      <p:sp>
        <p:nvSpPr>
          <p:cNvPr id="11268" name="Rectangle 5">
            <a:extLst>
              <a:ext uri="{FF2B5EF4-FFF2-40B4-BE49-F238E27FC236}">
                <a16:creationId xmlns:a16="http://schemas.microsoft.com/office/drawing/2014/main" id="{838C267F-5049-404E-9AF8-6BF40836CB0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Arial" panose="020B0604020202020204" pitchFamily="34" charset="0"/>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768531"/>
            <a:ext cx="85344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971800"/>
            <a:ext cx="8534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Textured">
  <a:themeElements>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Textured">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charset="0"/>
          </a:defRPr>
        </a:defPPr>
      </a:lstStyle>
    </a:lnDef>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Textured</Template>
  <TotalTime>293</TotalTime>
  <Words>551</Words>
  <Application>Microsoft Office PowerPoint</Application>
  <PresentationFormat>On-screen Show (4:3)</PresentationFormat>
  <Paragraphs>47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Tahoma</vt:lpstr>
      <vt:lpstr>Times New Roman</vt:lpstr>
      <vt:lpstr>Wingdings</vt:lpstr>
      <vt:lpstr>Textured</vt:lpstr>
      <vt:lpstr>PowerPoint Presentation</vt:lpstr>
      <vt:lpstr>Fitness Club Website/Membership Management System</vt:lpstr>
      <vt:lpstr>Group Members Introduction</vt:lpstr>
      <vt:lpstr>INTRODUCTION OF PROJECT</vt:lpstr>
      <vt:lpstr>PowerPoint Presentation</vt:lpstr>
      <vt:lpstr>Use Case Diagram</vt:lpstr>
      <vt:lpstr>Business Rules Catalog</vt:lpstr>
      <vt:lpstr>Architectural Design</vt:lpstr>
      <vt:lpstr>Project Schedule</vt:lpstr>
      <vt:lpstr>Project Schedule</vt:lpstr>
      <vt:lpstr>Sequence Diagrams</vt:lpstr>
      <vt:lpstr>Logical Model/Class Diagram</vt:lpstr>
      <vt:lpstr>Entity-Relationship Diagram</vt:lpstr>
      <vt:lpstr>User Interfaces</vt:lpstr>
      <vt:lpstr>User Interfaces</vt:lpstr>
      <vt:lpstr>User Interfaces</vt:lpstr>
      <vt:lpstr>User Interfaces</vt:lpstr>
      <vt:lpstr>User Interfaces</vt:lpstr>
      <vt:lpstr>Tools</vt:lpstr>
    </vt:vector>
  </TitlesOfParts>
  <Company>VU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 us Play Chess Online</dc:title>
  <dc:creator>MUHAMMAD HARIS SIDDIQUI</dc:creator>
  <cp:lastModifiedBy>Hassan khan</cp:lastModifiedBy>
  <cp:revision>82</cp:revision>
  <dcterms:created xsi:type="dcterms:W3CDTF">2007-02-24T01:41:18Z</dcterms:created>
  <dcterms:modified xsi:type="dcterms:W3CDTF">2023-11-24T08:04:42Z</dcterms:modified>
</cp:coreProperties>
</file>