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57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our presentation on Charity Organization Database Design.
My name is Ahmad Bilal "Omari", and I'm joined by my colleagues Qurban "Sulymani" and Musawer "Rahimi".
In this presentation, we will be discussing the key design considerations and architecture for a comprehensive charity organization database.
This will cover topics such as data modeling, database schema, and system functionality to effectively manage charity operations and donor information.
We hope to provide valuable insights that can help organizations streamline their data management and improve their overall efficiency.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6EE87-EBD5-4F12-A48A-63ACA297AC8F}"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68025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73815-2707-4475-8F1A-B873CB631BB4}"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67303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0465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4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69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248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17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58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173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987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00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794B-289A-4A80-97D7-111025398D45}"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91088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572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0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4143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058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066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C6A301-0538-44EC-B09D-202E1042A48B}" type="datetimeFigureOut">
              <a:rPr lang="en-US" smtClean="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72779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5/30/2025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02005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F4D4C-5367-4C26-9E2B-D8088D7FCA81}" type="datetimeFigureOut">
              <a:rPr lang="en-US" smtClean="0"/>
              <a:t>5/30/2025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70616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428230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55064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a:p>
        </p:txBody>
      </p:sp>
      <p:sp>
        <p:nvSpPr>
          <p:cNvPr id="3" name="Picture Placeholder 2"/>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2846203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90298CD5-6C1E-4009-B41F-6DF62E31D3BE}" type="datetimeFigureOut">
              <a:rPr lang="en-US" smtClean="0"/>
              <a:pPr/>
              <a:t>5/30/2025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366730"/>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 id="2147483965" r:id="rId18"/>
    <p:sldLayoutId id="2147483966" r:id="rId19"/>
    <p:sldLayoutId id="2147483967" r:id="rId20"/>
    <p:sldLayoutId id="2147483968"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848213"/>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000000"/>
                </a:solidFill>
                <a:latin typeface="Source Serif Pro Semi Bold" pitchFamily="34" charset="0"/>
                <a:ea typeface="Source Serif Pro Semi Bold" pitchFamily="34" charset="-122"/>
                <a:cs typeface="Source Serif Pro Semi Bold" pitchFamily="34" charset="-120"/>
              </a:rPr>
              <a:t>Charity Organization Database Design</a:t>
            </a:r>
            <a:endParaRPr lang="en-US" sz="4400" dirty="0"/>
          </a:p>
        </p:txBody>
      </p:sp>
      <p:sp>
        <p:nvSpPr>
          <p:cNvPr id="4" name="Text 1"/>
          <p:cNvSpPr/>
          <p:nvPr/>
        </p:nvSpPr>
        <p:spPr>
          <a:xfrm>
            <a:off x="837724" y="4615220"/>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Presented by : Ahmad Bilal "Omari", Qurban"Sulymani" and Musawer"Rahimi"</a:t>
            </a:r>
            <a:endParaRPr lang="en-US" sz="1850"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3391733"/>
            <a:ext cx="5632490" cy="704017"/>
          </a:xfrm>
          <a:prstGeom prst="rect">
            <a:avLst/>
          </a:prstGeom>
          <a:noFill/>
          <a:ln/>
        </p:spPr>
        <p:txBody>
          <a:bodyPr wrap="none" lIns="0" tIns="0" rIns="0" bIns="0" rtlCol="0" anchor="t"/>
          <a:lstStyle/>
          <a:p>
            <a:pPr marL="0" indent="0" algn="l">
              <a:lnSpc>
                <a:spcPts val="5500"/>
              </a:lnSpc>
              <a:buNone/>
            </a:pPr>
            <a:endParaRPr lang="en-US" sz="4400" dirty="0"/>
          </a:p>
        </p:txBody>
      </p:sp>
      <p:sp>
        <p:nvSpPr>
          <p:cNvPr id="3" name="Text 1"/>
          <p:cNvSpPr/>
          <p:nvPr/>
        </p:nvSpPr>
        <p:spPr>
          <a:xfrm>
            <a:off x="837724" y="4454723"/>
            <a:ext cx="12954952" cy="383024"/>
          </a:xfrm>
          <a:prstGeom prst="rect">
            <a:avLst/>
          </a:prstGeom>
          <a:noFill/>
          <a:ln/>
        </p:spPr>
        <p:txBody>
          <a:bodyPr wrap="none" lIns="0" tIns="0" rIns="0" bIns="0" rtlCol="0" anchor="t"/>
          <a:lstStyle/>
          <a:p>
            <a:pPr marL="0" indent="0" algn="l">
              <a:lnSpc>
                <a:spcPts val="3000"/>
              </a:lnSpc>
              <a:buNone/>
            </a:pPr>
            <a:endParaRPr lang="en-US" sz="18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5838" y="1989773"/>
            <a:ext cx="10972800" cy="2865120"/>
          </a:xfrm>
        </p:spPr>
        <p:txBody>
          <a:bodyPr/>
          <a:lstStyle/>
          <a:p>
            <a:r>
              <a:rPr lang="en-US" dirty="0" smtClean="0">
                <a:latin typeface="Bell MT" panose="02020503060305020303" pitchFamily="18" charset="0"/>
              </a:rPr>
              <a:t>THANKS FROM YOUR      ATTENTION</a:t>
            </a:r>
            <a:endParaRPr lang="en-US" dirty="0">
              <a:latin typeface="Bell MT" panose="02020503060305020303" pitchFamily="18" charset="0"/>
            </a:endParaRPr>
          </a:p>
        </p:txBody>
      </p:sp>
    </p:spTree>
    <p:extLst>
      <p:ext uri="{BB962C8B-B14F-4D97-AF65-F5344CB8AC3E}">
        <p14:creationId xmlns:p14="http://schemas.microsoft.com/office/powerpoint/2010/main" val="879538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814280"/>
            <a:ext cx="5632490" cy="704017"/>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Source Serif Pro Semi Bold" pitchFamily="34" charset="0"/>
                <a:ea typeface="Source Serif Pro Semi Bold" pitchFamily="34" charset="-122"/>
                <a:cs typeface="Source Serif Pro Semi Bold" pitchFamily="34" charset="-120"/>
              </a:rPr>
              <a:t>Overview</a:t>
            </a:r>
            <a:r>
              <a:rPr lang="en-US" sz="4400" dirty="0">
                <a:solidFill>
                  <a:srgbClr val="000000"/>
                </a:solidFill>
                <a:latin typeface="Source Serif Pro Semi Bold" pitchFamily="34" charset="0"/>
                <a:ea typeface="Source Serif Pro Semi Bold" pitchFamily="34" charset="-122"/>
                <a:cs typeface="Source Serif Pro Semi Bold" pitchFamily="34" charset="-120"/>
              </a:rPr>
              <a:t> </a:t>
            </a:r>
            <a:endParaRPr lang="en-US" sz="4400" dirty="0"/>
          </a:p>
        </p:txBody>
      </p:sp>
      <p:sp>
        <p:nvSpPr>
          <p:cNvPr id="3" name="Text 1"/>
          <p:cNvSpPr/>
          <p:nvPr/>
        </p:nvSpPr>
        <p:spPr>
          <a:xfrm>
            <a:off x="837724" y="3997047"/>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This presentation provides a detailed explanation of a relational database design for a charity management system. It includes multiple entities such as donors, beneficiaries, projects, staff, volunteers, events, balances, and their inter-relationships.</a:t>
            </a:r>
            <a:endParaRPr lang="en-US" sz="1850" dirty="0"/>
          </a:p>
        </p:txBody>
      </p:sp>
      <p:sp>
        <p:nvSpPr>
          <p:cNvPr id="4" name="Text 2"/>
          <p:cNvSpPr/>
          <p:nvPr/>
        </p:nvSpPr>
        <p:spPr>
          <a:xfrm>
            <a:off x="837724" y="5032296"/>
            <a:ext cx="12954952"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5" name="Rectangle 4"/>
          <p:cNvSpPr/>
          <p:nvPr/>
        </p:nvSpPr>
        <p:spPr>
          <a:xfrm>
            <a:off x="12244387" y="7486650"/>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96253" y="944285"/>
            <a:ext cx="6005274" cy="416957"/>
          </a:xfrm>
          <a:prstGeom prst="rect">
            <a:avLst/>
          </a:prstGeom>
          <a:noFill/>
          <a:ln/>
        </p:spPr>
        <p:txBody>
          <a:bodyPr wrap="none" lIns="0" tIns="0" rIns="0" bIns="0" rtlCol="0" anchor="t"/>
          <a:lstStyle/>
          <a:p>
            <a:pPr marL="0" indent="0" algn="l">
              <a:lnSpc>
                <a:spcPts val="3250"/>
              </a:lnSpc>
              <a:buNone/>
            </a:pPr>
            <a:r>
              <a:rPr lang="en-US" sz="2600" dirty="0">
                <a:solidFill>
                  <a:srgbClr val="000000"/>
                </a:solidFill>
                <a:latin typeface="Source Serif Pro Semi Bold" pitchFamily="34" charset="0"/>
                <a:ea typeface="Source Serif Pro Semi Bold" pitchFamily="34" charset="-122"/>
                <a:cs typeface="Source Serif Pro Semi Bold" pitchFamily="34" charset="-120"/>
              </a:rPr>
              <a:t>Charity Organization Entities and Fields</a:t>
            </a:r>
            <a:endParaRPr lang="en-US" sz="2600" dirty="0"/>
          </a:p>
        </p:txBody>
      </p:sp>
      <p:sp>
        <p:nvSpPr>
          <p:cNvPr id="3" name="Shape 1"/>
          <p:cNvSpPr/>
          <p:nvPr/>
        </p:nvSpPr>
        <p:spPr>
          <a:xfrm>
            <a:off x="496253" y="1644729"/>
            <a:ext cx="13637895" cy="5640586"/>
          </a:xfrm>
          <a:prstGeom prst="roundRect">
            <a:avLst>
              <a:gd name="adj" fmla="val 1056"/>
            </a:avLst>
          </a:prstGeom>
          <a:noFill/>
          <a:ln w="7620">
            <a:solidFill>
              <a:srgbClr val="000000">
                <a:alpha val="8000"/>
              </a:srgbClr>
            </a:solidFill>
            <a:prstDash val="solid"/>
          </a:ln>
        </p:spPr>
      </p:sp>
      <p:sp>
        <p:nvSpPr>
          <p:cNvPr id="4" name="Shape 2"/>
          <p:cNvSpPr/>
          <p:nvPr/>
        </p:nvSpPr>
        <p:spPr>
          <a:xfrm>
            <a:off x="503873" y="1652349"/>
            <a:ext cx="13622655" cy="412075"/>
          </a:xfrm>
          <a:prstGeom prst="rect">
            <a:avLst/>
          </a:prstGeom>
          <a:solidFill>
            <a:srgbClr val="FFFFFF">
              <a:alpha val="4000"/>
            </a:srgbClr>
          </a:solidFill>
          <a:ln/>
        </p:spPr>
      </p:sp>
      <p:sp>
        <p:nvSpPr>
          <p:cNvPr id="5" name="Text 3"/>
          <p:cNvSpPr/>
          <p:nvPr/>
        </p:nvSpPr>
        <p:spPr>
          <a:xfrm>
            <a:off x="645795" y="1744980"/>
            <a:ext cx="4254579" cy="226814"/>
          </a:xfrm>
          <a:prstGeom prst="rect">
            <a:avLst/>
          </a:prstGeom>
          <a:noFill/>
          <a:ln/>
        </p:spPr>
        <p:txBody>
          <a:bodyPr wrap="none" lIns="0" tIns="0" rIns="0" bIns="0" rtlCol="0" anchor="t"/>
          <a:lstStyle/>
          <a:p>
            <a:pPr marL="0" indent="0" algn="l">
              <a:lnSpc>
                <a:spcPts val="1750"/>
              </a:lnSpc>
              <a:buNone/>
            </a:pPr>
            <a:r>
              <a:rPr lang="en-US" sz="1600" b="1" dirty="0">
                <a:solidFill>
                  <a:srgbClr val="272525"/>
                </a:solidFill>
                <a:latin typeface="Source Sans Pro" pitchFamily="34" charset="0"/>
                <a:ea typeface="Source Sans Pro" pitchFamily="34" charset="-122"/>
                <a:cs typeface="Source Sans Pro" pitchFamily="34" charset="-120"/>
              </a:rPr>
              <a:t>Entity</a:t>
            </a:r>
            <a:endParaRPr lang="en-US" sz="1600" dirty="0"/>
          </a:p>
        </p:txBody>
      </p:sp>
      <p:sp>
        <p:nvSpPr>
          <p:cNvPr id="6" name="Text 4"/>
          <p:cNvSpPr/>
          <p:nvPr/>
        </p:nvSpPr>
        <p:spPr>
          <a:xfrm>
            <a:off x="5191363" y="1744980"/>
            <a:ext cx="4249341" cy="226814"/>
          </a:xfrm>
          <a:prstGeom prst="rect">
            <a:avLst/>
          </a:prstGeom>
          <a:noFill/>
          <a:ln/>
        </p:spPr>
        <p:txBody>
          <a:bodyPr wrap="none" lIns="0" tIns="0" rIns="0" bIns="0" rtlCol="0" anchor="t"/>
          <a:lstStyle/>
          <a:p>
            <a:pPr marL="0" indent="0" algn="l">
              <a:lnSpc>
                <a:spcPts val="1750"/>
              </a:lnSpc>
              <a:buNone/>
            </a:pPr>
            <a:r>
              <a:rPr lang="en-US" sz="1600" b="1" dirty="0">
                <a:solidFill>
                  <a:srgbClr val="272525"/>
                </a:solidFill>
                <a:latin typeface="Source Sans Pro" pitchFamily="34" charset="0"/>
                <a:ea typeface="Source Sans Pro" pitchFamily="34" charset="-122"/>
                <a:cs typeface="Source Sans Pro" pitchFamily="34" charset="-120"/>
              </a:rPr>
              <a:t>Description</a:t>
            </a:r>
            <a:endParaRPr lang="en-US" sz="1600" dirty="0"/>
          </a:p>
        </p:txBody>
      </p:sp>
      <p:sp>
        <p:nvSpPr>
          <p:cNvPr id="7" name="Text 5"/>
          <p:cNvSpPr/>
          <p:nvPr/>
        </p:nvSpPr>
        <p:spPr>
          <a:xfrm>
            <a:off x="9731693" y="1744980"/>
            <a:ext cx="4253151" cy="226814"/>
          </a:xfrm>
          <a:prstGeom prst="rect">
            <a:avLst/>
          </a:prstGeom>
          <a:noFill/>
          <a:ln/>
        </p:spPr>
        <p:txBody>
          <a:bodyPr wrap="none" lIns="0" tIns="0" rIns="0" bIns="0" rtlCol="0" anchor="t"/>
          <a:lstStyle/>
          <a:p>
            <a:pPr marL="0" indent="0" algn="l">
              <a:lnSpc>
                <a:spcPts val="1750"/>
              </a:lnSpc>
              <a:buNone/>
            </a:pPr>
            <a:r>
              <a:rPr lang="en-US" sz="1600" b="1" dirty="0">
                <a:solidFill>
                  <a:srgbClr val="272525"/>
                </a:solidFill>
                <a:latin typeface="Source Sans Pro" pitchFamily="34" charset="0"/>
                <a:ea typeface="Source Sans Pro" pitchFamily="34" charset="-122"/>
                <a:cs typeface="Source Sans Pro" pitchFamily="34" charset="-120"/>
              </a:rPr>
              <a:t>Fields</a:t>
            </a:r>
            <a:endParaRPr lang="en-US" sz="1050" dirty="0"/>
          </a:p>
        </p:txBody>
      </p:sp>
      <p:sp>
        <p:nvSpPr>
          <p:cNvPr id="8" name="Shape 6"/>
          <p:cNvSpPr/>
          <p:nvPr/>
        </p:nvSpPr>
        <p:spPr>
          <a:xfrm>
            <a:off x="503873" y="2064425"/>
            <a:ext cx="13622655" cy="412075"/>
          </a:xfrm>
          <a:prstGeom prst="rect">
            <a:avLst/>
          </a:prstGeom>
          <a:solidFill>
            <a:srgbClr val="000000">
              <a:alpha val="4000"/>
            </a:srgbClr>
          </a:solidFill>
          <a:ln/>
        </p:spPr>
      </p:sp>
      <p:sp>
        <p:nvSpPr>
          <p:cNvPr id="9" name="Text 7"/>
          <p:cNvSpPr/>
          <p:nvPr/>
        </p:nvSpPr>
        <p:spPr>
          <a:xfrm>
            <a:off x="645795" y="2157055"/>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1. </a:t>
            </a:r>
            <a:r>
              <a:rPr lang="en-US" sz="1600" dirty="0" smtClean="0">
                <a:solidFill>
                  <a:srgbClr val="FF0000"/>
                </a:solidFill>
                <a:latin typeface="Source Sans Pro" pitchFamily="34" charset="0"/>
                <a:ea typeface="Source Sans Pro" pitchFamily="34" charset="-122"/>
                <a:cs typeface="Source Sans Pro" pitchFamily="34" charset="-120"/>
              </a:rPr>
              <a:t>EVENT_CHARITY MAIN</a:t>
            </a:r>
            <a:endParaRPr lang="en-US" sz="1600" dirty="0">
              <a:solidFill>
                <a:srgbClr val="FF0000"/>
              </a:solidFill>
            </a:endParaRPr>
          </a:p>
        </p:txBody>
      </p:sp>
      <p:sp>
        <p:nvSpPr>
          <p:cNvPr id="10" name="Text 8"/>
          <p:cNvSpPr/>
          <p:nvPr/>
        </p:nvSpPr>
        <p:spPr>
          <a:xfrm>
            <a:off x="3919896" y="2160836"/>
            <a:ext cx="4249341" cy="226814"/>
          </a:xfrm>
          <a:prstGeom prst="rect">
            <a:avLst/>
          </a:prstGeom>
          <a:noFill/>
          <a:ln/>
        </p:spPr>
        <p:txBody>
          <a:bodyPr wrap="none" lIns="0" tIns="0" rIns="0" bIns="0" rtlCol="0" anchor="t"/>
          <a:lstStyle/>
          <a:p>
            <a:pPr marL="0" indent="0" algn="ctr">
              <a:lnSpc>
                <a:spcPts val="1750"/>
              </a:lnSpc>
              <a:buNone/>
            </a:pPr>
            <a:r>
              <a:rPr lang="en-US" sz="1600" dirty="0" smtClean="0">
                <a:solidFill>
                  <a:srgbClr val="FF0000"/>
                </a:solidFill>
                <a:latin typeface="Source Sans Pro" pitchFamily="34" charset="0"/>
                <a:ea typeface="Source Sans Pro" pitchFamily="34" charset="-122"/>
                <a:cs typeface="Source Sans Pro" pitchFamily="34" charset="-120"/>
              </a:rPr>
              <a:t>MAIN </a:t>
            </a:r>
            <a:endParaRPr lang="en-US" sz="1600" dirty="0">
              <a:solidFill>
                <a:srgbClr val="FF0000"/>
              </a:solidFill>
            </a:endParaRPr>
          </a:p>
        </p:txBody>
      </p:sp>
      <p:sp>
        <p:nvSpPr>
          <p:cNvPr id="11" name="Text 9"/>
          <p:cNvSpPr/>
          <p:nvPr/>
        </p:nvSpPr>
        <p:spPr>
          <a:xfrm>
            <a:off x="8271601" y="2062188"/>
            <a:ext cx="4253151" cy="22681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ID (PK), Name, Address, Information, Events_ID (FK), Brunch_ID (FK</a:t>
            </a:r>
            <a:r>
              <a:rPr lang="en-US" sz="1400" dirty="0" smtClean="0">
                <a:solidFill>
                  <a:srgbClr val="272525"/>
                </a:solidFill>
                <a:latin typeface="Source Sans Pro" pitchFamily="34" charset="0"/>
                <a:ea typeface="Source Sans Pro" pitchFamily="34" charset="-122"/>
                <a:cs typeface="Source Sans Pro" pitchFamily="34" charset="-120"/>
              </a:rPr>
              <a:t>)</a:t>
            </a:r>
          </a:p>
          <a:p>
            <a:pPr marL="0" indent="0" algn="l">
              <a:lnSpc>
                <a:spcPts val="1750"/>
              </a:lnSpc>
              <a:buNone/>
            </a:pPr>
            <a:r>
              <a:rPr lang="en-US" sz="1400" dirty="0" smtClean="0">
                <a:solidFill>
                  <a:srgbClr val="272525"/>
                </a:solidFill>
                <a:latin typeface="Source Sans Pro" pitchFamily="34" charset="0"/>
                <a:ea typeface="Source Sans Pro" pitchFamily="34" charset="-122"/>
              </a:rPr>
              <a:t>Donor(FK)</a:t>
            </a:r>
            <a:endParaRPr lang="en-US" sz="1400" dirty="0"/>
          </a:p>
        </p:txBody>
      </p:sp>
      <p:sp>
        <p:nvSpPr>
          <p:cNvPr id="12" name="Shape 10"/>
          <p:cNvSpPr/>
          <p:nvPr/>
        </p:nvSpPr>
        <p:spPr>
          <a:xfrm>
            <a:off x="503873" y="2476500"/>
            <a:ext cx="13622655" cy="412075"/>
          </a:xfrm>
          <a:prstGeom prst="rect">
            <a:avLst/>
          </a:prstGeom>
          <a:solidFill>
            <a:srgbClr val="FFFFFF">
              <a:alpha val="4000"/>
            </a:srgbClr>
          </a:solidFill>
          <a:ln/>
        </p:spPr>
      </p:sp>
      <p:sp>
        <p:nvSpPr>
          <p:cNvPr id="13" name="Text 11"/>
          <p:cNvSpPr/>
          <p:nvPr/>
        </p:nvSpPr>
        <p:spPr>
          <a:xfrm>
            <a:off x="645795" y="2569131"/>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2. DONOR</a:t>
            </a:r>
            <a:endParaRPr lang="en-US" sz="1600" dirty="0"/>
          </a:p>
        </p:txBody>
      </p:sp>
      <p:sp>
        <p:nvSpPr>
          <p:cNvPr id="14" name="Text 12"/>
          <p:cNvSpPr/>
          <p:nvPr/>
        </p:nvSpPr>
        <p:spPr>
          <a:xfrm>
            <a:off x="3990772" y="2455724"/>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Donor details</a:t>
            </a:r>
            <a:endParaRPr lang="en-US" sz="1600" dirty="0"/>
          </a:p>
        </p:txBody>
      </p:sp>
      <p:sp>
        <p:nvSpPr>
          <p:cNvPr id="15" name="Text 13"/>
          <p:cNvSpPr/>
          <p:nvPr/>
        </p:nvSpPr>
        <p:spPr>
          <a:xfrm>
            <a:off x="8271602" y="2503600"/>
            <a:ext cx="4253151" cy="22681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Donor_ID (PK), Name, Phone number, Information</a:t>
            </a:r>
            <a:endParaRPr lang="en-US" sz="1400" dirty="0"/>
          </a:p>
        </p:txBody>
      </p:sp>
      <p:sp>
        <p:nvSpPr>
          <p:cNvPr id="16" name="Shape 14"/>
          <p:cNvSpPr/>
          <p:nvPr/>
        </p:nvSpPr>
        <p:spPr>
          <a:xfrm>
            <a:off x="503873" y="2888575"/>
            <a:ext cx="13622655" cy="412075"/>
          </a:xfrm>
          <a:prstGeom prst="rect">
            <a:avLst/>
          </a:prstGeom>
          <a:solidFill>
            <a:srgbClr val="000000">
              <a:alpha val="4000"/>
            </a:srgbClr>
          </a:solidFill>
          <a:ln/>
        </p:spPr>
      </p:sp>
      <p:sp>
        <p:nvSpPr>
          <p:cNvPr id="17" name="Text 15"/>
          <p:cNvSpPr/>
          <p:nvPr/>
        </p:nvSpPr>
        <p:spPr>
          <a:xfrm>
            <a:off x="645795" y="2981206"/>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3. BENEFICIARY</a:t>
            </a:r>
            <a:endParaRPr lang="en-US" sz="1600" dirty="0"/>
          </a:p>
        </p:txBody>
      </p:sp>
      <p:sp>
        <p:nvSpPr>
          <p:cNvPr id="18" name="Text 16"/>
          <p:cNvSpPr/>
          <p:nvPr/>
        </p:nvSpPr>
        <p:spPr>
          <a:xfrm>
            <a:off x="3990772" y="2867799"/>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People who receive help</a:t>
            </a:r>
            <a:endParaRPr lang="en-US" sz="1600" dirty="0"/>
          </a:p>
        </p:txBody>
      </p:sp>
      <p:sp>
        <p:nvSpPr>
          <p:cNvPr id="19" name="Text 17"/>
          <p:cNvSpPr/>
          <p:nvPr/>
        </p:nvSpPr>
        <p:spPr>
          <a:xfrm>
            <a:off x="8271603" y="2879998"/>
            <a:ext cx="4280405" cy="21919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Beneficiaries_ID</a:t>
            </a:r>
            <a:r>
              <a:rPr lang="en-US" sz="1050" dirty="0">
                <a:solidFill>
                  <a:srgbClr val="272525"/>
                </a:solidFill>
                <a:latin typeface="Source Sans Pro" pitchFamily="34" charset="0"/>
                <a:ea typeface="Source Sans Pro" pitchFamily="34" charset="-122"/>
                <a:cs typeface="Source Sans Pro" pitchFamily="34" charset="-120"/>
              </a:rPr>
              <a:t> (</a:t>
            </a:r>
            <a:r>
              <a:rPr lang="en-US" sz="1400" dirty="0">
                <a:solidFill>
                  <a:srgbClr val="272525"/>
                </a:solidFill>
                <a:latin typeface="Source Sans Pro" pitchFamily="34" charset="0"/>
                <a:ea typeface="Source Sans Pro" pitchFamily="34" charset="-122"/>
                <a:cs typeface="Source Sans Pro" pitchFamily="34" charset="-120"/>
              </a:rPr>
              <a:t>PK), Name, Phone number, Address, Type of donation</a:t>
            </a:r>
            <a:endParaRPr lang="en-US" sz="1400" dirty="0"/>
          </a:p>
        </p:txBody>
      </p:sp>
      <p:sp>
        <p:nvSpPr>
          <p:cNvPr id="20" name="Shape 18"/>
          <p:cNvSpPr/>
          <p:nvPr/>
        </p:nvSpPr>
        <p:spPr>
          <a:xfrm>
            <a:off x="-696718" y="3187244"/>
            <a:ext cx="13622655" cy="412075"/>
          </a:xfrm>
          <a:prstGeom prst="rect">
            <a:avLst/>
          </a:prstGeom>
          <a:solidFill>
            <a:srgbClr val="FFFFFF">
              <a:alpha val="4000"/>
            </a:srgbClr>
          </a:solidFill>
          <a:ln/>
        </p:spPr>
      </p:sp>
      <p:sp>
        <p:nvSpPr>
          <p:cNvPr id="21" name="Text 19"/>
          <p:cNvSpPr/>
          <p:nvPr/>
        </p:nvSpPr>
        <p:spPr>
          <a:xfrm>
            <a:off x="645795" y="3393281"/>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4. EVENTS</a:t>
            </a:r>
            <a:endParaRPr lang="en-US" sz="1600" dirty="0"/>
          </a:p>
        </p:txBody>
      </p:sp>
      <p:sp>
        <p:nvSpPr>
          <p:cNvPr id="22" name="Text 20"/>
          <p:cNvSpPr/>
          <p:nvPr/>
        </p:nvSpPr>
        <p:spPr>
          <a:xfrm>
            <a:off x="3968674" y="3305413"/>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Details of events</a:t>
            </a:r>
            <a:endParaRPr lang="en-US" sz="1600" dirty="0"/>
          </a:p>
        </p:txBody>
      </p:sp>
      <p:sp>
        <p:nvSpPr>
          <p:cNvPr id="23" name="Text 21"/>
          <p:cNvSpPr/>
          <p:nvPr/>
        </p:nvSpPr>
        <p:spPr>
          <a:xfrm>
            <a:off x="8271603" y="3292073"/>
            <a:ext cx="4280405" cy="21919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Event_ID (PK), Name, Type, Location, Description, Brunch_ID (FK)</a:t>
            </a:r>
            <a:endParaRPr lang="en-US" sz="1400" dirty="0"/>
          </a:p>
        </p:txBody>
      </p:sp>
      <p:sp>
        <p:nvSpPr>
          <p:cNvPr id="24" name="Shape 22"/>
          <p:cNvSpPr/>
          <p:nvPr/>
        </p:nvSpPr>
        <p:spPr>
          <a:xfrm>
            <a:off x="-696718" y="3599319"/>
            <a:ext cx="13622655" cy="412075"/>
          </a:xfrm>
          <a:prstGeom prst="rect">
            <a:avLst/>
          </a:prstGeom>
          <a:solidFill>
            <a:srgbClr val="000000">
              <a:alpha val="4000"/>
            </a:srgbClr>
          </a:solidFill>
          <a:ln/>
        </p:spPr>
      </p:sp>
      <p:sp>
        <p:nvSpPr>
          <p:cNvPr id="25" name="Text 23"/>
          <p:cNvSpPr/>
          <p:nvPr/>
        </p:nvSpPr>
        <p:spPr>
          <a:xfrm>
            <a:off x="645795" y="3805357"/>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5. STUFF</a:t>
            </a:r>
            <a:endParaRPr lang="en-US" sz="1600" dirty="0"/>
          </a:p>
        </p:txBody>
      </p:sp>
      <p:sp>
        <p:nvSpPr>
          <p:cNvPr id="26" name="Text 24"/>
          <p:cNvSpPr/>
          <p:nvPr/>
        </p:nvSpPr>
        <p:spPr>
          <a:xfrm>
            <a:off x="3989938" y="3729870"/>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Staff of the organization</a:t>
            </a:r>
            <a:endParaRPr lang="en-US" sz="1600" dirty="0"/>
          </a:p>
        </p:txBody>
      </p:sp>
      <p:sp>
        <p:nvSpPr>
          <p:cNvPr id="27" name="Text 25"/>
          <p:cNvSpPr/>
          <p:nvPr/>
        </p:nvSpPr>
        <p:spPr>
          <a:xfrm>
            <a:off x="8215663" y="3719482"/>
            <a:ext cx="4253151" cy="22681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Stuff_ID (PK), Name, Phone number, Bio, Salary, Brunch_ID (FK)</a:t>
            </a:r>
            <a:endParaRPr lang="en-US" sz="1400" dirty="0"/>
          </a:p>
        </p:txBody>
      </p:sp>
      <p:sp>
        <p:nvSpPr>
          <p:cNvPr id="28" name="Shape 26"/>
          <p:cNvSpPr/>
          <p:nvPr/>
        </p:nvSpPr>
        <p:spPr>
          <a:xfrm>
            <a:off x="503873" y="4124801"/>
            <a:ext cx="13622655" cy="412075"/>
          </a:xfrm>
          <a:prstGeom prst="rect">
            <a:avLst/>
          </a:prstGeom>
          <a:solidFill>
            <a:srgbClr val="FFFFFF">
              <a:alpha val="4000"/>
            </a:srgbClr>
          </a:solidFill>
          <a:ln/>
        </p:spPr>
      </p:sp>
      <p:sp>
        <p:nvSpPr>
          <p:cNvPr id="29" name="Text 27"/>
          <p:cNvSpPr/>
          <p:nvPr/>
        </p:nvSpPr>
        <p:spPr>
          <a:xfrm>
            <a:off x="645795" y="4217432"/>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6. BRUNCH</a:t>
            </a:r>
            <a:endParaRPr lang="en-US" sz="1600" dirty="0"/>
          </a:p>
        </p:txBody>
      </p:sp>
      <p:sp>
        <p:nvSpPr>
          <p:cNvPr id="30" name="Text 28"/>
          <p:cNvSpPr/>
          <p:nvPr/>
        </p:nvSpPr>
        <p:spPr>
          <a:xfrm>
            <a:off x="3990772" y="4104025"/>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Branches of the organization</a:t>
            </a:r>
            <a:endParaRPr lang="en-US" sz="1600" dirty="0"/>
          </a:p>
        </p:txBody>
      </p:sp>
      <p:sp>
        <p:nvSpPr>
          <p:cNvPr id="31" name="Text 29"/>
          <p:cNvSpPr/>
          <p:nvPr/>
        </p:nvSpPr>
        <p:spPr>
          <a:xfrm>
            <a:off x="8215662" y="4189193"/>
            <a:ext cx="4253151" cy="22681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Brunch_ID (PK), Name, Phone number, Location</a:t>
            </a:r>
            <a:endParaRPr lang="en-US" sz="1400" dirty="0"/>
          </a:p>
        </p:txBody>
      </p:sp>
      <p:sp>
        <p:nvSpPr>
          <p:cNvPr id="32" name="Shape 30"/>
          <p:cNvSpPr/>
          <p:nvPr/>
        </p:nvSpPr>
        <p:spPr>
          <a:xfrm>
            <a:off x="503873" y="4536877"/>
            <a:ext cx="13622655" cy="638889"/>
          </a:xfrm>
          <a:prstGeom prst="rect">
            <a:avLst/>
          </a:prstGeom>
          <a:solidFill>
            <a:srgbClr val="000000">
              <a:alpha val="4000"/>
            </a:srgbClr>
          </a:solidFill>
          <a:ln/>
        </p:spPr>
      </p:sp>
      <p:sp>
        <p:nvSpPr>
          <p:cNvPr id="33" name="Text 31"/>
          <p:cNvSpPr/>
          <p:nvPr/>
        </p:nvSpPr>
        <p:spPr>
          <a:xfrm>
            <a:off x="645795" y="4629507"/>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7. PROJECT</a:t>
            </a:r>
            <a:endParaRPr lang="en-US" sz="1600" dirty="0"/>
          </a:p>
        </p:txBody>
      </p:sp>
      <p:sp>
        <p:nvSpPr>
          <p:cNvPr id="34" name="Text 32"/>
          <p:cNvSpPr/>
          <p:nvPr/>
        </p:nvSpPr>
        <p:spPr>
          <a:xfrm>
            <a:off x="3990772" y="4516100"/>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Charity projects</a:t>
            </a:r>
            <a:endParaRPr lang="en-US" sz="1600" dirty="0"/>
          </a:p>
        </p:txBody>
      </p:sp>
      <p:sp>
        <p:nvSpPr>
          <p:cNvPr id="35" name="Text 33"/>
          <p:cNvSpPr/>
          <p:nvPr/>
        </p:nvSpPr>
        <p:spPr>
          <a:xfrm>
            <a:off x="8215661" y="4616193"/>
            <a:ext cx="4253151" cy="453628"/>
          </a:xfrm>
          <a:prstGeom prst="rect">
            <a:avLst/>
          </a:prstGeom>
          <a:noFill/>
          <a:ln/>
        </p:spPr>
        <p:txBody>
          <a:bodyPr wrap="squar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Project_ID (PK), Name, Description, Location, Date, Required budget, Brunch_ID (FK)</a:t>
            </a:r>
            <a:endParaRPr lang="en-US" sz="1400" dirty="0"/>
          </a:p>
        </p:txBody>
      </p:sp>
      <p:sp>
        <p:nvSpPr>
          <p:cNvPr id="36" name="Shape 34"/>
          <p:cNvSpPr/>
          <p:nvPr/>
        </p:nvSpPr>
        <p:spPr>
          <a:xfrm>
            <a:off x="503873" y="5175766"/>
            <a:ext cx="13622655" cy="638889"/>
          </a:xfrm>
          <a:prstGeom prst="rect">
            <a:avLst/>
          </a:prstGeom>
          <a:solidFill>
            <a:srgbClr val="FFFFFF">
              <a:alpha val="4000"/>
            </a:srgbClr>
          </a:solidFill>
          <a:ln/>
        </p:spPr>
      </p:sp>
      <p:sp>
        <p:nvSpPr>
          <p:cNvPr id="37" name="Text 35"/>
          <p:cNvSpPr/>
          <p:nvPr/>
        </p:nvSpPr>
        <p:spPr>
          <a:xfrm>
            <a:off x="645795" y="5268397"/>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8. VOLUNTEER</a:t>
            </a:r>
            <a:endParaRPr lang="en-US" sz="1600" dirty="0"/>
          </a:p>
        </p:txBody>
      </p:sp>
      <p:sp>
        <p:nvSpPr>
          <p:cNvPr id="38" name="Text 36"/>
          <p:cNvSpPr/>
          <p:nvPr/>
        </p:nvSpPr>
        <p:spPr>
          <a:xfrm>
            <a:off x="3990772" y="5154990"/>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Volunteers helping the organization</a:t>
            </a:r>
            <a:endParaRPr lang="en-US" sz="1600" dirty="0"/>
          </a:p>
        </p:txBody>
      </p:sp>
      <p:sp>
        <p:nvSpPr>
          <p:cNvPr id="39" name="Text 37"/>
          <p:cNvSpPr/>
          <p:nvPr/>
        </p:nvSpPr>
        <p:spPr>
          <a:xfrm>
            <a:off x="8240113" y="5243314"/>
            <a:ext cx="4253151" cy="453628"/>
          </a:xfrm>
          <a:prstGeom prst="rect">
            <a:avLst/>
          </a:prstGeom>
          <a:noFill/>
          <a:ln/>
        </p:spPr>
        <p:txBody>
          <a:bodyPr wrap="squar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Volunteer_ID (PK), Name, Phone, Email, Skills, Brunch_ID (FK), Project_ID (FK)</a:t>
            </a:r>
            <a:endParaRPr lang="en-US" sz="1400" dirty="0"/>
          </a:p>
        </p:txBody>
      </p:sp>
      <p:sp>
        <p:nvSpPr>
          <p:cNvPr id="40" name="Shape 38"/>
          <p:cNvSpPr/>
          <p:nvPr/>
        </p:nvSpPr>
        <p:spPr>
          <a:xfrm>
            <a:off x="503873" y="5814655"/>
            <a:ext cx="13622655" cy="412075"/>
          </a:xfrm>
          <a:prstGeom prst="rect">
            <a:avLst/>
          </a:prstGeom>
          <a:solidFill>
            <a:srgbClr val="000000">
              <a:alpha val="4000"/>
            </a:srgbClr>
          </a:solidFill>
          <a:ln/>
        </p:spPr>
      </p:sp>
      <p:sp>
        <p:nvSpPr>
          <p:cNvPr id="41" name="Text 39"/>
          <p:cNvSpPr/>
          <p:nvPr/>
        </p:nvSpPr>
        <p:spPr>
          <a:xfrm>
            <a:off x="645795" y="5907286"/>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9. STATUS</a:t>
            </a:r>
            <a:endParaRPr lang="en-US" sz="1600" dirty="0"/>
          </a:p>
        </p:txBody>
      </p:sp>
      <p:sp>
        <p:nvSpPr>
          <p:cNvPr id="42" name="Text 40"/>
          <p:cNvSpPr/>
          <p:nvPr/>
        </p:nvSpPr>
        <p:spPr>
          <a:xfrm>
            <a:off x="3990772" y="5793879"/>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Status tracking of events and projects</a:t>
            </a:r>
            <a:endParaRPr lang="en-US" sz="1600" dirty="0"/>
          </a:p>
        </p:txBody>
      </p:sp>
      <p:sp>
        <p:nvSpPr>
          <p:cNvPr id="43" name="Text 41"/>
          <p:cNvSpPr/>
          <p:nvPr/>
        </p:nvSpPr>
        <p:spPr>
          <a:xfrm>
            <a:off x="8171749" y="5894422"/>
            <a:ext cx="4253151" cy="22681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Status_ID (PK), Description, Last update, Event_ID (FK), Project_ID (FK)</a:t>
            </a:r>
            <a:endParaRPr lang="en-US" sz="1400" dirty="0"/>
          </a:p>
        </p:txBody>
      </p:sp>
      <p:sp>
        <p:nvSpPr>
          <p:cNvPr id="44" name="Shape 42"/>
          <p:cNvSpPr/>
          <p:nvPr/>
        </p:nvSpPr>
        <p:spPr>
          <a:xfrm>
            <a:off x="503873" y="6226731"/>
            <a:ext cx="13622655" cy="412075"/>
          </a:xfrm>
          <a:prstGeom prst="rect">
            <a:avLst/>
          </a:prstGeom>
          <a:solidFill>
            <a:srgbClr val="FFFFFF">
              <a:alpha val="4000"/>
            </a:srgbClr>
          </a:solidFill>
          <a:ln/>
        </p:spPr>
      </p:sp>
      <p:sp>
        <p:nvSpPr>
          <p:cNvPr id="45" name="Text 43"/>
          <p:cNvSpPr/>
          <p:nvPr/>
        </p:nvSpPr>
        <p:spPr>
          <a:xfrm>
            <a:off x="645795" y="6319361"/>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10. REPORTS</a:t>
            </a:r>
            <a:endParaRPr lang="en-US" sz="1600" dirty="0"/>
          </a:p>
        </p:txBody>
      </p:sp>
      <p:sp>
        <p:nvSpPr>
          <p:cNvPr id="46" name="Text 44"/>
          <p:cNvSpPr/>
          <p:nvPr/>
        </p:nvSpPr>
        <p:spPr>
          <a:xfrm>
            <a:off x="3990772" y="6205954"/>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Reports related to events</a:t>
            </a:r>
            <a:endParaRPr lang="en-US" sz="1600" dirty="0"/>
          </a:p>
        </p:txBody>
      </p:sp>
      <p:sp>
        <p:nvSpPr>
          <p:cNvPr id="47" name="Text 45"/>
          <p:cNvSpPr/>
          <p:nvPr/>
        </p:nvSpPr>
        <p:spPr>
          <a:xfrm>
            <a:off x="8180614" y="6319576"/>
            <a:ext cx="4253151" cy="226814"/>
          </a:xfrm>
          <a:prstGeom prst="rect">
            <a:avLst/>
          </a:prstGeom>
          <a:noFill/>
          <a:ln/>
        </p:spPr>
        <p:txBody>
          <a:bodyPr wrap="non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Reports_ID (PK), Title, Date, Type</a:t>
            </a:r>
            <a:endParaRPr lang="en-US" sz="1400" dirty="0"/>
          </a:p>
        </p:txBody>
      </p:sp>
      <p:sp>
        <p:nvSpPr>
          <p:cNvPr id="48" name="Shape 46"/>
          <p:cNvSpPr/>
          <p:nvPr/>
        </p:nvSpPr>
        <p:spPr>
          <a:xfrm>
            <a:off x="503873" y="6638806"/>
            <a:ext cx="13622655" cy="638889"/>
          </a:xfrm>
          <a:prstGeom prst="rect">
            <a:avLst/>
          </a:prstGeom>
          <a:solidFill>
            <a:srgbClr val="000000">
              <a:alpha val="4000"/>
            </a:srgbClr>
          </a:solidFill>
          <a:ln/>
        </p:spPr>
      </p:sp>
      <p:sp>
        <p:nvSpPr>
          <p:cNvPr id="49" name="Text 47"/>
          <p:cNvSpPr/>
          <p:nvPr/>
        </p:nvSpPr>
        <p:spPr>
          <a:xfrm>
            <a:off x="645795" y="6731437"/>
            <a:ext cx="4254579"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11. BALANCE</a:t>
            </a:r>
            <a:endParaRPr lang="en-US" sz="1600" dirty="0"/>
          </a:p>
        </p:txBody>
      </p:sp>
      <p:sp>
        <p:nvSpPr>
          <p:cNvPr id="50" name="Text 48"/>
          <p:cNvSpPr/>
          <p:nvPr/>
        </p:nvSpPr>
        <p:spPr>
          <a:xfrm>
            <a:off x="3990772" y="6618030"/>
            <a:ext cx="4249341" cy="226814"/>
          </a:xfrm>
          <a:prstGeom prst="rect">
            <a:avLst/>
          </a:prstGeom>
          <a:noFill/>
          <a:ln/>
        </p:spPr>
        <p:txBody>
          <a:bodyPr wrap="none" lIns="0" tIns="0" rIns="0" bIns="0" rtlCol="0" anchor="t"/>
          <a:lstStyle/>
          <a:p>
            <a:pPr marL="0" indent="0" algn="l">
              <a:lnSpc>
                <a:spcPts val="1750"/>
              </a:lnSpc>
              <a:buNone/>
            </a:pPr>
            <a:r>
              <a:rPr lang="en-US" sz="1600" dirty="0">
                <a:solidFill>
                  <a:srgbClr val="272525"/>
                </a:solidFill>
                <a:latin typeface="Source Sans Pro" pitchFamily="34" charset="0"/>
                <a:ea typeface="Source Sans Pro" pitchFamily="34" charset="-122"/>
                <a:cs typeface="Source Sans Pro" pitchFamily="34" charset="-120"/>
              </a:rPr>
              <a:t>Financial tracking</a:t>
            </a:r>
            <a:endParaRPr lang="en-US" sz="1600" dirty="0"/>
          </a:p>
        </p:txBody>
      </p:sp>
      <p:sp>
        <p:nvSpPr>
          <p:cNvPr id="51" name="Text 49"/>
          <p:cNvSpPr/>
          <p:nvPr/>
        </p:nvSpPr>
        <p:spPr>
          <a:xfrm>
            <a:off x="8271603" y="6630229"/>
            <a:ext cx="4280405" cy="438388"/>
          </a:xfrm>
          <a:prstGeom prst="rect">
            <a:avLst/>
          </a:prstGeom>
          <a:noFill/>
          <a:ln/>
        </p:spPr>
        <p:txBody>
          <a:bodyPr wrap="square" lIns="0" tIns="0" rIns="0" bIns="0" rtlCol="0" anchor="t"/>
          <a:lstStyle/>
          <a:p>
            <a:pPr marL="0" indent="0" algn="l">
              <a:lnSpc>
                <a:spcPts val="1750"/>
              </a:lnSpc>
              <a:buNone/>
            </a:pPr>
            <a:r>
              <a:rPr lang="en-US" sz="1400" dirty="0">
                <a:solidFill>
                  <a:srgbClr val="272525"/>
                </a:solidFill>
                <a:latin typeface="Source Sans Pro" pitchFamily="34" charset="0"/>
                <a:ea typeface="Source Sans Pro" pitchFamily="34" charset="-122"/>
                <a:cs typeface="Source Sans Pro" pitchFamily="34" charset="-120"/>
              </a:rPr>
              <a:t>Balance_ID (PK), Reference_Type, Amount, Transaction Date, Description, Recorded_By (FK to Stuff), Brunch_ID (FK)</a:t>
            </a:r>
            <a:endParaRPr lang="en-US" sz="1400" dirty="0"/>
          </a:p>
        </p:txBody>
      </p:sp>
      <p:sp>
        <p:nvSpPr>
          <p:cNvPr id="52" name="TextBox 51"/>
          <p:cNvSpPr txBox="1"/>
          <p:nvPr/>
        </p:nvSpPr>
        <p:spPr>
          <a:xfrm>
            <a:off x="496253" y="7356955"/>
            <a:ext cx="9235440" cy="400110"/>
          </a:xfrm>
          <a:prstGeom prst="rect">
            <a:avLst/>
          </a:prstGeom>
          <a:noFill/>
        </p:spPr>
        <p:txBody>
          <a:bodyPr wrap="square" rtlCol="0">
            <a:spAutoFit/>
          </a:bodyPr>
          <a:lstStyle/>
          <a:p>
            <a:r>
              <a:rPr lang="en-US" sz="2000" b="1" u="sng" dirty="0" smtClean="0"/>
              <a:t>NOTE: WE HAVE 12 TABLES AND 8 ASSOCIATIVE TABLES IN THIS DETABASE</a:t>
            </a:r>
            <a:endParaRPr lang="en-US" sz="2000" b="1" u="sng" dirty="0"/>
          </a:p>
        </p:txBody>
      </p:sp>
      <p:sp>
        <p:nvSpPr>
          <p:cNvPr id="53" name="Rectangle 52"/>
          <p:cNvSpPr/>
          <p:nvPr/>
        </p:nvSpPr>
        <p:spPr>
          <a:xfrm>
            <a:off x="12244387" y="7486650"/>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0804" y="567452"/>
            <a:ext cx="4845963" cy="605671"/>
          </a:xfrm>
          <a:prstGeom prst="rect">
            <a:avLst/>
          </a:prstGeom>
          <a:noFill/>
          <a:ln/>
        </p:spPr>
        <p:txBody>
          <a:bodyPr wrap="none" lIns="0" tIns="0" rIns="0" bIns="0" rtlCol="0" anchor="t"/>
          <a:lstStyle/>
          <a:p>
            <a:pPr marL="0" indent="0" algn="l">
              <a:lnSpc>
                <a:spcPts val="4750"/>
              </a:lnSpc>
              <a:buNone/>
            </a:pPr>
            <a:r>
              <a:rPr lang="en-US" sz="3800" dirty="0">
                <a:solidFill>
                  <a:srgbClr val="000000"/>
                </a:solidFill>
                <a:latin typeface="Source Serif Pro Semi Bold" pitchFamily="34" charset="0"/>
                <a:ea typeface="Source Serif Pro Semi Bold" pitchFamily="34" charset="-122"/>
                <a:cs typeface="Source Serif Pro Semi Bold" pitchFamily="34" charset="-120"/>
              </a:rPr>
              <a:t>Entity </a:t>
            </a:r>
            <a:r>
              <a:rPr lang="en-US" sz="3800" dirty="0" smtClean="0">
                <a:solidFill>
                  <a:srgbClr val="000000"/>
                </a:solidFill>
                <a:latin typeface="Source Serif Pro Semi Bold" pitchFamily="34" charset="0"/>
                <a:ea typeface="Source Serif Pro Semi Bold" pitchFamily="34" charset="-122"/>
                <a:cs typeface="Source Serif Pro Semi Bold" pitchFamily="34" charset="-120"/>
              </a:rPr>
              <a:t>Relationships( Associative tables)</a:t>
            </a:r>
            <a:endParaRPr lang="en-US" sz="3800" dirty="0"/>
          </a:p>
        </p:txBody>
      </p:sp>
      <p:sp>
        <p:nvSpPr>
          <p:cNvPr id="3" name="Text 1"/>
          <p:cNvSpPr/>
          <p:nvPr/>
        </p:nvSpPr>
        <p:spPr>
          <a:xfrm>
            <a:off x="720804" y="1687830"/>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1. EventCH_Donor</a:t>
            </a:r>
            <a:endParaRPr lang="en-US" sz="1900" dirty="0"/>
          </a:p>
        </p:txBody>
      </p:sp>
      <p:sp>
        <p:nvSpPr>
          <p:cNvPr id="4" name="Text 2"/>
          <p:cNvSpPr/>
          <p:nvPr/>
        </p:nvSpPr>
        <p:spPr>
          <a:xfrm>
            <a:off x="720804" y="2196465"/>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Event_Charity_ID (FK), Donor_ID (FK) throw associative table</a:t>
            </a:r>
            <a:endParaRPr lang="en-US" sz="1600" dirty="0"/>
          </a:p>
        </p:txBody>
      </p:sp>
      <p:sp>
        <p:nvSpPr>
          <p:cNvPr id="5" name="Text 3"/>
          <p:cNvSpPr/>
          <p:nvPr/>
        </p:nvSpPr>
        <p:spPr>
          <a:xfrm>
            <a:off x="720804" y="3040856"/>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Represents donors assigned to specific charity events</a:t>
            </a:r>
            <a:endParaRPr lang="en-US" sz="1600" dirty="0"/>
          </a:p>
        </p:txBody>
      </p:sp>
      <p:sp>
        <p:nvSpPr>
          <p:cNvPr id="6" name="Text 4"/>
          <p:cNvSpPr/>
          <p:nvPr/>
        </p:nvSpPr>
        <p:spPr>
          <a:xfrm>
            <a:off x="720804" y="3905845"/>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2. BEN_DONA</a:t>
            </a:r>
            <a:endParaRPr lang="en-US" sz="1900" dirty="0"/>
          </a:p>
        </p:txBody>
      </p:sp>
      <p:sp>
        <p:nvSpPr>
          <p:cNvPr id="7" name="Text 5"/>
          <p:cNvSpPr/>
          <p:nvPr/>
        </p:nvSpPr>
        <p:spPr>
          <a:xfrm>
            <a:off x="720804" y="4414480"/>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Beneficiaries_ID (FK), Donation_ID (FK) throw associative table</a:t>
            </a:r>
            <a:endParaRPr lang="en-US" sz="1600" dirty="0"/>
          </a:p>
        </p:txBody>
      </p:sp>
      <p:sp>
        <p:nvSpPr>
          <p:cNvPr id="8" name="Text 6"/>
          <p:cNvSpPr/>
          <p:nvPr/>
        </p:nvSpPr>
        <p:spPr>
          <a:xfrm>
            <a:off x="720804" y="5258872"/>
            <a:ext cx="4060746" cy="329565"/>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Maps donations to beneficiaries</a:t>
            </a:r>
            <a:endParaRPr lang="en-US" sz="1600" dirty="0"/>
          </a:p>
        </p:txBody>
      </p:sp>
      <p:sp>
        <p:nvSpPr>
          <p:cNvPr id="9" name="Text 7"/>
          <p:cNvSpPr/>
          <p:nvPr/>
        </p:nvSpPr>
        <p:spPr>
          <a:xfrm>
            <a:off x="720804" y="5794296"/>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3. BEN_EVE</a:t>
            </a:r>
            <a:endParaRPr lang="en-US" sz="1900" dirty="0"/>
          </a:p>
        </p:txBody>
      </p:sp>
      <p:sp>
        <p:nvSpPr>
          <p:cNvPr id="10" name="Text 8"/>
          <p:cNvSpPr/>
          <p:nvPr/>
        </p:nvSpPr>
        <p:spPr>
          <a:xfrm>
            <a:off x="720804" y="6302931"/>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Event_ID (FK), Beneficiaries_ID (FK) throw associative table</a:t>
            </a:r>
            <a:endParaRPr lang="en-US" sz="1600" dirty="0"/>
          </a:p>
        </p:txBody>
      </p:sp>
      <p:sp>
        <p:nvSpPr>
          <p:cNvPr id="11" name="Text 9"/>
          <p:cNvSpPr/>
          <p:nvPr/>
        </p:nvSpPr>
        <p:spPr>
          <a:xfrm>
            <a:off x="720804" y="7147322"/>
            <a:ext cx="4060746" cy="329565"/>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Links beneficiaries to events</a:t>
            </a:r>
            <a:endParaRPr lang="en-US" sz="1600" dirty="0"/>
          </a:p>
        </p:txBody>
      </p:sp>
      <p:sp>
        <p:nvSpPr>
          <p:cNvPr id="12" name="Text 10"/>
          <p:cNvSpPr/>
          <p:nvPr/>
        </p:nvSpPr>
        <p:spPr>
          <a:xfrm>
            <a:off x="5291614" y="1687830"/>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4. Event_Report</a:t>
            </a:r>
            <a:endParaRPr lang="en-US" sz="1900" dirty="0"/>
          </a:p>
        </p:txBody>
      </p:sp>
      <p:sp>
        <p:nvSpPr>
          <p:cNvPr id="13" name="Text 11"/>
          <p:cNvSpPr/>
          <p:nvPr/>
        </p:nvSpPr>
        <p:spPr>
          <a:xfrm>
            <a:off x="5291614" y="2196465"/>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Reports_ID (FK), Event_ID (FK) throw associative table</a:t>
            </a:r>
            <a:endParaRPr lang="en-US" sz="1600" dirty="0"/>
          </a:p>
        </p:txBody>
      </p:sp>
      <p:sp>
        <p:nvSpPr>
          <p:cNvPr id="14" name="Text 12"/>
          <p:cNvSpPr/>
          <p:nvPr/>
        </p:nvSpPr>
        <p:spPr>
          <a:xfrm>
            <a:off x="5291614" y="3040856"/>
            <a:ext cx="4060746" cy="329565"/>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Associates reports with specific events</a:t>
            </a:r>
            <a:endParaRPr lang="en-US" sz="1600" dirty="0"/>
          </a:p>
        </p:txBody>
      </p:sp>
      <p:sp>
        <p:nvSpPr>
          <p:cNvPr id="15" name="Text 13"/>
          <p:cNvSpPr/>
          <p:nvPr/>
        </p:nvSpPr>
        <p:spPr>
          <a:xfrm>
            <a:off x="5291614" y="3576280"/>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5. Stuff_Project_Rela</a:t>
            </a:r>
            <a:endParaRPr lang="en-US" sz="1900" dirty="0"/>
          </a:p>
        </p:txBody>
      </p:sp>
      <p:sp>
        <p:nvSpPr>
          <p:cNvPr id="16" name="Text 14"/>
          <p:cNvSpPr/>
          <p:nvPr/>
        </p:nvSpPr>
        <p:spPr>
          <a:xfrm>
            <a:off x="5291614" y="4084915"/>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Stuff_ID (FK), Project_ID (FK) throw associative table</a:t>
            </a:r>
            <a:endParaRPr lang="en-US" sz="1600" dirty="0"/>
          </a:p>
        </p:txBody>
      </p:sp>
      <p:sp>
        <p:nvSpPr>
          <p:cNvPr id="17" name="Text 15"/>
          <p:cNvSpPr/>
          <p:nvPr/>
        </p:nvSpPr>
        <p:spPr>
          <a:xfrm>
            <a:off x="5291614" y="4929307"/>
            <a:ext cx="4060746" cy="329565"/>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Associates staff with specific projects</a:t>
            </a:r>
            <a:endParaRPr lang="en-US" sz="1600" dirty="0"/>
          </a:p>
        </p:txBody>
      </p:sp>
      <p:sp>
        <p:nvSpPr>
          <p:cNvPr id="18" name="Text 16"/>
          <p:cNvSpPr/>
          <p:nvPr/>
        </p:nvSpPr>
        <p:spPr>
          <a:xfrm>
            <a:off x="5291614" y="5464731"/>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6. Donation_Balance</a:t>
            </a:r>
            <a:endParaRPr lang="en-US" sz="1900" dirty="0"/>
          </a:p>
        </p:txBody>
      </p:sp>
      <p:sp>
        <p:nvSpPr>
          <p:cNvPr id="19" name="Text 17"/>
          <p:cNvSpPr/>
          <p:nvPr/>
        </p:nvSpPr>
        <p:spPr>
          <a:xfrm>
            <a:off x="5291614" y="5973366"/>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Donation_ID (FK), Balance_ID (FK) throw associative table</a:t>
            </a:r>
            <a:endParaRPr lang="en-US" sz="1600" dirty="0"/>
          </a:p>
        </p:txBody>
      </p:sp>
      <p:sp>
        <p:nvSpPr>
          <p:cNvPr id="20" name="Text 18"/>
          <p:cNvSpPr/>
          <p:nvPr/>
        </p:nvSpPr>
        <p:spPr>
          <a:xfrm>
            <a:off x="5291614" y="6817757"/>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Links donation transactions to financial records</a:t>
            </a:r>
            <a:endParaRPr lang="en-US" sz="1600" dirty="0"/>
          </a:p>
        </p:txBody>
      </p:sp>
      <p:sp>
        <p:nvSpPr>
          <p:cNvPr id="21" name="Text 19"/>
          <p:cNvSpPr/>
          <p:nvPr/>
        </p:nvSpPr>
        <p:spPr>
          <a:xfrm>
            <a:off x="9862423" y="1687830"/>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7. Balance_Project</a:t>
            </a:r>
            <a:endParaRPr lang="en-US" sz="1900" dirty="0"/>
          </a:p>
        </p:txBody>
      </p:sp>
      <p:sp>
        <p:nvSpPr>
          <p:cNvPr id="22" name="Text 20"/>
          <p:cNvSpPr/>
          <p:nvPr/>
        </p:nvSpPr>
        <p:spPr>
          <a:xfrm>
            <a:off x="9862423" y="2196465"/>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Balance_ID (FK), Project_ID (FK) throw associative table</a:t>
            </a:r>
            <a:endParaRPr lang="en-US" sz="1600" dirty="0"/>
          </a:p>
        </p:txBody>
      </p:sp>
      <p:sp>
        <p:nvSpPr>
          <p:cNvPr id="23" name="Text 21"/>
          <p:cNvSpPr/>
          <p:nvPr/>
        </p:nvSpPr>
        <p:spPr>
          <a:xfrm>
            <a:off x="9862423" y="3040856"/>
            <a:ext cx="4060746" cy="329565"/>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Tracks project-related finances</a:t>
            </a:r>
            <a:endParaRPr lang="en-US" sz="1600" dirty="0"/>
          </a:p>
        </p:txBody>
      </p:sp>
      <p:sp>
        <p:nvSpPr>
          <p:cNvPr id="24" name="Text 22"/>
          <p:cNvSpPr/>
          <p:nvPr/>
        </p:nvSpPr>
        <p:spPr>
          <a:xfrm>
            <a:off x="9862423" y="3576280"/>
            <a:ext cx="2422922" cy="302776"/>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Source Serif Pro Semi Bold" pitchFamily="34" charset="0"/>
                <a:ea typeface="Source Serif Pro Semi Bold" pitchFamily="34" charset="-122"/>
                <a:cs typeface="Source Serif Pro Semi Bold" pitchFamily="34" charset="-120"/>
              </a:rPr>
              <a:t>8. Balance_Event</a:t>
            </a:r>
            <a:endParaRPr lang="en-US" sz="1900" dirty="0"/>
          </a:p>
        </p:txBody>
      </p:sp>
      <p:sp>
        <p:nvSpPr>
          <p:cNvPr id="25" name="Text 23"/>
          <p:cNvSpPr/>
          <p:nvPr/>
        </p:nvSpPr>
        <p:spPr>
          <a:xfrm>
            <a:off x="9862423" y="4084915"/>
            <a:ext cx="4060746" cy="65913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Fields: Balance_ID (FK), Event_ID (FK) throw associative table</a:t>
            </a:r>
            <a:endParaRPr lang="en-US" sz="1600" dirty="0"/>
          </a:p>
        </p:txBody>
      </p:sp>
      <p:sp>
        <p:nvSpPr>
          <p:cNvPr id="26" name="Text 24"/>
          <p:cNvSpPr/>
          <p:nvPr/>
        </p:nvSpPr>
        <p:spPr>
          <a:xfrm>
            <a:off x="9862423" y="4929307"/>
            <a:ext cx="4060746" cy="329565"/>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Source Sans Pro" pitchFamily="34" charset="0"/>
                <a:ea typeface="Source Sans Pro" pitchFamily="34" charset="-122"/>
                <a:cs typeface="Source Sans Pro" pitchFamily="34" charset="-120"/>
              </a:rPr>
              <a:t>Tracks event-related finances</a:t>
            </a:r>
            <a:endParaRPr lang="en-US" sz="1600" dirty="0"/>
          </a:p>
        </p:txBody>
      </p:sp>
      <p:sp>
        <p:nvSpPr>
          <p:cNvPr id="27" name="Rectangle 26"/>
          <p:cNvSpPr/>
          <p:nvPr/>
        </p:nvSpPr>
        <p:spPr>
          <a:xfrm>
            <a:off x="12244387" y="7486650"/>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166336" y="1979639"/>
            <a:ext cx="5632490" cy="704017"/>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Source Serif Pro Semi Bold" pitchFamily="34" charset="0"/>
                <a:ea typeface="Source Serif Pro Semi Bold" pitchFamily="34" charset="-122"/>
                <a:cs typeface="Source Serif Pro Semi Bold" pitchFamily="34" charset="-120"/>
              </a:rPr>
              <a:t>Project Management</a:t>
            </a:r>
            <a:endParaRPr lang="en-US" sz="4400" dirty="0"/>
          </a:p>
        </p:txBody>
      </p:sp>
      <p:sp>
        <p:nvSpPr>
          <p:cNvPr id="3" name="Text 1"/>
          <p:cNvSpPr/>
          <p:nvPr/>
        </p:nvSpPr>
        <p:spPr>
          <a:xfrm>
            <a:off x="1166336" y="342827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PROJECT table stores core project data.</a:t>
            </a:r>
            <a:endParaRPr lang="en-US" sz="1850" dirty="0"/>
          </a:p>
        </p:txBody>
      </p:sp>
      <p:sp>
        <p:nvSpPr>
          <p:cNvPr id="4" name="Text 2"/>
          <p:cNvSpPr/>
          <p:nvPr/>
        </p:nvSpPr>
        <p:spPr>
          <a:xfrm>
            <a:off x="1166336" y="389500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Each project is linked to a branch and has required budget information.</a:t>
            </a:r>
            <a:endParaRPr lang="en-US" sz="1850" dirty="0"/>
          </a:p>
        </p:txBody>
      </p:sp>
      <p:sp>
        <p:nvSpPr>
          <p:cNvPr id="5" name="Text 3"/>
          <p:cNvSpPr/>
          <p:nvPr/>
        </p:nvSpPr>
        <p:spPr>
          <a:xfrm>
            <a:off x="1166336" y="436172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Multiple staff can be associated with a project using Stuff_Project_Rela.</a:t>
            </a:r>
            <a:endParaRPr lang="en-US" sz="1850" dirty="0"/>
          </a:p>
        </p:txBody>
      </p:sp>
      <p:sp>
        <p:nvSpPr>
          <p:cNvPr id="6" name="Text 4"/>
          <p:cNvSpPr/>
          <p:nvPr/>
        </p:nvSpPr>
        <p:spPr>
          <a:xfrm>
            <a:off x="1166336" y="482845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Financials managed via Balance_Project.</a:t>
            </a:r>
            <a:endParaRPr lang="en-US" sz="1850" dirty="0"/>
          </a:p>
        </p:txBody>
      </p:sp>
      <p:sp>
        <p:nvSpPr>
          <p:cNvPr id="7" name="Text 5"/>
          <p:cNvSpPr/>
          <p:nvPr/>
        </p:nvSpPr>
        <p:spPr>
          <a:xfrm>
            <a:off x="1166336" y="529517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Progress is tracked using STATUS table.</a:t>
            </a:r>
            <a:endParaRPr lang="en-US" sz="1850" dirty="0"/>
          </a:p>
        </p:txBody>
      </p:sp>
      <p:sp>
        <p:nvSpPr>
          <p:cNvPr id="8" name="Text 6"/>
          <p:cNvSpPr/>
          <p:nvPr/>
        </p:nvSpPr>
        <p:spPr>
          <a:xfrm>
            <a:off x="1166336" y="576190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VOLUNTEER table links volunteers to the project.</a:t>
            </a:r>
            <a:endParaRPr lang="en-US" sz="1850" dirty="0"/>
          </a:p>
        </p:txBody>
      </p:sp>
      <p:sp>
        <p:nvSpPr>
          <p:cNvPr id="9" name="Rectangle 8"/>
          <p:cNvSpPr/>
          <p:nvPr/>
        </p:nvSpPr>
        <p:spPr>
          <a:xfrm>
            <a:off x="12572999" y="8614297"/>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066324" y="2081391"/>
            <a:ext cx="5632490" cy="704017"/>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Source Serif Pro Semi Bold" pitchFamily="34" charset="0"/>
                <a:ea typeface="Source Serif Pro Semi Bold" pitchFamily="34" charset="-122"/>
                <a:cs typeface="Source Serif Pro Semi Bold" pitchFamily="34" charset="-120"/>
              </a:rPr>
              <a:t> Event Management</a:t>
            </a:r>
            <a:endParaRPr lang="en-US" sz="4400" dirty="0"/>
          </a:p>
        </p:txBody>
      </p:sp>
      <p:sp>
        <p:nvSpPr>
          <p:cNvPr id="3" name="Text 1"/>
          <p:cNvSpPr/>
          <p:nvPr/>
        </p:nvSpPr>
        <p:spPr>
          <a:xfrm>
            <a:off x="1066324" y="354990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EVENTS and EVENT_CHARITY tables manage the planning and logistics of charity events.</a:t>
            </a:r>
            <a:endParaRPr lang="en-US" sz="1850" dirty="0"/>
          </a:p>
        </p:txBody>
      </p:sp>
      <p:sp>
        <p:nvSpPr>
          <p:cNvPr id="4" name="Text 2"/>
          <p:cNvSpPr/>
          <p:nvPr/>
        </p:nvSpPr>
        <p:spPr>
          <a:xfrm>
            <a:off x="1066324" y="401663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Beneficiaries may attend events (BEN_EVE).</a:t>
            </a:r>
            <a:endParaRPr lang="en-US" sz="1850" dirty="0"/>
          </a:p>
        </p:txBody>
      </p:sp>
      <p:sp>
        <p:nvSpPr>
          <p:cNvPr id="5" name="Text 3"/>
          <p:cNvSpPr/>
          <p:nvPr/>
        </p:nvSpPr>
        <p:spPr>
          <a:xfrm>
            <a:off x="1066324" y="448335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Reports for events are tracked using (Event_Report).</a:t>
            </a:r>
            <a:endParaRPr lang="en-US" sz="1850" dirty="0"/>
          </a:p>
        </p:txBody>
      </p:sp>
      <p:sp>
        <p:nvSpPr>
          <p:cNvPr id="6" name="Text 4"/>
          <p:cNvSpPr/>
          <p:nvPr/>
        </p:nvSpPr>
        <p:spPr>
          <a:xfrm>
            <a:off x="1066324" y="495008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Event-related expenses are recorded via (Balance_Event).</a:t>
            </a:r>
            <a:endParaRPr lang="en-US" sz="1850" dirty="0"/>
          </a:p>
        </p:txBody>
      </p:sp>
      <p:sp>
        <p:nvSpPr>
          <p:cNvPr id="7" name="Text 5"/>
          <p:cNvSpPr/>
          <p:nvPr/>
        </p:nvSpPr>
        <p:spPr>
          <a:xfrm>
            <a:off x="1066324" y="541680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Status updates are maintained in (STATUS).</a:t>
            </a:r>
            <a:endParaRPr lang="en-US" sz="1850" dirty="0"/>
          </a:p>
        </p:txBody>
      </p:sp>
      <p:sp>
        <p:nvSpPr>
          <p:cNvPr id="8" name="Rectangle 7"/>
          <p:cNvSpPr/>
          <p:nvPr/>
        </p:nvSpPr>
        <p:spPr>
          <a:xfrm>
            <a:off x="12658724" y="9069884"/>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123473" y="2315408"/>
            <a:ext cx="6039564" cy="704017"/>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Source Serif Pro Semi Bold" pitchFamily="34" charset="0"/>
                <a:ea typeface="Source Serif Pro Semi Bold" pitchFamily="34" charset="-122"/>
                <a:cs typeface="Source Serif Pro Semi Bold" pitchFamily="34" charset="-120"/>
              </a:rPr>
              <a:t> Financial Management</a:t>
            </a:r>
            <a:endParaRPr lang="en-US" sz="4400" dirty="0"/>
          </a:p>
        </p:txBody>
      </p:sp>
      <p:sp>
        <p:nvSpPr>
          <p:cNvPr id="3" name="Text 1"/>
          <p:cNvSpPr/>
          <p:nvPr/>
        </p:nvSpPr>
        <p:spPr>
          <a:xfrm>
            <a:off x="1123473" y="3422451"/>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BALANCE table tracks all financial transactions (donations, events, projects).</a:t>
            </a:r>
            <a:endParaRPr lang="en-US" sz="1850" dirty="0"/>
          </a:p>
        </p:txBody>
      </p:sp>
      <p:sp>
        <p:nvSpPr>
          <p:cNvPr id="4" name="Text 2"/>
          <p:cNvSpPr/>
          <p:nvPr/>
        </p:nvSpPr>
        <p:spPr>
          <a:xfrm>
            <a:off x="1123473" y="3889176"/>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Linked with STUFF for accountability.</a:t>
            </a:r>
            <a:endParaRPr lang="en-US" sz="1850" dirty="0"/>
          </a:p>
        </p:txBody>
      </p:sp>
      <p:sp>
        <p:nvSpPr>
          <p:cNvPr id="5" name="Text 3"/>
          <p:cNvSpPr/>
          <p:nvPr/>
        </p:nvSpPr>
        <p:spPr>
          <a:xfrm>
            <a:off x="1123473" y="4355901"/>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Separate relationship tables manage which funds belong to which projects/events/donations.</a:t>
            </a:r>
            <a:endParaRPr lang="en-US" sz="1850" dirty="0"/>
          </a:p>
        </p:txBody>
      </p:sp>
      <p:sp>
        <p:nvSpPr>
          <p:cNvPr id="7" name="Rectangle 6"/>
          <p:cNvSpPr/>
          <p:nvPr/>
        </p:nvSpPr>
        <p:spPr>
          <a:xfrm>
            <a:off x="12915899" y="9206150"/>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94873" y="2583477"/>
            <a:ext cx="6340793" cy="704017"/>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Source Serif Pro Semi Bold" pitchFamily="34" charset="0"/>
                <a:ea typeface="Source Serif Pro Semi Bold" pitchFamily="34" charset="-122"/>
                <a:cs typeface="Source Serif Pro Semi Bold" pitchFamily="34" charset="-120"/>
              </a:rPr>
              <a:t> Reports and Monitoring</a:t>
            </a:r>
            <a:endParaRPr lang="en-US" sz="4400" dirty="0"/>
          </a:p>
        </p:txBody>
      </p:sp>
      <p:sp>
        <p:nvSpPr>
          <p:cNvPr id="3" name="Text 1"/>
          <p:cNvSpPr/>
          <p:nvPr/>
        </p:nvSpPr>
        <p:spPr>
          <a:xfrm>
            <a:off x="894873" y="362336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REPORTS provide documentation of activities, primarily linked to events.</a:t>
            </a:r>
            <a:endParaRPr lang="en-US" sz="1850" dirty="0"/>
          </a:p>
        </p:txBody>
      </p:sp>
      <p:sp>
        <p:nvSpPr>
          <p:cNvPr id="4" name="Text 2"/>
          <p:cNvSpPr/>
          <p:nvPr/>
        </p:nvSpPr>
        <p:spPr>
          <a:xfrm>
            <a:off x="894873" y="409009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STATUS table ensures each event and project is tracked through its lifecycle.</a:t>
            </a:r>
            <a:endParaRPr lang="en-US" sz="1850" dirty="0"/>
          </a:p>
        </p:txBody>
      </p:sp>
      <p:sp>
        <p:nvSpPr>
          <p:cNvPr id="5" name="Text 3"/>
          <p:cNvSpPr/>
          <p:nvPr/>
        </p:nvSpPr>
        <p:spPr>
          <a:xfrm>
            <a:off x="894873" y="4556819"/>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Supports transparency and organizational oversight.</a:t>
            </a:r>
            <a:endParaRPr lang="en-US" sz="1850" dirty="0"/>
          </a:p>
        </p:txBody>
      </p:sp>
      <p:sp>
        <p:nvSpPr>
          <p:cNvPr id="6" name="Rectangle 5"/>
          <p:cNvSpPr/>
          <p:nvPr/>
        </p:nvSpPr>
        <p:spPr>
          <a:xfrm>
            <a:off x="12830174" y="9491007"/>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152048" y="2742724"/>
            <a:ext cx="5632490" cy="704017"/>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Source Serif Pro Semi Bold" pitchFamily="34" charset="0"/>
                <a:ea typeface="Source Serif Pro Semi Bold" pitchFamily="34" charset="-122"/>
                <a:cs typeface="Source Serif Pro Semi Bold" pitchFamily="34" charset="-120"/>
              </a:rPr>
              <a:t>Conclusion</a:t>
            </a:r>
            <a:r>
              <a:rPr lang="en-US" sz="4400" dirty="0">
                <a:solidFill>
                  <a:srgbClr val="000000"/>
                </a:solidFill>
                <a:latin typeface="Source Serif Pro Semi Bold" pitchFamily="34" charset="0"/>
                <a:ea typeface="Source Serif Pro Semi Bold" pitchFamily="34" charset="-122"/>
                <a:cs typeface="Source Serif Pro Semi Bold" pitchFamily="34" charset="-120"/>
              </a:rPr>
              <a:t> </a:t>
            </a:r>
            <a:endParaRPr lang="en-US" sz="4400" dirty="0"/>
          </a:p>
        </p:txBody>
      </p:sp>
      <p:sp>
        <p:nvSpPr>
          <p:cNvPr id="3" name="Text 1"/>
          <p:cNvSpPr/>
          <p:nvPr/>
        </p:nvSpPr>
        <p:spPr>
          <a:xfrm>
            <a:off x="1152048" y="3739872"/>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 This database design ensures clear data relationships for managing donors, events, staff, volunteers, projects, and finances. It provides full traceability and accountability across all charity operations, with specific emphasis on project management, financial auditing, and monitoring.</a:t>
            </a:r>
            <a:endParaRPr lang="en-US" sz="1850" dirty="0"/>
          </a:p>
        </p:txBody>
      </p:sp>
      <p:sp>
        <p:nvSpPr>
          <p:cNvPr id="4" name="Rectangle 3"/>
          <p:cNvSpPr/>
          <p:nvPr/>
        </p:nvSpPr>
        <p:spPr>
          <a:xfrm>
            <a:off x="12558711" y="9666684"/>
            <a:ext cx="2386013" cy="7429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rgbClr val="000000"/>
      </a:dk1>
      <a:lt1>
        <a:sysClr val="window" lastClr="FFFFFF"/>
      </a:lt1>
      <a:dk2>
        <a:srgbClr val="455F51"/>
      </a:dk2>
      <a:lt2>
        <a:srgbClr val="E2DFCC"/>
      </a:lt2>
      <a:accent1>
        <a:srgbClr val="99CB38"/>
      </a:accent1>
      <a:accent2>
        <a:srgbClr val="63A537"/>
      </a:accent2>
      <a:accent3>
        <a:srgbClr val="37A76F"/>
      </a:accent3>
      <a:accent4>
        <a:srgbClr val="773D0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737</Words>
  <Application>Microsoft Office PowerPoint</Application>
  <PresentationFormat>Custom</PresentationFormat>
  <Paragraphs>103</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Bell MT</vt:lpstr>
      <vt:lpstr>Calibri</vt:lpstr>
      <vt:lpstr>Calibri Light</vt:lpstr>
      <vt:lpstr>Source Sans Pro</vt:lpstr>
      <vt:lpstr>Source Serif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FROM YOUR      ATTENTION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MRT www.Win2Farsi.com</cp:lastModifiedBy>
  <cp:revision>6</cp:revision>
  <dcterms:created xsi:type="dcterms:W3CDTF">2025-05-30T09:58:52Z</dcterms:created>
  <dcterms:modified xsi:type="dcterms:W3CDTF">2025-05-30T15:13:02Z</dcterms:modified>
</cp:coreProperties>
</file>