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Default Extension="pdf" ContentType="application/pd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08" autoAdjust="0"/>
    <p:restoredTop sz="94714" autoAdjust="0"/>
  </p:normalViewPr>
  <p:slideViewPr>
    <p:cSldViewPr snapToGrid="0" snapToObject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handoutMaster" Target="handoutMasters/handoutMaster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10/6/10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10/6/10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df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df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df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df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df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df"/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df"/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df"/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df"/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double A[N*N], B[N*N], C[N*N];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initMatA</a:t>
            </a:r>
            <a:r>
              <a:rPr lang="en-US" sz="1400" dirty="0" smtClean="0">
                <a:latin typeface="Monaco"/>
                <a:cs typeface="Monaco"/>
              </a:rPr>
              <a:t> (N, A); </a:t>
            </a: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initMatB</a:t>
            </a:r>
            <a:r>
              <a:rPr lang="en-US" sz="1400" dirty="0" smtClean="0">
                <a:latin typeface="Monaco"/>
                <a:cs typeface="Monaco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grpc_initialize</a:t>
            </a:r>
            <a:r>
              <a:rPr lang="en-US" sz="1400" dirty="0" smtClean="0">
                <a:latin typeface="Monaco"/>
                <a:cs typeface="Monaco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grpc_function_handle_t</a:t>
            </a:r>
            <a:r>
              <a:rPr lang="en-US" sz="1400" dirty="0" smtClean="0">
                <a:latin typeface="Monaco"/>
                <a:cs typeface="Monaco"/>
              </a:rPr>
              <a:t> handle; </a:t>
            </a: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grpc_function_handle_default</a:t>
            </a:r>
            <a:r>
              <a:rPr lang="en-US" sz="1400" dirty="0" smtClean="0">
                <a:latin typeface="Monaco"/>
                <a:cs typeface="Monaco"/>
              </a:rPr>
              <a:t> (&amp;handle, "</a:t>
            </a:r>
            <a:r>
              <a:rPr lang="en-US" sz="1400" dirty="0" err="1" smtClean="0">
                <a:latin typeface="Monaco"/>
                <a:cs typeface="Monaco"/>
              </a:rPr>
              <a:t>mat_mult</a:t>
            </a:r>
            <a:r>
              <a:rPr lang="en-US" sz="1400" dirty="0" smtClean="0">
                <a:latin typeface="Monaco"/>
                <a:cs typeface="Monaco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if ( </a:t>
            </a:r>
            <a:r>
              <a:rPr lang="en-US" sz="1400" dirty="0" err="1" smtClean="0">
                <a:latin typeface="Monaco"/>
                <a:cs typeface="Monaco"/>
              </a:rPr>
              <a:t>grpc_call</a:t>
            </a:r>
            <a:r>
              <a:rPr lang="en-US" sz="1400" dirty="0" smtClean="0">
                <a:latin typeface="Monaco"/>
                <a:cs typeface="Monaco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{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exit (1);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} </a:t>
            </a:r>
          </a:p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grpc_function_handle_destruct</a:t>
            </a:r>
            <a:r>
              <a:rPr lang="en-US" sz="1400" dirty="0" smtClean="0">
                <a:latin typeface="Monaco"/>
                <a:cs typeface="Monaco"/>
              </a:rPr>
              <a:t> (&amp;handle); </a:t>
            </a: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grpc_finalize</a:t>
            </a:r>
            <a:r>
              <a:rPr lang="en-US" sz="1400" dirty="0" smtClean="0">
                <a:latin typeface="Monaco"/>
                <a:cs typeface="Monaco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endParaRPr lang="en-US" sz="14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</a:t>
            </a:r>
            <a:r>
              <a:rPr lang="en-US" dirty="0" smtClean="0"/>
              <a:t> favor </a:t>
            </a:r>
            <a:r>
              <a:rPr lang="en-US" dirty="0" smtClean="0"/>
              <a:t>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allows to manage checkpoints </a:t>
            </a:r>
          </a:p>
          <a:p>
            <a:r>
              <a:rPr lang="en-US" dirty="0" smtClean="0"/>
              <a:t>defines an architecture, service interfaces, and scope of client API</a:t>
            </a:r>
          </a:p>
          <a:p>
            <a:r>
              <a:rPr lang="en-US" dirty="0" smtClean="0"/>
              <a:t>a SAGA extensions exists with a matching client 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...)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7143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&lt;</a:t>
            </a:r>
            <a:r>
              <a:rPr lang="en-US" sz="1400" dirty="0" err="1" smtClean="0">
                <a:latin typeface="Monaco"/>
                <a:cs typeface="Monaco"/>
              </a:rPr>
              <a:t>jsdl:JobDefinition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&lt;</a:t>
            </a:r>
            <a:r>
              <a:rPr lang="en-US" sz="1400" dirty="0" err="1" smtClean="0">
                <a:latin typeface="Monaco"/>
                <a:cs typeface="Monaco"/>
              </a:rPr>
              <a:t>JobDescription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&lt;Application&gt;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&lt;</a:t>
            </a:r>
            <a:r>
              <a:rPr lang="en-US" sz="1400" dirty="0" err="1" smtClean="0">
                <a:latin typeface="Monaco"/>
                <a:cs typeface="Monaco"/>
              </a:rPr>
              <a:t>jsdl-posix:POSIXApplication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&lt;/</a:t>
            </a:r>
            <a:r>
              <a:rPr lang="en-US" sz="1400" dirty="0" err="1" smtClean="0">
                <a:latin typeface="Monaco"/>
                <a:cs typeface="Monaco"/>
              </a:rPr>
              <a:t>jsdl-posix:POSIXApplication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&lt;/Application&gt;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&lt;Resources ...&gt;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&lt;</a:t>
            </a:r>
            <a:r>
              <a:rPr lang="en-US" sz="1400" dirty="0" err="1" smtClean="0">
                <a:latin typeface="Monaco"/>
                <a:cs typeface="Monaco"/>
              </a:rPr>
              <a:t>OperatingSystem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&lt;</a:t>
            </a:r>
            <a:r>
              <a:rPr lang="en-US" sz="1400" dirty="0" err="1" smtClean="0">
                <a:latin typeface="Monaco"/>
                <a:cs typeface="Monaco"/>
              </a:rPr>
              <a:t>OperatingSystemType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 &lt;</a:t>
            </a:r>
            <a:r>
              <a:rPr lang="en-US" sz="1400" dirty="0" err="1" smtClean="0">
                <a:latin typeface="Monaco"/>
                <a:cs typeface="Monaco"/>
              </a:rPr>
              <a:t>OperatingSystemName</a:t>
            </a:r>
            <a:r>
              <a:rPr lang="en-US" sz="1400" dirty="0" smtClean="0">
                <a:latin typeface="Monaco"/>
                <a:cs typeface="Monaco"/>
              </a:rPr>
              <a:t>&gt;LINUX&lt;/</a:t>
            </a:r>
            <a:r>
              <a:rPr lang="en-US" sz="1400" dirty="0" err="1" smtClean="0">
                <a:latin typeface="Monaco"/>
                <a:cs typeface="Monaco"/>
              </a:rPr>
              <a:t>OperatingSystemName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&lt;/</a:t>
            </a:r>
            <a:r>
              <a:rPr lang="en-US" sz="1400" dirty="0" err="1" smtClean="0">
                <a:latin typeface="Monaco"/>
                <a:cs typeface="Monaco"/>
              </a:rPr>
              <a:t>OperatingSystemType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&lt;/</a:t>
            </a:r>
            <a:r>
              <a:rPr lang="en-US" sz="1400" dirty="0" err="1" smtClean="0">
                <a:latin typeface="Monaco"/>
                <a:cs typeface="Monaco"/>
              </a:rPr>
              <a:t>OperatingSystem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&lt;/Resources&gt;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&lt;/</a:t>
            </a:r>
            <a:r>
              <a:rPr lang="en-US" sz="1400" dirty="0" err="1" smtClean="0">
                <a:latin typeface="Monaco"/>
                <a:cs typeface="Monaco"/>
              </a:rPr>
              <a:t>JobDescription</a:t>
            </a:r>
            <a:r>
              <a:rPr lang="en-US" sz="1400" dirty="0" smtClean="0">
                <a:latin typeface="Monaco"/>
                <a:cs typeface="Monaco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&lt;</a:t>
            </a:r>
            <a:r>
              <a:rPr lang="en-US" sz="1400" dirty="0" err="1" smtClean="0">
                <a:latin typeface="Monaco"/>
                <a:cs typeface="Monaco"/>
              </a:rPr>
              <a:t>jsdl:JobDefinition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</a:t>
            </a:r>
            <a:endParaRPr lang="en-US" sz="14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XML: embeddable into WSRF (WS-Agreement etc.) </a:t>
            </a:r>
          </a:p>
          <a:p>
            <a:r>
              <a:rPr lang="en-US" dirty="0" smtClean="0"/>
              <a:t>XML, but relatively flat </a:t>
            </a:r>
          </a:p>
          <a:p>
            <a:r>
              <a:rPr lang="en-US" dirty="0" smtClean="0"/>
              <a:t>maps well to existing </a:t>
            </a:r>
            <a:r>
              <a:rPr lang="en-US" dirty="0" err="1" smtClean="0"/>
              <a:t>JDLs</a:t>
            </a:r>
            <a:r>
              <a:rPr lang="en-US" dirty="0" smtClean="0"/>
              <a:t>, but is ’more complete’ </a:t>
            </a:r>
          </a:p>
          <a:p>
            <a:r>
              <a:rPr lang="en-US" dirty="0" smtClean="0"/>
              <a:t>extensible (resource description, job dependencies, workflow) </a:t>
            </a:r>
          </a:p>
          <a:p>
            <a:r>
              <a:rPr lang="en-US" dirty="0" smtClean="0"/>
              <a:t>top down approach!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API specs exist in OGF, and are</a:t>
            </a:r>
            <a:r>
              <a:rPr lang="en-US" dirty="0" smtClean="0"/>
              <a:t> successful </a:t>
            </a:r>
            <a:endParaRPr lang="en-US" dirty="0" smtClean="0"/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</a:p>
          <a:p>
            <a:r>
              <a:rPr lang="en-US" dirty="0" smtClean="0"/>
              <a:t>WSDL as service interface specification cannot replace an application level API (wrong level of abstraction) </a:t>
            </a:r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top-down vs. bottom-up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bottom-up often agrees on (semantic) LCD + backend </a:t>
            </a:r>
            <a:r>
              <a:rPr lang="en-US" dirty="0" smtClean="0"/>
              <a:t>specific </a:t>
            </a:r>
            <a:r>
              <a:rPr lang="en-US" dirty="0" smtClean="0"/>
              <a:t>extensions </a:t>
            </a:r>
          </a:p>
          <a:p>
            <a:r>
              <a:rPr lang="en-US" dirty="0" smtClean="0"/>
              <a:t>top-down usually focuses on semantics of application requirements </a:t>
            </a:r>
          </a:p>
          <a:p>
            <a:endParaRPr lang="en-US" dirty="0" smtClean="0"/>
          </a:p>
          <a:p>
            <a:r>
              <a:rPr lang="en-US" dirty="0" smtClean="0"/>
              <a:t>bottom-up tends to be more powerful </a:t>
            </a:r>
          </a:p>
          <a:p>
            <a:r>
              <a:rPr lang="en-US" dirty="0" smtClean="0"/>
              <a:t>top-down tends to be simpler and more concise </a:t>
            </a:r>
          </a:p>
          <a:p>
            <a:endParaRPr lang="en-US" i="1" dirty="0" smtClean="0"/>
          </a:p>
          <a:p>
            <a:r>
              <a:rPr lang="en-US" b="1" i="1" dirty="0" smtClean="0"/>
              <a:t>we very much prefer top-down! 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200" b="1" dirty="0" smtClean="0"/>
          </a:p>
          <a:p>
            <a:pPr algn="ctr">
              <a:buNone/>
            </a:pPr>
            <a:r>
              <a:rPr lang="en-US" sz="4200" b="1" dirty="0" smtClean="0"/>
              <a:t>SAGA</a:t>
            </a:r>
          </a:p>
          <a:p>
            <a:pPr algn="ctr">
              <a:buNone/>
            </a:pPr>
            <a:endParaRPr lang="en-US" sz="1300" b="1" dirty="0" smtClean="0"/>
          </a:p>
          <a:p>
            <a:pPr algn="ctr">
              <a:buNone/>
            </a:pPr>
            <a:r>
              <a:rPr lang="en-US" sz="2900" dirty="0" smtClean="0"/>
              <a:t>Simple API for Grid Applications</a:t>
            </a:r>
            <a:endParaRPr lang="en-US" sz="2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  <a:endParaRPr lang="en-US" dirty="0" smtClean="0"/>
          </a:p>
          <a:p>
            <a:r>
              <a:rPr lang="en-US" dirty="0" smtClean="0"/>
              <a:t>API Specification </a:t>
            </a:r>
            <a:r>
              <a:rPr lang="en-US" dirty="0" smtClean="0"/>
              <a:t>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57158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// SAGA: File Management example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saga::filesystem::directory</a:t>
            </a:r>
            <a:r>
              <a:rPr lang="en-US" sz="1400" dirty="0" smtClean="0">
                <a:latin typeface="Monaco"/>
                <a:cs typeface="Monaco"/>
              </a:rPr>
              <a:t> dir ("any://</a:t>
            </a:r>
            <a:r>
              <a:rPr lang="en-US" sz="1400" dirty="0" err="1" smtClean="0">
                <a:latin typeface="Monaco"/>
                <a:cs typeface="Monaco"/>
              </a:rPr>
              <a:t>remote.host.net</a:t>
            </a:r>
            <a:r>
              <a:rPr lang="en-US" sz="1400" dirty="0" smtClean="0">
                <a:latin typeface="Monaco"/>
                <a:cs typeface="Monaco"/>
              </a:rPr>
              <a:t>//data/");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if ( </a:t>
            </a:r>
            <a:r>
              <a:rPr lang="en-US" sz="1400" dirty="0" err="1" smtClean="0">
                <a:latin typeface="Monaco"/>
                <a:cs typeface="Monaco"/>
              </a:rPr>
              <a:t>dir.exists</a:t>
            </a:r>
            <a:r>
              <a:rPr lang="en-US" sz="1400" dirty="0" smtClean="0">
                <a:latin typeface="Monaco"/>
                <a:cs typeface="Monaco"/>
              </a:rPr>
              <a:t> ("a") &amp;&amp; ! </a:t>
            </a:r>
            <a:r>
              <a:rPr lang="en-US" sz="1400" dirty="0" err="1" smtClean="0">
                <a:latin typeface="Monaco"/>
                <a:cs typeface="Monaco"/>
              </a:rPr>
              <a:t>dir.is_dir</a:t>
            </a:r>
            <a:r>
              <a:rPr lang="en-US" sz="1400" dirty="0" smtClean="0">
                <a:latin typeface="Monaco"/>
                <a:cs typeface="Monaco"/>
              </a:rPr>
              <a:t> ("a") ) 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</a:t>
            </a:r>
            <a:r>
              <a:rPr lang="en-US" sz="1400" dirty="0" err="1" smtClean="0">
                <a:latin typeface="Monaco"/>
                <a:cs typeface="Monaco"/>
              </a:rPr>
              <a:t>dir.copy</a:t>
            </a:r>
            <a:r>
              <a:rPr lang="en-US" sz="1400" dirty="0" smtClean="0">
                <a:latin typeface="Monaco"/>
                <a:cs typeface="Monaco"/>
              </a:rPr>
              <a:t> ("a", "</a:t>
            </a:r>
            <a:r>
              <a:rPr lang="en-US" sz="1400" dirty="0" err="1" smtClean="0">
                <a:latin typeface="Monaco"/>
                <a:cs typeface="Monaco"/>
              </a:rPr>
              <a:t>b</a:t>
            </a:r>
            <a:r>
              <a:rPr lang="en-US" sz="1400" dirty="0" smtClean="0">
                <a:latin typeface="Monaco"/>
                <a:cs typeface="Monaco"/>
              </a:rPr>
              <a:t>", Overwrite); </a:t>
            </a:r>
          </a:p>
          <a:p>
            <a:r>
              <a:rPr lang="en-US" sz="1400" dirty="0" smtClean="0">
                <a:latin typeface="Monaco"/>
                <a:cs typeface="Monaco"/>
              </a:rPr>
              <a:t>}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list &lt;</a:t>
            </a:r>
            <a:r>
              <a:rPr lang="en-US" sz="1400" dirty="0" err="1" smtClean="0">
                <a:latin typeface="Monaco"/>
                <a:cs typeface="Monaco"/>
              </a:rPr>
              <a:t>saga::url</a:t>
            </a:r>
            <a:r>
              <a:rPr lang="en-US" sz="1400" dirty="0" smtClean="0">
                <a:latin typeface="Monaco"/>
                <a:cs typeface="Monaco"/>
              </a:rPr>
              <a:t>&gt; names = </a:t>
            </a:r>
            <a:r>
              <a:rPr lang="en-US" sz="1400" dirty="0" err="1" smtClean="0">
                <a:latin typeface="Monaco"/>
                <a:cs typeface="Monaco"/>
              </a:rPr>
              <a:t>dir.find</a:t>
            </a:r>
            <a:r>
              <a:rPr lang="en-US" sz="1400" dirty="0" smtClean="0">
                <a:latin typeface="Monaco"/>
                <a:cs typeface="Monaco"/>
              </a:rPr>
              <a:t> ("*-{123}.txt");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saga::filesystem::directory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tmp</a:t>
            </a:r>
            <a:r>
              <a:rPr lang="en-US" sz="1400" dirty="0" smtClean="0">
                <a:latin typeface="Monaco"/>
                <a:cs typeface="Monaco"/>
              </a:rPr>
              <a:t>  = </a:t>
            </a:r>
            <a:r>
              <a:rPr lang="en-US" sz="1400" dirty="0" err="1" smtClean="0">
                <a:latin typeface="Monaco"/>
                <a:cs typeface="Monaco"/>
              </a:rPr>
              <a:t>dir.open_dir</a:t>
            </a:r>
            <a:r>
              <a:rPr lang="en-US" sz="1400" dirty="0" smtClean="0">
                <a:latin typeface="Monaco"/>
                <a:cs typeface="Monaco"/>
              </a:rPr>
              <a:t> ("</a:t>
            </a:r>
            <a:r>
              <a:rPr lang="en-US" sz="1400" dirty="0" err="1" smtClean="0">
                <a:latin typeface="Monaco"/>
                <a:cs typeface="Monaco"/>
              </a:rPr>
              <a:t>tmp</a:t>
            </a:r>
            <a:r>
              <a:rPr lang="en-US" sz="1400" dirty="0" smtClean="0">
                <a:latin typeface="Monaco"/>
                <a:cs typeface="Monaco"/>
              </a:rPr>
              <a:t>/", Create); </a:t>
            </a:r>
            <a:r>
              <a:rPr lang="en-US" sz="1400" dirty="0" err="1" smtClean="0">
                <a:latin typeface="Monaco"/>
                <a:cs typeface="Monaco"/>
              </a:rPr>
              <a:t>saga::filesystem::file</a:t>
            </a:r>
            <a:r>
              <a:rPr lang="en-US" sz="1400" dirty="0" smtClean="0">
                <a:latin typeface="Monaco"/>
                <a:cs typeface="Monaco"/>
              </a:rPr>
              <a:t>      file = </a:t>
            </a:r>
            <a:r>
              <a:rPr lang="en-US" sz="1400" dirty="0" err="1" smtClean="0">
                <a:latin typeface="Monaco"/>
                <a:cs typeface="Monaco"/>
              </a:rPr>
              <a:t>dir.open</a:t>
            </a:r>
            <a:r>
              <a:rPr lang="en-US" sz="1400" dirty="0" smtClean="0">
                <a:latin typeface="Monaco"/>
                <a:cs typeface="Monaco"/>
              </a:rPr>
              <a:t>     ("</a:t>
            </a:r>
            <a:r>
              <a:rPr lang="en-US" sz="1400" dirty="0" err="1" smtClean="0">
                <a:latin typeface="Monaco"/>
                <a:cs typeface="Monaco"/>
              </a:rPr>
              <a:t>tmp/data.txt</a:t>
            </a:r>
            <a:r>
              <a:rPr lang="en-US" sz="1400" dirty="0" smtClean="0">
                <a:latin typeface="Monaco"/>
                <a:cs typeface="Monaco"/>
              </a:rPr>
              <a:t>");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endParaRPr lang="en-US" sz="14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background recap</a:t>
            </a:r>
          </a:p>
          <a:p>
            <a:r>
              <a:rPr lang="en-US" dirty="0" smtClean="0"/>
              <a:t>API structure and scope</a:t>
            </a:r>
          </a:p>
          <a:p>
            <a:r>
              <a:rPr lang="en-US" dirty="0" smtClean="0"/>
              <a:t>API walkthrough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API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31571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// SAGA: Job Submission example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saga::job::description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jd</a:t>
            </a:r>
            <a:r>
              <a:rPr lang="en-US" sz="1400" dirty="0" smtClean="0">
                <a:latin typeface="Monaco"/>
                <a:cs typeface="Monaco"/>
              </a:rPr>
              <a:t>; </a:t>
            </a:r>
          </a:p>
          <a:p>
            <a:r>
              <a:rPr lang="en-US" sz="1400" dirty="0" smtClean="0">
                <a:latin typeface="Monaco"/>
                <a:cs typeface="Monaco"/>
              </a:rPr>
              <a:t>// details left out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saga::job::service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js</a:t>
            </a:r>
            <a:r>
              <a:rPr lang="en-US" sz="1400" dirty="0" smtClean="0">
                <a:latin typeface="Monaco"/>
                <a:cs typeface="Monaco"/>
              </a:rPr>
              <a:t> ("any://</a:t>
            </a:r>
            <a:r>
              <a:rPr lang="en-US" sz="1400" dirty="0" err="1" smtClean="0">
                <a:latin typeface="Monaco"/>
                <a:cs typeface="Monaco"/>
              </a:rPr>
              <a:t>remote.host.net</a:t>
            </a:r>
            <a:r>
              <a:rPr lang="en-US" sz="1400" dirty="0" smtClean="0">
                <a:latin typeface="Monaco"/>
                <a:cs typeface="Monaco"/>
              </a:rPr>
              <a:t>/"); 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saga::job::job</a:t>
            </a:r>
            <a:r>
              <a:rPr lang="en-US" sz="1400" dirty="0" smtClean="0">
                <a:latin typeface="Monaco"/>
                <a:cs typeface="Monaco"/>
              </a:rPr>
              <a:t>     </a:t>
            </a:r>
            <a:r>
              <a:rPr lang="en-US" sz="1400" dirty="0" err="1" smtClean="0">
                <a:latin typeface="Monaco"/>
                <a:cs typeface="Monaco"/>
              </a:rPr>
              <a:t>j</a:t>
            </a:r>
            <a:r>
              <a:rPr lang="en-US" sz="1400" dirty="0" smtClean="0">
                <a:latin typeface="Monaco"/>
                <a:cs typeface="Monaco"/>
              </a:rPr>
              <a:t> = </a:t>
            </a:r>
            <a:r>
              <a:rPr lang="en-US" sz="1400" dirty="0" err="1" smtClean="0">
                <a:latin typeface="Monaco"/>
                <a:cs typeface="Monaco"/>
              </a:rPr>
              <a:t>js.create_job</a:t>
            </a:r>
            <a:r>
              <a:rPr lang="en-US" sz="1400" dirty="0" smtClean="0">
                <a:latin typeface="Monaco"/>
                <a:cs typeface="Monaco"/>
              </a:rPr>
              <a:t> (</a:t>
            </a:r>
            <a:r>
              <a:rPr lang="en-US" sz="1400" dirty="0" err="1" smtClean="0">
                <a:latin typeface="Monaco"/>
                <a:cs typeface="Monaco"/>
              </a:rPr>
              <a:t>jd</a:t>
            </a:r>
            <a:r>
              <a:rPr lang="en-US" sz="1400" dirty="0" smtClean="0">
                <a:latin typeface="Monaco"/>
                <a:cs typeface="Monaco"/>
              </a:rPr>
              <a:t>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j.run</a:t>
            </a:r>
            <a:r>
              <a:rPr lang="en-US" sz="1400" dirty="0" smtClean="0">
                <a:latin typeface="Monaco"/>
                <a:cs typeface="Monaco"/>
              </a:rPr>
              <a:t> ();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"Job State: " &lt;&lt; </a:t>
            </a:r>
            <a:r>
              <a:rPr lang="en-US" sz="1400" dirty="0" err="1" smtClean="0">
                <a:latin typeface="Monaco"/>
                <a:cs typeface="Monaco"/>
              </a:rPr>
              <a:t>j.get_state</a:t>
            </a:r>
            <a:r>
              <a:rPr lang="en-US" sz="1400" dirty="0" smtClean="0">
                <a:latin typeface="Monaco"/>
                <a:cs typeface="Monaco"/>
              </a:rPr>
              <a:t> ()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j.wait</a:t>
            </a:r>
            <a:r>
              <a:rPr lang="en-US" sz="1400" dirty="0" smtClean="0">
                <a:latin typeface="Monaco"/>
                <a:cs typeface="Monaco"/>
              </a:rPr>
              <a:t> ();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</a:t>
            </a:r>
            <a:r>
              <a:rPr lang="en-US" sz="1400" dirty="0" err="1" smtClean="0">
                <a:latin typeface="Monaco"/>
                <a:cs typeface="Monaco"/>
              </a:rPr>
              <a:t>Retval</a:t>
            </a:r>
            <a:r>
              <a:rPr lang="en-US" sz="1400" dirty="0" smtClean="0">
                <a:latin typeface="Monaco"/>
                <a:cs typeface="Monaco"/>
              </a:rPr>
              <a:t> " &lt;&lt; </a:t>
            </a:r>
            <a:r>
              <a:rPr lang="en-US" sz="1400" dirty="0" err="1" smtClean="0">
                <a:latin typeface="Monaco"/>
                <a:cs typeface="Monaco"/>
              </a:rPr>
              <a:t>j.get_attribute</a:t>
            </a:r>
            <a:r>
              <a:rPr lang="en-US" sz="1400" dirty="0" smtClean="0">
                <a:latin typeface="Monaco"/>
                <a:cs typeface="Monaco"/>
              </a:rPr>
              <a:t> ("</a:t>
            </a:r>
            <a:r>
              <a:rPr lang="en-US" sz="1400" dirty="0" err="1" smtClean="0">
                <a:latin typeface="Monaco"/>
                <a:cs typeface="Monaco"/>
              </a:rPr>
              <a:t>ExitCode</a:t>
            </a:r>
            <a:r>
              <a:rPr lang="en-US" sz="1400" dirty="0" smtClean="0">
                <a:latin typeface="Monaco"/>
                <a:cs typeface="Monaco"/>
              </a:rPr>
              <a:t>")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endParaRPr lang="en-US" sz="14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31571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// SAGA: Job Submission example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saga::job::service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js</a:t>
            </a:r>
            <a:r>
              <a:rPr lang="en-US" sz="1400" dirty="0" smtClean="0">
                <a:latin typeface="Monaco"/>
                <a:cs typeface="Monaco"/>
              </a:rPr>
              <a:t> ("any://</a:t>
            </a:r>
            <a:r>
              <a:rPr lang="en-US" sz="1400" dirty="0" err="1" smtClean="0">
                <a:latin typeface="Monaco"/>
                <a:cs typeface="Monaco"/>
              </a:rPr>
              <a:t>remote.host.net</a:t>
            </a:r>
            <a:r>
              <a:rPr lang="en-US" sz="1400" dirty="0" smtClean="0">
                <a:latin typeface="Monaco"/>
                <a:cs typeface="Monaco"/>
              </a:rPr>
              <a:t>"); </a:t>
            </a:r>
          </a:p>
          <a:p>
            <a:r>
              <a:rPr lang="en-US" sz="1400" dirty="0" err="1" smtClean="0">
                <a:latin typeface="Monaco"/>
                <a:cs typeface="Monaco"/>
              </a:rPr>
              <a:t>saga::job::job</a:t>
            </a:r>
            <a:r>
              <a:rPr lang="en-US" sz="1400" dirty="0" smtClean="0">
                <a:latin typeface="Monaco"/>
                <a:cs typeface="Monaco"/>
              </a:rPr>
              <a:t>     </a:t>
            </a:r>
            <a:r>
              <a:rPr lang="en-US" sz="1400" dirty="0" err="1" smtClean="0">
                <a:latin typeface="Monaco"/>
                <a:cs typeface="Monaco"/>
              </a:rPr>
              <a:t>j</a:t>
            </a:r>
            <a:r>
              <a:rPr lang="en-US" sz="1400" dirty="0" smtClean="0">
                <a:latin typeface="Monaco"/>
                <a:cs typeface="Monaco"/>
              </a:rPr>
              <a:t> = </a:t>
            </a:r>
            <a:r>
              <a:rPr lang="en-US" sz="1400" dirty="0" err="1" smtClean="0">
                <a:latin typeface="Monaco"/>
                <a:cs typeface="Monaco"/>
              </a:rPr>
              <a:t>js.run_job</a:t>
            </a:r>
            <a:r>
              <a:rPr lang="en-US" sz="1400" dirty="0" smtClean="0">
                <a:latin typeface="Monaco"/>
                <a:cs typeface="Monaco"/>
              </a:rPr>
              <a:t> ("touch /</a:t>
            </a:r>
            <a:r>
              <a:rPr lang="en-US" sz="1400" dirty="0" err="1" smtClean="0">
                <a:latin typeface="Monaco"/>
                <a:cs typeface="Monaco"/>
              </a:rPr>
              <a:t>tmp/touch.me</a:t>
            </a:r>
            <a:r>
              <a:rPr lang="en-US" sz="1400" dirty="0" smtClean="0">
                <a:latin typeface="Monaco"/>
                <a:cs typeface="Monaco"/>
              </a:rPr>
              <a:t>");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"Job State: " &lt;&lt; </a:t>
            </a:r>
            <a:r>
              <a:rPr lang="en-US" sz="1400" dirty="0" err="1" smtClean="0">
                <a:latin typeface="Monaco"/>
                <a:cs typeface="Monaco"/>
              </a:rPr>
              <a:t>j.get_state</a:t>
            </a:r>
            <a:r>
              <a:rPr lang="en-US" sz="1400" dirty="0" smtClean="0">
                <a:latin typeface="Monaco"/>
                <a:cs typeface="Monaco"/>
              </a:rPr>
              <a:t> ()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j.wait</a:t>
            </a:r>
            <a:r>
              <a:rPr lang="en-US" sz="1400" dirty="0" smtClean="0">
                <a:latin typeface="Monaco"/>
                <a:cs typeface="Monaco"/>
              </a:rPr>
              <a:t> (); 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cout</a:t>
            </a:r>
            <a:r>
              <a:rPr lang="en-US" sz="1400" dirty="0" smtClean="0">
                <a:latin typeface="Monaco"/>
                <a:cs typeface="Monaco"/>
              </a:rPr>
              <a:t> &lt;&lt; "</a:t>
            </a:r>
            <a:r>
              <a:rPr lang="en-US" sz="1400" dirty="0" err="1" smtClean="0">
                <a:latin typeface="Monaco"/>
                <a:cs typeface="Monaco"/>
              </a:rPr>
              <a:t>Retval</a:t>
            </a:r>
            <a:r>
              <a:rPr lang="en-US" sz="1400" dirty="0" smtClean="0">
                <a:latin typeface="Monaco"/>
                <a:cs typeface="Monaco"/>
              </a:rPr>
              <a:t> " &lt;&lt; </a:t>
            </a:r>
            <a:r>
              <a:rPr lang="en-US" sz="1400" dirty="0" err="1" smtClean="0">
                <a:latin typeface="Monaco"/>
                <a:cs typeface="Monaco"/>
              </a:rPr>
              <a:t>j.get_attribute</a:t>
            </a:r>
            <a:r>
              <a:rPr lang="en-US" sz="1400" dirty="0" smtClean="0">
                <a:latin typeface="Monaco"/>
                <a:cs typeface="Monaco"/>
              </a:rPr>
              <a:t> ("</a:t>
            </a:r>
            <a:r>
              <a:rPr lang="en-US" sz="1400" dirty="0" err="1" smtClean="0">
                <a:latin typeface="Monaco"/>
                <a:cs typeface="Monaco"/>
              </a:rPr>
              <a:t>ExitCode</a:t>
            </a:r>
            <a:r>
              <a:rPr lang="en-US" sz="1400" dirty="0" smtClean="0">
                <a:latin typeface="Monaco"/>
                <a:cs typeface="Monaco"/>
              </a:rPr>
              <a:t>") &lt;&lt; </a:t>
            </a:r>
            <a:r>
              <a:rPr lang="en-US" sz="1400" dirty="0" err="1" smtClean="0">
                <a:latin typeface="Monaco"/>
                <a:cs typeface="Monaco"/>
              </a:rPr>
              <a:t>endl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endParaRPr lang="en-US" sz="1400" dirty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oriented: inheritance, interfaces 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 non-functional API: </a:t>
            </a:r>
          </a:p>
          <a:p>
            <a:pPr lvl="2"/>
            <a:r>
              <a:rPr lang="en-US" dirty="0" smtClean="0"/>
              <a:t>look &amp; feel: orthogonal to functional API </a:t>
            </a:r>
          </a:p>
          <a:p>
            <a:pPr lvl="2"/>
            <a:r>
              <a:rPr lang="en-US" dirty="0" smtClean="0"/>
              <a:t>typically not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1"/>
            <a:r>
              <a:rPr lang="en-US" dirty="0" smtClean="0"/>
              <a:t> functional API: </a:t>
            </a:r>
          </a:p>
          <a:p>
            <a:pPr lvl="2"/>
            <a:r>
              <a:rPr lang="en-US" dirty="0" smtClean="0"/>
              <a:t>API ’Packages</a:t>
            </a:r>
            <a:r>
              <a:rPr lang="en-US" dirty="0" smtClean="0"/>
              <a:t>’ extensible </a:t>
            </a:r>
            <a:endParaRPr lang="en-US" dirty="0" smtClean="0"/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0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2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 often targets legacy applications (</a:t>
            </a:r>
            <a:r>
              <a:rPr lang="en-US" dirty="0" err="1" smtClean="0"/>
              <a:t>Unicore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, Condor, ...) </a:t>
            </a:r>
          </a:p>
          <a:p>
            <a:r>
              <a:rPr lang="en-US" dirty="0" smtClean="0"/>
              <a:t>some are distribution aware (MPICH-G, </a:t>
            </a:r>
            <a:r>
              <a:rPr lang="en-US" dirty="0" err="1" smtClean="0"/>
              <a:t>Ninf</a:t>
            </a:r>
            <a:r>
              <a:rPr lang="en-US" dirty="0" smtClean="0"/>
              <a:t>-G, . . . ) </a:t>
            </a:r>
          </a:p>
          <a:p>
            <a:r>
              <a:rPr lang="en-US" dirty="0" smtClean="0"/>
              <a:t>few APIs exist for Grid aware applications </a:t>
            </a:r>
          </a:p>
          <a:p>
            <a:pPr lvl="1"/>
            <a:r>
              <a:rPr lang="en-US" dirty="0" err="1" smtClean="0"/>
              <a:t>GridFTP</a:t>
            </a:r>
            <a:r>
              <a:rPr lang="en-US" dirty="0" smtClean="0"/>
              <a:t>/GRAM </a:t>
            </a:r>
          </a:p>
          <a:p>
            <a:pPr lvl="1"/>
            <a:r>
              <a:rPr lang="en-US" dirty="0" smtClean="0"/>
              <a:t>DRMAA </a:t>
            </a:r>
          </a:p>
          <a:p>
            <a:pPr lvl="1"/>
            <a:r>
              <a:rPr lang="en-US" dirty="0" err="1" smtClean="0"/>
              <a:t>gLite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GAT </a:t>
            </a:r>
          </a:p>
          <a:p>
            <a:pPr lvl="1"/>
            <a:r>
              <a:rPr lang="en-US" dirty="0" smtClean="0"/>
              <a:t>Cloud APIs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3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4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5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6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7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5" name="Content Placeholder 4" descr="classes-8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9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4" name="Content Placeholder 3" descr="classes-10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APIs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of Grid Middleware implies diversity of APIs </a:t>
            </a:r>
          </a:p>
          <a:p>
            <a:r>
              <a:rPr lang="en-US" dirty="0" smtClean="0"/>
              <a:t>some APIs try to generalize Grid programming concepts</a:t>
            </a:r>
          </a:p>
          <a:p>
            <a:r>
              <a:rPr lang="en-US" dirty="0" smtClean="0"/>
              <a:t>difficult to keep up with MW development, and to stay </a:t>
            </a:r>
            <a:r>
              <a:rPr lang="en-US" b="1" dirty="0" smtClean="0"/>
              <a:t>simple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GGF) standardizes distributed computing infrastructures/MW</a:t>
            </a:r>
          </a:p>
          <a:p>
            <a:r>
              <a:rPr lang="en-US" dirty="0" smtClean="0"/>
              <a:t>e.g. standardized job description language (JSDL) </a:t>
            </a:r>
          </a:p>
          <a:p>
            <a:r>
              <a:rPr lang="en-US" dirty="0" smtClean="0"/>
              <a:t>focuses on interfaces, but also protocols, architecture, APIs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some 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Job Submission and Description Language (JSDL) </a:t>
            </a:r>
          </a:p>
          <a:p>
            <a:r>
              <a:rPr lang="en-US" dirty="0" smtClean="0"/>
              <a:t>numerous ser vice interfaces, often WS-based (WSRF)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2010 – OO, extended, SAGA aligned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032000"/>
            <a:ext cx="7966954" cy="440120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err="1" smtClean="0">
                <a:latin typeface="Monaco"/>
                <a:cs typeface="Monaco"/>
              </a:rPr>
              <a:t>drmaa_job_template_t</a:t>
            </a:r>
            <a:r>
              <a:rPr lang="en-US" sz="1400" dirty="0" smtClean="0">
                <a:latin typeface="Monaco"/>
                <a:cs typeface="Monaco"/>
              </a:rPr>
              <a:t> * </a:t>
            </a:r>
            <a:r>
              <a:rPr lang="en-US" sz="1400" dirty="0" err="1" smtClean="0">
                <a:latin typeface="Monaco"/>
                <a:cs typeface="Monaco"/>
              </a:rPr>
              <a:t>job_template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pPr>
              <a:buNone/>
            </a:pPr>
            <a:endParaRPr lang="en-US" sz="1400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if ( ! ( </a:t>
            </a:r>
            <a:r>
              <a:rPr lang="en-US" sz="1400" dirty="0" err="1" smtClean="0">
                <a:latin typeface="Monaco"/>
                <a:cs typeface="Monaco"/>
              </a:rPr>
              <a:t>job_template</a:t>
            </a:r>
            <a:r>
              <a:rPr lang="en-US" sz="1400" dirty="0" smtClean="0">
                <a:latin typeface="Monaco"/>
                <a:cs typeface="Monaco"/>
              </a:rPr>
              <a:t> = </a:t>
            </a:r>
            <a:r>
              <a:rPr lang="en-US" sz="1400" dirty="0" err="1" smtClean="0">
                <a:latin typeface="Monaco"/>
                <a:cs typeface="Monaco"/>
              </a:rPr>
              <a:t>create_job_template</a:t>
            </a:r>
            <a:r>
              <a:rPr lang="en-US" sz="1400" dirty="0" smtClean="0">
                <a:latin typeface="Monaco"/>
                <a:cs typeface="Monaco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</a:t>
            </a:r>
            <a:r>
              <a:rPr lang="en-US" sz="1400" dirty="0" err="1" smtClean="0">
                <a:latin typeface="Monaco"/>
                <a:cs typeface="Monaco"/>
              </a:rPr>
              <a:t>fprintf</a:t>
            </a:r>
            <a:r>
              <a:rPr lang="en-US" sz="1400" dirty="0" smtClean="0">
                <a:latin typeface="Monaco"/>
                <a:cs typeface="Monaco"/>
              </a:rPr>
              <a:t> (</a:t>
            </a:r>
            <a:r>
              <a:rPr lang="en-US" sz="1400" dirty="0" err="1" smtClean="0">
                <a:latin typeface="Monaco"/>
                <a:cs typeface="Monaco"/>
              </a:rPr>
              <a:t>stderr</a:t>
            </a:r>
            <a:r>
              <a:rPr lang="en-US" sz="1400" dirty="0" smtClean="0">
                <a:latin typeface="Monaco"/>
                <a:cs typeface="Monaco"/>
              </a:rPr>
              <a:t>, "</a:t>
            </a:r>
            <a:r>
              <a:rPr lang="en-US" sz="1400" dirty="0" err="1" smtClean="0">
                <a:latin typeface="Monaco"/>
                <a:cs typeface="Monaco"/>
              </a:rPr>
              <a:t>create_job_template</a:t>
            </a:r>
            <a:r>
              <a:rPr lang="en-US" sz="1400" dirty="0" smtClean="0">
                <a:latin typeface="Monaco"/>
                <a:cs typeface="Monaco"/>
              </a:rPr>
              <a:t> failed\</a:t>
            </a:r>
            <a:r>
              <a:rPr lang="en-US" sz="1400" dirty="0" err="1" smtClean="0">
                <a:latin typeface="Monaco"/>
                <a:cs typeface="Monaco"/>
              </a:rPr>
              <a:t>n</a:t>
            </a:r>
            <a:r>
              <a:rPr lang="en-US" sz="1400" dirty="0" smtClean="0">
                <a:latin typeface="Monaco"/>
                <a:cs typeface="Monaco"/>
              </a:rPr>
              <a:t>");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return 1;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while ( ( </a:t>
            </a:r>
            <a:r>
              <a:rPr lang="en-US" sz="1400" dirty="0" err="1" smtClean="0">
                <a:latin typeface="Monaco"/>
                <a:cs typeface="Monaco"/>
              </a:rPr>
              <a:t>drmaa_errno</a:t>
            </a:r>
            <a:r>
              <a:rPr lang="en-US" sz="1400" dirty="0" smtClean="0">
                <a:latin typeface="Monaco"/>
                <a:cs typeface="Monaco"/>
              </a:rPr>
              <a:t> = </a:t>
            </a:r>
            <a:r>
              <a:rPr lang="en-US" sz="1400" dirty="0" err="1" smtClean="0">
                <a:latin typeface="Monaco"/>
                <a:cs typeface="Monaco"/>
              </a:rPr>
              <a:t>drmaa_run_job</a:t>
            </a:r>
            <a:r>
              <a:rPr lang="en-US" sz="1400" dirty="0" smtClean="0">
                <a:latin typeface="Monaco"/>
                <a:cs typeface="Monaco"/>
              </a:rPr>
              <a:t> (</a:t>
            </a:r>
            <a:r>
              <a:rPr lang="en-US" sz="1400" dirty="0" err="1" smtClean="0">
                <a:latin typeface="Monaco"/>
                <a:cs typeface="Monaco"/>
              </a:rPr>
              <a:t>job_id</a:t>
            </a:r>
            <a:r>
              <a:rPr lang="en-US" sz="1400" dirty="0" smtClean="0">
                <a:latin typeface="Monaco"/>
                <a:cs typeface="Monaco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                                   </a:t>
            </a:r>
            <a:r>
              <a:rPr lang="en-US" sz="1400" dirty="0" err="1" smtClean="0">
                <a:latin typeface="Monaco"/>
                <a:cs typeface="Monaco"/>
              </a:rPr>
              <a:t>sizeof</a:t>
            </a:r>
            <a:r>
              <a:rPr lang="en-US" sz="1400" dirty="0" smtClean="0">
                <a:latin typeface="Monaco"/>
                <a:cs typeface="Monaco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                                   </a:t>
            </a:r>
            <a:r>
              <a:rPr lang="en-US" sz="1400" dirty="0" err="1" smtClean="0">
                <a:latin typeface="Monaco"/>
                <a:cs typeface="Monaco"/>
              </a:rPr>
              <a:t>job_template</a:t>
            </a:r>
            <a:r>
              <a:rPr lang="en-US" sz="1400" dirty="0" smtClean="0">
                <a:latin typeface="Monaco"/>
                <a:cs typeface="Monaco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                                   </a:t>
            </a:r>
            <a:r>
              <a:rPr lang="en-US" sz="1400" dirty="0" err="1" smtClean="0">
                <a:latin typeface="Monaco"/>
                <a:cs typeface="Monaco"/>
              </a:rPr>
              <a:t>sizeof</a:t>
            </a:r>
            <a:r>
              <a:rPr lang="en-US" sz="1400" dirty="0" smtClean="0">
                <a:latin typeface="Monaco"/>
                <a:cs typeface="Monaco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fprintf</a:t>
            </a:r>
            <a:r>
              <a:rPr lang="en-US" sz="1400" dirty="0" smtClean="0">
                <a:latin typeface="Monaco"/>
                <a:cs typeface="Monaco"/>
              </a:rPr>
              <a:t> (</a:t>
            </a:r>
            <a:r>
              <a:rPr lang="en-US" sz="1400" dirty="0" err="1" smtClean="0">
                <a:latin typeface="Monaco"/>
                <a:cs typeface="Monaco"/>
              </a:rPr>
              <a:t>stderr</a:t>
            </a:r>
            <a:r>
              <a:rPr lang="en-US" sz="1400" dirty="0" smtClean="0">
                <a:latin typeface="Monaco"/>
                <a:cs typeface="Monaco"/>
              </a:rPr>
              <a:t>, "</a:t>
            </a:r>
            <a:r>
              <a:rPr lang="en-US" sz="1400" dirty="0" err="1" smtClean="0">
                <a:latin typeface="Monaco"/>
                <a:cs typeface="Monaco"/>
              </a:rPr>
              <a:t>drmaa_run_job</a:t>
            </a:r>
            <a:r>
              <a:rPr lang="en-US" sz="1400" dirty="0" smtClean="0">
                <a:latin typeface="Monaco"/>
                <a:cs typeface="Monaco"/>
              </a:rPr>
              <a:t> failed: %</a:t>
            </a:r>
            <a:r>
              <a:rPr lang="en-US" sz="1400" dirty="0" err="1" smtClean="0">
                <a:latin typeface="Monaco"/>
                <a:cs typeface="Monaco"/>
              </a:rPr>
              <a:t>s\n</a:t>
            </a:r>
            <a:r>
              <a:rPr lang="en-US" sz="1400" dirty="0" smtClean="0">
                <a:latin typeface="Monaco"/>
                <a:cs typeface="Monaco"/>
              </a:rPr>
              <a:t>", diagnosis);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sleep (1); 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 smtClean="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</a:t>
            </a:r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rpc</a:t>
            </a:r>
            <a:r>
              <a:rPr lang="en-US" dirty="0" smtClean="0"/>
              <a:t> calls</a:t>
            </a:r>
          </a:p>
          <a:p>
            <a:r>
              <a:rPr lang="en-US" dirty="0" smtClean="0"/>
              <a:t>gridrpc.v2 adds support for remote data handles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Template.pptx</Template>
  <TotalTime>281</TotalTime>
  <Words>1480</Words>
  <Application>Microsoft Macintosh PowerPoint</Application>
  <PresentationFormat>On-screen Show (4:3)</PresentationFormat>
  <Paragraphs>239</Paragraphs>
  <Slides>39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Perspective</vt:lpstr>
      <vt:lpstr>Introduction to the SAGA API</vt:lpstr>
      <vt:lpstr>Agenda</vt:lpstr>
      <vt:lpstr>Grid APIs and Frameworks</vt:lpstr>
      <vt:lpstr>Grid APIs and Frameworks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</vt:lpstr>
      <vt:lpstr>OGF: JSDL</vt:lpstr>
      <vt:lpstr>OGF: JSDL</vt:lpstr>
      <vt:lpstr>OGF: JSDL</vt:lpstr>
      <vt:lpstr>OGF: Summary</vt:lpstr>
      <vt:lpstr>OGF: top-down vs. bottom-up</vt:lpstr>
      <vt:lpstr>SAGA</vt:lpstr>
      <vt:lpstr>SAGA Design Principles</vt:lpstr>
      <vt:lpstr>SAGA Intro: Example 1</vt:lpstr>
      <vt:lpstr>SAGA Intro: Example </vt:lpstr>
      <vt:lpstr>SAGA Intro: Example </vt:lpstr>
      <vt:lpstr>SAGA Intro: Example 2’</vt:lpstr>
      <vt:lpstr>SAGA Intro: Example 2</vt:lpstr>
      <vt:lpstr>SAGA Intro: 10.000 feet</vt:lpstr>
      <vt:lpstr>SAGA: Class hierarchy</vt:lpstr>
      <vt:lpstr>Implementation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  <vt:lpstr>SAGA: Class hierarchy</vt:lpstr>
    </vt:vector>
  </TitlesOfParts>
  <Company>Louisiana State Univeristy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43</cp:revision>
  <dcterms:created xsi:type="dcterms:W3CDTF">2010-10-06T17:43:56Z</dcterms:created>
  <dcterms:modified xsi:type="dcterms:W3CDTF">2010-10-06T17:47:06Z</dcterms:modified>
</cp:coreProperties>
</file>