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21"/>
  </p:notesMasterIdLst>
  <p:sldIdLst>
    <p:sldId id="438" r:id="rId2"/>
    <p:sldId id="274" r:id="rId3"/>
    <p:sldId id="353" r:id="rId4"/>
    <p:sldId id="441" r:id="rId5"/>
    <p:sldId id="282" r:id="rId6"/>
    <p:sldId id="313" r:id="rId7"/>
    <p:sldId id="338" r:id="rId8"/>
    <p:sldId id="363" r:id="rId9"/>
    <p:sldId id="442" r:id="rId10"/>
    <p:sldId id="449" r:id="rId11"/>
    <p:sldId id="443" r:id="rId12"/>
    <p:sldId id="364" r:id="rId13"/>
    <p:sldId id="451" r:id="rId14"/>
    <p:sldId id="444" r:id="rId15"/>
    <p:sldId id="450" r:id="rId16"/>
    <p:sldId id="365" r:id="rId17"/>
    <p:sldId id="446" r:id="rId18"/>
    <p:sldId id="447" r:id="rId19"/>
    <p:sldId id="44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323232"/>
    <a:srgbClr val="E9A400"/>
    <a:srgbClr val="42424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 snapVertSplitter="1">
    <p:restoredLeft sz="15620"/>
    <p:restoredTop sz="85086" autoAdjust="0"/>
  </p:normalViewPr>
  <p:slideViewPr>
    <p:cSldViewPr snapToGrid="0" snapToObjects="1">
      <p:cViewPr varScale="1">
        <p:scale>
          <a:sx n="80" d="100"/>
          <a:sy n="80" d="100"/>
        </p:scale>
        <p:origin x="-17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76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14" Type="http://schemas.openxmlformats.org/officeDocument/2006/relationships/slide" Target="slides/slide13.xml"/><Relationship Id="rId23" Type="http://schemas.openxmlformats.org/officeDocument/2006/relationships/presProps" Target="presProps.xml"/><Relationship Id="rId4" Type="http://schemas.openxmlformats.org/officeDocument/2006/relationships/slide" Target="slides/slide3.xml"/><Relationship Id="rId26" Type="http://schemas.openxmlformats.org/officeDocument/2006/relationships/tableStyles" Target="tableStyles.xml"/><Relationship Id="rId11" Type="http://schemas.openxmlformats.org/officeDocument/2006/relationships/slide" Target="slides/slide10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printerSettings" Target="printerSettings/printerSettings1.bin"/><Relationship Id="rId21" Type="http://schemas.openxmlformats.org/officeDocument/2006/relationships/notesMaster" Target="notesMasters/notes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1E8F-4E15-A840-9658-105F9DD3DE22}" type="datetimeFigureOut">
              <a:rPr lang="en-US" smtClean="0"/>
              <a:pPr/>
              <a:t>5/16/10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4DA2A-F2F4-D74A-8AEC-1933B33E97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32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1" name="Text Box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14963" cy="41005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5/16/10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5/16/10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5/16/10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5/16/10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5/16/10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5/16/10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5/16/10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E8BC8-EE91-D843-BCA2-CBD8D8232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5/16/10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958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5/16/10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5/16/10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5/16/10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5/16/10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5/16/10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5/16/10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5/16/10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6" Type="http://schemas.openxmlformats.org/officeDocument/2006/relationships/slideLayout" Target="../slideLayouts/slideLayout16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18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5/16/10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94958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saga.cct.lsu.edu/" TargetMode="External"/><Relationship Id="rId6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4" Type="http://schemas.openxmlformats.org/officeDocument/2006/relationships/image" Target="../media/image14.jpeg"/><Relationship Id="rId5" Type="http://schemas.openxmlformats.org/officeDocument/2006/relationships/image" Target="../media/image15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6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3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519" y="2471139"/>
            <a:ext cx="8548701" cy="2945979"/>
          </a:xfrm>
        </p:spPr>
        <p:txBody>
          <a:bodyPr>
            <a:normAutofit/>
          </a:bodyPr>
          <a:lstStyle/>
          <a:p>
            <a:r>
              <a:rPr lang="en-US" dirty="0" smtClean="0"/>
              <a:t>	</a:t>
            </a:r>
            <a:r>
              <a:rPr lang="en-US" sz="2200" dirty="0" smtClean="0"/>
              <a:t>Andre </a:t>
            </a:r>
            <a:r>
              <a:rPr lang="en-US" sz="2200" dirty="0" err="1" smtClean="0"/>
              <a:t>Luckow</a:t>
            </a:r>
            <a:r>
              <a:rPr lang="en-US" sz="2200" dirty="0" smtClean="0"/>
              <a:t>, Lukasz </a:t>
            </a:r>
            <a:r>
              <a:rPr lang="en-US" sz="2200" dirty="0" err="1" smtClean="0"/>
              <a:t>Lacinski</a:t>
            </a:r>
            <a:r>
              <a:rPr lang="en-US" sz="2200" dirty="0" smtClean="0"/>
              <a:t> and </a:t>
            </a:r>
            <a:r>
              <a:rPr lang="en-US" sz="2200" dirty="0" smtClean="0"/>
              <a:t>Shantenu Jha</a:t>
            </a:r>
          </a:p>
          <a:p>
            <a:r>
              <a:rPr lang="en-US" sz="2400" dirty="0" smtClean="0"/>
              <a:t>	</a:t>
            </a:r>
            <a:r>
              <a:rPr lang="en-US" sz="2400" dirty="0" smtClean="0">
                <a:hlinkClick r:id="rId3"/>
              </a:rPr>
              <a:t>http</a:t>
            </a:r>
            <a:r>
              <a:rPr lang="en-US" sz="2400" dirty="0" smtClean="0">
                <a:hlinkClick r:id="rId3"/>
              </a:rPr>
              <a:t>://saga.cct.lsu.edu/</a:t>
            </a:r>
            <a:r>
              <a:rPr lang="en-US" sz="2400" dirty="0" smtClean="0"/>
              <a:t> </a:t>
            </a:r>
          </a:p>
          <a:p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518" y="1544470"/>
            <a:ext cx="8569881" cy="877824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SAGA </a:t>
            </a:r>
            <a:r>
              <a:rPr lang="en-US" sz="2400" dirty="0" err="1" smtClean="0"/>
              <a:t>BigJob</a:t>
            </a:r>
            <a:r>
              <a:rPr lang="en-US" sz="2400" dirty="0" smtClean="0"/>
              <a:t>: An </a:t>
            </a:r>
            <a:r>
              <a:rPr lang="en-US" sz="2400" dirty="0" smtClean="0"/>
              <a:t>Extensible, Interoperable </a:t>
            </a:r>
            <a:r>
              <a:rPr lang="en-US" sz="2400" dirty="0" smtClean="0"/>
              <a:t>Pilot-Job Abstraction </a:t>
            </a:r>
            <a:r>
              <a:rPr lang="en-US" sz="2400" dirty="0" smtClean="0"/>
              <a:t>for Distributed </a:t>
            </a:r>
            <a:r>
              <a:rPr lang="en-US" sz="2400" dirty="0" smtClean="0"/>
              <a:t>Applications</a:t>
            </a:r>
            <a:r>
              <a:rPr lang="en-US" sz="2400" dirty="0" smtClean="0"/>
              <a:t> </a:t>
            </a:r>
            <a:r>
              <a:rPr lang="en-US" sz="2400" dirty="0" smtClean="0"/>
              <a:t>&amp;</a:t>
            </a:r>
            <a:r>
              <a:rPr lang="en-US" sz="2400" dirty="0" smtClean="0"/>
              <a:t> Systems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5615" y="5628515"/>
            <a:ext cx="584304" cy="5843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4176" y="5791067"/>
            <a:ext cx="1079685" cy="421752"/>
          </a:xfrm>
          <a:prstGeom prst="rect">
            <a:avLst/>
          </a:prstGeom>
        </p:spPr>
      </p:pic>
      <p:pic>
        <p:nvPicPr>
          <p:cNvPr id="8" name="Picture 7" descr="EPSRC_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7527" y="5688645"/>
            <a:ext cx="1211385" cy="403795"/>
          </a:xfrm>
          <a:prstGeom prst="rect">
            <a:avLst/>
          </a:prstGeom>
        </p:spPr>
      </p:pic>
      <p:pic>
        <p:nvPicPr>
          <p:cNvPr id="11" name="Content Placeholder 3" descr="distributed_pilot_job.png"/>
          <p:cNvPicPr>
            <a:picLocks noChangeAspect="1"/>
          </p:cNvPicPr>
          <p:nvPr/>
        </p:nvPicPr>
        <p:blipFill>
          <a:blip r:embed="rId7"/>
          <a:srcRect l="-7759" r="-7759"/>
          <a:stretch>
            <a:fillRect/>
          </a:stretch>
        </p:blipFill>
        <p:spPr>
          <a:xfrm>
            <a:off x="5353861" y="3157682"/>
            <a:ext cx="3790139" cy="219259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SAGA </a:t>
            </a:r>
            <a:r>
              <a:rPr lang="en-US" sz="2600" dirty="0" smtClean="0"/>
              <a:t>Pilot-</a:t>
            </a:r>
            <a:r>
              <a:rPr lang="en-US" sz="2600" dirty="0" smtClean="0"/>
              <a:t>Job:  Condor (2) </a:t>
            </a:r>
            <a:endParaRPr lang="en-US" sz="2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Lukasz Please add descriptive text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SAGA </a:t>
            </a:r>
            <a:r>
              <a:rPr lang="en-US" sz="2600" dirty="0" smtClean="0"/>
              <a:t>Pilot-</a:t>
            </a:r>
            <a:r>
              <a:rPr lang="en-US" sz="2600" dirty="0" smtClean="0"/>
              <a:t>Job:  Cloud </a:t>
            </a:r>
            <a:endParaRPr lang="en-US" sz="2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add material about SAGA-Clouds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Deployment &amp; Scheduling of  Multiple  Infrastructure Independent Pilot-Jobs</a:t>
            </a:r>
            <a:endParaRPr lang="en-US" sz="2400" dirty="0"/>
          </a:p>
        </p:txBody>
      </p:sp>
      <p:pic>
        <p:nvPicPr>
          <p:cNvPr id="4" name="Content Placeholder 3" descr="distributed_pilot_job.png"/>
          <p:cNvPicPr>
            <a:picLocks noGrp="1" noChangeAspect="1"/>
          </p:cNvPicPr>
          <p:nvPr>
            <p:ph idx="1"/>
          </p:nvPr>
        </p:nvPicPr>
        <p:blipFill>
          <a:blip r:embed="rId2"/>
          <a:srcRect l="-7759" r="-7759"/>
          <a:stretch>
            <a:fillRect/>
          </a:stretch>
        </p:blipFill>
        <p:spPr>
          <a:xfrm>
            <a:off x="647150" y="1485441"/>
            <a:ext cx="8225371" cy="47583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BigJob</a:t>
            </a:r>
            <a:r>
              <a:rPr lang="en-US" dirty="0" smtClean="0"/>
              <a:t> Start-up Times</a:t>
            </a:r>
            <a:endParaRPr lang="en-US" dirty="0"/>
          </a:p>
        </p:txBody>
      </p:sp>
      <p:pic>
        <p:nvPicPr>
          <p:cNvPr id="4" name="Content Placeholder 3" descr="setup_time_xls.png"/>
          <p:cNvPicPr>
            <a:picLocks noGrp="1" noChangeAspect="1"/>
          </p:cNvPicPr>
          <p:nvPr>
            <p:ph idx="1"/>
          </p:nvPr>
        </p:nvPicPr>
        <p:blipFill>
          <a:blip r:embed="rId2"/>
          <a:srcRect l="-510" r="-510"/>
          <a:stretch>
            <a:fillRect/>
          </a:stretch>
        </p:blipFill>
        <p:spPr>
          <a:xfrm>
            <a:off x="662697" y="1529880"/>
            <a:ext cx="7966954" cy="4608884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72" name="Picture 6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91914" y="1504002"/>
            <a:ext cx="2409825" cy="1649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6866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 smtClean="0"/>
              <a:t>Generalized Ensemble Methods:</a:t>
            </a: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Ensembles Can </a:t>
            </a:r>
            <a:r>
              <a:rPr lang="en-GB" sz="2800" dirty="0" smtClean="0"/>
              <a:t>Enhance Sampling</a:t>
            </a:r>
            <a:endParaRPr lang="en-GB" sz="2800" dirty="0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47626" y="1593849"/>
            <a:ext cx="4211636" cy="4460876"/>
          </a:xfrm>
        </p:spPr>
        <p:txBody>
          <a:bodyPr>
            <a:noAutofit/>
          </a:bodyPr>
          <a:lstStyle/>
          <a:p>
            <a:pPr eaLnBrk="1" hangingPunct="1">
              <a:lnSpc>
                <a:spcPct val="93000"/>
              </a:lnSpc>
              <a:buClr>
                <a:srgbClr val="430467"/>
              </a:buClr>
              <a:buFont typeface="Times New Roman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700" dirty="0" smtClean="0">
                <a:latin typeface="Avant Garde Gothic" pitchFamily="32" charset="0"/>
              </a:rPr>
              <a:t>Sampling is the challenge:</a:t>
            </a:r>
          </a:p>
          <a:p>
            <a:pPr lvl="1">
              <a:lnSpc>
                <a:spcPct val="93000"/>
              </a:lnSpc>
              <a:buClr>
                <a:srgbClr val="430467"/>
              </a:buClr>
              <a:buFont typeface="Times New Roman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700" dirty="0" smtClean="0">
                <a:latin typeface="Avant Garde Gothic" pitchFamily="32" charset="0"/>
              </a:rPr>
              <a:t>Long run </a:t>
            </a:r>
            <a:r>
              <a:rPr lang="en-GB" sz="1700" dirty="0" err="1" smtClean="0">
                <a:latin typeface="Avant Garde Gothic" pitchFamily="32" charset="0"/>
              </a:rPr>
              <a:t>vs</a:t>
            </a:r>
            <a:r>
              <a:rPr lang="en-GB" sz="1700" dirty="0" smtClean="0">
                <a:latin typeface="Avant Garde Gothic" pitchFamily="32" charset="0"/>
              </a:rPr>
              <a:t> multiple short runs?</a:t>
            </a:r>
          </a:p>
          <a:p>
            <a:pPr eaLnBrk="1" hangingPunct="1">
              <a:lnSpc>
                <a:spcPct val="93000"/>
              </a:lnSpc>
              <a:buClr>
                <a:srgbClr val="430467"/>
              </a:buClr>
              <a:buFont typeface="Times New Roman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700" dirty="0" smtClean="0">
                <a:latin typeface="Avant Garde Gothic" pitchFamily="32" charset="0"/>
              </a:rPr>
              <a:t>Task Level Parallelism </a:t>
            </a:r>
          </a:p>
          <a:p>
            <a:pPr marL="715963" lvl="1" indent="-258763" eaLnBrk="1" hangingPunct="1">
              <a:lnSpc>
                <a:spcPct val="93000"/>
              </a:lnSpc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700" dirty="0" smtClean="0">
                <a:latin typeface="Avant Garde Gothic" pitchFamily="32" charset="0"/>
              </a:rPr>
              <a:t>Embarrassingly distributable!</a:t>
            </a:r>
          </a:p>
          <a:p>
            <a:pPr eaLnBrk="1" hangingPunct="1">
              <a:lnSpc>
                <a:spcPct val="93000"/>
              </a:lnSpc>
              <a:buClr>
                <a:srgbClr val="430467"/>
              </a:buClr>
              <a:buFont typeface="Times New Roman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700" dirty="0" smtClean="0">
                <a:latin typeface="Avant Garde Gothic" pitchFamily="32" charset="0"/>
              </a:rPr>
              <a:t>Create replicas of initial configuration. </a:t>
            </a:r>
          </a:p>
          <a:p>
            <a:pPr eaLnBrk="1" hangingPunct="1">
              <a:lnSpc>
                <a:spcPct val="93000"/>
              </a:lnSpc>
              <a:buClr>
                <a:srgbClr val="430467"/>
              </a:buClr>
              <a:buFont typeface="Times New Roman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700" dirty="0" smtClean="0">
                <a:latin typeface="Avant Garde Gothic" pitchFamily="32" charset="0"/>
              </a:rPr>
              <a:t>Spawn 'N' replicas over different machine</a:t>
            </a:r>
          </a:p>
          <a:p>
            <a:pPr eaLnBrk="1" hangingPunct="1">
              <a:lnSpc>
                <a:spcPct val="93000"/>
              </a:lnSpc>
              <a:buClr>
                <a:srgbClr val="430467"/>
              </a:buClr>
              <a:buFont typeface="Times New Roman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700" dirty="0" smtClean="0">
                <a:latin typeface="Avant Garde Gothic" pitchFamily="32" charset="0"/>
              </a:rPr>
              <a:t>RE: Run for time </a:t>
            </a:r>
            <a:r>
              <a:rPr lang="en-GB" sz="1700" i="1" dirty="0" err="1" smtClean="0">
                <a:latin typeface="Avant Garde Gothic" pitchFamily="32" charset="0"/>
              </a:rPr>
              <a:t>t</a:t>
            </a:r>
            <a:r>
              <a:rPr lang="en-GB" sz="1700" i="1" dirty="0" smtClean="0">
                <a:latin typeface="Avant Garde Gothic" pitchFamily="32" charset="0"/>
              </a:rPr>
              <a:t> ; </a:t>
            </a:r>
            <a:r>
              <a:rPr lang="en-GB" sz="1700" dirty="0" smtClean="0">
                <a:latin typeface="Avant Garde Gothic" pitchFamily="32" charset="0"/>
              </a:rPr>
              <a:t>Attempt configuration swap. Run for further time </a:t>
            </a:r>
            <a:r>
              <a:rPr lang="en-GB" sz="1700" dirty="0" err="1" smtClean="0">
                <a:latin typeface="Avant Garde Gothic" pitchFamily="32" charset="0"/>
              </a:rPr>
              <a:t>t</a:t>
            </a:r>
            <a:r>
              <a:rPr lang="en-GB" sz="1700" dirty="0" smtClean="0">
                <a:latin typeface="Avant Garde Gothic" pitchFamily="32" charset="0"/>
              </a:rPr>
              <a:t>; Repeat till </a:t>
            </a:r>
            <a:r>
              <a:rPr lang="en-GB" sz="1700" dirty="0" smtClean="0">
                <a:latin typeface="Avant Garde Gothic" pitchFamily="32" charset="0"/>
              </a:rPr>
              <a:t>finish</a:t>
            </a:r>
          </a:p>
          <a:p>
            <a:pPr lvl="1">
              <a:lnSpc>
                <a:spcPct val="93000"/>
              </a:lnSpc>
              <a:buClr>
                <a:srgbClr val="430467"/>
              </a:buClr>
              <a:buFont typeface="Times New Roman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700" dirty="0" smtClean="0">
                <a:latin typeface="Avant Garde Gothic" pitchFamily="32" charset="0"/>
              </a:rPr>
              <a:t>We will not study Exchanges here</a:t>
            </a:r>
            <a:endParaRPr lang="en-GB" sz="1700" dirty="0">
              <a:latin typeface="Avant Garde Gothic" pitchFamily="32" charset="0"/>
            </a:endParaRP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1652588" y="2655888"/>
            <a:ext cx="342900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6869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76" y="2979738"/>
            <a:ext cx="2425700" cy="1282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118302" y="1593850"/>
            <a:ext cx="2828926" cy="2586038"/>
            <a:chOff x="3676" y="652"/>
            <a:chExt cx="2061" cy="1628"/>
          </a:xfrm>
        </p:grpSpPr>
        <p:pic>
          <p:nvPicPr>
            <p:cNvPr id="36914" name="Picture 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202" y="652"/>
              <a:ext cx="203" cy="20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36915" name="Text Box 7"/>
            <p:cNvSpPr txBox="1">
              <a:spLocks noChangeArrowheads="1"/>
            </p:cNvSpPr>
            <p:nvPr/>
          </p:nvSpPr>
          <p:spPr bwMode="auto">
            <a:xfrm>
              <a:off x="5341" y="1322"/>
              <a:ext cx="397" cy="95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3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200">
                  <a:solidFill>
                    <a:srgbClr val="000000"/>
                  </a:solidFill>
                </a:rPr>
                <a:t>R</a:t>
              </a:r>
              <a:r>
                <a:rPr lang="en-GB" sz="3200" baseline="-33000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36916" name="Text Box 8"/>
            <p:cNvSpPr txBox="1">
              <a:spLocks noChangeArrowheads="1"/>
            </p:cNvSpPr>
            <p:nvPr/>
          </p:nvSpPr>
          <p:spPr bwMode="auto">
            <a:xfrm>
              <a:off x="5354" y="723"/>
              <a:ext cx="355" cy="95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3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200">
                  <a:solidFill>
                    <a:srgbClr val="000000"/>
                  </a:solidFill>
                </a:rPr>
                <a:t>R</a:t>
              </a:r>
              <a:r>
                <a:rPr lang="en-GB" sz="3200" baseline="-33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6917" name="Line 9"/>
            <p:cNvSpPr>
              <a:spLocks noChangeShapeType="1"/>
            </p:cNvSpPr>
            <p:nvPr/>
          </p:nvSpPr>
          <p:spPr bwMode="auto">
            <a:xfrm flipV="1">
              <a:off x="4095" y="693"/>
              <a:ext cx="1103" cy="32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6918" name="Picture 10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676" y="760"/>
              <a:ext cx="472" cy="5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36919" name="Picture 11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221" y="891"/>
              <a:ext cx="167" cy="1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36920" name="Picture 12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5221" y="1079"/>
              <a:ext cx="165" cy="18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36921" name="Text Box 13"/>
            <p:cNvSpPr txBox="1">
              <a:spLocks noChangeArrowheads="1"/>
            </p:cNvSpPr>
            <p:nvPr/>
          </p:nvSpPr>
          <p:spPr bwMode="auto">
            <a:xfrm>
              <a:off x="5354" y="929"/>
              <a:ext cx="355" cy="95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3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200">
                  <a:solidFill>
                    <a:srgbClr val="000000"/>
                  </a:solidFill>
                </a:rPr>
                <a:t>R</a:t>
              </a:r>
              <a:r>
                <a:rPr lang="en-GB" sz="3200" baseline="-33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6922" name="Text Box 14"/>
            <p:cNvSpPr txBox="1">
              <a:spLocks noChangeArrowheads="1"/>
            </p:cNvSpPr>
            <p:nvPr/>
          </p:nvSpPr>
          <p:spPr bwMode="auto">
            <a:xfrm>
              <a:off x="5354" y="1116"/>
              <a:ext cx="355" cy="95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3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200">
                  <a:solidFill>
                    <a:srgbClr val="000000"/>
                  </a:solidFill>
                </a:rPr>
                <a:t>R</a:t>
              </a:r>
              <a:r>
                <a:rPr lang="en-GB" sz="3200" baseline="-330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6923" name="Line 15"/>
            <p:cNvSpPr>
              <a:spLocks noChangeShapeType="1"/>
            </p:cNvSpPr>
            <p:nvPr/>
          </p:nvSpPr>
          <p:spPr bwMode="auto">
            <a:xfrm flipV="1">
              <a:off x="4095" y="937"/>
              <a:ext cx="1123" cy="7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24" name="Line 16"/>
            <p:cNvSpPr>
              <a:spLocks noChangeShapeType="1"/>
            </p:cNvSpPr>
            <p:nvPr/>
          </p:nvSpPr>
          <p:spPr bwMode="auto">
            <a:xfrm>
              <a:off x="4095" y="1004"/>
              <a:ext cx="1103" cy="16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25" name="Line 17"/>
            <p:cNvSpPr>
              <a:spLocks noChangeShapeType="1"/>
            </p:cNvSpPr>
            <p:nvPr/>
          </p:nvSpPr>
          <p:spPr bwMode="auto">
            <a:xfrm>
              <a:off x="4095" y="1004"/>
              <a:ext cx="1103" cy="35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6926" name="Picture 1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244" y="1308"/>
              <a:ext cx="167" cy="1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36927" name="Oval 19"/>
            <p:cNvSpPr>
              <a:spLocks noChangeArrowheads="1"/>
            </p:cNvSpPr>
            <p:nvPr/>
          </p:nvSpPr>
          <p:spPr bwMode="auto">
            <a:xfrm>
              <a:off x="5414" y="1012"/>
              <a:ext cx="26" cy="26"/>
            </a:xfrm>
            <a:prstGeom prst="ellipse">
              <a:avLst/>
            </a:prstGeom>
            <a:solidFill>
              <a:srgbClr val="FF0000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28" name="Oval 20"/>
            <p:cNvSpPr>
              <a:spLocks noChangeArrowheads="1"/>
            </p:cNvSpPr>
            <p:nvPr/>
          </p:nvSpPr>
          <p:spPr bwMode="auto">
            <a:xfrm>
              <a:off x="5425" y="1398"/>
              <a:ext cx="26" cy="26"/>
            </a:xfrm>
            <a:prstGeom prst="ellipse">
              <a:avLst/>
            </a:prstGeom>
            <a:solidFill>
              <a:srgbClr val="0000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4211637" y="4192587"/>
            <a:ext cx="4703763" cy="3197225"/>
            <a:chOff x="2660" y="2305"/>
            <a:chExt cx="2963" cy="2014"/>
          </a:xfrm>
        </p:grpSpPr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2785" y="2305"/>
              <a:ext cx="2838" cy="2014"/>
              <a:chOff x="2785" y="2305"/>
              <a:chExt cx="2838" cy="2014"/>
            </a:xfrm>
          </p:grpSpPr>
          <p:sp>
            <p:nvSpPr>
              <p:cNvPr id="36877" name="Text Box 23"/>
              <p:cNvSpPr txBox="1">
                <a:spLocks noChangeArrowheads="1"/>
              </p:cNvSpPr>
              <p:nvPr/>
            </p:nvSpPr>
            <p:spPr bwMode="auto">
              <a:xfrm>
                <a:off x="3865" y="3241"/>
                <a:ext cx="108" cy="50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ts val="150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i="1">
                    <a:solidFill>
                      <a:srgbClr val="000000"/>
                    </a:solidFill>
                  </a:rPr>
                  <a:t>t</a:t>
                </a:r>
              </a:p>
            </p:txBody>
          </p:sp>
          <p:grpSp>
            <p:nvGrpSpPr>
              <p:cNvPr id="5" name="Group 24"/>
              <p:cNvGrpSpPr>
                <a:grpSpLocks/>
              </p:cNvGrpSpPr>
              <p:nvPr/>
            </p:nvGrpSpPr>
            <p:grpSpPr bwMode="auto">
              <a:xfrm>
                <a:off x="2785" y="2305"/>
                <a:ext cx="2838" cy="2014"/>
                <a:chOff x="2785" y="2305"/>
                <a:chExt cx="2838" cy="2014"/>
              </a:xfrm>
            </p:grpSpPr>
            <p:sp>
              <p:nvSpPr>
                <p:cNvPr id="36879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839" y="2309"/>
                  <a:ext cx="1" cy="1034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6" name="Group 26"/>
                <p:cNvGrpSpPr>
                  <a:grpSpLocks/>
                </p:cNvGrpSpPr>
                <p:nvPr/>
              </p:nvGrpSpPr>
              <p:grpSpPr bwMode="auto">
                <a:xfrm>
                  <a:off x="2785" y="2305"/>
                  <a:ext cx="2838" cy="2014"/>
                  <a:chOff x="2785" y="2305"/>
                  <a:chExt cx="2838" cy="2014"/>
                </a:xfrm>
              </p:grpSpPr>
              <p:grpSp>
                <p:nvGrpSpPr>
                  <p:cNvPr id="7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2785" y="2305"/>
                    <a:ext cx="2838" cy="2014"/>
                    <a:chOff x="2785" y="2305"/>
                    <a:chExt cx="2838" cy="2014"/>
                  </a:xfrm>
                </p:grpSpPr>
                <p:grpSp>
                  <p:nvGrpSpPr>
                    <p:cNvPr id="8" name="Group 2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85" y="2305"/>
                      <a:ext cx="2838" cy="1323"/>
                      <a:chOff x="2785" y="2305"/>
                      <a:chExt cx="2838" cy="1323"/>
                    </a:xfrm>
                  </p:grpSpPr>
                  <p:grpSp>
                    <p:nvGrpSpPr>
                      <p:cNvPr id="9" name="Group 2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981" y="2383"/>
                        <a:ext cx="2060" cy="796"/>
                        <a:chOff x="2981" y="2383"/>
                        <a:chExt cx="2060" cy="796"/>
                      </a:xfrm>
                    </p:grpSpPr>
                    <p:sp>
                      <p:nvSpPr>
                        <p:cNvPr id="36908" name="Line 3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81" y="2383"/>
                          <a:ext cx="2061" cy="1"/>
                        </a:xfrm>
                        <a:prstGeom prst="line">
                          <a:avLst/>
                        </a:prstGeom>
                        <a:noFill/>
                        <a:ln w="3168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6909" name="Line 3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81" y="2542"/>
                          <a:ext cx="2061" cy="1"/>
                        </a:xfrm>
                        <a:prstGeom prst="line">
                          <a:avLst/>
                        </a:prstGeom>
                        <a:noFill/>
                        <a:ln w="3168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6910" name="Line 3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81" y="2701"/>
                          <a:ext cx="2061" cy="1"/>
                        </a:xfrm>
                        <a:prstGeom prst="line">
                          <a:avLst/>
                        </a:prstGeom>
                        <a:noFill/>
                        <a:ln w="3168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6911" name="Line 3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81" y="2861"/>
                          <a:ext cx="2061" cy="1"/>
                        </a:xfrm>
                        <a:prstGeom prst="line">
                          <a:avLst/>
                        </a:prstGeom>
                        <a:noFill/>
                        <a:ln w="3168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6912" name="Line 3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81" y="3020"/>
                          <a:ext cx="2061" cy="1"/>
                        </a:xfrm>
                        <a:prstGeom prst="line">
                          <a:avLst/>
                        </a:prstGeom>
                        <a:noFill/>
                        <a:ln w="3168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6913" name="Line 3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81" y="3179"/>
                          <a:ext cx="2061" cy="1"/>
                        </a:xfrm>
                        <a:prstGeom prst="line">
                          <a:avLst/>
                        </a:prstGeom>
                        <a:noFill/>
                        <a:ln w="3168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36893" name="Line 3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785" y="3254"/>
                        <a:ext cx="1226" cy="1"/>
                      </a:xfrm>
                      <a:prstGeom prst="line">
                        <a:avLst/>
                      </a:prstGeom>
                      <a:noFill/>
                      <a:ln w="9360">
                        <a:solidFill>
                          <a:srgbClr val="000000"/>
                        </a:solidFill>
                        <a:miter lim="800000"/>
                        <a:headEnd/>
                        <a:tailEnd type="triangle" w="med" len="med"/>
                      </a:ln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0" name="Group 3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153" y="2383"/>
                        <a:ext cx="1791" cy="888"/>
                        <a:chOff x="3153" y="2383"/>
                        <a:chExt cx="1791" cy="888"/>
                      </a:xfrm>
                    </p:grpSpPr>
                    <p:sp>
                      <p:nvSpPr>
                        <p:cNvPr id="36897" name="Line 3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153" y="2383"/>
                          <a:ext cx="1" cy="889"/>
                        </a:xfrm>
                        <a:prstGeom prst="line">
                          <a:avLst/>
                        </a:prstGeom>
                        <a:noFill/>
                        <a:ln w="9360">
                          <a:solidFill>
                            <a:srgbClr val="000000"/>
                          </a:solidFill>
                          <a:prstDash val="dash"/>
                          <a:miter lim="800000"/>
                          <a:headEnd/>
                          <a:tailEnd/>
                        </a:ln>
                      </p:spPr>
                      <p:txBody>
                        <a:bodyPr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6898" name="Line 3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332" y="2383"/>
                          <a:ext cx="1" cy="889"/>
                        </a:xfrm>
                        <a:prstGeom prst="line">
                          <a:avLst/>
                        </a:prstGeom>
                        <a:noFill/>
                        <a:ln w="9360">
                          <a:solidFill>
                            <a:srgbClr val="000000"/>
                          </a:solidFill>
                          <a:prstDash val="dash"/>
                          <a:miter lim="800000"/>
                          <a:headEnd/>
                          <a:tailEnd/>
                        </a:ln>
                      </p:spPr>
                      <p:txBody>
                        <a:bodyPr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6899" name="Line 4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511" y="2383"/>
                          <a:ext cx="1" cy="889"/>
                        </a:xfrm>
                        <a:prstGeom prst="line">
                          <a:avLst/>
                        </a:prstGeom>
                        <a:noFill/>
                        <a:ln w="9360">
                          <a:solidFill>
                            <a:srgbClr val="000000"/>
                          </a:solidFill>
                          <a:prstDash val="dash"/>
                          <a:miter lim="800000"/>
                          <a:headEnd/>
                          <a:tailEnd/>
                        </a:ln>
                      </p:spPr>
                      <p:txBody>
                        <a:bodyPr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6900" name="Line 4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690" y="2383"/>
                          <a:ext cx="1" cy="889"/>
                        </a:xfrm>
                        <a:prstGeom prst="line">
                          <a:avLst/>
                        </a:prstGeom>
                        <a:noFill/>
                        <a:ln w="9360">
                          <a:solidFill>
                            <a:srgbClr val="000000"/>
                          </a:solidFill>
                          <a:prstDash val="dash"/>
                          <a:miter lim="800000"/>
                          <a:headEnd/>
                          <a:tailEnd/>
                        </a:ln>
                      </p:spPr>
                      <p:txBody>
                        <a:bodyPr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6901" name="Line 4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869" y="2383"/>
                          <a:ext cx="1" cy="889"/>
                        </a:xfrm>
                        <a:prstGeom prst="line">
                          <a:avLst/>
                        </a:prstGeom>
                        <a:noFill/>
                        <a:ln w="9360">
                          <a:solidFill>
                            <a:srgbClr val="000000"/>
                          </a:solidFill>
                          <a:prstDash val="dash"/>
                          <a:miter lim="800000"/>
                          <a:headEnd/>
                          <a:tailEnd/>
                        </a:ln>
                      </p:spPr>
                      <p:txBody>
                        <a:bodyPr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6902" name="Line 4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048" y="2383"/>
                          <a:ext cx="1" cy="889"/>
                        </a:xfrm>
                        <a:prstGeom prst="line">
                          <a:avLst/>
                        </a:prstGeom>
                        <a:noFill/>
                        <a:ln w="9360">
                          <a:solidFill>
                            <a:srgbClr val="000000"/>
                          </a:solidFill>
                          <a:prstDash val="dash"/>
                          <a:miter lim="800000"/>
                          <a:headEnd/>
                          <a:tailEnd/>
                        </a:ln>
                      </p:spPr>
                      <p:txBody>
                        <a:bodyPr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6903" name="Line 4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27" y="2383"/>
                          <a:ext cx="1" cy="889"/>
                        </a:xfrm>
                        <a:prstGeom prst="line">
                          <a:avLst/>
                        </a:prstGeom>
                        <a:noFill/>
                        <a:ln w="9360">
                          <a:solidFill>
                            <a:srgbClr val="000000"/>
                          </a:solidFill>
                          <a:prstDash val="dash"/>
                          <a:miter lim="800000"/>
                          <a:headEnd/>
                          <a:tailEnd/>
                        </a:ln>
                      </p:spPr>
                      <p:txBody>
                        <a:bodyPr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6904" name="Line 4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406" y="2383"/>
                          <a:ext cx="1" cy="889"/>
                        </a:xfrm>
                        <a:prstGeom prst="line">
                          <a:avLst/>
                        </a:prstGeom>
                        <a:noFill/>
                        <a:ln w="9360">
                          <a:solidFill>
                            <a:srgbClr val="000000"/>
                          </a:solidFill>
                          <a:prstDash val="dash"/>
                          <a:miter lim="800000"/>
                          <a:headEnd/>
                          <a:tailEnd/>
                        </a:ln>
                      </p:spPr>
                      <p:txBody>
                        <a:bodyPr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6905" name="Line 4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585" y="2383"/>
                          <a:ext cx="1" cy="889"/>
                        </a:xfrm>
                        <a:prstGeom prst="line">
                          <a:avLst/>
                        </a:prstGeom>
                        <a:noFill/>
                        <a:ln w="9360">
                          <a:solidFill>
                            <a:srgbClr val="000000"/>
                          </a:solidFill>
                          <a:prstDash val="dash"/>
                          <a:miter lim="800000"/>
                          <a:headEnd/>
                          <a:tailEnd/>
                        </a:ln>
                      </p:spPr>
                      <p:txBody>
                        <a:bodyPr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6906" name="Line 4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764" y="2383"/>
                          <a:ext cx="1" cy="889"/>
                        </a:xfrm>
                        <a:prstGeom prst="line">
                          <a:avLst/>
                        </a:prstGeom>
                        <a:noFill/>
                        <a:ln w="9360">
                          <a:solidFill>
                            <a:srgbClr val="000000"/>
                          </a:solidFill>
                          <a:prstDash val="dash"/>
                          <a:miter lim="800000"/>
                          <a:headEnd/>
                          <a:tailEnd/>
                        </a:ln>
                      </p:spPr>
                      <p:txBody>
                        <a:bodyPr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6907" name="Line 4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944" y="2383"/>
                          <a:ext cx="1" cy="889"/>
                        </a:xfrm>
                        <a:prstGeom prst="line">
                          <a:avLst/>
                        </a:prstGeom>
                        <a:noFill/>
                        <a:ln w="9360">
                          <a:solidFill>
                            <a:srgbClr val="000000"/>
                          </a:solidFill>
                          <a:prstDash val="dash"/>
                          <a:miter lim="800000"/>
                          <a:headEnd/>
                          <a:tailEnd/>
                        </a:ln>
                      </p:spPr>
                      <p:txBody>
                        <a:bodyPr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36895" name="Text Box 4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086" y="2305"/>
                        <a:ext cx="381" cy="50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lIns="90000" tIns="46800" rIns="90000" bIns="4680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>
                          <a:tabLst>
                            <a:tab pos="0" algn="l"/>
                            <a:tab pos="457200" algn="l"/>
                            <a:tab pos="914400" algn="l"/>
                            <a:tab pos="1371600" algn="l"/>
                            <a:tab pos="1828800" algn="l"/>
                            <a:tab pos="2286000" algn="l"/>
                            <a:tab pos="2743200" algn="l"/>
                            <a:tab pos="3200400" algn="l"/>
                            <a:tab pos="3657600" algn="l"/>
                            <a:tab pos="4114800" algn="l"/>
                            <a:tab pos="4572000" algn="l"/>
                            <a:tab pos="5029200" algn="l"/>
                            <a:tab pos="5486400" algn="l"/>
                            <a:tab pos="5943600" algn="l"/>
                            <a:tab pos="6400800" algn="l"/>
                            <a:tab pos="6858000" algn="l"/>
                            <a:tab pos="7315200" algn="l"/>
                            <a:tab pos="7772400" algn="l"/>
                            <a:tab pos="8229600" algn="l"/>
                            <a:tab pos="8686800" algn="l"/>
                            <a:tab pos="9144000" algn="l"/>
                          </a:tabLst>
                        </a:pPr>
                        <a:r>
                          <a:rPr lang="en-GB">
                            <a:solidFill>
                              <a:srgbClr val="000000"/>
                            </a:solidFill>
                          </a:rPr>
                          <a:t>hot</a:t>
                        </a:r>
                      </a:p>
                    </p:txBody>
                  </p:sp>
                  <p:sp>
                    <p:nvSpPr>
                      <p:cNvPr id="36896" name="Text Box 5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060" y="3121"/>
                        <a:ext cx="564" cy="50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lIns="90000" tIns="46800" rIns="90000" bIns="4680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>
                          <a:tabLst>
                            <a:tab pos="0" algn="l"/>
                            <a:tab pos="457200" algn="l"/>
                            <a:tab pos="914400" algn="l"/>
                            <a:tab pos="1371600" algn="l"/>
                            <a:tab pos="1828800" algn="l"/>
                            <a:tab pos="2286000" algn="l"/>
                            <a:tab pos="2743200" algn="l"/>
                            <a:tab pos="3200400" algn="l"/>
                            <a:tab pos="3657600" algn="l"/>
                            <a:tab pos="4114800" algn="l"/>
                            <a:tab pos="4572000" algn="l"/>
                            <a:tab pos="5029200" algn="l"/>
                            <a:tab pos="5486400" algn="l"/>
                            <a:tab pos="5943600" algn="l"/>
                            <a:tab pos="6400800" algn="l"/>
                            <a:tab pos="6858000" algn="l"/>
                            <a:tab pos="7315200" algn="l"/>
                            <a:tab pos="7772400" algn="l"/>
                            <a:tab pos="8229600" algn="l"/>
                            <a:tab pos="8686800" algn="l"/>
                            <a:tab pos="9144000" algn="l"/>
                          </a:tabLst>
                        </a:pPr>
                        <a:r>
                          <a:rPr lang="en-GB" dirty="0">
                            <a:solidFill>
                              <a:srgbClr val="000000"/>
                            </a:solidFill>
                          </a:rPr>
                          <a:t>300K</a:t>
                        </a:r>
                      </a:p>
                    </p:txBody>
                  </p:sp>
                </p:grpSp>
                <p:grpSp>
                  <p:nvGrpSpPr>
                    <p:cNvPr id="11" name="Group 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01" y="3271"/>
                      <a:ext cx="617" cy="1047"/>
                      <a:chOff x="4301" y="3271"/>
                      <a:chExt cx="617" cy="1047"/>
                    </a:xfrm>
                  </p:grpSpPr>
                  <p:sp>
                    <p:nvSpPr>
                      <p:cNvPr id="36887" name="Text Box 5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301" y="3360"/>
                        <a:ext cx="446" cy="96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6888" name="Line 5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600" y="3271"/>
                        <a:ext cx="147" cy="126"/>
                      </a:xfrm>
                      <a:prstGeom prst="line">
                        <a:avLst/>
                      </a:prstGeom>
                      <a:noFill/>
                      <a:ln w="9360">
                        <a:solidFill>
                          <a:srgbClr val="333399"/>
                        </a:solidFill>
                        <a:miter lim="800000"/>
                        <a:headEnd/>
                        <a:tailEnd type="triangle" w="med" len="med"/>
                      </a:ln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6889" name="Line 5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551" y="3271"/>
                        <a:ext cx="24" cy="126"/>
                      </a:xfrm>
                      <a:prstGeom prst="line">
                        <a:avLst/>
                      </a:prstGeom>
                      <a:noFill/>
                      <a:ln w="9360">
                        <a:solidFill>
                          <a:srgbClr val="333399"/>
                        </a:solidFill>
                        <a:miter lim="800000"/>
                        <a:headEnd/>
                        <a:tailEnd type="triangle" w="med" len="med"/>
                      </a:ln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6890" name="Line 5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674" y="3271"/>
                        <a:ext cx="245" cy="126"/>
                      </a:xfrm>
                      <a:prstGeom prst="line">
                        <a:avLst/>
                      </a:prstGeom>
                      <a:noFill/>
                      <a:ln w="9360">
                        <a:solidFill>
                          <a:srgbClr val="333399"/>
                        </a:solidFill>
                        <a:miter lim="800000"/>
                        <a:headEnd/>
                        <a:tailEnd type="triangle" w="med" len="med"/>
                      </a:ln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6891" name="Line 56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4384" y="3271"/>
                        <a:ext cx="115" cy="126"/>
                      </a:xfrm>
                      <a:prstGeom prst="line">
                        <a:avLst/>
                      </a:prstGeom>
                      <a:noFill/>
                      <a:ln w="9360">
                        <a:solidFill>
                          <a:srgbClr val="333399"/>
                        </a:solidFill>
                        <a:miter lim="800000"/>
                        <a:headEnd/>
                        <a:tailEnd type="triangle" w="med" len="med"/>
                      </a:ln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36883" name="Freeform 57"/>
                  <p:cNvSpPr>
                    <a:spLocks noChangeArrowheads="1"/>
                  </p:cNvSpPr>
                  <p:nvPr/>
                </p:nvSpPr>
                <p:spPr bwMode="auto">
                  <a:xfrm>
                    <a:off x="2981" y="2544"/>
                    <a:ext cx="2061" cy="630"/>
                  </a:xfrm>
                  <a:custGeom>
                    <a:avLst/>
                    <a:gdLst>
                      <a:gd name="T0" fmla="*/ 0 w 4032"/>
                      <a:gd name="T1" fmla="*/ 0 h 1632"/>
                      <a:gd name="T2" fmla="*/ 1 w 4032"/>
                      <a:gd name="T3" fmla="*/ 0 h 1632"/>
                      <a:gd name="T4" fmla="*/ 1 w 4032"/>
                      <a:gd name="T5" fmla="*/ 0 h 1632"/>
                      <a:gd name="T6" fmla="*/ 1 w 4032"/>
                      <a:gd name="T7" fmla="*/ 0 h 1632"/>
                      <a:gd name="T8" fmla="*/ 1 w 4032"/>
                      <a:gd name="T9" fmla="*/ 0 h 1632"/>
                      <a:gd name="T10" fmla="*/ 1 w 4032"/>
                      <a:gd name="T11" fmla="*/ 0 h 1632"/>
                      <a:gd name="T12" fmla="*/ 1 w 4032"/>
                      <a:gd name="T13" fmla="*/ 0 h 1632"/>
                      <a:gd name="T14" fmla="*/ 1 w 4032"/>
                      <a:gd name="T15" fmla="*/ 0 h 1632"/>
                      <a:gd name="T16" fmla="*/ 1 w 4032"/>
                      <a:gd name="T17" fmla="*/ 0 h 1632"/>
                      <a:gd name="T18" fmla="*/ 1 w 4032"/>
                      <a:gd name="T19" fmla="*/ 0 h 1632"/>
                      <a:gd name="T20" fmla="*/ 1 w 4032"/>
                      <a:gd name="T21" fmla="*/ 0 h 1632"/>
                      <a:gd name="T22" fmla="*/ 1 w 4032"/>
                      <a:gd name="T23" fmla="*/ 0 h 1632"/>
                      <a:gd name="T24" fmla="*/ 1 w 4032"/>
                      <a:gd name="T25" fmla="*/ 0 h 1632"/>
                      <a:gd name="T26" fmla="*/ 1 w 4032"/>
                      <a:gd name="T27" fmla="*/ 0 h 1632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4032"/>
                      <a:gd name="T43" fmla="*/ 0 h 1632"/>
                      <a:gd name="T44" fmla="*/ 4032 w 4032"/>
                      <a:gd name="T45" fmla="*/ 1632 h 1632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4032" h="1632">
                        <a:moveTo>
                          <a:pt x="0" y="1632"/>
                        </a:moveTo>
                        <a:lnTo>
                          <a:pt x="336" y="1632"/>
                        </a:lnTo>
                        <a:lnTo>
                          <a:pt x="336" y="1248"/>
                        </a:lnTo>
                        <a:lnTo>
                          <a:pt x="1392" y="1248"/>
                        </a:lnTo>
                        <a:lnTo>
                          <a:pt x="1392" y="816"/>
                        </a:lnTo>
                        <a:lnTo>
                          <a:pt x="2064" y="816"/>
                        </a:lnTo>
                        <a:lnTo>
                          <a:pt x="2064" y="1248"/>
                        </a:lnTo>
                        <a:lnTo>
                          <a:pt x="2784" y="1248"/>
                        </a:lnTo>
                        <a:lnTo>
                          <a:pt x="2784" y="816"/>
                        </a:lnTo>
                        <a:lnTo>
                          <a:pt x="3120" y="816"/>
                        </a:lnTo>
                        <a:lnTo>
                          <a:pt x="3120" y="432"/>
                        </a:lnTo>
                        <a:lnTo>
                          <a:pt x="3504" y="432"/>
                        </a:lnTo>
                        <a:lnTo>
                          <a:pt x="3504" y="0"/>
                        </a:lnTo>
                        <a:lnTo>
                          <a:pt x="4032" y="0"/>
                        </a:lnTo>
                      </a:path>
                    </a:pathLst>
                  </a:custGeom>
                  <a:noFill/>
                  <a:ln w="63360">
                    <a:solidFill>
                      <a:srgbClr val="333399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884" name="Freeform 58"/>
                  <p:cNvSpPr>
                    <a:spLocks noChangeArrowheads="1"/>
                  </p:cNvSpPr>
                  <p:nvPr/>
                </p:nvSpPr>
                <p:spPr bwMode="auto">
                  <a:xfrm>
                    <a:off x="2981" y="2379"/>
                    <a:ext cx="2061" cy="648"/>
                  </a:xfrm>
                  <a:custGeom>
                    <a:avLst/>
                    <a:gdLst>
                      <a:gd name="T0" fmla="*/ 0 w 4032"/>
                      <a:gd name="T1" fmla="*/ 0 h 1680"/>
                      <a:gd name="T2" fmla="*/ 1 w 4032"/>
                      <a:gd name="T3" fmla="*/ 0 h 1680"/>
                      <a:gd name="T4" fmla="*/ 1 w 4032"/>
                      <a:gd name="T5" fmla="*/ 0 h 1680"/>
                      <a:gd name="T6" fmla="*/ 1 w 4032"/>
                      <a:gd name="T7" fmla="*/ 0 h 1680"/>
                      <a:gd name="T8" fmla="*/ 1 w 4032"/>
                      <a:gd name="T9" fmla="*/ 0 h 1680"/>
                      <a:gd name="T10" fmla="*/ 1 w 4032"/>
                      <a:gd name="T11" fmla="*/ 0 h 1680"/>
                      <a:gd name="T12" fmla="*/ 1 w 4032"/>
                      <a:gd name="T13" fmla="*/ 0 h 1680"/>
                      <a:gd name="T14" fmla="*/ 1 w 4032"/>
                      <a:gd name="T15" fmla="*/ 0 h 1680"/>
                      <a:gd name="T16" fmla="*/ 1 w 4032"/>
                      <a:gd name="T17" fmla="*/ 0 h 1680"/>
                      <a:gd name="T18" fmla="*/ 1 w 4032"/>
                      <a:gd name="T19" fmla="*/ 0 h 1680"/>
                      <a:gd name="T20" fmla="*/ 1 w 4032"/>
                      <a:gd name="T21" fmla="*/ 0 h 1680"/>
                      <a:gd name="T22" fmla="*/ 1 w 4032"/>
                      <a:gd name="T23" fmla="*/ 0 h 1680"/>
                      <a:gd name="T24" fmla="*/ 1 w 4032"/>
                      <a:gd name="T25" fmla="*/ 0 h 1680"/>
                      <a:gd name="T26" fmla="*/ 1 w 4032"/>
                      <a:gd name="T27" fmla="*/ 0 h 1680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4032"/>
                      <a:gd name="T43" fmla="*/ 0 h 1680"/>
                      <a:gd name="T44" fmla="*/ 4032 w 4032"/>
                      <a:gd name="T45" fmla="*/ 1680 h 1680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4032" h="1680">
                        <a:moveTo>
                          <a:pt x="0" y="0"/>
                        </a:moveTo>
                        <a:lnTo>
                          <a:pt x="672" y="0"/>
                        </a:lnTo>
                        <a:lnTo>
                          <a:pt x="672" y="432"/>
                        </a:lnTo>
                        <a:lnTo>
                          <a:pt x="1056" y="432"/>
                        </a:lnTo>
                        <a:lnTo>
                          <a:pt x="1056" y="864"/>
                        </a:lnTo>
                        <a:lnTo>
                          <a:pt x="1392" y="864"/>
                        </a:lnTo>
                        <a:lnTo>
                          <a:pt x="1392" y="432"/>
                        </a:lnTo>
                        <a:lnTo>
                          <a:pt x="2064" y="432"/>
                        </a:lnTo>
                        <a:lnTo>
                          <a:pt x="2064" y="864"/>
                        </a:lnTo>
                        <a:lnTo>
                          <a:pt x="2448" y="864"/>
                        </a:lnTo>
                        <a:lnTo>
                          <a:pt x="2448" y="1248"/>
                        </a:lnTo>
                        <a:lnTo>
                          <a:pt x="2832" y="1248"/>
                        </a:lnTo>
                        <a:lnTo>
                          <a:pt x="2832" y="1680"/>
                        </a:lnTo>
                        <a:lnTo>
                          <a:pt x="4032" y="1680"/>
                        </a:lnTo>
                      </a:path>
                    </a:pathLst>
                  </a:custGeom>
                  <a:noFill/>
                  <a:ln w="63360">
                    <a:solidFill>
                      <a:srgbClr val="FF0327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36881" name="Line 59"/>
                <p:cNvSpPr>
                  <a:spLocks noChangeShapeType="1"/>
                </p:cNvSpPr>
                <p:nvPr/>
              </p:nvSpPr>
              <p:spPr bwMode="auto">
                <a:xfrm>
                  <a:off x="3352" y="2368"/>
                  <a:ext cx="1" cy="192"/>
                </a:xfrm>
                <a:prstGeom prst="line">
                  <a:avLst/>
                </a:prstGeom>
                <a:noFill/>
                <a:ln w="22320">
                  <a:solidFill>
                    <a:srgbClr val="000000"/>
                  </a:solidFill>
                  <a:miter lim="800000"/>
                  <a:headEnd type="triangle" w="med" len="med"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6874" name="Text Box 60"/>
            <p:cNvSpPr txBox="1">
              <a:spLocks noChangeArrowheads="1"/>
            </p:cNvSpPr>
            <p:nvPr/>
          </p:nvSpPr>
          <p:spPr bwMode="auto">
            <a:xfrm>
              <a:off x="3842" y="3478"/>
              <a:ext cx="1247" cy="50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5000" rIns="90000" bIns="45000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Exchange  attempts</a:t>
              </a:r>
            </a:p>
          </p:txBody>
        </p:sp>
        <p:sp>
          <p:nvSpPr>
            <p:cNvPr id="36875" name="Text Box 61"/>
            <p:cNvSpPr txBox="1">
              <a:spLocks noChangeArrowheads="1"/>
            </p:cNvSpPr>
            <p:nvPr/>
          </p:nvSpPr>
          <p:spPr bwMode="auto">
            <a:xfrm>
              <a:off x="2660" y="2504"/>
              <a:ext cx="231" cy="50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5000" rIns="90000" bIns="45000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36876" name="Text Box 62"/>
            <p:cNvSpPr txBox="1">
              <a:spLocks noChangeArrowheads="1"/>
            </p:cNvSpPr>
            <p:nvPr/>
          </p:nvSpPr>
          <p:spPr bwMode="auto">
            <a:xfrm>
              <a:off x="3192" y="3056"/>
              <a:ext cx="168" cy="50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5000" rIns="90000" bIns="45000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t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Scenario </a:t>
            </a:r>
            <a:r>
              <a:rPr lang="en-US" dirty="0" smtClean="0"/>
              <a:t>A-1: </a:t>
            </a:r>
            <a:r>
              <a:rPr lang="en-US" dirty="0" smtClean="0"/>
              <a:t>NAMD </a:t>
            </a:r>
            <a:r>
              <a:rPr lang="en-US" dirty="0" smtClean="0"/>
              <a:t>Performance for </a:t>
            </a:r>
            <a:r>
              <a:rPr lang="en-US" dirty="0" smtClean="0"/>
              <a:t>Different Resource </a:t>
            </a:r>
            <a:r>
              <a:rPr lang="en-US" dirty="0" smtClean="0"/>
              <a:t>Configurations</a:t>
            </a:r>
            <a:endParaRPr lang="en-US" dirty="0"/>
          </a:p>
        </p:txBody>
      </p:sp>
      <p:pic>
        <p:nvPicPr>
          <p:cNvPr id="12" name="Content Placeholder 11" descr="namd_run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0331" r="-10331"/>
          <a:stretch>
            <a:fillRect/>
          </a:stretch>
        </p:blipFill>
        <p:spPr/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Scenario A-2: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c</a:t>
            </a:r>
            <a:r>
              <a:rPr lang="en-US" sz="2400" dirty="0" smtClean="0"/>
              <a:t> for Different </a:t>
            </a:r>
            <a:r>
              <a:rPr lang="en-US" sz="2400" dirty="0" smtClean="0"/>
              <a:t>Resource Configurations </a:t>
            </a:r>
            <a:endParaRPr lang="en-US" sz="2400" baseline="-250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524304" y="1706563"/>
            <a:ext cx="3820160" cy="4341812"/>
          </a:xfrm>
        </p:spPr>
        <p:txBody>
          <a:bodyPr/>
          <a:lstStyle/>
          <a:p>
            <a:r>
              <a:rPr lang="en-US" dirty="0" smtClean="0"/>
              <a:t>Each experiment was for 8 ensembles; repeated 4 times</a:t>
            </a:r>
          </a:p>
          <a:p>
            <a:r>
              <a:rPr lang="en-US" dirty="0" smtClean="0"/>
              <a:t>More details…. </a:t>
            </a:r>
            <a:endParaRPr lang="en-US" dirty="0"/>
          </a:p>
        </p:txBody>
      </p:sp>
      <p:pic>
        <p:nvPicPr>
          <p:cNvPr id="10" name="Content Placeholder 9" descr="8replica_scenario_grid_condor_cloud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26881" b="-26881"/>
          <a:stretch>
            <a:fillRect/>
          </a:stretch>
        </p:blipFill>
        <p:spPr>
          <a:xfrm>
            <a:off x="4344464" y="1417933"/>
            <a:ext cx="4485479" cy="463044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 smtClean="0"/>
              <a:t>Scenario B:</a:t>
            </a:r>
            <a:r>
              <a:rPr lang="en-US" sz="2400" dirty="0" smtClean="0"/>
              <a:t> Facilitating </a:t>
            </a:r>
            <a:r>
              <a:rPr lang="en-US" sz="2400" dirty="0" smtClean="0"/>
              <a:t>Novel Execution Modes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11" name="Tex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Interoperability and Scale-out enable new ways of resource planning and application execution</a:t>
            </a:r>
          </a:p>
          <a:p>
            <a:r>
              <a:rPr lang="en-US" dirty="0" smtClean="0"/>
              <a:t>Deadline-driven scheduling:  e.g., Need Workload X done before time Y </a:t>
            </a:r>
          </a:p>
          <a:p>
            <a:r>
              <a:rPr lang="en-US" dirty="0" smtClean="0"/>
              <a:t>Adapt workload distribution and resource utilization to ensure completion</a:t>
            </a:r>
            <a:endParaRPr lang="en-US" dirty="0" smtClean="0"/>
          </a:p>
          <a:p>
            <a:r>
              <a:rPr lang="en-US" dirty="0" smtClean="0"/>
              <a:t>Develop Progress Manager; monitor’s state of completion</a:t>
            </a:r>
          </a:p>
          <a:p>
            <a:pPr lvl="1"/>
            <a:r>
              <a:rPr lang="en-US" dirty="0" smtClean="0"/>
              <a:t>Based upon heuristics activates the Pilot-Jobs on Clouds </a:t>
            </a:r>
          </a:p>
          <a:p>
            <a:pPr lvl="1"/>
            <a:r>
              <a:rPr lang="en-US" dirty="0" smtClean="0"/>
              <a:t>Could keep </a:t>
            </a:r>
            <a:r>
              <a:rPr lang="en-US" dirty="0" err="1" smtClean="0"/>
              <a:t>VMs</a:t>
            </a:r>
            <a:r>
              <a:rPr lang="en-US" dirty="0" smtClean="0"/>
              <a:t> cold; o</a:t>
            </a:r>
            <a:r>
              <a:rPr lang="en-US" dirty="0" smtClean="0"/>
              <a:t>r hot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377" y="263714"/>
            <a:ext cx="8307623" cy="91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Scenario B: Experimental Results</a:t>
            </a:r>
            <a:endParaRPr lang="en-US" sz="2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4294967295"/>
          </p:nvPr>
        </p:nvSpPr>
        <p:spPr>
          <a:xfrm>
            <a:off x="656566" y="3794273"/>
            <a:ext cx="8235941" cy="2223663"/>
          </a:xfrm>
        </p:spPr>
        <p:txBody>
          <a:bodyPr>
            <a:normAutofit/>
          </a:bodyPr>
          <a:lstStyle/>
          <a:p>
            <a:r>
              <a:rPr lang="en-US" dirty="0" smtClean="0"/>
              <a:t>Experiments </a:t>
            </a:r>
            <a:r>
              <a:rPr lang="en-US" dirty="0" smtClean="0"/>
              <a:t>performed 10 times; Resources used…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Content Placeholder 5" descr="scenarioB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130088" b="-130088"/>
          <a:stretch>
            <a:fillRect/>
          </a:stretch>
        </p:blipFill>
        <p:spPr>
          <a:xfrm>
            <a:off x="2639283" y="-38893"/>
            <a:ext cx="4298091" cy="443699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IDEAS Design Objective</a:t>
            </a:r>
          </a:p>
          <a:p>
            <a:r>
              <a:rPr lang="en-US" dirty="0" smtClean="0"/>
              <a:t>API for Higher-level Functionality/Abstractions built upon </a:t>
            </a:r>
            <a:r>
              <a:rPr lang="en-US" b="1" i="1" dirty="0" smtClean="0"/>
              <a:t>basic</a:t>
            </a:r>
            <a:r>
              <a:rPr lang="en-US" dirty="0" smtClean="0"/>
              <a:t> distributed API (SAGA)</a:t>
            </a:r>
          </a:p>
          <a:p>
            <a:r>
              <a:rPr lang="en-US" dirty="0" err="1" smtClean="0"/>
              <a:t>ExTENCI</a:t>
            </a:r>
            <a:r>
              <a:rPr lang="en-US" dirty="0" smtClean="0"/>
              <a:t> Project – NSF Funded project wherein SAGA-based Pilot-Jobs will be used for </a:t>
            </a:r>
            <a:r>
              <a:rPr lang="en-US" dirty="0" err="1" smtClean="0"/>
              <a:t>EnKF</a:t>
            </a:r>
            <a:r>
              <a:rPr lang="en-US" dirty="0" smtClean="0"/>
              <a:t> for collective/concurrent usage of the </a:t>
            </a:r>
            <a:r>
              <a:rPr lang="en-US" dirty="0" err="1" smtClean="0"/>
              <a:t>TeraGrid</a:t>
            </a:r>
            <a:r>
              <a:rPr lang="en-US" dirty="0" smtClean="0"/>
              <a:t> and OSG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928542" y="263714"/>
            <a:ext cx="8215458" cy="914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Understanding Distributed Applications</a:t>
            </a:r>
            <a:br>
              <a:rPr lang="en-US" sz="2800" dirty="0" smtClean="0"/>
            </a:b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IDEAS: First Principles Development Objectives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757947" y="1874038"/>
            <a:ext cx="7966954" cy="429509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Interoperability:</a:t>
            </a:r>
            <a:r>
              <a:rPr lang="en-US" b="1" dirty="0" smtClean="0"/>
              <a:t>  </a:t>
            </a:r>
            <a:r>
              <a:rPr lang="en-US" dirty="0" smtClean="0"/>
              <a:t>Ability to work across multiple distributed resources</a:t>
            </a:r>
          </a:p>
          <a:p>
            <a:r>
              <a:rPr lang="en-US" b="1" dirty="0" smtClean="0">
                <a:solidFill>
                  <a:srgbClr val="800000"/>
                </a:solidFill>
              </a:rPr>
              <a:t>Distributed Scale-Out:  </a:t>
            </a:r>
            <a:r>
              <a:rPr lang="en-US" dirty="0" smtClean="0"/>
              <a:t>The ability to utilize multiple distributed resources concurrently</a:t>
            </a:r>
          </a:p>
          <a:p>
            <a:r>
              <a:rPr lang="en-US" b="1" dirty="0" smtClean="0">
                <a:solidFill>
                  <a:srgbClr val="800000"/>
                </a:solidFill>
              </a:rPr>
              <a:t>Extensibility: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smtClean="0"/>
              <a:t>Support new patterns/abstractions, different programming systems, functionality &amp; Infrastructure</a:t>
            </a:r>
          </a:p>
          <a:p>
            <a:r>
              <a:rPr lang="en-US" b="1" dirty="0" err="1" smtClean="0">
                <a:solidFill>
                  <a:srgbClr val="800000"/>
                </a:solidFill>
              </a:rPr>
              <a:t>Adaptivity</a:t>
            </a:r>
            <a:r>
              <a:rPr lang="en-US" b="1" dirty="0" smtClean="0">
                <a:solidFill>
                  <a:srgbClr val="800000"/>
                </a:solidFill>
              </a:rPr>
              <a:t>: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smtClean="0"/>
              <a:t>Response to fluctuations in dynamic resource and availability of dynamic data </a:t>
            </a:r>
          </a:p>
          <a:p>
            <a:r>
              <a:rPr lang="en-US" b="1" dirty="0" smtClean="0">
                <a:solidFill>
                  <a:srgbClr val="800000"/>
                </a:solidFill>
              </a:rPr>
              <a:t>Simplicity: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smtClean="0"/>
              <a:t>Accommodate  above distributed concerns at different levels easily…</a:t>
            </a:r>
          </a:p>
          <a:p>
            <a:pPr>
              <a:buNone/>
            </a:pPr>
            <a:r>
              <a:rPr lang="en-US" dirty="0" smtClean="0">
                <a:solidFill>
                  <a:srgbClr val="800000"/>
                </a:solidFill>
              </a:rPr>
              <a:t>     Challenge: How to develop DA effectively and efficiently with the above as first-class objectives?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" y="44450"/>
            <a:ext cx="1290638" cy="1062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6627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67613" y="36513"/>
            <a:ext cx="1576387" cy="954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In a nutshell</a:t>
            </a:r>
            <a:endParaRPr lang="en-US"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757947" y="1529880"/>
            <a:ext cx="7966954" cy="50333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exists a lack of Programmatic approaches that: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 general-purpose,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basic &amp;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common grid functionality for applications and thus hide underlying complexity, varying semantics..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building blocks upon which to construct “consistent” higher-levels of functionality and abstractions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Meets the need for a Broad Spectrum of Application: </a:t>
            </a:r>
          </a:p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scripts, Gateways, Smart Applications and Production Grade Tooling, Workflow…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Simple, integrated, stable, uniform and high-level interface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and Stable: 80:20 restricted scope and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Standard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Integrated: Similar semantics &amp; style across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Uniform: Same interface for different distributed systems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SAGA: Provides Application* developers with units required to compose high-level functionality across (distinct) distributed systems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(*) One Person’s Application is another Person’s Tool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Picture 5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112838"/>
            <a:ext cx="7375525" cy="521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SAGA: In a thousand words..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SAGA and Distributed Applications</a:t>
            </a:r>
          </a:p>
        </p:txBody>
      </p:sp>
      <p:pic>
        <p:nvPicPr>
          <p:cNvPr id="32771" name="Picture 3" descr="modified_dist_app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275" y="1600200"/>
            <a:ext cx="874712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Taxonomy of  Distributed Application Development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757947" y="1609255"/>
            <a:ext cx="7966954" cy="460888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Example of Distributed Execution Mode:</a:t>
            </a:r>
          </a:p>
          <a:p>
            <a:pPr lvl="1"/>
            <a:r>
              <a:rPr lang="en-US" dirty="0" smtClean="0"/>
              <a:t>Implicitly Distributed</a:t>
            </a:r>
          </a:p>
          <a:p>
            <a:pPr lvl="2"/>
            <a:r>
              <a:rPr lang="en-US" dirty="0" smtClean="0"/>
              <a:t>HTC of HPC: 1000 job submissions of NAMD the TG/LONI</a:t>
            </a:r>
          </a:p>
          <a:p>
            <a:pPr lvl="2"/>
            <a:r>
              <a:rPr lang="en-US" dirty="0" smtClean="0"/>
              <a:t>SAGA shell example (</a:t>
            </a:r>
            <a:r>
              <a:rPr lang="en-US" dirty="0" err="1" smtClean="0"/>
              <a:t>cf</a:t>
            </a:r>
            <a:r>
              <a:rPr lang="en-US" dirty="0" smtClean="0"/>
              <a:t> DESHL)</a:t>
            </a:r>
          </a:p>
          <a:p>
            <a:r>
              <a:rPr lang="en-US" dirty="0" smtClean="0"/>
              <a:t>Example of Explicit Coordination and Distribution</a:t>
            </a:r>
          </a:p>
          <a:p>
            <a:pPr lvl="1"/>
            <a:r>
              <a:rPr lang="en-US" dirty="0" smtClean="0"/>
              <a:t>Explicitly Distributed</a:t>
            </a:r>
          </a:p>
          <a:p>
            <a:pPr lvl="2"/>
            <a:r>
              <a:rPr lang="en-US" dirty="0" smtClean="0"/>
              <a:t>DAG-based Workflows (example of Higher-level API)</a:t>
            </a:r>
          </a:p>
          <a:p>
            <a:r>
              <a:rPr lang="en-US" dirty="0" smtClean="0"/>
              <a:t>Example of SAGA-based Frameworks</a:t>
            </a:r>
          </a:p>
          <a:p>
            <a:pPr lvl="2"/>
            <a:r>
              <a:rPr lang="en-US" dirty="0" smtClean="0"/>
              <a:t>Pilot-Jobs, Fault-tolerant Autonomic Framework</a:t>
            </a:r>
          </a:p>
          <a:p>
            <a:pPr lvl="2"/>
            <a:r>
              <a:rPr lang="en-US" dirty="0" err="1" smtClean="0"/>
              <a:t>MapReduce</a:t>
            </a:r>
            <a:r>
              <a:rPr lang="en-US" dirty="0" smtClean="0"/>
              <a:t>,  All-Pairs</a:t>
            </a:r>
          </a:p>
          <a:p>
            <a:pPr lvl="2"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Note: An application can be developed differently, and thus be in more than one category (e.g. DAG-based workflow)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700" dirty="0" smtClean="0"/>
              <a:t>Abstractions for Dynamic Execution (1)  </a:t>
            </a:r>
            <a:br>
              <a:rPr lang="en-US" sz="2700" dirty="0" smtClean="0"/>
            </a:br>
            <a:r>
              <a:rPr lang="en-US" sz="2700" dirty="0" smtClean="0"/>
              <a:t>Container Task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7525" y="1752600"/>
            <a:ext cx="8093075" cy="320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4820" name="TextBox 3"/>
          <p:cNvSpPr txBox="1">
            <a:spLocks noChangeArrowheads="1"/>
          </p:cNvSpPr>
          <p:nvPr/>
        </p:nvSpPr>
        <p:spPr bwMode="auto">
          <a:xfrm>
            <a:off x="517525" y="5105400"/>
            <a:ext cx="8245475" cy="1754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Adaptive: </a:t>
            </a:r>
          </a:p>
          <a:p>
            <a:r>
              <a:rPr lang="en-US" dirty="0"/>
              <a:t>	Type A: Fix number of replicas; vary cores assigned to each replica.</a:t>
            </a:r>
          </a:p>
          <a:p>
            <a:r>
              <a:rPr lang="en-US" dirty="0"/>
              <a:t>       Type B</a:t>
            </a:r>
            <a:r>
              <a:rPr lang="en-US" dirty="0" smtClean="0"/>
              <a:t>:  </a:t>
            </a:r>
            <a:r>
              <a:rPr lang="en-US" dirty="0"/>
              <a:t>Fix the size of </a:t>
            </a:r>
            <a:r>
              <a:rPr lang="en-US" dirty="0" smtClean="0"/>
              <a:t>replica; </a:t>
            </a:r>
            <a:r>
              <a:rPr lang="en-US" dirty="0"/>
              <a:t>vary number of replicas (Cool Walking)</a:t>
            </a:r>
          </a:p>
          <a:p>
            <a:r>
              <a:rPr lang="en-US" dirty="0"/>
              <a:t>                  -- Same temperature range (adaptive sampling)</a:t>
            </a:r>
          </a:p>
          <a:p>
            <a:r>
              <a:rPr lang="en-US" dirty="0"/>
              <a:t>                  -- Greater temperature range (enhanced dynamics)   </a:t>
            </a:r>
          </a:p>
          <a:p>
            <a:r>
              <a:rPr lang="en-US" dirty="0"/>
              <a:t>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Abstractions for Dynamic Execution (2)</a:t>
            </a:r>
            <a:br>
              <a:rPr lang="en-US" sz="2600" dirty="0" smtClean="0"/>
            </a:br>
            <a:r>
              <a:rPr lang="en-US" sz="2600" dirty="0" smtClean="0"/>
              <a:t>SAGA Pilot-Job (</a:t>
            </a:r>
            <a:r>
              <a:rPr lang="en-US" sz="2600" dirty="0" err="1" smtClean="0"/>
              <a:t>BigJob</a:t>
            </a:r>
            <a:r>
              <a:rPr lang="en-US" sz="2600" dirty="0" smtClean="0"/>
              <a:t>)</a:t>
            </a:r>
            <a:endParaRPr lang="en-US" sz="2600" dirty="0"/>
          </a:p>
        </p:txBody>
      </p:sp>
      <p:pic>
        <p:nvPicPr>
          <p:cNvPr id="4" name="Content Placeholder 3" descr="bigjob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356" r="-235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SAGA </a:t>
            </a:r>
            <a:r>
              <a:rPr lang="en-US" sz="2600" dirty="0" smtClean="0"/>
              <a:t>Pilot-</a:t>
            </a:r>
            <a:r>
              <a:rPr lang="en-US" sz="2600" dirty="0" smtClean="0"/>
              <a:t>Job:  Condor </a:t>
            </a:r>
            <a:endParaRPr lang="en-US" sz="2600" dirty="0"/>
          </a:p>
        </p:txBody>
      </p:sp>
      <p:pic>
        <p:nvPicPr>
          <p:cNvPr id="6" name="Content Placeholder 5" descr="bigjob_condor_v2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4323" r="-24323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6211</TotalTime>
  <Words>768</Words>
  <Application>Microsoft Macintosh PowerPoint</Application>
  <PresentationFormat>On-screen Show (4:3)</PresentationFormat>
  <Paragraphs>92</Paragraphs>
  <Slides>19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Perspective</vt:lpstr>
      <vt:lpstr>SAGA BigJob: An Extensible, Interoperable Pilot-Job Abstraction for Distributed Applications &amp; Systems</vt:lpstr>
      <vt:lpstr>Understanding Distributed Applications IDEAS: First Principles Development Objectives</vt:lpstr>
      <vt:lpstr>SAGA: In a nutshell</vt:lpstr>
      <vt:lpstr>SAGA: In a thousand words..</vt:lpstr>
      <vt:lpstr>SAGA and Distributed Applications</vt:lpstr>
      <vt:lpstr>Taxonomy of  Distributed Application Development</vt:lpstr>
      <vt:lpstr>Abstractions for Dynamic Execution (1)   Container Task</vt:lpstr>
      <vt:lpstr>Abstractions for Dynamic Execution (2) SAGA Pilot-Job (BigJob)</vt:lpstr>
      <vt:lpstr>SAGA Pilot-Job:  Condor </vt:lpstr>
      <vt:lpstr>SAGA Pilot-Job:  Condor (2) </vt:lpstr>
      <vt:lpstr>SAGA Pilot-Job:  Cloud </vt:lpstr>
      <vt:lpstr>Deployment &amp; Scheduling of  Multiple  Infrastructure Independent Pilot-Jobs</vt:lpstr>
      <vt:lpstr>BigJob Start-up Times</vt:lpstr>
      <vt:lpstr>Generalized Ensemble Methods: Ensembles Can Enhance Sampling</vt:lpstr>
      <vt:lpstr>Scenario A-1: NAMD Performance for Different Resource Configurations</vt:lpstr>
      <vt:lpstr>Scenario A-2: Tc for Different Resource Configurations </vt:lpstr>
      <vt:lpstr>Scenario B: Facilitating Novel Execution Modes </vt:lpstr>
      <vt:lpstr>Scenario B: Experimental Results</vt:lpstr>
      <vt:lpstr>Conclusions and Future Work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Shantenu Jha</cp:lastModifiedBy>
  <cp:revision>529</cp:revision>
  <cp:lastPrinted>2010-01-20T14:22:57Z</cp:lastPrinted>
  <dcterms:created xsi:type="dcterms:W3CDTF">2010-05-16T15:48:41Z</dcterms:created>
  <dcterms:modified xsi:type="dcterms:W3CDTF">2010-05-16T17:04:36Z</dcterms:modified>
</cp:coreProperties>
</file>