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Masters/slideMaster2.xml" ContentType="application/vnd.openxmlformats-officedocument.presentationml.slide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7" r:id="rId2"/>
  </p:sldMasterIdLst>
  <p:notesMasterIdLst>
    <p:notesMasterId r:id="rId35"/>
  </p:notesMasterIdLst>
  <p:sldIdLst>
    <p:sldId id="256" r:id="rId3"/>
    <p:sldId id="715" r:id="rId4"/>
    <p:sldId id="747" r:id="rId5"/>
    <p:sldId id="576" r:id="rId6"/>
    <p:sldId id="800" r:id="rId7"/>
    <p:sldId id="634" r:id="rId8"/>
    <p:sldId id="784" r:id="rId9"/>
    <p:sldId id="787" r:id="rId10"/>
    <p:sldId id="785" r:id="rId11"/>
    <p:sldId id="788" r:id="rId12"/>
    <p:sldId id="786" r:id="rId13"/>
    <p:sldId id="793" r:id="rId14"/>
    <p:sldId id="794" r:id="rId15"/>
    <p:sldId id="754" r:id="rId16"/>
    <p:sldId id="772" r:id="rId17"/>
    <p:sldId id="478" r:id="rId18"/>
    <p:sldId id="555" r:id="rId19"/>
    <p:sldId id="791" r:id="rId20"/>
    <p:sldId id="688" r:id="rId21"/>
    <p:sldId id="755" r:id="rId22"/>
    <p:sldId id="693" r:id="rId23"/>
    <p:sldId id="748" r:id="rId24"/>
    <p:sldId id="761" r:id="rId25"/>
    <p:sldId id="776" r:id="rId26"/>
    <p:sldId id="773" r:id="rId27"/>
    <p:sldId id="778" r:id="rId28"/>
    <p:sldId id="806" r:id="rId29"/>
    <p:sldId id="804" r:id="rId30"/>
    <p:sldId id="805" r:id="rId31"/>
    <p:sldId id="812" r:id="rId32"/>
    <p:sldId id="757" r:id="rId33"/>
    <p:sldId id="75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 showOutlineIcons="0" horzBarState="maximized">
    <p:restoredLeft sz="15620"/>
    <p:restoredTop sz="91820" autoAdjust="0"/>
  </p:normalViewPr>
  <p:slideViewPr>
    <p:cSldViewPr snapToGrid="0" snapToObjects="1">
      <p:cViewPr>
        <p:scale>
          <a:sx n="100" d="100"/>
          <a:sy n="100" d="100"/>
        </p:scale>
        <p:origin x="-1128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100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“Clouds are about provisioning, grids are about federation”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</a:t>
            </a:r>
            <a:r>
              <a:rPr lang="en-US" dirty="0" smtClean="0"/>
              <a:t> you can keep your head when all about you, Are losing theirs and blaming it on you..”</a:t>
            </a:r>
          </a:p>
          <a:p>
            <a:r>
              <a:rPr lang="en-US" dirty="0" smtClean="0"/>
              <a:t>“The reason why we are so well prepared to handle the multi-core era, is because we took the trouble to understand parallel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the diagram.. Please</a:t>
            </a:r>
            <a:r>
              <a:rPr lang="en-US" baseline="0" dirty="0" smtClean="0"/>
              <a:t> </a:t>
            </a:r>
            <a:r>
              <a:rPr lang="en-US" dirty="0" smtClean="0"/>
              <a:t>remove next slide if you are OK</a:t>
            </a:r>
            <a:r>
              <a:rPr lang="en-US" baseline="0" dirty="0" smtClean="0"/>
              <a:t> with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(JK) Here,</a:t>
            </a:r>
            <a:r>
              <a:rPr lang="en-US" baseline="0" dirty="0" smtClean="0"/>
              <a:t> upper two tables represent the benefits of task level concurrency and scale-out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536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SAGA_Helvetica_Logo_Grey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2700" y="17780"/>
            <a:ext cx="1101724" cy="661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6/3/11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df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df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sz="2400" dirty="0" smtClean="0"/>
              <a:t>Shantenu Jha, Andre </a:t>
            </a:r>
            <a:r>
              <a:rPr lang="en-US" sz="2400" dirty="0" err="1" smtClean="0"/>
              <a:t>Luckow</a:t>
            </a:r>
            <a:r>
              <a:rPr lang="en-US" sz="2100" dirty="0" smtClean="0"/>
              <a:t> </a:t>
            </a:r>
          </a:p>
          <a:p>
            <a:r>
              <a:rPr lang="en-US" sz="1800" dirty="0" smtClean="0"/>
              <a:t>In collaboration with </a:t>
            </a:r>
            <a:r>
              <a:rPr lang="en-US" sz="1800" dirty="0" err="1" smtClean="0"/>
              <a:t>Joohyun</a:t>
            </a:r>
            <a:r>
              <a:rPr lang="en-US" sz="1800" dirty="0" smtClean="0"/>
              <a:t> Kim, S </a:t>
            </a:r>
            <a:r>
              <a:rPr lang="en-US" sz="1800" dirty="0" err="1" smtClean="0"/>
              <a:t>Maddineni</a:t>
            </a:r>
            <a:r>
              <a:rPr lang="en-US" sz="1800" dirty="0" smtClean="0"/>
              <a:t>,  P </a:t>
            </a:r>
            <a:r>
              <a:rPr lang="en-US" sz="1800" dirty="0" err="1" smtClean="0"/>
              <a:t>Mantha</a:t>
            </a:r>
            <a:r>
              <a:rPr lang="en-US" sz="1800" dirty="0" smtClean="0"/>
              <a:t>, Mark </a:t>
            </a:r>
            <a:r>
              <a:rPr lang="en-US" sz="1800" dirty="0" err="1" smtClean="0"/>
              <a:t>Santcroos</a:t>
            </a:r>
            <a:r>
              <a:rPr lang="en-US" sz="1800" dirty="0" smtClean="0"/>
              <a:t>, Ole Weidner</a:t>
            </a:r>
            <a:endParaRPr lang="en-US" sz="1800" i="1" dirty="0" smtClean="0"/>
          </a:p>
          <a:p>
            <a:r>
              <a:rPr lang="en-US" sz="2100" dirty="0" smtClean="0">
                <a:solidFill>
                  <a:srgbClr val="800000"/>
                </a:solidFill>
              </a:rPr>
              <a:t>http://</a:t>
            </a:r>
            <a:r>
              <a:rPr lang="en-US" sz="2100" dirty="0" err="1" smtClean="0">
                <a:solidFill>
                  <a:srgbClr val="800000"/>
                </a:solidFill>
              </a:rPr>
              <a:t>saga.cct.lsu.edu</a:t>
            </a:r>
            <a:endParaRPr lang="en-US" sz="2100" dirty="0" smtClean="0">
              <a:solidFill>
                <a:srgbClr val="800000"/>
              </a:solidFill>
            </a:endParaRPr>
          </a:p>
          <a:p>
            <a:r>
              <a:rPr lang="en-US" sz="2100" dirty="0" smtClean="0"/>
              <a:t>Microsoft Cloud Futures Workshop, Redmond, WA	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1778950"/>
            <a:ext cx="8169611" cy="877824"/>
          </a:xfrm>
        </p:spPr>
        <p:txBody>
          <a:bodyPr>
            <a:normAutofit fontScale="90000"/>
          </a:bodyPr>
          <a:lstStyle/>
          <a:p>
            <a:r>
              <a:rPr lang="de-DE" sz="2800" dirty="0" err="1" smtClean="0"/>
              <a:t>Abstractions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Life-Science</a:t>
            </a:r>
            <a:r>
              <a:rPr lang="de-DE" sz="2800" dirty="0" smtClean="0"/>
              <a:t> </a:t>
            </a:r>
            <a:r>
              <a:rPr lang="de-DE" sz="2800" dirty="0" err="1" smtClean="0"/>
              <a:t>Applications</a:t>
            </a:r>
            <a:r>
              <a:rPr lang="de-DE" sz="2800" dirty="0" smtClean="0"/>
              <a:t> on Clouds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Tradeoffs: Comp.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  <a:r>
              <a:rPr lang="en-US" sz="2400" dirty="0" err="1" smtClean="0"/>
              <a:t>Mem</a:t>
            </a:r>
            <a:r>
              <a:rPr lang="en-US" sz="2400" dirty="0" smtClean="0"/>
              <a:t>. </a:t>
            </a:r>
            <a:r>
              <a:rPr lang="en-US" sz="2400" dirty="0" err="1" smtClean="0"/>
              <a:t>vs</a:t>
            </a:r>
            <a:r>
              <a:rPr lang="en-US" sz="2400" dirty="0" smtClean="0"/>
              <a:t> I/O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  <a:r>
              <a:rPr lang="en-US" sz="2400" dirty="0" err="1" smtClean="0"/>
              <a:t>DoD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BFAST: File size </a:t>
            </a:r>
            <a:r>
              <a:rPr lang="en-US" sz="2000" dirty="0" err="1" smtClean="0"/>
              <a:t>vs</a:t>
            </a:r>
            <a:r>
              <a:rPr lang="en-US" sz="2000" dirty="0" smtClean="0"/>
              <a:t> Num Concurrent task</a:t>
            </a:r>
            <a:endParaRPr lang="en-US" sz="2000" dirty="0"/>
          </a:p>
        </p:txBody>
      </p:sp>
      <p:pic>
        <p:nvPicPr>
          <p:cNvPr id="4" name="Picture 3" descr="readsvstime_hg1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0" y="1725723"/>
            <a:ext cx="4356399" cy="30494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09801" y="1178114"/>
            <a:ext cx="63068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Scope for logical and physical distribution</a:t>
            </a:r>
            <a:endParaRPr lang="en-US" dirty="0"/>
          </a:p>
        </p:txBody>
      </p:sp>
      <p:pic>
        <p:nvPicPr>
          <p:cNvPr id="10" name="Picture 9" descr="threadsvstim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4288851" y="1435099"/>
            <a:ext cx="4789719" cy="3352802"/>
          </a:xfrm>
          <a:prstGeom prst="rect">
            <a:avLst/>
          </a:prstGeom>
        </p:spPr>
      </p:pic>
      <p:pic>
        <p:nvPicPr>
          <p:cNvPr id="7" name="Picture 6" descr="table5-ecmls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653" y="4940301"/>
            <a:ext cx="5429491" cy="16887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803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07431469"/>
              </p:ext>
            </p:extLst>
          </p:nvPr>
        </p:nvGraphicFramePr>
        <p:xfrm>
          <a:off x="111643" y="2574283"/>
          <a:ext cx="9032357" cy="3032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6951"/>
                <a:gridCol w="1632992"/>
                <a:gridCol w="1769075"/>
                <a:gridCol w="1799315"/>
                <a:gridCol w="2234024"/>
              </a:tblGrid>
              <a:tr h="38888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B. </a:t>
                      </a:r>
                      <a:r>
                        <a:rPr lang="en-US" sz="1600" dirty="0" err="1" smtClean="0"/>
                        <a:t>Glumae</a:t>
                      </a:r>
                      <a:r>
                        <a:rPr lang="en-US" sz="1600" dirty="0" smtClean="0"/>
                        <a:t> (BG)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Human</a:t>
                      </a:r>
                      <a:r>
                        <a:rPr lang="en-US" sz="1600" baseline="0" dirty="0" smtClean="0"/>
                        <a:t> Genome (HG)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HG</a:t>
                      </a:r>
                      <a:r>
                        <a:rPr lang="en-US" sz="1600" baseline="0" dirty="0" smtClean="0"/>
                        <a:t> - </a:t>
                      </a:r>
                      <a:r>
                        <a:rPr lang="en-US" sz="1600" baseline="0" dirty="0" err="1" smtClean="0"/>
                        <a:t>Chr</a:t>
                      </a:r>
                      <a:r>
                        <a:rPr lang="en-US" sz="1600" baseline="0" dirty="0" smtClean="0"/>
                        <a:t> 21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Genome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 Mbp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2.8Gbp (hg18)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47 Mbp (hg18-chr21)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Whole Genome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Data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Ref.</a:t>
                      </a:r>
                      <a:r>
                        <a:rPr lang="en-US" sz="1600" baseline="0" dirty="0" smtClean="0"/>
                        <a:t> Index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r>
                        <a:rPr lang="en-US" sz="1600" baseline="0" dirty="0" smtClean="0"/>
                        <a:t>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r>
                        <a:rPr lang="en-US" sz="1600" baseline="0" dirty="0" smtClean="0"/>
                        <a:t>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130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70 GB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8956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Minimum</a:t>
                      </a:r>
                      <a:r>
                        <a:rPr lang="en-US" sz="1600" baseline="0" dirty="0" smtClean="0"/>
                        <a:t> Memory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9.5 MB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 GB </a:t>
                      </a:r>
                      <a:endParaRPr lang="en-US" sz="1600" dirty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42 MB </a:t>
                      </a:r>
                      <a:endParaRPr lang="en-US" sz="1600" dirty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</a:tr>
              <a:tr h="289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38 MB </a:t>
                      </a:r>
                      <a:endParaRPr lang="en-US" sz="1600" dirty="0" smtClean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12 </a:t>
                      </a:r>
                      <a:r>
                        <a:rPr lang="en-US" sz="1600" dirty="0" smtClean="0">
                          <a:latin typeface="+mj-lt"/>
                          <a:cs typeface="Symbol" charset="2"/>
                        </a:rPr>
                        <a:t>GB </a:t>
                      </a:r>
                      <a:endParaRPr lang="en-US" sz="1600" dirty="0" smtClean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164 MB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114424" y="266700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BFAST: 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Configuration values for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sizes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064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are the challenges for LS Applications on clouds?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LS Applications can be</a:t>
            </a:r>
          </a:p>
          <a:p>
            <a:pPr lvl="1"/>
            <a:r>
              <a:rPr lang="en-US" dirty="0" smtClean="0"/>
              <a:t>Memory or I/O or CPU or  </a:t>
            </a:r>
            <a:r>
              <a:rPr lang="en-US" dirty="0" err="1" smtClean="0"/>
              <a:t>Tx</a:t>
            </a:r>
            <a:r>
              <a:rPr lang="en-US" dirty="0" smtClean="0"/>
              <a:t> bound</a:t>
            </a:r>
          </a:p>
          <a:p>
            <a:pPr lvl="2"/>
            <a:r>
              <a:rPr lang="en-US" dirty="0" smtClean="0"/>
              <a:t>Multi-parametric trade-offs exist</a:t>
            </a:r>
          </a:p>
          <a:p>
            <a:pPr lvl="1"/>
            <a:r>
              <a:rPr lang="en-US" dirty="0" smtClean="0"/>
              <a:t>“Complex” coordination requirements</a:t>
            </a:r>
          </a:p>
          <a:p>
            <a:r>
              <a:rPr lang="en-US" dirty="0" smtClean="0"/>
              <a:t>Distributed Applications Revisited</a:t>
            </a:r>
          </a:p>
          <a:p>
            <a:pPr lvl="1"/>
            <a:r>
              <a:rPr lang="en-US" dirty="0" smtClean="0"/>
              <a:t>What is the task decomposition granularity?</a:t>
            </a:r>
          </a:p>
          <a:p>
            <a:pPr lvl="1"/>
            <a:r>
              <a:rPr lang="en-US" dirty="0" smtClean="0"/>
              <a:t>Where, when to distribute? How to manage coordination?</a:t>
            </a:r>
          </a:p>
          <a:p>
            <a:pPr lvl="1"/>
            <a:r>
              <a:rPr lang="en-US" dirty="0" smtClean="0"/>
              <a:t>What are the data transfer/access/storage mechanisms</a:t>
            </a:r>
          </a:p>
          <a:p>
            <a:r>
              <a:rPr lang="en-US" dirty="0" smtClean="0"/>
              <a:t>Need Abstractions to Support Dynamic Applications</a:t>
            </a:r>
          </a:p>
          <a:p>
            <a:pPr lvl="1"/>
            <a:r>
              <a:rPr lang="en-US" dirty="0" smtClean="0"/>
              <a:t>Now these have to be performed dynamically!</a:t>
            </a:r>
          </a:p>
          <a:p>
            <a:pPr lvl="2"/>
            <a:r>
              <a:rPr lang="en-US" dirty="0" smtClean="0"/>
              <a:t>Resource Elasticity (Cloudburst) + Heterogeneous task-resource binding and need to modify application configuration</a:t>
            </a:r>
          </a:p>
          <a:p>
            <a:pPr lvl="1"/>
            <a:r>
              <a:rPr lang="en-US" dirty="0" smtClean="0"/>
              <a:t>Abstractions: Programming + System/Infrastructure abstractions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are the challenges for LS Applications on clouds?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57946" y="1529880"/>
            <a:ext cx="8386053" cy="4608884"/>
          </a:xfrm>
        </p:spPr>
        <p:txBody>
          <a:bodyPr>
            <a:normAutofit/>
          </a:bodyPr>
          <a:lstStyle/>
          <a:p>
            <a:r>
              <a:rPr lang="en-US" dirty="0" smtClean="0"/>
              <a:t>Distributed, Dynamic Applications: Something in between a “black  box” and full-blown low-level programming</a:t>
            </a:r>
          </a:p>
          <a:p>
            <a:pPr lvl="1"/>
            <a:r>
              <a:rPr lang="en-US" dirty="0" smtClean="0"/>
              <a:t> Keep the black-box model but with some-useful knobs (abstractions)</a:t>
            </a:r>
          </a:p>
          <a:p>
            <a:r>
              <a:rPr lang="en-US" dirty="0" smtClean="0"/>
              <a:t>What is the infrastructure?</a:t>
            </a:r>
          </a:p>
          <a:p>
            <a:pPr lvl="1"/>
            <a:r>
              <a:rPr lang="en-US" dirty="0" smtClean="0"/>
              <a:t>No well-defined single infrastructure</a:t>
            </a:r>
          </a:p>
          <a:p>
            <a:pPr lvl="2"/>
            <a:r>
              <a:rPr lang="en-US" dirty="0" smtClean="0"/>
              <a:t>Distinguish Astronomy, HEP community</a:t>
            </a:r>
          </a:p>
          <a:p>
            <a:pPr lvl="1"/>
            <a:r>
              <a:rPr lang="en-US" dirty="0" smtClean="0"/>
              <a:t>Heterogeneous, Distributed, Variable Load-factors</a:t>
            </a:r>
          </a:p>
          <a:p>
            <a:r>
              <a:rPr lang="en-US" dirty="0" smtClean="0"/>
              <a:t>“Building this infrastructure is not trivial” &amp; “</a:t>
            </a:r>
            <a:r>
              <a:rPr lang="en-US" dirty="0" err="1" smtClean="0"/>
              <a:t>TeraGrid</a:t>
            </a:r>
            <a:r>
              <a:rPr lang="en-US" dirty="0" smtClean="0"/>
              <a:t> is not used for data-intensive applications” (Fox)</a:t>
            </a:r>
          </a:p>
          <a:p>
            <a:pPr lvl="1"/>
            <a:r>
              <a:rPr lang="en-US" dirty="0" smtClean="0"/>
              <a:t>There are “hard” parts and tractable parts </a:t>
            </a:r>
          </a:p>
          <a:p>
            <a:pPr lvl="2"/>
            <a:r>
              <a:rPr lang="en-US" dirty="0" smtClean="0"/>
              <a:t>SAGA handles the hard part, opening up innovation elsewhere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SAGA: In a nutshell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There exists a lack of Programmatic approaches that:</a:t>
            </a:r>
          </a:p>
          <a:p>
            <a:pPr lvl="1"/>
            <a:r>
              <a:rPr lang="en-US" dirty="0" smtClean="0"/>
              <a:t>Provide general-purpose, basic &amp; common distributed functionality for applications; hide underlying complexity, varying semantics..</a:t>
            </a:r>
          </a:p>
          <a:p>
            <a:pPr lvl="1"/>
            <a:r>
              <a:rPr lang="en-US" dirty="0" smtClean="0"/>
              <a:t>The building blocks upon which to construct “consistent” higher-levels of functionality and abstractions</a:t>
            </a:r>
          </a:p>
          <a:p>
            <a:pPr lvl="1"/>
            <a:r>
              <a:rPr lang="en-US" dirty="0" smtClean="0"/>
              <a:t>Meets the need for a Broad Spectrum of Applications </a:t>
            </a:r>
          </a:p>
          <a:p>
            <a:pPr lvl="2"/>
            <a:r>
              <a:rPr lang="en-US" dirty="0" smtClean="0"/>
              <a:t>Simple scripts, Gateways,  Tooling, Workflow…</a:t>
            </a:r>
          </a:p>
          <a:p>
            <a:pPr lvl="0"/>
            <a:r>
              <a:rPr lang="en-US" dirty="0" smtClean="0"/>
              <a:t>Simple, integrated, stable, uniform and community-standard </a:t>
            </a:r>
          </a:p>
          <a:p>
            <a:pPr lvl="1"/>
            <a:r>
              <a:rPr lang="en-US" dirty="0" smtClean="0"/>
              <a:t>Simple and Stable: 80:20 restricted scope</a:t>
            </a:r>
          </a:p>
          <a:p>
            <a:pPr lvl="1"/>
            <a:r>
              <a:rPr lang="en-US" dirty="0" smtClean="0"/>
              <a:t>Integrated: Similar semantics &amp; style across primary functional areas</a:t>
            </a:r>
          </a:p>
          <a:p>
            <a:pPr lvl="1"/>
            <a:r>
              <a:rPr lang="en-US" dirty="0" smtClean="0"/>
              <a:t>Uniform: Same interface for different distributed systems</a:t>
            </a:r>
          </a:p>
          <a:p>
            <a:pPr lvl="1"/>
            <a:r>
              <a:rPr lang="en-US" dirty="0" smtClean="0"/>
              <a:t>OGF-standard, “official” CLI of EGI, NSF-XD, </a:t>
            </a:r>
          </a:p>
          <a:p>
            <a:r>
              <a:rPr lang="en-US" dirty="0" smtClean="0"/>
              <a:t>Standards-based approach: A Technical and an Economic  (Moral?) imperative &amp; case:</a:t>
            </a:r>
          </a:p>
          <a:p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1178114"/>
            <a:ext cx="7966954" cy="5033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– An Overview</a:t>
            </a:r>
            <a:endParaRPr lang="en-US" dirty="0"/>
          </a:p>
        </p:txBody>
      </p:sp>
      <p:pic>
        <p:nvPicPr>
          <p:cNvPr id="4" name="Content Placeholder 3" descr="bigpi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6344" b="-46344"/>
          <a:stretch>
            <a:fillRect/>
          </a:stretch>
        </p:blipFill>
        <p:spPr>
          <a:xfrm>
            <a:off x="63503" y="1529880"/>
            <a:ext cx="8661398" cy="50106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Abstractions for Dynamic Execution SAGA Pilot-Job (</a:t>
            </a:r>
            <a:r>
              <a:rPr lang="en-US" sz="2600" dirty="0" err="1" smtClean="0"/>
              <a:t>BigJob</a:t>
            </a:r>
            <a:r>
              <a:rPr lang="en-US" sz="2600" dirty="0" smtClean="0"/>
              <a:t>)</a:t>
            </a:r>
            <a:endParaRPr lang="en-US" sz="2600" dirty="0"/>
          </a:p>
        </p:txBody>
      </p:sp>
      <p:pic>
        <p:nvPicPr>
          <p:cNvPr id="4" name="Content Placeholder 3" descr="bigjo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56" r="-23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Deployment &amp; Scheduling of  Multiple  Infrastructure Independent Pilot-Jobs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unique about Pilot-Jobs built using the right abstractions?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247" y="1402880"/>
            <a:ext cx="7966954" cy="5023320"/>
          </a:xfrm>
        </p:spPr>
        <p:txBody>
          <a:bodyPr>
            <a:noAutofit/>
          </a:bodyPr>
          <a:lstStyle/>
          <a:p>
            <a:r>
              <a:rPr lang="en-US" sz="1600" dirty="0" smtClean="0"/>
              <a:t>Pilot-Jobs: Decouple resource allocation from resource-workload binding</a:t>
            </a:r>
          </a:p>
          <a:p>
            <a:r>
              <a:rPr lang="en-US" sz="1600" dirty="0" smtClean="0"/>
              <a:t>Pilot-Jobs are/have been typically used for:</a:t>
            </a:r>
          </a:p>
          <a:p>
            <a:pPr lvl="1"/>
            <a:r>
              <a:rPr lang="en-US" sz="1600" dirty="0" smtClean="0"/>
              <a:t>Enhancing resource utilization; Facilitate high-throughput simulations</a:t>
            </a:r>
          </a:p>
          <a:p>
            <a:pPr lvl="1"/>
            <a:r>
              <a:rPr lang="en-US" sz="1600" dirty="0" smtClean="0"/>
              <a:t>Lowering wait time for multiple jobs (better predictability)</a:t>
            </a:r>
          </a:p>
          <a:p>
            <a:r>
              <a:rPr lang="en-US" sz="1600" dirty="0" smtClean="0"/>
              <a:t>Several unique aspects  about the SAGA-based Pilot-Job</a:t>
            </a:r>
          </a:p>
          <a:p>
            <a:pPr lvl="1"/>
            <a:r>
              <a:rPr lang="en-US" sz="1600" dirty="0" smtClean="0"/>
              <a:t>Pilot-Jobs have not been used for Science Driven Objectives:</a:t>
            </a:r>
          </a:p>
          <a:p>
            <a:pPr lvl="2"/>
            <a:r>
              <a:rPr lang="en-US" sz="1600" dirty="0" smtClean="0"/>
              <a:t>First demonstration of multi-physics simulations, REMD simulations </a:t>
            </a:r>
          </a:p>
          <a:p>
            <a:pPr lvl="2"/>
            <a:r>
              <a:rPr lang="en-US" sz="1600" dirty="0" smtClean="0"/>
              <a:t>Frameworks based upon </a:t>
            </a:r>
            <a:r>
              <a:rPr lang="en-US" sz="1600" dirty="0" err="1" smtClean="0"/>
              <a:t>PJs</a:t>
            </a:r>
            <a:r>
              <a:rPr lang="en-US" sz="1600" dirty="0" smtClean="0"/>
              <a:t> (pull model) for specific PGI/back-end</a:t>
            </a:r>
          </a:p>
          <a:p>
            <a:pPr lvl="1"/>
            <a:r>
              <a:rPr lang="en-US" sz="1600" dirty="0" smtClean="0"/>
              <a:t>Infrastructure Independent and “standard” PJ API to access other </a:t>
            </a:r>
            <a:r>
              <a:rPr lang="en-US" sz="1600" dirty="0" err="1" smtClean="0"/>
              <a:t>PJs</a:t>
            </a:r>
            <a:r>
              <a:rPr lang="en-US" sz="1600" dirty="0" smtClean="0"/>
              <a:t> </a:t>
            </a:r>
          </a:p>
          <a:p>
            <a:pPr lvl="2"/>
            <a:r>
              <a:rPr lang="en-US" sz="1600" dirty="0" smtClean="0"/>
              <a:t>SAGA PJ (</a:t>
            </a:r>
            <a:r>
              <a:rPr lang="en-US" sz="1600" dirty="0" err="1" smtClean="0"/>
              <a:t>BigJob</a:t>
            </a:r>
            <a:r>
              <a:rPr lang="en-US" sz="1600" dirty="0" smtClean="0"/>
              <a:t>) API  basis for inter-operable PJ (Azure, DIANE)  </a:t>
            </a:r>
          </a:p>
          <a:p>
            <a:r>
              <a:rPr lang="en-US" sz="1600" dirty="0" smtClean="0"/>
              <a:t>SAGA-based Pilot-Job form the basis:</a:t>
            </a:r>
          </a:p>
          <a:p>
            <a:pPr lvl="1"/>
            <a:r>
              <a:rPr lang="en-US" sz="1600" dirty="0" smtClean="0"/>
              <a:t>Extension of Pilot-abstraction to other “dimensions”</a:t>
            </a:r>
          </a:p>
          <a:p>
            <a:pPr lvl="1"/>
            <a:r>
              <a:rPr lang="en-US" sz="1600" dirty="0" smtClean="0"/>
              <a:t>For autonomic scheduling and application-level scheduling</a:t>
            </a:r>
          </a:p>
          <a:p>
            <a:pPr lvl="1"/>
            <a:r>
              <a:rPr lang="en-US" sz="1600" dirty="0" smtClean="0"/>
              <a:t>Advanced run-time frameworks for load-balancing and fault-tolerance</a:t>
            </a:r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445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Ensemble MD simulations: </a:t>
            </a:r>
            <a:r>
              <a:rPr lang="en-US" sz="2400" dirty="0" err="1" smtClean="0"/>
              <a:t>BigJob</a:t>
            </a:r>
            <a:r>
              <a:rPr lang="en-US" sz="2400" dirty="0" smtClean="0"/>
              <a:t> for Azure</a:t>
            </a:r>
            <a:endParaRPr lang="en-US" sz="24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BigJob</a:t>
            </a:r>
            <a:r>
              <a:rPr lang="en-US" dirty="0" smtClean="0"/>
              <a:t> API calls Azure APIs directly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Manager (BM) launches requested number of worker roles using the Service Management API</a:t>
            </a:r>
          </a:p>
          <a:p>
            <a:pPr lvl="1"/>
            <a:r>
              <a:rPr lang="en-US" dirty="0" smtClean="0"/>
              <a:t>Python library created for this capability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Agents run within the worker roles (C#/.Net)</a:t>
            </a:r>
          </a:p>
          <a:p>
            <a:pPr lvl="1"/>
            <a:r>
              <a:rPr lang="en-US" dirty="0" smtClean="0"/>
              <a:t>Primary responsibility to execute MD code</a:t>
            </a:r>
          </a:p>
          <a:p>
            <a:pPr lvl="1"/>
            <a:r>
              <a:rPr lang="en-US" dirty="0" smtClean="0"/>
              <a:t>MPI-based MD tasks confined to a single worker role (8 cores)</a:t>
            </a:r>
          </a:p>
          <a:p>
            <a:r>
              <a:rPr lang="en-US" dirty="0" smtClean="0"/>
              <a:t>For each sub-job, the BM creates a work-package</a:t>
            </a:r>
          </a:p>
          <a:p>
            <a:pPr lvl="1"/>
            <a:r>
              <a:rPr lang="en-US" dirty="0" smtClean="0"/>
              <a:t>Distributed to agents using AQS – reliable and scalable </a:t>
            </a:r>
            <a:r>
              <a:rPr lang="en-US" dirty="0" err="1" smtClean="0"/>
              <a:t>msgs</a:t>
            </a:r>
            <a:endParaRPr lang="en-US" dirty="0" smtClean="0"/>
          </a:p>
          <a:p>
            <a:pPr lvl="1"/>
            <a:r>
              <a:rPr lang="en-US" dirty="0" smtClean="0"/>
              <a:t>Agents query AQS for new work-packages</a:t>
            </a:r>
          </a:p>
          <a:p>
            <a:pPr lvl="1"/>
            <a:r>
              <a:rPr lang="en-US" dirty="0" smtClean="0"/>
              <a:t>Stage data from ABS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35000" y="1225080"/>
            <a:ext cx="8407399" cy="4934420"/>
          </a:xfrm>
        </p:spPr>
        <p:txBody>
          <a:bodyPr>
            <a:noAutofit/>
          </a:bodyPr>
          <a:lstStyle/>
          <a:p>
            <a:r>
              <a:rPr lang="en-US" sz="1700" dirty="0" smtClean="0"/>
              <a:t>Lessons from decade of Developing Distributed Applications [PAST]</a:t>
            </a:r>
          </a:p>
          <a:p>
            <a:pPr lvl="1"/>
            <a:r>
              <a:rPr lang="en-US" sz="1700" dirty="0" smtClean="0"/>
              <a:t>Unique Role for Abstractions for Distributed  “Dynamic” Applications </a:t>
            </a:r>
          </a:p>
          <a:p>
            <a:r>
              <a:rPr lang="en-US" sz="1700" dirty="0" smtClean="0"/>
              <a:t>LS Applications: Understanding </a:t>
            </a:r>
            <a:r>
              <a:rPr lang="en-US" sz="1700" i="1" dirty="0" smtClean="0"/>
              <a:t>common </a:t>
            </a:r>
            <a:r>
              <a:rPr lang="en-US" sz="1700" dirty="0" smtClean="0"/>
              <a:t>computational “characteristics”</a:t>
            </a:r>
          </a:p>
          <a:p>
            <a:pPr lvl="1"/>
            <a:r>
              <a:rPr lang="en-US" sz="1700" dirty="0" smtClean="0"/>
              <a:t>Many LS applications require ensemble based simulations</a:t>
            </a:r>
          </a:p>
          <a:p>
            <a:pPr lvl="1"/>
            <a:r>
              <a:rPr lang="en-US" sz="1700" dirty="0" smtClean="0"/>
              <a:t>Introduce abstractions for dynamic execution:</a:t>
            </a:r>
            <a:r>
              <a:rPr lang="en-US" sz="1700" dirty="0" smtClean="0"/>
              <a:t> “Autonomic” </a:t>
            </a:r>
            <a:r>
              <a:rPr lang="en-US" sz="1700" dirty="0" smtClean="0"/>
              <a:t>Pilot-Job </a:t>
            </a:r>
          </a:p>
          <a:p>
            <a:r>
              <a:rPr lang="en-US" sz="1700" dirty="0" smtClean="0"/>
              <a:t>Application Exemplar I:  </a:t>
            </a:r>
            <a:r>
              <a:rPr lang="en-US" sz="1700" dirty="0" err="1" smtClean="0"/>
              <a:t>EnMD</a:t>
            </a:r>
            <a:r>
              <a:rPr lang="en-US" sz="1700" dirty="0" smtClean="0"/>
              <a:t> and RE Simulations [PRESENT]</a:t>
            </a:r>
          </a:p>
          <a:p>
            <a:pPr lvl="1"/>
            <a:r>
              <a:rPr lang="en-US" sz="1700" dirty="0" smtClean="0"/>
              <a:t>Azure Solution:  Architecture, Performance and Scalability</a:t>
            </a:r>
          </a:p>
          <a:p>
            <a:pPr lvl="1"/>
            <a:r>
              <a:rPr lang="en-US" sz="1700" i="1" dirty="0" smtClean="0"/>
              <a:t>Azure addresses several of the distributed programming challenges</a:t>
            </a:r>
            <a:endParaRPr lang="en-US" sz="1700" dirty="0" smtClean="0"/>
          </a:p>
          <a:p>
            <a:r>
              <a:rPr lang="en-US" sz="1700" dirty="0" smtClean="0"/>
              <a:t>Application Exemplar II:  NGS Analytics using BFAST [FUTURE]</a:t>
            </a:r>
          </a:p>
          <a:p>
            <a:pPr lvl="1"/>
            <a:r>
              <a:rPr lang="en-US" sz="1700" dirty="0" err="1" smtClean="0"/>
              <a:t>FutureGrid</a:t>
            </a:r>
            <a:r>
              <a:rPr lang="en-US" sz="1700" dirty="0" smtClean="0"/>
              <a:t> Solution:  Architecture, Performance and Scalability</a:t>
            </a:r>
          </a:p>
          <a:p>
            <a:pPr lvl="1"/>
            <a:r>
              <a:rPr lang="en-US" sz="1700" dirty="0" smtClean="0"/>
              <a:t>Lessons and Experience from TG/FG (DARE-based Gateways). Towards a Community Cloud-based solution? NGS Analytics as a Service?</a:t>
            </a:r>
          </a:p>
          <a:p>
            <a:pPr lvl="1">
              <a:buNone/>
            </a:pPr>
            <a:endParaRPr lang="en-US" sz="1700" dirty="0" smtClean="0"/>
          </a:p>
          <a:p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Coordinating Multiple Tasks Using </a:t>
            </a:r>
            <a:r>
              <a:rPr lang="en-US" sz="2400" dirty="0" err="1" smtClean="0"/>
              <a:t>BigJob</a:t>
            </a:r>
            <a:r>
              <a:rPr lang="en-US" sz="2400" dirty="0" smtClean="0"/>
              <a:t> for Azure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80340" y="5554645"/>
            <a:ext cx="8658860" cy="1303355"/>
          </a:xfrm>
        </p:spPr>
        <p:txBody>
          <a:bodyPr/>
          <a:lstStyle/>
          <a:p>
            <a:r>
              <a:rPr lang="en-US" dirty="0" smtClean="0"/>
              <a:t>Support for Affinity Groups</a:t>
            </a:r>
          </a:p>
          <a:p>
            <a:r>
              <a:rPr lang="en-US" dirty="0" smtClean="0"/>
              <a:t>Multiple Affinity Groups  supported within the same </a:t>
            </a:r>
            <a:r>
              <a:rPr lang="en-US" dirty="0" err="1" smtClean="0"/>
              <a:t>BigJob</a:t>
            </a:r>
            <a:r>
              <a:rPr lang="en-US" dirty="0" smtClean="0"/>
              <a:t> for different worker-roles</a:t>
            </a:r>
            <a:endParaRPr lang="en-US" dirty="0"/>
          </a:p>
        </p:txBody>
      </p:sp>
      <p:pic>
        <p:nvPicPr>
          <p:cNvPr id="6" name="Content Placeholder 3" descr="bigjob_azure.png"/>
          <p:cNvPicPr>
            <a:picLocks noChangeAspect="1"/>
          </p:cNvPicPr>
          <p:nvPr/>
        </p:nvPicPr>
        <p:blipFill>
          <a:blip r:embed="rId2"/>
          <a:srcRect l="-5517" r="-5517"/>
          <a:stretch>
            <a:fillRect/>
          </a:stretch>
        </p:blipFill>
        <p:spPr>
          <a:xfrm>
            <a:off x="1612899" y="1281194"/>
            <a:ext cx="6917899" cy="4002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Azure: Scalability with Simplicity</a:t>
            </a:r>
            <a:br>
              <a:rPr lang="en-US" sz="2400" dirty="0" smtClean="0"/>
            </a:br>
            <a:r>
              <a:rPr lang="en-US" sz="2400" dirty="0" smtClean="0"/>
              <a:t>Providing Infra-level abstractions for DDIA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384300"/>
            <a:ext cx="4483100" cy="505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types of storage abstractions:</a:t>
            </a:r>
          </a:p>
          <a:p>
            <a:pPr lvl="1"/>
            <a:r>
              <a:rPr lang="en-US" dirty="0" smtClean="0"/>
              <a:t>Azure Blob Service: Large amounts of raw data</a:t>
            </a:r>
          </a:p>
          <a:p>
            <a:pPr lvl="2"/>
            <a:r>
              <a:rPr lang="en-US" dirty="0" smtClean="0"/>
              <a:t>Block Blob: Large chunks of  5GB</a:t>
            </a:r>
          </a:p>
          <a:p>
            <a:pPr lvl="2"/>
            <a:r>
              <a:rPr lang="en-US" dirty="0" smtClean="0"/>
              <a:t>Page Blob: Mange storage as an array</a:t>
            </a:r>
          </a:p>
          <a:p>
            <a:pPr lvl="1"/>
            <a:r>
              <a:rPr lang="en-US" dirty="0" smtClean="0"/>
              <a:t>Azure Table Storage: Semi-structured data</a:t>
            </a:r>
          </a:p>
          <a:p>
            <a:pPr lvl="1"/>
            <a:r>
              <a:rPr lang="en-US" dirty="0" smtClean="0"/>
              <a:t>Azure Queue Storage: Message Queues</a:t>
            </a:r>
          </a:p>
          <a:p>
            <a:pPr lvl="1"/>
            <a:r>
              <a:rPr lang="en-US" dirty="0" smtClean="0"/>
              <a:t>All three replicated and with strong consistency semantics</a:t>
            </a:r>
          </a:p>
          <a:p>
            <a:r>
              <a:rPr lang="en-US" dirty="0" smtClean="0"/>
              <a:t>Current affinity operates at the data-center level; </a:t>
            </a:r>
          </a:p>
          <a:p>
            <a:pPr lvl="1"/>
            <a:r>
              <a:rPr lang="en-US" dirty="0" smtClean="0"/>
              <a:t>Enhanced/finer-grained affinity to be made available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 descr="azure-data-transfer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31965" b="-31965"/>
          <a:stretch>
            <a:fillRect/>
          </a:stretch>
        </p:blipFill>
        <p:spPr>
          <a:xfrm>
            <a:off x="4625146" y="3136900"/>
            <a:ext cx="4333523" cy="4473575"/>
          </a:xfrm>
        </p:spPr>
      </p:pic>
      <p:pic>
        <p:nvPicPr>
          <p:cNvPr id="7" name="Bild 6" descr="namd_ec2_azur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483100" y="1384301"/>
            <a:ext cx="4480200" cy="271883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72000" y="1230411"/>
            <a:ext cx="2765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NAMD Performance on </a:t>
            </a:r>
            <a:r>
              <a:rPr lang="de-DE" sz="1400" dirty="0" err="1" smtClean="0"/>
              <a:t>Azure</a:t>
            </a:r>
            <a:endParaRPr lang="de-DE" sz="1400" dirty="0"/>
          </a:p>
        </p:txBody>
      </p:sp>
      <p:pic>
        <p:nvPicPr>
          <p:cNvPr id="9" name="Content Placeholder 3" descr="namd-tgperf.png"/>
          <p:cNvPicPr>
            <a:picLocks noChangeAspect="1"/>
          </p:cNvPicPr>
          <p:nvPr/>
        </p:nvPicPr>
        <p:blipFill>
          <a:blip r:embed="rId6"/>
          <a:srcRect l="-10367" r="-10367"/>
          <a:stretch>
            <a:fillRect/>
          </a:stretch>
        </p:blipFill>
        <p:spPr>
          <a:xfrm>
            <a:off x="4394200" y="3890191"/>
            <a:ext cx="4816240" cy="2786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57947" y="1212380"/>
            <a:ext cx="4029953" cy="5404320"/>
          </a:xfrm>
        </p:spPr>
        <p:txBody>
          <a:bodyPr>
            <a:noAutofit/>
          </a:bodyPr>
          <a:lstStyle/>
          <a:p>
            <a:r>
              <a:rPr lang="en-US" dirty="0" smtClean="0"/>
              <a:t>Azure </a:t>
            </a:r>
            <a:r>
              <a:rPr lang="en-US" dirty="0" err="1" smtClean="0"/>
              <a:t>BigJob</a:t>
            </a:r>
            <a:r>
              <a:rPr lang="en-US" dirty="0" smtClean="0"/>
              <a:t> scales well with the number of replicas. </a:t>
            </a:r>
          </a:p>
          <a:p>
            <a:pPr lvl="1"/>
            <a:r>
              <a:rPr lang="en-US" sz="2000" dirty="0" smtClean="0"/>
              <a:t>AQS proved to be effective for coordination of sub-jobs/replicas</a:t>
            </a:r>
          </a:p>
          <a:p>
            <a:r>
              <a:rPr lang="en-US" dirty="0" smtClean="0"/>
              <a:t>Larger </a:t>
            </a:r>
            <a:r>
              <a:rPr lang="en-US" dirty="0" err="1" smtClean="0"/>
              <a:t>VMs</a:t>
            </a:r>
            <a:r>
              <a:rPr lang="en-US" dirty="0" smtClean="0"/>
              <a:t> have a better performance. But, efficiency drops &lt; 0.4 for the extra-large VM</a:t>
            </a:r>
          </a:p>
          <a:p>
            <a:r>
              <a:rPr lang="en-US" dirty="0" smtClean="0"/>
              <a:t>The different Azure data centers show a slight fluctuation in their performance</a:t>
            </a:r>
          </a:p>
          <a:p>
            <a:pPr lvl="1"/>
            <a:r>
              <a:rPr lang="en-US" dirty="0" smtClean="0"/>
              <a:t>16 replicas, small VM</a:t>
            </a:r>
          </a:p>
          <a:p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Replica-Exchange</a:t>
            </a:r>
            <a:r>
              <a:rPr lang="de-DE" sz="2400" dirty="0" smtClean="0"/>
              <a:t> on </a:t>
            </a:r>
            <a:r>
              <a:rPr lang="de-DE" sz="2400" dirty="0" err="1" smtClean="0"/>
              <a:t>Azure</a:t>
            </a:r>
            <a:endParaRPr lang="de-DE" sz="2400" dirty="0"/>
          </a:p>
        </p:txBody>
      </p:sp>
      <p:pic>
        <p:nvPicPr>
          <p:cNvPr id="17" name="Content Placeholder 3" descr="repex-azure.png"/>
          <p:cNvPicPr>
            <a:picLocks noChangeAspect="1"/>
          </p:cNvPicPr>
          <p:nvPr/>
        </p:nvPicPr>
        <p:blipFill>
          <a:blip r:embed="rId2"/>
          <a:srcRect l="-10403" r="-10403"/>
          <a:stretch>
            <a:fillRect/>
          </a:stretch>
        </p:blipFill>
        <p:spPr>
          <a:xfrm>
            <a:off x="4572000" y="1178114"/>
            <a:ext cx="4878799" cy="2822386"/>
          </a:xfrm>
          <a:prstGeom prst="rect">
            <a:avLst/>
          </a:prstGeom>
        </p:spPr>
      </p:pic>
      <p:pic>
        <p:nvPicPr>
          <p:cNvPr id="18" name="Bild 17" descr="repex_runtime_per_reg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972691" y="4241800"/>
            <a:ext cx="4196709" cy="252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 Algorithms at Scale (</a:t>
            </a:r>
            <a:r>
              <a:rPr lang="en-US" dirty="0" err="1" smtClean="0"/>
              <a:t>TeraGrid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222" dirty="0" smtClean="0"/>
              <a:t>Understand Algorithms at Scale on Azure?</a:t>
            </a:r>
            <a:endParaRPr lang="de-DE" sz="2222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90814"/>
            <a:ext cx="7378700" cy="4875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Application Exemplar II: NGS Analytics</a:t>
            </a:r>
            <a:endParaRPr lang="en-US" sz="2800" dirty="0"/>
          </a:p>
        </p:txBody>
      </p:sp>
      <p:pic>
        <p:nvPicPr>
          <p:cNvPr id="4" name="Content Placeholder 3" descr="sequence-explosio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800" r="-6800"/>
          <a:stretch>
            <a:fillRect/>
          </a:stretch>
        </p:blipFill>
        <p:spPr/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DARE: Dynamic Adaptive RE</a:t>
            </a:r>
            <a:endParaRPr lang="en-US" sz="2400" dirty="0"/>
          </a:p>
        </p:txBody>
      </p:sp>
      <p:pic>
        <p:nvPicPr>
          <p:cNvPr id="5" name="Picture 4" descr="DAREOut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57" y="1817641"/>
            <a:ext cx="5449543" cy="4601733"/>
          </a:xfrm>
          <a:prstGeom prst="rect">
            <a:avLst/>
          </a:prstGeom>
        </p:spPr>
      </p:pic>
      <p:pic>
        <p:nvPicPr>
          <p:cNvPr id="4" name="Picture 3" descr="windows_azure_smal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170" y="5354547"/>
            <a:ext cx="1233330" cy="843054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471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Tradeoffs: Comp.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 err="1" smtClean="0"/>
              <a:t>Mem</a:t>
            </a:r>
            <a:r>
              <a:rPr lang="en-US" sz="2800" dirty="0" smtClean="0"/>
              <a:t>. </a:t>
            </a:r>
            <a:r>
              <a:rPr lang="en-US" sz="2800" dirty="0" err="1" smtClean="0"/>
              <a:t>vs</a:t>
            </a:r>
            <a:r>
              <a:rPr lang="en-US" sz="2800" dirty="0" smtClean="0"/>
              <a:t> I/O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 err="1" smtClean="0"/>
              <a:t>DoD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22" name="Picture 21" descr="bfast-dare-scaleo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3319"/>
            <a:ext cx="9144000" cy="4411362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470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Extending the Pilot-Abstraction to Data</a:t>
            </a:r>
            <a:endParaRPr lang="en-US" sz="2400" dirty="0"/>
          </a:p>
        </p:txBody>
      </p:sp>
      <p:pic>
        <p:nvPicPr>
          <p:cNvPr id="3" name="Bild 2" descr="pilot-data-manager-generi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27000" y="1187450"/>
            <a:ext cx="8877300" cy="55366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46500" y="1145848"/>
            <a:ext cx="5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: Initial discussions with Jon </a:t>
            </a:r>
            <a:r>
              <a:rPr lang="en-US" dirty="0" err="1" smtClean="0"/>
              <a:t>Weissman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Pilot Data Features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Grouping of files that are often used together</a:t>
            </a:r>
          </a:p>
          <a:p>
            <a:r>
              <a:rPr lang="en-US" dirty="0" smtClean="0"/>
              <a:t>Expression of affinities between file groups (data-data) as well as files and compute resources (data-compute)</a:t>
            </a:r>
          </a:p>
          <a:p>
            <a:r>
              <a:rPr lang="en-US" dirty="0" smtClean="0"/>
              <a:t>Distributed access and file movement</a:t>
            </a:r>
          </a:p>
          <a:p>
            <a:r>
              <a:rPr lang="en-US" dirty="0" smtClean="0"/>
              <a:t>Data partitioning and distribution of files</a:t>
            </a:r>
          </a:p>
          <a:p>
            <a:r>
              <a:rPr lang="en-US" dirty="0" smtClean="0"/>
              <a:t>Integration with </a:t>
            </a:r>
            <a:r>
              <a:rPr lang="en-US" dirty="0" err="1" smtClean="0"/>
              <a:t>BigJob</a:t>
            </a:r>
            <a:r>
              <a:rPr lang="en-US" dirty="0" smtClean="0"/>
              <a:t> (for data-aware scheduling)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Data scheduling</a:t>
            </a:r>
          </a:p>
          <a:p>
            <a:pPr lvl="1"/>
            <a:r>
              <a:rPr lang="en-US" dirty="0" smtClean="0"/>
              <a:t>Data replication and consistency management</a:t>
            </a:r>
          </a:p>
          <a:p>
            <a:pPr lvl="1"/>
            <a:r>
              <a:rPr lang="en-US" dirty="0" smtClean="0"/>
              <a:t>Integration of third party data management frameworks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28224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Pilot-Data Map-Reduce Example</a:t>
            </a:r>
            <a:endParaRPr lang="en-US" sz="2400" dirty="0"/>
          </a:p>
        </p:txBody>
      </p:sp>
      <p:pic>
        <p:nvPicPr>
          <p:cNvPr id="5" name="Bild 4" descr="pilot-data-mapredu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0" y="1314450"/>
            <a:ext cx="9123755" cy="4823804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7633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Cloud Past: Lessons from past decade of Developing Distributed Applications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390180"/>
            <a:ext cx="7966954" cy="4608884"/>
          </a:xfrm>
        </p:spPr>
        <p:txBody>
          <a:bodyPr>
            <a:noAutofit/>
          </a:bodyPr>
          <a:lstStyle/>
          <a:p>
            <a:r>
              <a:rPr lang="en-US" sz="1700" dirty="0" smtClean="0"/>
              <a:t>Space of Distributed Applications (DA) Is large (and rich), but the number of effective and extensible DA small</a:t>
            </a:r>
          </a:p>
          <a:p>
            <a:pPr lvl="1"/>
            <a:r>
              <a:rPr lang="en-US" sz="1700" dirty="0" smtClean="0"/>
              <a:t>More than just submitting jobs here and there!</a:t>
            </a:r>
          </a:p>
          <a:p>
            <a:r>
              <a:rPr lang="en-US" sz="1700" dirty="0" smtClean="0"/>
              <a:t>Developing DA is a hard undertaking</a:t>
            </a:r>
          </a:p>
          <a:p>
            <a:pPr lvl="1"/>
            <a:r>
              <a:rPr lang="en-US" sz="1700" dirty="0" smtClean="0"/>
              <a:t>Coordination across resources &amp; Execution Environment</a:t>
            </a:r>
          </a:p>
          <a:p>
            <a:pPr lvl="1"/>
            <a:r>
              <a:rPr lang="en-US" sz="1700" dirty="0" smtClean="0"/>
              <a:t>Large number programming systems, tools &amp; “incomplete solutions”</a:t>
            </a:r>
          </a:p>
          <a:p>
            <a:r>
              <a:rPr lang="en-US" sz="1700" dirty="0" smtClean="0"/>
              <a:t>Think “distribution”</a:t>
            </a:r>
          </a:p>
          <a:p>
            <a:pPr lvl="1"/>
            <a:r>
              <a:rPr lang="en-US" sz="1700" dirty="0" smtClean="0"/>
              <a:t>Understand distribution -- data-centric application drivers!</a:t>
            </a:r>
          </a:p>
          <a:p>
            <a:pPr lvl="1"/>
            <a:r>
              <a:rPr lang="en-US" sz="1700" dirty="0" smtClean="0"/>
              <a:t>Heterogeneity &amp; dynamic execution is fundamental</a:t>
            </a:r>
          </a:p>
          <a:p>
            <a:r>
              <a:rPr lang="en-US" sz="1700" dirty="0" smtClean="0"/>
              <a:t>Point to a unique role for Pattern-oriented and Abstractions-based Development of Distributed Applications</a:t>
            </a:r>
          </a:p>
          <a:p>
            <a:pPr lvl="1"/>
            <a:r>
              <a:rPr lang="en-US" sz="1700" dirty="0" smtClean="0"/>
              <a:t>Abstractions for Development, Deployment &amp; Execution</a:t>
            </a:r>
          </a:p>
          <a:p>
            <a:pPr lvl="1"/>
            <a:r>
              <a:rPr lang="en-US" sz="1700" dirty="0" smtClean="0"/>
              <a:t>“Abstractions allows innovation at more interesting layers”</a:t>
            </a:r>
          </a:p>
          <a:p>
            <a:endParaRPr lang="en-US" sz="1700" dirty="0" smtClean="0"/>
          </a:p>
          <a:p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REOut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421" y="1263180"/>
            <a:ext cx="3464667" cy="2925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Providing NGS Analytics as a Service: </a:t>
            </a:r>
            <a:br>
              <a:rPr lang="en-US" sz="2400" dirty="0" smtClean="0"/>
            </a:br>
            <a:r>
              <a:rPr lang="en-US" sz="2400" dirty="0" smtClean="0"/>
              <a:t>DARE-based Gateway on XD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38847" y="1263180"/>
            <a:ext cx="5858753" cy="4985220"/>
          </a:xfrm>
        </p:spPr>
        <p:txBody>
          <a:bodyPr>
            <a:normAutofit/>
          </a:bodyPr>
          <a:lstStyle/>
          <a:p>
            <a:r>
              <a:rPr lang="en-US" dirty="0" smtClean="0"/>
              <a:t>Some Challenges</a:t>
            </a:r>
          </a:p>
          <a:p>
            <a:pPr lvl="1"/>
            <a:r>
              <a:rPr lang="en-US" dirty="0" smtClean="0"/>
              <a:t>Efficient Algorithm selection</a:t>
            </a:r>
          </a:p>
          <a:p>
            <a:pPr lvl="2"/>
            <a:r>
              <a:rPr lang="en-US" dirty="0" smtClean="0"/>
              <a:t>Hosting</a:t>
            </a:r>
            <a:r>
              <a:rPr lang="en-US" dirty="0" smtClean="0"/>
              <a:t> pre-installed  VM/web-roles</a:t>
            </a:r>
          </a:p>
          <a:p>
            <a:pPr lvl="1"/>
            <a:r>
              <a:rPr lang="en-US" dirty="0" smtClean="0"/>
              <a:t>Efficient task scheduling and placement</a:t>
            </a:r>
          </a:p>
          <a:p>
            <a:pPr lvl="2"/>
            <a:r>
              <a:rPr lang="en-US" dirty="0" smtClean="0"/>
              <a:t>What can we learn from HEP? </a:t>
            </a:r>
            <a:r>
              <a:rPr lang="en-US" dirty="0" smtClean="0"/>
              <a:t>WMS? </a:t>
            </a:r>
            <a:endParaRPr lang="en-US" dirty="0" smtClean="0"/>
          </a:p>
          <a:p>
            <a:pPr lvl="1"/>
            <a:r>
              <a:rPr lang="en-US" dirty="0" smtClean="0"/>
              <a:t>Efficient Distributed data management</a:t>
            </a:r>
          </a:p>
          <a:p>
            <a:pPr lvl="1"/>
            <a:r>
              <a:rPr lang="en-US" dirty="0" smtClean="0"/>
              <a:t>Efficient Data transfer/scheduling</a:t>
            </a:r>
          </a:p>
          <a:p>
            <a:pPr lvl="2"/>
            <a:r>
              <a:rPr lang="en-US" dirty="0" smtClean="0"/>
              <a:t>Transfer of Ref. genome index files:</a:t>
            </a:r>
          </a:p>
          <a:p>
            <a:pPr lvl="3"/>
            <a:r>
              <a:rPr lang="en-US" dirty="0" smtClean="0"/>
              <a:t> </a:t>
            </a:r>
            <a:r>
              <a:rPr lang="en-US" dirty="0" err="1" smtClean="0"/>
              <a:t>O(hours</a:t>
            </a:r>
            <a:r>
              <a:rPr lang="en-US" dirty="0" smtClean="0"/>
              <a:t>) 130 GB, </a:t>
            </a:r>
          </a:p>
          <a:p>
            <a:pPr lvl="2"/>
            <a:r>
              <a:rPr lang="en-US" dirty="0" smtClean="0"/>
              <a:t>Transfer of Short read files: </a:t>
            </a:r>
          </a:p>
          <a:p>
            <a:pPr lvl="3"/>
            <a:r>
              <a:rPr lang="en-US" dirty="0" smtClean="0"/>
              <a:t> </a:t>
            </a:r>
            <a:r>
              <a:rPr lang="en-US" dirty="0" err="1" smtClean="0"/>
              <a:t>O(mins</a:t>
            </a:r>
            <a:r>
              <a:rPr lang="en-US" dirty="0" smtClean="0"/>
              <a:t>) [L to QB] </a:t>
            </a:r>
            <a:r>
              <a:rPr lang="en-US" dirty="0" smtClean="0"/>
              <a:t>9 </a:t>
            </a:r>
            <a:r>
              <a:rPr lang="en-US" dirty="0" smtClean="0"/>
              <a:t>GB</a:t>
            </a:r>
          </a:p>
          <a:p>
            <a:r>
              <a:rPr lang="en-US" dirty="0" smtClean="0"/>
              <a:t>Solutions Applicable to Azure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windows_azure_sma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538" y="3548661"/>
            <a:ext cx="694531" cy="474753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752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 Applications – compute and data intensive present broad range of challenges </a:t>
            </a:r>
          </a:p>
          <a:p>
            <a:r>
              <a:rPr lang="en-US" dirty="0" smtClean="0"/>
              <a:t>Combination of appropriate system-level abstractions (AQS) and user provided abstractions (</a:t>
            </a:r>
            <a:r>
              <a:rPr lang="en-US" dirty="0" err="1" smtClean="0"/>
              <a:t>BigJob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Relative Ease of implementation of the R-E Pattern</a:t>
            </a:r>
          </a:p>
          <a:p>
            <a:pPr lvl="2"/>
            <a:r>
              <a:rPr lang="en-US" dirty="0" smtClean="0"/>
              <a:t>Efficient and scalable messaging</a:t>
            </a:r>
          </a:p>
          <a:p>
            <a:pPr lvl="1"/>
            <a:r>
              <a:rPr lang="en-US" dirty="0" smtClean="0"/>
              <a:t>Performance comparable to TG</a:t>
            </a:r>
          </a:p>
          <a:p>
            <a:pPr lvl="2"/>
            <a:r>
              <a:rPr lang="en-US" dirty="0" smtClean="0"/>
              <a:t>Cost of virtualization not a  first order concern</a:t>
            </a:r>
          </a:p>
          <a:p>
            <a:r>
              <a:rPr lang="en-US" dirty="0" smtClean="0"/>
              <a:t>Ready for sophistication abstractions + </a:t>
            </a:r>
            <a:r>
              <a:rPr lang="en-US" dirty="0" smtClean="0"/>
              <a:t>implementation</a:t>
            </a:r>
            <a:endParaRPr lang="en-US" dirty="0" smtClean="0"/>
          </a:p>
          <a:p>
            <a:pPr lvl="1"/>
            <a:r>
              <a:rPr lang="en-US" dirty="0" smtClean="0"/>
              <a:t>Affinity becomes more fine-grained, data-compute affinity</a:t>
            </a:r>
          </a:p>
          <a:p>
            <a:pPr lvl="1"/>
            <a:r>
              <a:rPr lang="en-US" dirty="0" smtClean="0"/>
              <a:t>Extensions to abstractions for dynamic data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Futuregrid</a:t>
            </a:r>
            <a:r>
              <a:rPr lang="en-US" smtClean="0"/>
              <a:t> 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This document was developed with support from the National Science Foundation (NSF) under Grant No.0910812 to Indiana University for "</a:t>
            </a:r>
            <a:r>
              <a:rPr lang="en-US" dirty="0" err="1" smtClean="0">
                <a:solidFill>
                  <a:schemeClr val="tx1"/>
                </a:solidFill>
              </a:rPr>
              <a:t>FutureGrid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AnExperimental</a:t>
            </a:r>
            <a:r>
              <a:rPr lang="en-US" dirty="0" smtClean="0">
                <a:solidFill>
                  <a:schemeClr val="tx1"/>
                </a:solidFill>
              </a:rPr>
              <a:t>, High-Performance Grid Test-bed." Any opinions, findings, and conclusions or </a:t>
            </a:r>
            <a:r>
              <a:rPr lang="en-US" dirty="0" err="1" smtClean="0">
                <a:solidFill>
                  <a:schemeClr val="tx1"/>
                </a:solidFill>
              </a:rPr>
              <a:t>recommendationsexpressed</a:t>
            </a:r>
            <a:r>
              <a:rPr lang="en-US" dirty="0" smtClean="0">
                <a:solidFill>
                  <a:schemeClr val="tx1"/>
                </a:solidFill>
              </a:rPr>
              <a:t> in this material are those of the </a:t>
            </a:r>
            <a:r>
              <a:rPr lang="en-US" dirty="0" err="1" smtClean="0">
                <a:solidFill>
                  <a:schemeClr val="tx1"/>
                </a:solidFill>
              </a:rPr>
              <a:t>author(s)and</a:t>
            </a:r>
            <a:r>
              <a:rPr lang="en-US" dirty="0" smtClean="0">
                <a:solidFill>
                  <a:schemeClr val="tx1"/>
                </a:solidFill>
              </a:rPr>
              <a:t> do not necessarily re </a:t>
            </a:r>
            <a:r>
              <a:rPr lang="en-US" dirty="0" err="1" smtClean="0">
                <a:solidFill>
                  <a:schemeClr val="tx1"/>
                </a:solidFill>
              </a:rPr>
              <a:t>ect</a:t>
            </a:r>
            <a:r>
              <a:rPr lang="en-US" dirty="0" smtClean="0">
                <a:solidFill>
                  <a:schemeClr val="tx1"/>
                </a:solidFill>
              </a:rPr>
              <a:t> the views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100" dirty="0" smtClean="0"/>
              <a:t>Assertion #2: Developing DA is a hard undertaking</a:t>
            </a:r>
            <a:endParaRPr lang="en-US" sz="2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57946" y="1330514"/>
            <a:ext cx="8132053" cy="5292202"/>
          </a:xfrm>
        </p:spPr>
        <p:txBody>
          <a:bodyPr>
            <a:noAutofit/>
          </a:bodyPr>
          <a:lstStyle/>
          <a:p>
            <a:r>
              <a:rPr lang="en-US" sz="1700" dirty="0" smtClean="0"/>
              <a:t>Intrinsic reasons why developing DA is fundamentally hard:</a:t>
            </a:r>
          </a:p>
          <a:p>
            <a:pPr lvl="1"/>
            <a:r>
              <a:rPr lang="en-US" sz="1700" dirty="0" smtClean="0"/>
              <a:t>Control &amp; Coordination over Multiple &amp; Distributed  sites</a:t>
            </a:r>
          </a:p>
          <a:p>
            <a:pPr lvl="2"/>
            <a:r>
              <a:rPr lang="en-US" sz="1700" dirty="0" smtClean="0"/>
              <a:t>Effective coordination in order for whole &gt; sum of the parts </a:t>
            </a:r>
          </a:p>
          <a:p>
            <a:pPr lvl="1"/>
            <a:r>
              <a:rPr lang="en-US" sz="1700" dirty="0" smtClean="0"/>
              <a:t>Complex design points; wide-range of models of DA</a:t>
            </a:r>
          </a:p>
          <a:p>
            <a:pPr lvl="2"/>
            <a:r>
              <a:rPr lang="en-US" sz="1700" dirty="0" smtClean="0"/>
              <a:t>Many reasons for using DA, more than (just) peak performance</a:t>
            </a:r>
          </a:p>
          <a:p>
            <a:r>
              <a:rPr lang="en-US" sz="1700" dirty="0" smtClean="0"/>
              <a:t>Extrinsic: </a:t>
            </a:r>
          </a:p>
          <a:p>
            <a:pPr lvl="1"/>
            <a:r>
              <a:rPr lang="en-US" sz="1700" dirty="0" smtClean="0"/>
              <a:t>Execution environments will be dynamic, heterogeneous and varying degrees-of-control</a:t>
            </a:r>
          </a:p>
          <a:p>
            <a:pPr lvl="2"/>
            <a:r>
              <a:rPr lang="en-US" sz="1700" dirty="0" smtClean="0"/>
              <a:t>Fundamental  different variation in role of Execution Environment- distinguishing feature of DA from “regular environment” HPC </a:t>
            </a:r>
          </a:p>
          <a:p>
            <a:pPr lvl="1"/>
            <a:r>
              <a:rPr lang="en-US" sz="1700" dirty="0" smtClean="0">
                <a:sym typeface="Arial" pitchFamily="-110" charset="0"/>
              </a:rPr>
              <a:t>Application types strongly coupled to the infrastructure capabilities, abstractions/tools, &amp; policy:</a:t>
            </a:r>
            <a:endParaRPr lang="en-US" sz="1700" dirty="0" smtClean="0"/>
          </a:p>
          <a:p>
            <a:pPr lvl="2"/>
            <a:r>
              <a:rPr lang="en-US" sz="1700" dirty="0" smtClean="0"/>
              <a:t>Often development tools assume “specific” deployment and execution environments, or don’t where needed!</a:t>
            </a:r>
          </a:p>
          <a:p>
            <a:pPr lvl="2"/>
            <a:r>
              <a:rPr lang="en-US" sz="1700" dirty="0" smtClean="0"/>
              <a:t>Policies, infrastructure &amp; tools, </a:t>
            </a:r>
            <a:r>
              <a:rPr lang="en-US" sz="1700" dirty="0" err="1" smtClean="0"/>
              <a:t>e.g</a:t>
            </a:r>
            <a:r>
              <a:rPr lang="en-US" sz="1700" dirty="0" smtClean="0"/>
              <a:t> production DCI has been missing for DDDAS</a:t>
            </a:r>
          </a:p>
          <a:p>
            <a:pPr lvl="3"/>
            <a:endParaRPr lang="en-US" sz="1700" dirty="0" smtClean="0"/>
          </a:p>
          <a:p>
            <a:pPr lvl="3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Assertion #3: Think  Distribution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228600" y="1651000"/>
            <a:ext cx="8534400" cy="5016500"/>
          </a:xfrm>
        </p:spPr>
        <p:txBody>
          <a:bodyPr>
            <a:noAutofit/>
          </a:bodyPr>
          <a:lstStyle/>
          <a:p>
            <a:r>
              <a:rPr lang="en-US" sz="1700" dirty="0" smtClean="0"/>
              <a:t>“History of computing like pendulum, swings from centralized to distributed”</a:t>
            </a:r>
          </a:p>
          <a:p>
            <a:pPr lvl="1"/>
            <a:r>
              <a:rPr lang="en-US" sz="1700" dirty="0" smtClean="0"/>
              <a:t>Indications this time there is a fundamental paradigm shift due to DATA</a:t>
            </a:r>
          </a:p>
          <a:p>
            <a:pPr lvl="1"/>
            <a:r>
              <a:rPr lang="en-US" sz="1700" dirty="0" smtClean="0"/>
              <a:t>Too much to move around; learn how to do analytics/compute </a:t>
            </a:r>
            <a:r>
              <a:rPr lang="en-US" sz="1700" i="1" dirty="0" smtClean="0"/>
              <a:t>in situ</a:t>
            </a:r>
          </a:p>
          <a:p>
            <a:r>
              <a:rPr lang="en-US" sz="1700" dirty="0" smtClean="0"/>
              <a:t>Decoupling and delocalization of the producers-consumers of computation</a:t>
            </a:r>
          </a:p>
          <a:p>
            <a:pPr lvl="1"/>
            <a:r>
              <a:rPr lang="en-US" sz="1700" dirty="0" smtClean="0"/>
              <a:t>Localized special services; people and collaborations are distributed</a:t>
            </a:r>
          </a:p>
          <a:p>
            <a:r>
              <a:rPr lang="en-US" sz="1700" dirty="0" smtClean="0"/>
              <a:t>(Ironically) Most applications have been developed to hide from heterogeneity and dynamism; not embrace them</a:t>
            </a:r>
          </a:p>
          <a:p>
            <a:pPr lvl="1"/>
            <a:r>
              <a:rPr lang="en-US" sz="1700" dirty="0" smtClean="0"/>
              <a:t>Programming models that provide dynamic execution (opposed to static), address heterogeneity </a:t>
            </a:r>
          </a:p>
          <a:p>
            <a:pPr lvl="2"/>
            <a:r>
              <a:rPr lang="en-US" sz="1700" i="1" dirty="0" smtClean="0"/>
              <a:t> “The reason why we are so well prepared to handle the multi-core era, is because we took the trouble to understand and learn parallel programming” – </a:t>
            </a:r>
            <a:r>
              <a:rPr lang="en-US" sz="1700" dirty="0" smtClean="0"/>
              <a:t>Ken Kennedy</a:t>
            </a:r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Clouds Present: Relation to Past of DA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28280"/>
            <a:ext cx="8356599" cy="5251920"/>
          </a:xfrm>
        </p:spPr>
        <p:txBody>
          <a:bodyPr>
            <a:noAutofit/>
          </a:bodyPr>
          <a:lstStyle/>
          <a:p>
            <a:r>
              <a:rPr lang="en-US" sz="1700" dirty="0" smtClean="0"/>
              <a:t>Clouds: Novel or more of the same?</a:t>
            </a:r>
          </a:p>
          <a:p>
            <a:pPr lvl="1"/>
            <a:r>
              <a:rPr lang="en-US" sz="1700" dirty="0" smtClean="0"/>
              <a:t>Better control over software environment via virtualization</a:t>
            </a:r>
          </a:p>
          <a:p>
            <a:pPr lvl="1"/>
            <a:r>
              <a:rPr lang="en-US" sz="1700" dirty="0" smtClean="0"/>
              <a:t>Illusion of unlimited and immediate available resource can lead to better capacity planning and scheduling </a:t>
            </a:r>
          </a:p>
          <a:p>
            <a:r>
              <a:rPr lang="en-US" sz="1700" dirty="0" smtClean="0"/>
              <a:t>Clouds do not remove many/all of the challenges inherent in  DA</a:t>
            </a:r>
          </a:p>
          <a:p>
            <a:pPr lvl="1"/>
            <a:r>
              <a:rPr lang="en-US" sz="1700" dirty="0" smtClean="0"/>
              <a:t>Clouds are about provisioning, grids are about federation</a:t>
            </a:r>
          </a:p>
          <a:p>
            <a:pPr lvl="1"/>
            <a:r>
              <a:rPr lang="en-US" sz="1700" dirty="0" smtClean="0"/>
              <a:t>Fundamental challenges in logical and physical distribution remain</a:t>
            </a:r>
          </a:p>
          <a:p>
            <a:pPr lvl="2"/>
            <a:r>
              <a:rPr lang="en-US" sz="1700" dirty="0" smtClean="0"/>
              <a:t>Makes some thing worse as impose a model of strong localization</a:t>
            </a:r>
          </a:p>
          <a:p>
            <a:r>
              <a:rPr lang="en-US" sz="1700" dirty="0" smtClean="0"/>
              <a:t>Clouds part of a larger distributed CI</a:t>
            </a:r>
          </a:p>
          <a:p>
            <a:pPr lvl="1"/>
            <a:r>
              <a:rPr lang="en-US" sz="1700" dirty="0" smtClean="0"/>
              <a:t>Certain tasks better suited for Grids, others on Clouds</a:t>
            </a:r>
          </a:p>
          <a:p>
            <a:pPr lvl="2">
              <a:buNone/>
            </a:pPr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Application Exemplar I: Ensemble and Replica-Exchange  Simulations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4779253" cy="4832820"/>
          </a:xfrm>
        </p:spPr>
        <p:txBody>
          <a:bodyPr>
            <a:normAutofit/>
          </a:bodyPr>
          <a:lstStyle/>
          <a:p>
            <a:r>
              <a:rPr lang="en-US" dirty="0" smtClean="0"/>
              <a:t>Replica-Exchange (RE) methods:</a:t>
            </a:r>
          </a:p>
          <a:p>
            <a:pPr lvl="1"/>
            <a:r>
              <a:rPr lang="en-US" dirty="0" smtClean="0"/>
              <a:t>Represent a class of algorithms that involve a large number of loosely-coupled ensembles</a:t>
            </a:r>
          </a:p>
          <a:p>
            <a:pPr lvl="1"/>
            <a:r>
              <a:rPr lang="en-US" dirty="0" smtClean="0"/>
              <a:t>Pattern not amenable to CIRRUS; explore Azure native abstractions </a:t>
            </a:r>
          </a:p>
          <a:p>
            <a:r>
              <a:rPr lang="en-US" dirty="0" smtClean="0"/>
              <a:t>RE simulations are used  to understand a range of physical phenomena</a:t>
            </a:r>
          </a:p>
          <a:p>
            <a:pPr lvl="1"/>
            <a:r>
              <a:rPr lang="en-US" dirty="0" smtClean="0"/>
              <a:t>Protein folding, unfolding etc</a:t>
            </a:r>
          </a:p>
          <a:p>
            <a:pPr lvl="1"/>
            <a:r>
              <a:rPr lang="en-US" dirty="0" smtClean="0"/>
              <a:t>MC simulations </a:t>
            </a:r>
          </a:p>
          <a:p>
            <a:r>
              <a:rPr lang="en-US" dirty="0" smtClean="0"/>
              <a:t>Many successful implementations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folding@home</a:t>
            </a:r>
            <a:r>
              <a:rPr lang="en-US" dirty="0" smtClean="0"/>
              <a:t> [replica based]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repex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41" y="1987826"/>
            <a:ext cx="2940759" cy="41383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Application Exemplar II: NGS Analytics</a:t>
            </a:r>
            <a:endParaRPr lang="en-US" sz="2800" dirty="0"/>
          </a:p>
        </p:txBody>
      </p:sp>
      <p:pic>
        <p:nvPicPr>
          <p:cNvPr id="6" name="Content Placeholder 5" descr="nih_cost_per_genom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4834" r="-14834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BFAST: An example of NGS Analytics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47" y="1310367"/>
            <a:ext cx="5007853" cy="5226171"/>
          </a:xfrm>
        </p:spPr>
        <p:txBody>
          <a:bodyPr>
            <a:noAutofit/>
          </a:bodyPr>
          <a:lstStyle/>
          <a:p>
            <a:r>
              <a:rPr lang="en-US" sz="1800" dirty="0" smtClean="0"/>
              <a:t>Higher sensitivity (CAL finding and gapped Smith-Waterman alignment)</a:t>
            </a:r>
          </a:p>
          <a:p>
            <a:r>
              <a:rPr lang="en-US" sz="1800" dirty="0" smtClean="0"/>
              <a:t>Relatively large memory and disk space</a:t>
            </a:r>
          </a:p>
          <a:p>
            <a:r>
              <a:rPr lang="en-US" sz="1800" dirty="0" smtClean="0"/>
              <a:t>Data types: (</a:t>
            </a:r>
            <a:r>
              <a:rPr lang="en-US" sz="1800" dirty="0" err="1" smtClean="0"/>
              <a:t>i</a:t>
            </a:r>
            <a:r>
              <a:rPr lang="en-US" sz="1800" dirty="0" smtClean="0"/>
              <a:t>) Short- Read (ii) Reference (iii) Index data</a:t>
            </a:r>
          </a:p>
          <a:p>
            <a:r>
              <a:rPr lang="en-US" sz="1800" dirty="0" smtClean="0"/>
              <a:t>Advanced features: (</a:t>
            </a:r>
            <a:r>
              <a:rPr lang="en-US" sz="1800" dirty="0" err="1" smtClean="0"/>
              <a:t>i</a:t>
            </a:r>
            <a:r>
              <a:rPr lang="en-US" sz="1800" dirty="0" smtClean="0"/>
              <a:t>) Multi-threading support (ii) Low-memory option (index file splitting)</a:t>
            </a:r>
          </a:p>
          <a:p>
            <a:r>
              <a:rPr lang="en-US" sz="1800" dirty="0" smtClean="0"/>
              <a:t>Breaking up short-read data permits task-level concurrency</a:t>
            </a:r>
          </a:p>
          <a:p>
            <a:pPr lvl="1"/>
            <a:r>
              <a:rPr lang="en-US" dirty="0" smtClean="0"/>
              <a:t>Each Task requires full reference genome –  possible I/O bottleneck</a:t>
            </a:r>
          </a:p>
          <a:p>
            <a:r>
              <a:rPr lang="en-US" sz="1800" dirty="0" smtClean="0"/>
              <a:t>Tradeoffs: Comp. </a:t>
            </a:r>
            <a:r>
              <a:rPr lang="en-US" sz="1800" dirty="0" err="1" smtClean="0"/>
              <a:t>vs</a:t>
            </a:r>
            <a:r>
              <a:rPr lang="en-US" sz="1800" dirty="0" smtClean="0"/>
              <a:t> </a:t>
            </a:r>
            <a:r>
              <a:rPr lang="en-US" sz="1800" dirty="0" err="1" smtClean="0"/>
              <a:t>Mem</a:t>
            </a:r>
            <a:r>
              <a:rPr lang="en-US" sz="1800" dirty="0" smtClean="0"/>
              <a:t>. </a:t>
            </a:r>
            <a:r>
              <a:rPr lang="en-US" sz="1800" dirty="0" err="1" smtClean="0"/>
              <a:t>vs</a:t>
            </a:r>
            <a:r>
              <a:rPr lang="en-US" sz="1800" dirty="0" smtClean="0"/>
              <a:t> I/O </a:t>
            </a:r>
            <a:r>
              <a:rPr lang="en-US" sz="1800" dirty="0" err="1" smtClean="0"/>
              <a:t>vs</a:t>
            </a:r>
            <a:r>
              <a:rPr lang="en-US" sz="1800" dirty="0" smtClean="0"/>
              <a:t> </a:t>
            </a:r>
            <a:r>
              <a:rPr lang="en-US" sz="1800" dirty="0" err="1" smtClean="0"/>
              <a:t>DoD</a:t>
            </a:r>
            <a:endParaRPr lang="en-US" sz="1800" dirty="0" smtClean="0"/>
          </a:p>
          <a:p>
            <a:pPr lvl="1"/>
            <a:r>
              <a:rPr lang="en-US" dirty="0" smtClean="0"/>
              <a:t>Sensitive to specific data-set size</a:t>
            </a:r>
          </a:p>
          <a:p>
            <a:pPr lvl="1"/>
            <a:endParaRPr lang="en-US" dirty="0"/>
          </a:p>
        </p:txBody>
      </p:sp>
      <p:pic>
        <p:nvPicPr>
          <p:cNvPr id="4" name="Picture 3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5739343" y="1485900"/>
            <a:ext cx="3174471" cy="27618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grpSp>
        <p:nvGrpSpPr>
          <p:cNvPr id="5" name="Group 24"/>
          <p:cNvGrpSpPr/>
          <p:nvPr/>
        </p:nvGrpSpPr>
        <p:grpSpPr>
          <a:xfrm>
            <a:off x="5499100" y="4673064"/>
            <a:ext cx="3414714" cy="1089200"/>
            <a:chOff x="182607" y="1417638"/>
            <a:chExt cx="8124347" cy="1968855"/>
          </a:xfrm>
        </p:grpSpPr>
        <p:sp>
          <p:nvSpPr>
            <p:cNvPr id="26" name="Right Arrow Callout 25"/>
            <p:cNvSpPr/>
            <p:nvPr/>
          </p:nvSpPr>
          <p:spPr>
            <a:xfrm>
              <a:off x="3445432" y="1658871"/>
              <a:ext cx="3181658" cy="144318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529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Mapping </a:t>
              </a:r>
            </a:p>
            <a:p>
              <a:pPr algn="ctr"/>
              <a:r>
                <a:rPr lang="en-US" sz="1200" dirty="0" smtClean="0"/>
                <a:t>(Bfast)</a:t>
              </a:r>
              <a:endParaRPr lang="en-US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794499" y="1658871"/>
              <a:ext cx="1512455" cy="14431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SNP finding</a:t>
              </a:r>
            </a:p>
          </p:txBody>
        </p:sp>
        <p:sp>
          <p:nvSpPr>
            <p:cNvPr id="28" name="Vertical Scroll 27"/>
            <p:cNvSpPr/>
            <p:nvPr/>
          </p:nvSpPr>
          <p:spPr>
            <a:xfrm>
              <a:off x="182607" y="1417638"/>
              <a:ext cx="2182217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Ref. Genome</a:t>
              </a:r>
            </a:p>
          </p:txBody>
        </p:sp>
        <p:sp>
          <p:nvSpPr>
            <p:cNvPr id="29" name="Vertical Scroll 28"/>
            <p:cNvSpPr/>
            <p:nvPr/>
          </p:nvSpPr>
          <p:spPr>
            <a:xfrm>
              <a:off x="182607" y="2505364"/>
              <a:ext cx="2461299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NGS short reads</a:t>
              </a:r>
            </a:p>
          </p:txBody>
        </p:sp>
        <p:sp>
          <p:nvSpPr>
            <p:cNvPr id="30" name="Right Bracket 29"/>
            <p:cNvSpPr/>
            <p:nvPr/>
          </p:nvSpPr>
          <p:spPr>
            <a:xfrm>
              <a:off x="2544886" y="1934489"/>
              <a:ext cx="323272" cy="900545"/>
            </a:xfrm>
            <a:prstGeom prst="rightBracket">
              <a:avLst/>
            </a:prstGeom>
            <a:noFill/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2914338" y="2298767"/>
              <a:ext cx="531092" cy="206597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7629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1323</TotalTime>
  <Words>2312</Words>
  <Application>Microsoft Macintosh PowerPoint</Application>
  <PresentationFormat>On-screen Show (4:3)</PresentationFormat>
  <Paragraphs>259</Paragraphs>
  <Slides>32</Slides>
  <Notes>6</Notes>
  <HiddenSlides>2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Perspective</vt:lpstr>
      <vt:lpstr>2_saga_theme</vt:lpstr>
      <vt:lpstr>Abstractions for Life-Science Applications on Clouds</vt:lpstr>
      <vt:lpstr>Overview</vt:lpstr>
      <vt:lpstr>Cloud Past: Lessons from past decade of Developing Distributed Applications</vt:lpstr>
      <vt:lpstr>Assertion #2: Developing DA is a hard undertaking</vt:lpstr>
      <vt:lpstr>Assertion #3: Think  Distribution</vt:lpstr>
      <vt:lpstr>Clouds Present: Relation to Past of DA</vt:lpstr>
      <vt:lpstr>Application Exemplar I: Ensemble and Replica-Exchange  Simulations</vt:lpstr>
      <vt:lpstr>Application Exemplar II: NGS Analytics</vt:lpstr>
      <vt:lpstr>BFAST: An example of NGS Analytics</vt:lpstr>
      <vt:lpstr>Tradeoffs: Comp. vs Mem. vs I/O vs DoD BFAST: File size vs Num Concurrent task</vt:lpstr>
      <vt:lpstr>Slide 11</vt:lpstr>
      <vt:lpstr>What are the challenges for LS Applications on clouds?</vt:lpstr>
      <vt:lpstr>What are the challenges for LS Applications on clouds?</vt:lpstr>
      <vt:lpstr>SAGA: In a nutshell</vt:lpstr>
      <vt:lpstr>SAGA – An Overview</vt:lpstr>
      <vt:lpstr>Abstractions for Dynamic Execution SAGA Pilot-Job (BigJob)</vt:lpstr>
      <vt:lpstr>Deployment &amp; Scheduling of  Multiple  Infrastructure Independent Pilot-Jobs</vt:lpstr>
      <vt:lpstr>What is unique about Pilot-Jobs built using the right abstractions?</vt:lpstr>
      <vt:lpstr>Ensemble MD simulations: BigJob for Azure</vt:lpstr>
      <vt:lpstr>Coordinating Multiple Tasks Using BigJob for Azure</vt:lpstr>
      <vt:lpstr>Azure: Scalability with Simplicity Providing Infra-level abstractions for DDIA</vt:lpstr>
      <vt:lpstr>Replica-Exchange on Azure</vt:lpstr>
      <vt:lpstr>RE Algorithms at Scale (TeraGrid) Understand Algorithms at Scale on Azure?</vt:lpstr>
      <vt:lpstr>Application Exemplar II: NGS Analytics</vt:lpstr>
      <vt:lpstr>DARE: Dynamic Adaptive RE</vt:lpstr>
      <vt:lpstr>Tradeoffs: Comp. vs Mem. vs I/O vs DoD</vt:lpstr>
      <vt:lpstr>Extending the Pilot-Abstraction to Data</vt:lpstr>
      <vt:lpstr>Pilot Data Features</vt:lpstr>
      <vt:lpstr>Pilot-Data Map-Reduce Example</vt:lpstr>
      <vt:lpstr>Providing NGS Analytics as a Service:  DARE-based Gateway on XD</vt:lpstr>
      <vt:lpstr>Conclusions</vt:lpstr>
      <vt:lpstr>Futuregrid Acknowledgement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1875</cp:revision>
  <cp:lastPrinted>2010-11-03T18:37:11Z</cp:lastPrinted>
  <dcterms:created xsi:type="dcterms:W3CDTF">2011-06-03T11:20:39Z</dcterms:created>
  <dcterms:modified xsi:type="dcterms:W3CDTF">2011-06-03T11:52:30Z</dcterms:modified>
</cp:coreProperties>
</file>