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Default Extension="tiff" ContentType="image/tiff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1" r:id="rId1"/>
  </p:sldMasterIdLst>
  <p:notesMasterIdLst>
    <p:notesMasterId r:id="rId3"/>
  </p:notesMasterIdLst>
  <p:sldIdLst>
    <p:sldId id="256" r:id="rId2"/>
  </p:sldIdLst>
  <p:sldSz cx="43891200" cy="32918400"/>
  <p:notesSz cx="9601200" cy="7315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99"/>
    <a:srgbClr val="FF9966"/>
    <a:srgbClr val="CC3300"/>
    <a:srgbClr val="990099"/>
    <a:srgbClr val="FF0000"/>
    <a:srgbClr val="FFCC00"/>
    <a:srgbClr val="FF6600"/>
    <a:srgbClr val="FF9900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8425" autoAdjust="0"/>
    <p:restoredTop sz="89540" autoAdjust="0"/>
  </p:normalViewPr>
  <p:slideViewPr>
    <p:cSldViewPr snapToGrid="0" snapToObjects="1">
      <p:cViewPr>
        <p:scale>
          <a:sx n="66" d="100"/>
          <a:sy n="66" d="100"/>
        </p:scale>
        <p:origin x="-88" y="-88"/>
      </p:cViewPr>
      <p:guideLst>
        <p:guide orient="horz" pos="3149"/>
        <p:guide pos="1675"/>
        <p:guide pos="13631"/>
        <p:guide pos="25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BDE4C-1E47-4343-BCB3-7EC161DBAAFD}" type="datetimeFigureOut">
              <a:rPr lang="en-US" smtClean="0"/>
              <a:pPr/>
              <a:t>8/21/08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4F5F8-850F-3543-B626-47243AE50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250 word abstract</a:t>
            </a:r>
          </a:p>
          <a:p>
            <a:r>
              <a:rPr lang="en-US" dirty="0" smtClean="0"/>
              <a:t>Connections with </a:t>
            </a:r>
            <a:r>
              <a:rPr lang="en-US" dirty="0" err="1" smtClean="0"/>
              <a:t>cybertools</a:t>
            </a:r>
            <a:endParaRPr lang="en-US" dirty="0" smtClean="0"/>
          </a:p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4F5F8-850F-3543-B626-47243AE502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720DC-31FC-48AE-B47A-DA6D8E18D09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2DE4D-8D7F-4A67-8159-5DF96575740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0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0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AA318-F486-449C-BE1F-A5DA6EC1AF8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457199" y="448288"/>
            <a:ext cx="42976800" cy="32004000"/>
          </a:xfrm>
          <a:prstGeom prst="roundRect">
            <a:avLst>
              <a:gd name="adj" fmla="val 1439"/>
            </a:avLst>
          </a:prstGeom>
          <a:noFill/>
          <a:ln w="2540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4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0" y="7680325"/>
            <a:ext cx="19675475" cy="10785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2021800" y="18618200"/>
            <a:ext cx="1967547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>
          <a:xfrm>
            <a:off x="374067" y="332512"/>
            <a:ext cx="43159680" cy="429768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438840" tIns="219422" rIns="438840" bIns="219422" rtlCol="0" anchor="ctr">
            <a:normAutofit fontScale="97500"/>
          </a:bodyPr>
          <a:lstStyle/>
          <a:p>
            <a:pPr marL="0" marR="0" lvl="0" indent="0" algn="ctr" defTabSz="4388419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nsf4c.tif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19371" y="614544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D1859-7502-4659-9634-C4F7D4227CF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6389B-43AB-44EB-9036-A81469AF6A1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6B061-584C-481F-8DC1-467ACB39797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5F042-56BC-45A7-A37E-D1AC1957DBA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D6483-10FC-4AC2-AEE0-B2A4BF7EB7B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F42E4-8130-47E4-8BB2-3ECE15D0BAD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8C6B0-E9C6-49A1-9B92-C565445D700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7DD8C-C85E-4E9B-85EF-B0527B2F0B0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17479-F822-485B-BD4C-0F7433EBF64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294192" y="370115"/>
            <a:ext cx="33602612" cy="4114800"/>
          </a:xfrm>
          <a:noFill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normAutofit/>
          </a:bodyPr>
          <a:lstStyle/>
          <a:p>
            <a:pPr fontAlgn="ctr">
              <a:spcBef>
                <a:spcPts val="0"/>
              </a:spcBef>
              <a:spcAft>
                <a:spcPts val="10800"/>
              </a:spcAft>
              <a:defRPr/>
            </a:pPr>
            <a:r>
              <a:rPr lang="en-US" altLang="zh-TW" sz="8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Enabling Distributed Applications with SAGA</a:t>
            </a:r>
            <a:r>
              <a:rPr lang="en-US" altLang="zh-TW" sz="8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TW" sz="8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João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Abecasis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Shantenu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Jha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Hartmut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Kaiser,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Joohyun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Kim, André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Merzky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and Ole Weidner</a:t>
            </a:r>
            <a:r>
              <a:rPr lang="en-US" altLang="zh-TW" sz="48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TW" sz="48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 sz="1400" dirty="0" smtClean="0">
                <a:solidFill>
                  <a:schemeClr val="bg1"/>
                </a:solidFill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</a:rPr>
            </a:b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for Computation &amp; Technology, Louisiana State University, Baton Rouge, U.S.A.</a:t>
            </a:r>
            <a:b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altLang="zh-TW" sz="5500" dirty="0" smtClean="0"/>
          </a:p>
        </p:txBody>
      </p:sp>
      <p:sp>
        <p:nvSpPr>
          <p:cNvPr id="1189" name="AutoShape 1627"/>
          <p:cNvSpPr>
            <a:spLocks noChangeArrowheads="1"/>
          </p:cNvSpPr>
          <p:nvPr/>
        </p:nvSpPr>
        <p:spPr bwMode="auto">
          <a:xfrm>
            <a:off x="897388" y="4968870"/>
            <a:ext cx="13716000" cy="1127116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76200">
            <a:solidFill>
              <a:srgbClr val="000099"/>
            </a:solidFill>
            <a:round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99"/>
                </a:solidFill>
              </a:rPr>
              <a:t>Abstract</a:t>
            </a:r>
          </a:p>
          <a:p>
            <a:pPr algn="ctr"/>
            <a:endParaRPr lang="en-US" sz="4000" b="1" dirty="0" smtClean="0">
              <a:solidFill>
                <a:srgbClr val="000099"/>
              </a:solidFill>
            </a:endParaRPr>
          </a:p>
          <a:p>
            <a:pPr algn="just">
              <a:spcAft>
                <a:spcPts val="1800"/>
              </a:spcAft>
            </a:pPr>
            <a:r>
              <a:rPr lang="en-US" sz="2800" dirty="0" smtClean="0">
                <a:latin typeface="Georgia"/>
                <a:cs typeface="Georgia"/>
              </a:rPr>
              <a:t>The Simple API for Grid Applications (SAGA), a proposed recommendation of the Open Grid Forum (OGF), defines a high-level programmatic interface for developers of Distributed Applications [1]. The fundamental idea of SAGA is to lower the barrier for applications and application scientists to utilize distributed infrastructure. SAGA provides a simple, uniform, stable interface to the most often required functionality in order to construct general purpose, extensible and scalable applications.</a:t>
            </a:r>
          </a:p>
          <a:p>
            <a:pPr algn="just">
              <a:spcAft>
                <a:spcPts val="1800"/>
              </a:spcAft>
            </a:pPr>
            <a:r>
              <a:rPr lang="en-US" sz="2800" dirty="0" smtClean="0">
                <a:latin typeface="Georgia"/>
                <a:cs typeface="Georgia"/>
              </a:rPr>
              <a:t>Our group has lead the SAGA effort, starting from the specification effort at the OGF to providing the first C++ implementation [2]. We are also developing several different novel applications, using SAGA to harness the power of distributed infrastructure.</a:t>
            </a:r>
            <a:endParaRPr lang="en-US" sz="2800" dirty="0" smtClean="0">
              <a:latin typeface="Georgia"/>
              <a:cs typeface="Georgia"/>
            </a:endParaRPr>
          </a:p>
          <a:p>
            <a:pPr algn="just">
              <a:spcAft>
                <a:spcPts val="1800"/>
              </a:spcAft>
            </a:pPr>
            <a:r>
              <a:rPr lang="en-US" sz="2800" smtClean="0">
                <a:latin typeface="Georgia"/>
                <a:cs typeface="Georgia"/>
              </a:rPr>
              <a:t>We </a:t>
            </a:r>
            <a:r>
              <a:rPr lang="en-US" sz="2800" dirty="0" smtClean="0">
                <a:latin typeface="Georgia"/>
                <a:cs typeface="Georgia"/>
              </a:rPr>
              <a:t>present different types of distributed applications being </a:t>
            </a:r>
            <a:r>
              <a:rPr lang="en-US" sz="2800" dirty="0" smtClean="0">
                <a:latin typeface="Georgia"/>
                <a:cs typeface="Georgia"/>
              </a:rPr>
              <a:t>developed using  </a:t>
            </a:r>
            <a:r>
              <a:rPr lang="en-US" sz="2800" dirty="0" smtClean="0">
                <a:latin typeface="Georgia"/>
                <a:cs typeface="Georgia"/>
              </a:rPr>
              <a:t>SAGA. Namely, (</a:t>
            </a:r>
            <a:r>
              <a:rPr lang="en-US" sz="2800" dirty="0" err="1" smtClean="0">
                <a:latin typeface="Georgia"/>
                <a:cs typeface="Georgia"/>
              </a:rPr>
              <a:t>i</a:t>
            </a:r>
            <a:r>
              <a:rPr lang="en-US" sz="2800" dirty="0" smtClean="0">
                <a:latin typeface="Georgia"/>
                <a:cs typeface="Georgia"/>
              </a:rPr>
              <a:t>) porting legacy applications to utilize distributed resources; (ii) development of applications based upon abstractions and frameworks that are themselves developed using SAGA; (iii) first principles applications, explicitly cognizant of the fact that they will operate in a distributed environment, where the application logic is coupled with the distributed logic. SAGA</a:t>
            </a:r>
            <a:r>
              <a:rPr lang="en-US" sz="2800" dirty="0" smtClean="0">
                <a:latin typeface="Georgia"/>
                <a:cs typeface="Georgia"/>
              </a:rPr>
              <a:t> supports the development of these applications and many others, thus providing a tool to develop a broad </a:t>
            </a:r>
            <a:r>
              <a:rPr lang="en-US" sz="2800" dirty="0" smtClean="0">
                <a:latin typeface="Georgia"/>
                <a:cs typeface="Georgia"/>
              </a:rPr>
              <a:t>and </a:t>
            </a:r>
            <a:r>
              <a:rPr lang="en-US" sz="2800" dirty="0" smtClean="0">
                <a:latin typeface="Georgia"/>
                <a:cs typeface="Georgia"/>
              </a:rPr>
              <a:t>general class of applications. </a:t>
            </a:r>
            <a:endParaRPr lang="en-US" sz="2800" dirty="0" smtClean="0">
              <a:latin typeface="Georgia"/>
              <a:cs typeface="Georgia"/>
            </a:endParaRPr>
          </a:p>
        </p:txBody>
      </p:sp>
      <p:sp>
        <p:nvSpPr>
          <p:cNvPr id="1207" name="Rectangle 1025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9" name="Rectangle 1026"/>
          <p:cNvSpPr>
            <a:spLocks noChangeArrowheads="1"/>
          </p:cNvSpPr>
          <p:nvPr/>
        </p:nvSpPr>
        <p:spPr bwMode="auto">
          <a:xfrm>
            <a:off x="0" y="2057400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10" name="Rectangle 1028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2" name="Rectangle 1029"/>
          <p:cNvSpPr>
            <a:spLocks noChangeArrowheads="1"/>
          </p:cNvSpPr>
          <p:nvPr/>
        </p:nvSpPr>
        <p:spPr bwMode="auto">
          <a:xfrm>
            <a:off x="0" y="2676525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29565600"/>
            <a:ext cx="6934200" cy="3352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 descr="ProcessHorizont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7" y="29826858"/>
            <a:ext cx="6312916" cy="2733674"/>
          </a:xfrm>
          <a:prstGeom prst="rect">
            <a:avLst/>
          </a:prstGeom>
        </p:spPr>
      </p:pic>
      <p:sp>
        <p:nvSpPr>
          <p:cNvPr id="147" name="AutoShape 1627"/>
          <p:cNvSpPr>
            <a:spLocks noChangeArrowheads="1"/>
          </p:cNvSpPr>
          <p:nvPr/>
        </p:nvSpPr>
        <p:spPr bwMode="auto">
          <a:xfrm>
            <a:off x="29265568" y="22442394"/>
            <a:ext cx="13716000" cy="2738215"/>
          </a:xfrm>
          <a:prstGeom prst="roundRect">
            <a:avLst>
              <a:gd name="adj" fmla="val 27737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</p:spPr>
        <p:txBody>
          <a:bodyPr wrap="none" anchor="t"/>
          <a:lstStyle/>
          <a:p>
            <a:pPr algn="ctr"/>
            <a:r>
              <a:rPr lang="en-US" sz="5400" b="1" dirty="0" smtClean="0">
                <a:solidFill>
                  <a:srgbClr val="000099"/>
                </a:solidFill>
              </a:rPr>
              <a:t>Acknowledgements</a:t>
            </a:r>
          </a:p>
          <a:p>
            <a:pPr algn="ctr"/>
            <a:endParaRPr lang="en-US" sz="4000" b="1" dirty="0" smtClean="0">
              <a:solidFill>
                <a:srgbClr val="000099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0099"/>
                </a:solidFill>
              </a:rPr>
              <a:t>This work was supported by NSF and the Louisiana Board-of-Regents.</a:t>
            </a:r>
            <a:endParaRPr lang="en-US" sz="2800" b="1" dirty="0">
              <a:solidFill>
                <a:srgbClr val="000099"/>
              </a:solidFill>
            </a:endParaRPr>
          </a:p>
        </p:txBody>
      </p:sp>
      <p:sp>
        <p:nvSpPr>
          <p:cNvPr id="150" name="AutoShape 1627"/>
          <p:cNvSpPr>
            <a:spLocks noChangeArrowheads="1"/>
          </p:cNvSpPr>
          <p:nvPr/>
        </p:nvSpPr>
        <p:spPr bwMode="auto">
          <a:xfrm>
            <a:off x="29265568" y="8283095"/>
            <a:ext cx="13716000" cy="10885712"/>
          </a:xfrm>
          <a:prstGeom prst="roundRect">
            <a:avLst>
              <a:gd name="adj" fmla="val 9477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</p:spPr>
        <p:txBody>
          <a:bodyPr wrap="square" anchor="t"/>
          <a:lstStyle/>
          <a:p>
            <a:pPr algn="ctr"/>
            <a:r>
              <a:rPr lang="en-US" sz="5400" b="1" dirty="0" smtClean="0">
                <a:solidFill>
                  <a:srgbClr val="000099"/>
                </a:solidFill>
              </a:rPr>
              <a:t>Connections with </a:t>
            </a:r>
            <a:r>
              <a:rPr lang="en-US" sz="5400" b="1" dirty="0" err="1" smtClean="0">
                <a:solidFill>
                  <a:srgbClr val="000099"/>
                </a:solidFill>
              </a:rPr>
              <a:t>CyberTools</a:t>
            </a:r>
            <a:endParaRPr lang="en-US" sz="5400" b="1" dirty="0" smtClean="0">
              <a:solidFill>
                <a:srgbClr val="000099"/>
              </a:solidFill>
            </a:endParaRPr>
          </a:p>
          <a:p>
            <a:endParaRPr lang="en-US" sz="4000" b="1" dirty="0" smtClean="0">
              <a:solidFill>
                <a:srgbClr val="000099"/>
              </a:solidFill>
            </a:endParaRPr>
          </a:p>
          <a:p>
            <a:r>
              <a:rPr lang="en-US" sz="2800" b="1" dirty="0" smtClean="0">
                <a:solidFill>
                  <a:srgbClr val="000099"/>
                </a:solidFill>
              </a:rPr>
              <a:t>SAGA is being used within the </a:t>
            </a:r>
            <a:r>
              <a:rPr lang="en-US" sz="2800" b="1" dirty="0" err="1" smtClean="0">
                <a:solidFill>
                  <a:srgbClr val="000099"/>
                </a:solidFill>
              </a:rPr>
              <a:t>Cybertools</a:t>
            </a:r>
            <a:r>
              <a:rPr lang="en-US" sz="2800" b="1" dirty="0" smtClean="0">
                <a:solidFill>
                  <a:srgbClr val="000099"/>
                </a:solidFill>
              </a:rPr>
              <a:t> project in several critical ways:</a:t>
            </a:r>
          </a:p>
          <a:p>
            <a:endParaRPr lang="en-US" sz="2800" b="1" dirty="0" smtClean="0">
              <a:solidFill>
                <a:srgbClr val="000099"/>
              </a:solidFill>
            </a:endParaRPr>
          </a:p>
          <a:p>
            <a:r>
              <a:rPr lang="en-US" sz="2800" b="1" dirty="0" smtClean="0">
                <a:solidFill>
                  <a:srgbClr val="000099"/>
                </a:solidFill>
              </a:rPr>
              <a:t> - It is being used to create a general purpose "Application Manager", that will enable many science drivers to utilize remote LONI machines without any changes to the execution environment. In particular it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can be used to support specific application usage patterns, for example,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it has been used for distributed replica-exchange simulations using NAMD.</a:t>
            </a:r>
          </a:p>
          <a:p>
            <a:endParaRPr lang="en-US" sz="2800" b="1" dirty="0" smtClean="0">
              <a:solidFill>
                <a:srgbClr val="000099"/>
              </a:solidFill>
            </a:endParaRPr>
          </a:p>
          <a:p>
            <a:r>
              <a:rPr lang="en-US" sz="2800" b="1" dirty="0" smtClean="0">
                <a:solidFill>
                  <a:srgbClr val="000099"/>
                </a:solidFill>
              </a:rPr>
              <a:t> - SAGA will be the interfaced with Cactus applications to use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Information Services and other advanced </a:t>
            </a:r>
            <a:r>
              <a:rPr lang="en-US" sz="2800" b="1" dirty="0" err="1" smtClean="0">
                <a:solidFill>
                  <a:srgbClr val="000099"/>
                </a:solidFill>
              </a:rPr>
              <a:t>CyberInfrastructure</a:t>
            </a:r>
            <a:r>
              <a:rPr lang="en-US" sz="2800" b="1" dirty="0" smtClean="0">
                <a:solidFill>
                  <a:srgbClr val="000099"/>
                </a:solidFill>
              </a:rPr>
              <a:t> features.</a:t>
            </a:r>
          </a:p>
          <a:p>
            <a:endParaRPr lang="en-US" sz="2800" b="1" dirty="0" smtClean="0">
              <a:solidFill>
                <a:srgbClr val="000099"/>
              </a:solidFill>
            </a:endParaRPr>
          </a:p>
          <a:p>
            <a:r>
              <a:rPr lang="en-US" sz="2800" b="1" dirty="0" smtClean="0">
                <a:solidFill>
                  <a:srgbClr val="000099"/>
                </a:solidFill>
              </a:rPr>
              <a:t> - SAGA will also provide the basic capability for interfacing multi-physics applications (via extension to the API to support</a:t>
            </a:r>
          </a:p>
          <a:p>
            <a:r>
              <a:rPr lang="en-US" sz="2800" b="1" dirty="0" smtClean="0">
                <a:solidFill>
                  <a:srgbClr val="000099"/>
                </a:solidFill>
              </a:rPr>
              <a:t>messaging)</a:t>
            </a:r>
            <a:endParaRPr lang="en-US" sz="2800" b="1" dirty="0">
              <a:solidFill>
                <a:srgbClr val="000099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9600" y="558800"/>
            <a:ext cx="5189836" cy="3809999"/>
            <a:chOff x="457200" y="457200"/>
            <a:chExt cx="5486400" cy="4027715"/>
          </a:xfrm>
        </p:grpSpPr>
        <p:sp>
          <p:nvSpPr>
            <p:cNvPr id="12" name="Rectangle 11"/>
            <p:cNvSpPr/>
            <p:nvPr/>
          </p:nvSpPr>
          <p:spPr>
            <a:xfrm>
              <a:off x="457200" y="457200"/>
              <a:ext cx="5486400" cy="4027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CCT Logo - FULLCOLORTOWER_VER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298" y="545716"/>
              <a:ext cx="5162057" cy="3721483"/>
            </a:xfrm>
            <a:prstGeom prst="rect">
              <a:avLst/>
            </a:prstGeom>
          </p:spPr>
        </p:pic>
      </p:grpSp>
      <p:sp>
        <p:nvSpPr>
          <p:cNvPr id="15" name="AutoShape 1627"/>
          <p:cNvSpPr>
            <a:spLocks noChangeArrowheads="1"/>
          </p:cNvSpPr>
          <p:nvPr/>
        </p:nvSpPr>
        <p:spPr bwMode="auto">
          <a:xfrm>
            <a:off x="29265568" y="25852215"/>
            <a:ext cx="13716000" cy="6190342"/>
          </a:xfrm>
          <a:prstGeom prst="roundRect">
            <a:avLst>
              <a:gd name="adj" fmla="val 27737"/>
            </a:avLst>
          </a:prstGeom>
          <a:noFill/>
          <a:ln w="76200">
            <a:solidFill>
              <a:srgbClr val="000099"/>
            </a:solidFill>
            <a:round/>
            <a:headEnd/>
            <a:tailEnd/>
          </a:ln>
        </p:spPr>
        <p:txBody>
          <a:bodyPr wrap="square" anchor="t"/>
          <a:lstStyle/>
          <a:p>
            <a:pPr algn="ctr"/>
            <a:r>
              <a:rPr lang="en-US" sz="5400" b="1" dirty="0" smtClean="0">
                <a:solidFill>
                  <a:srgbClr val="000099"/>
                </a:solidFill>
              </a:rPr>
              <a:t>References</a:t>
            </a:r>
          </a:p>
          <a:p>
            <a:pPr marL="571500" indent="-571500" algn="ctr"/>
            <a:endParaRPr lang="en-US" sz="2800" b="1" dirty="0" smtClean="0">
              <a:solidFill>
                <a:srgbClr val="000099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0099"/>
                </a:solidFill>
              </a:rPr>
              <a:t>Goodale</a:t>
            </a:r>
            <a:r>
              <a:rPr lang="en-US" sz="2800" b="1" dirty="0" smtClean="0">
                <a:solidFill>
                  <a:srgbClr val="000099"/>
                </a:solidFill>
              </a:rPr>
              <a:t>, T, </a:t>
            </a:r>
            <a:r>
              <a:rPr lang="en-US" sz="2800" b="1" dirty="0" err="1" smtClean="0">
                <a:solidFill>
                  <a:srgbClr val="000099"/>
                </a:solidFill>
              </a:rPr>
              <a:t>Jha</a:t>
            </a:r>
            <a:r>
              <a:rPr lang="en-US" sz="2800" b="1" dirty="0" smtClean="0">
                <a:solidFill>
                  <a:srgbClr val="000099"/>
                </a:solidFill>
              </a:rPr>
              <a:t>, S, Kaiser, H, </a:t>
            </a:r>
            <a:r>
              <a:rPr lang="en-US" sz="2800" b="1" dirty="0" err="1" smtClean="0">
                <a:solidFill>
                  <a:srgbClr val="000099"/>
                </a:solidFill>
              </a:rPr>
              <a:t>Kielmann</a:t>
            </a:r>
            <a:r>
              <a:rPr lang="en-US" sz="2800" b="1" dirty="0" smtClean="0">
                <a:solidFill>
                  <a:srgbClr val="000099"/>
                </a:solidFill>
              </a:rPr>
              <a:t>, T, </a:t>
            </a:r>
            <a:r>
              <a:rPr lang="en-US" sz="2800" b="1" dirty="0" err="1" smtClean="0">
                <a:solidFill>
                  <a:srgbClr val="000099"/>
                </a:solidFill>
              </a:rPr>
              <a:t>Kleijer</a:t>
            </a:r>
            <a:r>
              <a:rPr lang="en-US" sz="2800" b="1" dirty="0" smtClean="0">
                <a:solidFill>
                  <a:srgbClr val="000099"/>
                </a:solidFill>
              </a:rPr>
              <a:t>, P, </a:t>
            </a:r>
            <a:r>
              <a:rPr lang="en-US" sz="2800" b="1" dirty="0" err="1" smtClean="0">
                <a:solidFill>
                  <a:srgbClr val="000099"/>
                </a:solidFill>
              </a:rPr>
              <a:t>Merzky</a:t>
            </a:r>
            <a:r>
              <a:rPr lang="en-US" sz="2800" b="1" dirty="0" smtClean="0">
                <a:solidFill>
                  <a:srgbClr val="000099"/>
                </a:solidFill>
              </a:rPr>
              <a:t>, A, </a:t>
            </a:r>
            <a:r>
              <a:rPr lang="en-US" sz="2800" b="1" dirty="0" err="1" smtClean="0">
                <a:solidFill>
                  <a:srgbClr val="000099"/>
                </a:solidFill>
              </a:rPr>
              <a:t>Shalf</a:t>
            </a:r>
            <a:r>
              <a:rPr lang="en-US" sz="2800" b="1" dirty="0" smtClean="0">
                <a:solidFill>
                  <a:srgbClr val="000099"/>
                </a:solidFill>
              </a:rPr>
              <a:t>, J, Smith, C, (2007) GFD-R-P.90 A Simple API for Grid Applications (SAGA), Open Grid Forum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solidFill>
                  <a:srgbClr val="000099"/>
                </a:solidFill>
              </a:rPr>
              <a:t>SAGA - A Simple API for Grid Applications, [Online].</a:t>
            </a:r>
            <a:br>
              <a:rPr lang="en-US" sz="2800" b="1" dirty="0" smtClean="0">
                <a:solidFill>
                  <a:srgbClr val="000099"/>
                </a:solidFill>
              </a:rPr>
            </a:br>
            <a:r>
              <a:rPr lang="en-US" sz="2800" b="1" dirty="0" smtClean="0">
                <a:solidFill>
                  <a:srgbClr val="000099"/>
                </a:solidFill>
              </a:rPr>
              <a:t>http://</a:t>
            </a:r>
            <a:r>
              <a:rPr lang="en-US" sz="2800" b="1" dirty="0" err="1" smtClean="0">
                <a:solidFill>
                  <a:srgbClr val="000099"/>
                </a:solidFill>
              </a:rPr>
              <a:t>saga.cct.lsu.edu</a:t>
            </a:r>
            <a:endParaRPr lang="en-US" sz="28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509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Enabling Distributed Applications with SAGA João Abecasis, Shantenu Jha, Hartmut Kaiser, Joohyun Kim, André Merzky, and Ole Weidner  Center for Computation &amp; Technology, Louisiana State University, Baton Rouge, U.S.A. </vt:lpstr>
    </vt:vector>
  </TitlesOfParts>
  <Company>Net School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pin-chuan chen</dc:creator>
  <cp:lastModifiedBy>Shantenu Jha</cp:lastModifiedBy>
  <cp:revision>153</cp:revision>
  <dcterms:created xsi:type="dcterms:W3CDTF">2008-08-21T23:16:26Z</dcterms:created>
  <dcterms:modified xsi:type="dcterms:W3CDTF">2008-08-21T23:20:18Z</dcterms:modified>
</cp:coreProperties>
</file>