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pdf" ContentType="application/pdf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1" r:id="rId1"/>
  </p:sldMasterIdLst>
  <p:notesMasterIdLst>
    <p:notesMasterId r:id="rId3"/>
  </p:notesMasterIdLst>
  <p:sldIdLst>
    <p:sldId id="256" r:id="rId2"/>
  </p:sldIdLst>
  <p:sldSz cx="43891200" cy="32918400"/>
  <p:notesSz cx="9601200" cy="73152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86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99"/>
    <a:srgbClr val="FF9966"/>
    <a:srgbClr val="CC3300"/>
    <a:srgbClr val="990099"/>
    <a:srgbClr val="FF0000"/>
    <a:srgbClr val="FFCC00"/>
    <a:srgbClr val="FF6600"/>
    <a:srgbClr val="FF9900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8425" autoAdjust="0"/>
    <p:restoredTop sz="89540" autoAdjust="0"/>
  </p:normalViewPr>
  <p:slideViewPr>
    <p:cSldViewPr snapToObjects="1">
      <p:cViewPr>
        <p:scale>
          <a:sx n="33" d="100"/>
          <a:sy n="33" d="100"/>
        </p:scale>
        <p:origin x="-184" y="2184"/>
      </p:cViewPr>
      <p:guideLst>
        <p:guide orient="horz" pos="3149"/>
        <p:guide pos="1675"/>
        <p:guide pos="13631"/>
        <p:guide pos="25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BDE4C-1E47-4343-BCB3-7EC161DBAAFD}" type="datetimeFigureOut">
              <a:rPr lang="en-US" smtClean="0"/>
              <a:pPr/>
              <a:t>9/2/08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4F5F8-850F-3543-B626-47243AE50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250 word abstract</a:t>
            </a:r>
          </a:p>
          <a:p>
            <a:r>
              <a:rPr lang="en-US" dirty="0" smtClean="0"/>
              <a:t>Connections with </a:t>
            </a:r>
            <a:r>
              <a:rPr lang="en-US" dirty="0" err="1" smtClean="0"/>
              <a:t>cybertools</a:t>
            </a:r>
            <a:endParaRPr lang="en-US" dirty="0" smtClean="0"/>
          </a:p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4F5F8-850F-3543-B626-47243AE502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720DC-31FC-48AE-B47A-DA6D8E18D09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2DE4D-8D7F-4A67-8159-5DF96575740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0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0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AA318-F486-449C-BE1F-A5DA6EC1AF8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457199" y="448288"/>
            <a:ext cx="42976800" cy="32004000"/>
          </a:xfrm>
          <a:prstGeom prst="roundRect">
            <a:avLst>
              <a:gd name="adj" fmla="val 1439"/>
            </a:avLst>
          </a:prstGeom>
          <a:noFill/>
          <a:ln w="2540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4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21800" y="7680325"/>
            <a:ext cx="19675475" cy="10785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2021800" y="18618200"/>
            <a:ext cx="19675475" cy="1078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9"/>
          <p:cNvSpPr txBox="1">
            <a:spLocks noChangeArrowheads="1"/>
          </p:cNvSpPr>
          <p:nvPr userDrawn="1"/>
        </p:nvSpPr>
        <p:spPr>
          <a:xfrm>
            <a:off x="374067" y="332512"/>
            <a:ext cx="43159680" cy="4297680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438840" tIns="219422" rIns="438840" bIns="219422" rtlCol="0" anchor="ctr">
            <a:normAutofit fontScale="97500"/>
          </a:bodyPr>
          <a:lstStyle/>
          <a:p>
            <a:pPr marL="0" marR="0" lvl="0" indent="0" algn="ctr" defTabSz="4388419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5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D1859-7502-4659-9634-C4F7D4227CF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21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419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6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683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0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525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5946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36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6389B-43AB-44EB-9036-A81469AF6A1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6B061-584C-481F-8DC1-467ACB39797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210" indent="0">
              <a:buNone/>
              <a:defRPr sz="9600" b="1"/>
            </a:lvl2pPr>
            <a:lvl3pPr marL="4388419" indent="0">
              <a:buNone/>
              <a:defRPr sz="8600" b="1"/>
            </a:lvl3pPr>
            <a:lvl4pPr marL="6582629" indent="0">
              <a:buNone/>
              <a:defRPr sz="7700" b="1"/>
            </a:lvl4pPr>
            <a:lvl5pPr marL="8776834" indent="0">
              <a:buNone/>
              <a:defRPr sz="7700" b="1"/>
            </a:lvl5pPr>
            <a:lvl6pPr marL="10971043" indent="0">
              <a:buNone/>
              <a:defRPr sz="7700" b="1"/>
            </a:lvl6pPr>
            <a:lvl7pPr marL="13165253" indent="0">
              <a:buNone/>
              <a:defRPr sz="7700" b="1"/>
            </a:lvl7pPr>
            <a:lvl8pPr marL="15359462" indent="0">
              <a:buNone/>
              <a:defRPr sz="7700" b="1"/>
            </a:lvl8pPr>
            <a:lvl9pPr marL="1755367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5F042-56BC-45A7-A37E-D1AC1957DBA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D6483-10FC-4AC2-AEE0-B2A4BF7EB7B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F42E4-8130-47E4-8BB2-3ECE15D0BAD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8C6B0-E9C6-49A1-9B92-C565445D700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210" indent="0">
              <a:buNone/>
              <a:defRPr sz="13400"/>
            </a:lvl2pPr>
            <a:lvl3pPr marL="4388419" indent="0">
              <a:buNone/>
              <a:defRPr sz="11500"/>
            </a:lvl3pPr>
            <a:lvl4pPr marL="6582629" indent="0">
              <a:buNone/>
              <a:defRPr sz="9600"/>
            </a:lvl4pPr>
            <a:lvl5pPr marL="8776834" indent="0">
              <a:buNone/>
              <a:defRPr sz="9600"/>
            </a:lvl5pPr>
            <a:lvl6pPr marL="10971043" indent="0">
              <a:buNone/>
              <a:defRPr sz="9600"/>
            </a:lvl6pPr>
            <a:lvl7pPr marL="13165253" indent="0">
              <a:buNone/>
              <a:defRPr sz="9600"/>
            </a:lvl7pPr>
            <a:lvl8pPr marL="15359462" indent="0">
              <a:buNone/>
              <a:defRPr sz="9600"/>
            </a:lvl8pPr>
            <a:lvl9pPr marL="17553672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210" indent="0">
              <a:buNone/>
              <a:defRPr sz="5800"/>
            </a:lvl2pPr>
            <a:lvl3pPr marL="4388419" indent="0">
              <a:buNone/>
              <a:defRPr sz="4800"/>
            </a:lvl3pPr>
            <a:lvl4pPr marL="6582629" indent="0">
              <a:buNone/>
              <a:defRPr sz="4300"/>
            </a:lvl4pPr>
            <a:lvl5pPr marL="8776834" indent="0">
              <a:buNone/>
              <a:defRPr sz="4300"/>
            </a:lvl5pPr>
            <a:lvl6pPr marL="10971043" indent="0">
              <a:buNone/>
              <a:defRPr sz="4300"/>
            </a:lvl6pPr>
            <a:lvl7pPr marL="13165253" indent="0">
              <a:buNone/>
              <a:defRPr sz="4300"/>
            </a:lvl7pPr>
            <a:lvl8pPr marL="15359462" indent="0">
              <a:buNone/>
              <a:defRPr sz="4300"/>
            </a:lvl8pPr>
            <a:lvl9pPr marL="1755367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7DD8C-C85E-4E9B-85EF-B0527B2F0B0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217479-F822-485B-BD4C-0F7433EBF64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388419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4388419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4388419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438841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4388419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4388419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4388419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df"/><Relationship Id="rId4" Type="http://schemas.openxmlformats.org/officeDocument/2006/relationships/hyperlink" Target="http://saga.cct.lsu.edu" TargetMode="External"/><Relationship Id="rId10" Type="http://schemas.openxmlformats.org/officeDocument/2006/relationships/image" Target="../media/image6.png"/><Relationship Id="rId5" Type="http://schemas.openxmlformats.org/officeDocument/2006/relationships/hyperlink" Target="http://saga.cct.lsu.edu/papers" TargetMode="Externa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3" Type="http://schemas.openxmlformats.org/officeDocument/2006/relationships/image" Target="../media/image1.png"/><Relationship Id="rId6" Type="http://schemas.openxmlformats.org/officeDocument/2006/relationships/image" Target="../media/image2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5183188" y="370115"/>
            <a:ext cx="33602612" cy="4114800"/>
          </a:xfrm>
          <a:noFill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normAutofit fontScale="90000"/>
          </a:bodyPr>
          <a:lstStyle/>
          <a:p>
            <a:pPr font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TW" sz="8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Enabling Distributed Applications with SAGA</a:t>
            </a:r>
            <a:r>
              <a:rPr lang="en-US" altLang="zh-TW" sz="8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/>
            </a:r>
            <a:br>
              <a:rPr lang="en-US" altLang="zh-TW" sz="8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</a:b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Shantenu Jha</a:t>
            </a:r>
            <a:r>
              <a:rPr lang="en-US" altLang="zh-TW" sz="48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12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, </a:t>
            </a:r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Hartmut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 Kaiser, André </a:t>
            </a:r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Merzky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, Ole Weidner, Joao </a:t>
            </a:r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Abecasis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, </a:t>
            </a:r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Joohyun</a:t>
            </a:r>
            <a:r>
              <a:rPr lang="en-US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 Kim and  Andre </a:t>
            </a:r>
            <a:r>
              <a:rPr lang="en-US" altLang="zh-TW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Luckow</a:t>
            </a:r>
            <a:r>
              <a:rPr lang="en-US" altLang="zh-TW" sz="1400" dirty="0" smtClean="0">
                <a:solidFill>
                  <a:schemeClr val="bg1"/>
                </a:solidFill>
                <a:latin typeface="Tahoma"/>
                <a:cs typeface="Tahoma"/>
              </a:rPr>
              <a:t/>
            </a:r>
            <a:br>
              <a:rPr lang="en-US" altLang="zh-TW" sz="1400" dirty="0" smtClean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en-US" altLang="zh-TW" sz="1400" dirty="0" smtClean="0">
                <a:solidFill>
                  <a:schemeClr val="bg1"/>
                </a:solidFill>
                <a:latin typeface="Tahoma"/>
                <a:cs typeface="Tahoma"/>
              </a:rPr>
              <a:t>1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Center for Computation &amp; Technology, Louisiana State University, Baton Rouge, U.S.A.</a:t>
            </a:r>
            <a:b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</a:br>
            <a:r>
              <a:rPr lang="en-US" altLang="zh-TW" sz="3600" b="1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2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ahoma"/>
              </a:rPr>
              <a:t>e-Science Institute, Edinburgh</a:t>
            </a:r>
            <a:endParaRPr lang="en-US" altLang="zh-TW" sz="5500" dirty="0" smtClean="0">
              <a:latin typeface="Tahoma"/>
              <a:cs typeface="Tahoma"/>
            </a:endParaRPr>
          </a:p>
        </p:txBody>
      </p:sp>
      <p:sp>
        <p:nvSpPr>
          <p:cNvPr id="1189" name="AutoShape 1627"/>
          <p:cNvSpPr>
            <a:spLocks noChangeArrowheads="1"/>
          </p:cNvSpPr>
          <p:nvPr/>
        </p:nvSpPr>
        <p:spPr bwMode="auto">
          <a:xfrm>
            <a:off x="764829" y="5042318"/>
            <a:ext cx="13103572" cy="16065082"/>
          </a:xfrm>
          <a:prstGeom prst="roundRect">
            <a:avLst>
              <a:gd name="adj" fmla="val 6389"/>
            </a:avLst>
          </a:prstGeom>
          <a:solidFill>
            <a:schemeClr val="bg2"/>
          </a:solidFill>
          <a:ln w="76200">
            <a:solidFill>
              <a:srgbClr val="000099"/>
            </a:solidFill>
            <a:round/>
            <a:headEnd/>
            <a:tailEnd/>
          </a:ln>
        </p:spPr>
        <p:txBody>
          <a:bodyPr wrap="square" lIns="274320" rIns="274320" bIns="54864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4200"/>
              </a:spcAft>
            </a:pPr>
            <a:r>
              <a:rPr lang="en-US" sz="5400" b="1" dirty="0" smtClean="0">
                <a:solidFill>
                  <a:srgbClr val="000099"/>
                </a:solidFill>
                <a:latin typeface="Tahoma"/>
                <a:cs typeface="Tahoma"/>
              </a:rPr>
              <a:t>Abstract</a:t>
            </a:r>
            <a:endParaRPr lang="en-US" sz="4000" b="1" dirty="0" smtClean="0">
              <a:solidFill>
                <a:srgbClr val="000099"/>
              </a:solidFill>
              <a:latin typeface="Tahoma"/>
              <a:cs typeface="Tahoma"/>
            </a:endParaRPr>
          </a:p>
          <a:p>
            <a:pPr algn="just">
              <a:lnSpc>
                <a:spcPct val="130000"/>
              </a:lnSpc>
              <a:spcAft>
                <a:spcPts val="1800"/>
              </a:spcAft>
            </a:pPr>
            <a:r>
              <a:rPr lang="en-US" sz="2800" dirty="0" smtClean="0">
                <a:latin typeface="Georgia"/>
                <a:cs typeface="Georgia"/>
              </a:rPr>
              <a:t>The Simple API for Grid Applications (SAGA), a proposed recommendation of the Open Grid Forum (OGF), defines a high-level programmatic interface for developers of Distributed Applications [1]. The fundamental idea of SAGA is to lower the barrier for applications and application scientists to utilize distributed infrastructure. SAGA provides a simple, uniform, stable interface to the most often required functionality in order to construct general purpose, extensible and scalable applications.</a:t>
            </a:r>
          </a:p>
          <a:p>
            <a:pPr algn="just">
              <a:lnSpc>
                <a:spcPct val="130000"/>
              </a:lnSpc>
              <a:spcAft>
                <a:spcPts val="1800"/>
              </a:spcAft>
            </a:pPr>
            <a:r>
              <a:rPr lang="en-US" sz="2800" dirty="0" smtClean="0">
                <a:latin typeface="Georgia"/>
                <a:cs typeface="Georgia"/>
              </a:rPr>
              <a:t>Our group has lead the SAGA effort, starting from the specification effort at the OGF to providing the first C++ implementation [2]. We are also developing several different novel applications, using SAGA to harness the power of distributed infrastructure.</a:t>
            </a:r>
          </a:p>
          <a:p>
            <a:pPr algn="just">
              <a:lnSpc>
                <a:spcPct val="130000"/>
              </a:lnSpc>
              <a:spcAft>
                <a:spcPts val="1800"/>
              </a:spcAft>
            </a:pPr>
            <a:r>
              <a:rPr lang="en-US" sz="2800" dirty="0" smtClean="0">
                <a:latin typeface="Georgia"/>
                <a:cs typeface="Georgia"/>
              </a:rPr>
              <a:t>SAGA has already been used to develop different types of distributed applications. Namely, (</a:t>
            </a:r>
            <a:r>
              <a:rPr lang="en-US" sz="2800" dirty="0" err="1" smtClean="0">
                <a:latin typeface="Georgia"/>
                <a:cs typeface="Georgia"/>
              </a:rPr>
              <a:t>i</a:t>
            </a:r>
            <a:r>
              <a:rPr lang="en-US" sz="2800" dirty="0" smtClean="0">
                <a:latin typeface="Georgia"/>
                <a:cs typeface="Georgia"/>
              </a:rPr>
              <a:t>) converting legacy applications to utilize distributed resources; (ii) development of applications based upon abstractions and frameworks that are themselves developed using SAGA; (iii) first principles applications, explicitly cognizant of the fact that they will operate in a distributed environment, where the application logic is coupled with the distributed logic. SAGA supports the development of these applications and many others, thus providing a tool to develop a broad and general class of applications. </a:t>
            </a:r>
          </a:p>
        </p:txBody>
      </p:sp>
      <p:sp>
        <p:nvSpPr>
          <p:cNvPr id="1207" name="Rectangle 1025"/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9" name="Rectangle 1026"/>
          <p:cNvSpPr>
            <a:spLocks noChangeArrowheads="1"/>
          </p:cNvSpPr>
          <p:nvPr/>
        </p:nvSpPr>
        <p:spPr bwMode="auto">
          <a:xfrm>
            <a:off x="0" y="2057400"/>
            <a:ext cx="4389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210" name="Rectangle 1028"/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2" name="Rectangle 1029"/>
          <p:cNvSpPr>
            <a:spLocks noChangeArrowheads="1"/>
          </p:cNvSpPr>
          <p:nvPr/>
        </p:nvSpPr>
        <p:spPr bwMode="auto">
          <a:xfrm>
            <a:off x="0" y="2676525"/>
            <a:ext cx="4389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29565600"/>
            <a:ext cx="6934200" cy="33528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9600" y="558800"/>
            <a:ext cx="5189836" cy="3809999"/>
            <a:chOff x="457200" y="457200"/>
            <a:chExt cx="5486400" cy="4027715"/>
          </a:xfrm>
        </p:grpSpPr>
        <p:sp>
          <p:nvSpPr>
            <p:cNvPr id="12" name="Rectangle 11"/>
            <p:cNvSpPr/>
            <p:nvPr/>
          </p:nvSpPr>
          <p:spPr>
            <a:xfrm>
              <a:off x="457200" y="457200"/>
              <a:ext cx="5486400" cy="40277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CCT Logo - FULLCOLORTOWER_VERT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298" y="545716"/>
              <a:ext cx="5162057" cy="3721483"/>
            </a:xfrm>
            <a:prstGeom prst="rect">
              <a:avLst/>
            </a:prstGeom>
          </p:spPr>
        </p:pic>
      </p:grpSp>
      <p:sp>
        <p:nvSpPr>
          <p:cNvPr id="17" name="AutoShape 1627"/>
          <p:cNvSpPr>
            <a:spLocks noChangeArrowheads="1"/>
          </p:cNvSpPr>
          <p:nvPr/>
        </p:nvSpPr>
        <p:spPr bwMode="auto">
          <a:xfrm>
            <a:off x="897388" y="22021800"/>
            <a:ext cx="27900090" cy="845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76200">
            <a:solidFill>
              <a:srgbClr val="000099"/>
            </a:solidFill>
            <a:round/>
            <a:headEnd/>
            <a:tailEnd/>
          </a:ln>
        </p:spPr>
        <p:txBody>
          <a:bodyPr wrap="square" lIns="274320" rIns="274320" bIns="548640" anchor="t">
            <a:noAutofit/>
          </a:bodyPr>
          <a:lstStyle/>
          <a:p>
            <a:pPr algn="ctr">
              <a:lnSpc>
                <a:spcPct val="130000"/>
              </a:lnSpc>
              <a:spcAft>
                <a:spcPts val="1800"/>
              </a:spcAft>
            </a:pPr>
            <a:endParaRPr lang="en-US" sz="2800" dirty="0" smtClean="0">
              <a:latin typeface="Georgia"/>
              <a:cs typeface="Georgia"/>
            </a:endParaRPr>
          </a:p>
        </p:txBody>
      </p:sp>
      <p:sp>
        <p:nvSpPr>
          <p:cNvPr id="20" name="AutoShape 1627"/>
          <p:cNvSpPr>
            <a:spLocks noChangeArrowheads="1"/>
          </p:cNvSpPr>
          <p:nvPr/>
        </p:nvSpPr>
        <p:spPr bwMode="auto">
          <a:xfrm>
            <a:off x="29265567" y="24910709"/>
            <a:ext cx="13715388" cy="5486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76200">
            <a:solidFill>
              <a:srgbClr val="000099"/>
            </a:solidFill>
            <a:round/>
            <a:headEnd/>
            <a:tailEnd/>
          </a:ln>
        </p:spPr>
        <p:txBody>
          <a:bodyPr wrap="square" lIns="274320" rIns="274320" bIns="548640" anchor="t">
            <a:spAutoFit/>
          </a:bodyPr>
          <a:lstStyle/>
          <a:p>
            <a:pPr algn="ctr">
              <a:lnSpc>
                <a:spcPct val="130000"/>
              </a:lnSpc>
              <a:spcAft>
                <a:spcPts val="1800"/>
              </a:spcAft>
            </a:pPr>
            <a:r>
              <a:rPr lang="en-US" sz="5400" b="1" dirty="0" smtClean="0">
                <a:solidFill>
                  <a:srgbClr val="000099"/>
                </a:solidFill>
                <a:latin typeface="Tahoma"/>
                <a:cs typeface="Tahoma"/>
              </a:rPr>
              <a:t>References</a:t>
            </a:r>
            <a:endParaRPr lang="en-US" sz="4000" b="1" dirty="0" smtClean="0">
              <a:solidFill>
                <a:srgbClr val="000099"/>
              </a:solidFill>
              <a:latin typeface="Tahoma"/>
              <a:cs typeface="Tahoma"/>
            </a:endParaRPr>
          </a:p>
          <a:p>
            <a:pPr marL="514350" indent="-51435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 smtClean="0">
                <a:latin typeface="Georgia"/>
                <a:cs typeface="Georgia"/>
              </a:rPr>
              <a:t>Goodale</a:t>
            </a:r>
            <a:r>
              <a:rPr lang="en-US" sz="3200" dirty="0" smtClean="0">
                <a:latin typeface="Georgia"/>
                <a:cs typeface="Georgia"/>
              </a:rPr>
              <a:t>, T, Jha, S, Kaiser, </a:t>
            </a:r>
            <a:r>
              <a:rPr lang="en-US" sz="3200" dirty="0" smtClean="0">
                <a:latin typeface="Georgia"/>
                <a:cs typeface="Georgia"/>
              </a:rPr>
              <a:t>H, </a:t>
            </a:r>
            <a:r>
              <a:rPr lang="en-US" sz="3200" dirty="0" err="1" smtClean="0">
                <a:latin typeface="Georgia"/>
                <a:cs typeface="Georgia"/>
              </a:rPr>
              <a:t>Kielmann</a:t>
            </a:r>
            <a:r>
              <a:rPr lang="en-US" sz="3200" dirty="0" smtClean="0">
                <a:latin typeface="Georgia"/>
                <a:cs typeface="Georgia"/>
              </a:rPr>
              <a:t>, T, et al (</a:t>
            </a:r>
            <a:r>
              <a:rPr lang="en-US" sz="3200" dirty="0" smtClean="0">
                <a:latin typeface="Georgia"/>
                <a:cs typeface="Georgia"/>
              </a:rPr>
              <a:t>2007</a:t>
            </a:r>
            <a:r>
              <a:rPr lang="en-US" sz="3200" dirty="0" smtClean="0">
                <a:latin typeface="Georgia"/>
                <a:cs typeface="Georgia"/>
              </a:rPr>
              <a:t>), </a:t>
            </a:r>
            <a:r>
              <a:rPr lang="en-US" sz="3200" dirty="0" smtClean="0">
                <a:latin typeface="Georgia"/>
                <a:cs typeface="Georgia"/>
              </a:rPr>
              <a:t>GFD-R-P.90 A Simple API for Grid </a:t>
            </a:r>
            <a:r>
              <a:rPr lang="en-US" sz="3200" dirty="0" smtClean="0">
                <a:latin typeface="Georgia"/>
                <a:cs typeface="Georgia"/>
              </a:rPr>
              <a:t>Applications (SAGA) Open </a:t>
            </a:r>
            <a:r>
              <a:rPr lang="en-US" sz="3200" dirty="0" smtClean="0">
                <a:latin typeface="Georgia"/>
                <a:cs typeface="Georgia"/>
              </a:rPr>
              <a:t>Grid Forum</a:t>
            </a:r>
            <a:endParaRPr lang="en-US" sz="3200" dirty="0" smtClean="0">
              <a:latin typeface="Georgia"/>
              <a:cs typeface="Georgia"/>
            </a:endParaRPr>
          </a:p>
          <a:p>
            <a:pPr marL="514350" indent="-51435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latin typeface="Georgia"/>
                <a:cs typeface="Georgia"/>
              </a:rPr>
              <a:t>The SAGA  Project </a:t>
            </a:r>
            <a:r>
              <a:rPr lang="en-US" sz="3200" dirty="0" smtClean="0">
                <a:latin typeface="Georgia"/>
                <a:cs typeface="Georgia"/>
              </a:rPr>
              <a:t>[Online</a:t>
            </a:r>
            <a:r>
              <a:rPr lang="en-US" sz="3200" dirty="0" smtClean="0">
                <a:latin typeface="Georgia"/>
                <a:cs typeface="Georgia"/>
              </a:rPr>
              <a:t>]: </a:t>
            </a:r>
            <a:r>
              <a:rPr lang="en-US" sz="3200" dirty="0" smtClean="0">
                <a:latin typeface="Georgia"/>
                <a:cs typeface="Georgia"/>
                <a:hlinkClick r:id="rId4"/>
              </a:rPr>
              <a:t>http://saga.cct.lsu.</a:t>
            </a:r>
            <a:r>
              <a:rPr lang="en-US" sz="3200" dirty="0" smtClean="0">
                <a:latin typeface="Georgia"/>
                <a:cs typeface="Georgia"/>
                <a:hlinkClick r:id="rId4"/>
              </a:rPr>
              <a:t>edu</a:t>
            </a:r>
            <a:endParaRPr lang="en-US" sz="3200" dirty="0" smtClean="0">
              <a:latin typeface="Georgia"/>
              <a:cs typeface="Georgia"/>
            </a:endParaRPr>
          </a:p>
          <a:p>
            <a:pPr marL="514350" indent="-51435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latin typeface="Georgia"/>
                <a:cs typeface="Georgia"/>
              </a:rPr>
              <a:t>SAGA Papers [Online]: </a:t>
            </a:r>
            <a:r>
              <a:rPr lang="en-US" sz="3200" dirty="0" smtClean="0">
                <a:latin typeface="Georgia"/>
                <a:cs typeface="Georgia"/>
                <a:hlinkClick r:id="rId5"/>
              </a:rPr>
              <a:t>http://saga.cct.lsu.edu/papers</a:t>
            </a:r>
            <a:endParaRPr lang="en-US" sz="3200" dirty="0" smtClean="0">
              <a:latin typeface="Georgia"/>
              <a:cs typeface="Georgia"/>
            </a:endParaRPr>
          </a:p>
          <a:p>
            <a:pPr marL="514350" indent="-51435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 smtClean="0">
                <a:latin typeface="Georgia"/>
                <a:cs typeface="Georgia"/>
              </a:rPr>
              <a:t>SAGA Projects [Online]: http://</a:t>
            </a:r>
            <a:r>
              <a:rPr lang="en-US" sz="3200" dirty="0" err="1" smtClean="0">
                <a:latin typeface="Georgia"/>
                <a:cs typeface="Georgia"/>
              </a:rPr>
              <a:t>saga.cct.lsu.edu</a:t>
            </a:r>
            <a:r>
              <a:rPr lang="en-US" sz="3200" dirty="0" smtClean="0">
                <a:latin typeface="Georgia"/>
                <a:cs typeface="Georgia"/>
              </a:rPr>
              <a:t>/projects</a:t>
            </a:r>
          </a:p>
          <a:p>
            <a:pPr marL="514350" indent="-51435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sz="3200" dirty="0" smtClean="0">
              <a:latin typeface="Georgia"/>
              <a:cs typeface="Georgia"/>
            </a:endParaRPr>
          </a:p>
          <a:p>
            <a:pPr marL="514350" indent="-514350" algn="just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sz="3200" dirty="0" smtClean="0">
              <a:latin typeface="Georgia"/>
              <a:cs typeface="Georgia"/>
            </a:endParaRPr>
          </a:p>
        </p:txBody>
      </p:sp>
      <p:sp>
        <p:nvSpPr>
          <p:cNvPr id="21" name="AutoShape 1627"/>
          <p:cNvSpPr>
            <a:spLocks noChangeArrowheads="1"/>
          </p:cNvSpPr>
          <p:nvPr/>
        </p:nvSpPr>
        <p:spPr bwMode="auto">
          <a:xfrm>
            <a:off x="7315200" y="30369200"/>
            <a:ext cx="35666368" cy="2625400"/>
          </a:xfrm>
          <a:prstGeom prst="roundRect">
            <a:avLst>
              <a:gd name="adj" fmla="val 16667"/>
            </a:avLst>
          </a:prstGeom>
          <a:noFill/>
          <a:ln w="76200">
            <a:noFill/>
            <a:round/>
            <a:headEnd/>
            <a:tailEnd/>
          </a:ln>
        </p:spPr>
        <p:txBody>
          <a:bodyPr wrap="square" lIns="274320" rIns="274320" bIns="548640" anchor="t">
            <a:spAutoFit/>
          </a:bodyPr>
          <a:lstStyle/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en-US" sz="4000" b="1" dirty="0" smtClean="0">
                <a:solidFill>
                  <a:srgbClr val="000099"/>
                </a:solidFill>
                <a:latin typeface="Tahoma"/>
                <a:cs typeface="Tahoma"/>
              </a:rPr>
              <a:t>Acknowledgements:</a:t>
            </a:r>
            <a:r>
              <a:rPr lang="en-US" sz="5400" b="1" dirty="0" smtClean="0">
                <a:solidFill>
                  <a:srgbClr val="000099"/>
                </a:solidFill>
                <a:latin typeface="Tahoma"/>
                <a:cs typeface="Tahoma"/>
              </a:rPr>
              <a:t> </a:t>
            </a:r>
            <a:r>
              <a:rPr lang="en-US" sz="3600" dirty="0" smtClean="0">
                <a:latin typeface="Georgia"/>
                <a:cs typeface="Georgia"/>
              </a:rPr>
              <a:t>This work was supported  primarily by  </a:t>
            </a:r>
            <a:r>
              <a:rPr lang="en-US" sz="3600" dirty="0" smtClean="0"/>
              <a:t>UK EPSRC grant number GR/D0766171/1 (via OMII-UK)</a:t>
            </a:r>
            <a:r>
              <a:rPr lang="en-US" sz="3600" dirty="0" smtClean="0">
                <a:latin typeface="Georgia"/>
                <a:cs typeface="Georgia"/>
              </a:rPr>
              <a:t>  and in part by NSF, the </a:t>
            </a:r>
            <a:r>
              <a:rPr lang="en-US" sz="3600" dirty="0" smtClean="0">
                <a:latin typeface="Georgia"/>
                <a:cs typeface="Georgia"/>
              </a:rPr>
              <a:t>La Board</a:t>
            </a:r>
            <a:r>
              <a:rPr lang="en-US" sz="3600" dirty="0" smtClean="0">
                <a:latin typeface="Georgia"/>
                <a:cs typeface="Georgia"/>
              </a:rPr>
              <a:t>-of-Regents and CCT funds.</a:t>
            </a:r>
          </a:p>
        </p:txBody>
      </p:sp>
      <p:sp>
        <p:nvSpPr>
          <p:cNvPr id="22" name="AutoShape 1627"/>
          <p:cNvSpPr>
            <a:spLocks noChangeArrowheads="1"/>
          </p:cNvSpPr>
          <p:nvPr/>
        </p:nvSpPr>
        <p:spPr bwMode="auto">
          <a:xfrm>
            <a:off x="29265568" y="5029200"/>
            <a:ext cx="13716000" cy="19378319"/>
          </a:xfrm>
          <a:prstGeom prst="roundRect">
            <a:avLst>
              <a:gd name="adj" fmla="val 7519"/>
            </a:avLst>
          </a:prstGeom>
          <a:solidFill>
            <a:srgbClr val="FFFFFF"/>
          </a:solidFill>
          <a:ln w="76200">
            <a:solidFill>
              <a:srgbClr val="000099"/>
            </a:solidFill>
            <a:round/>
            <a:headEnd/>
            <a:tailEnd/>
          </a:ln>
        </p:spPr>
        <p:txBody>
          <a:bodyPr wrap="square" lIns="274320" rIns="274320" bIns="548640" anchor="ctr" anchorCtr="0">
            <a:noAutofit/>
          </a:bodyPr>
          <a:lstStyle/>
          <a:p>
            <a:pPr algn="ctr">
              <a:lnSpc>
                <a:spcPct val="130000"/>
              </a:lnSpc>
              <a:spcAft>
                <a:spcPts val="1800"/>
              </a:spcAft>
            </a:pPr>
            <a:endParaRPr lang="en-US" sz="5400" b="1" dirty="0" smtClean="0">
              <a:solidFill>
                <a:srgbClr val="000099"/>
              </a:solidFill>
              <a:latin typeface="Tahoma"/>
              <a:cs typeface="Tahoma"/>
            </a:endParaRPr>
          </a:p>
          <a:p>
            <a:pPr algn="ctr">
              <a:lnSpc>
                <a:spcPct val="130000"/>
              </a:lnSpc>
              <a:spcAft>
                <a:spcPts val="1800"/>
              </a:spcAft>
            </a:pPr>
            <a:endParaRPr lang="en-US" sz="5400" b="1" dirty="0" smtClean="0">
              <a:solidFill>
                <a:srgbClr val="000099"/>
              </a:solidFill>
              <a:latin typeface="Tahoma"/>
              <a:cs typeface="Tahoma"/>
            </a:endParaRPr>
          </a:p>
          <a:p>
            <a:pPr algn="ctr">
              <a:lnSpc>
                <a:spcPct val="130000"/>
              </a:lnSpc>
              <a:spcAft>
                <a:spcPts val="1800"/>
              </a:spcAft>
            </a:pPr>
            <a:endParaRPr lang="en-US" sz="5400" b="1" dirty="0" smtClean="0">
              <a:solidFill>
                <a:srgbClr val="000099"/>
              </a:solidFill>
              <a:latin typeface="Tahoma"/>
              <a:cs typeface="Tahoma"/>
            </a:endParaRPr>
          </a:p>
          <a:p>
            <a:pPr algn="ctr">
              <a:lnSpc>
                <a:spcPct val="130000"/>
              </a:lnSpc>
              <a:spcAft>
                <a:spcPts val="1800"/>
              </a:spcAft>
            </a:pPr>
            <a:endParaRPr lang="en-US" sz="5400" b="1" dirty="0" smtClean="0">
              <a:solidFill>
                <a:srgbClr val="000099"/>
              </a:solidFill>
              <a:latin typeface="Tahoma"/>
              <a:cs typeface="Tahoma"/>
            </a:endParaRPr>
          </a:p>
          <a:p>
            <a:pPr algn="ctr">
              <a:lnSpc>
                <a:spcPct val="130000"/>
              </a:lnSpc>
              <a:spcAft>
                <a:spcPts val="1800"/>
              </a:spcAft>
            </a:pPr>
            <a:r>
              <a:rPr lang="en-US" sz="2800" dirty="0" smtClean="0">
                <a:latin typeface="Georgia"/>
                <a:cs typeface="Georgia"/>
              </a:rPr>
              <a:t>.</a:t>
            </a:r>
            <a:endParaRPr lang="en-US" sz="2800" dirty="0" smtClean="0">
              <a:latin typeface="Georgia"/>
              <a:cs typeface="Georgia"/>
            </a:endParaRPr>
          </a:p>
        </p:txBody>
      </p:sp>
      <p:sp>
        <p:nvSpPr>
          <p:cNvPr id="28" name="AutoShape 1627"/>
          <p:cNvSpPr>
            <a:spLocks noChangeArrowheads="1"/>
          </p:cNvSpPr>
          <p:nvPr/>
        </p:nvSpPr>
        <p:spPr bwMode="auto">
          <a:xfrm>
            <a:off x="14398540" y="5105400"/>
            <a:ext cx="14336889" cy="16066008"/>
          </a:xfrm>
          <a:prstGeom prst="roundRect">
            <a:avLst>
              <a:gd name="adj" fmla="val 11046"/>
            </a:avLst>
          </a:prstGeom>
          <a:solidFill>
            <a:srgbClr val="FFFFFF"/>
          </a:solidFill>
          <a:ln w="76200">
            <a:solidFill>
              <a:srgbClr val="000099"/>
            </a:solidFill>
            <a:round/>
            <a:headEnd/>
            <a:tailEnd/>
          </a:ln>
        </p:spPr>
        <p:txBody>
          <a:bodyPr wrap="square" lIns="274320" rIns="274320" bIns="365760" anchor="t">
            <a:spAutoFit/>
          </a:bodyPr>
          <a:lstStyle/>
          <a:p>
            <a:pPr algn="ctr">
              <a:lnSpc>
                <a:spcPct val="110000"/>
              </a:lnSpc>
              <a:spcAft>
                <a:spcPts val="1800"/>
              </a:spcAft>
            </a:pPr>
            <a:r>
              <a:rPr lang="en-US" sz="5400" b="1" dirty="0" smtClean="0">
                <a:solidFill>
                  <a:srgbClr val="000099"/>
                </a:solidFill>
                <a:latin typeface="Tahoma"/>
                <a:cs typeface="Tahoma"/>
              </a:rPr>
              <a:t>Simple, Powerful Abstraction Layer</a:t>
            </a:r>
            <a:endParaRPr lang="en-US" sz="5400" b="1" dirty="0" smtClean="0">
              <a:solidFill>
                <a:srgbClr val="000099"/>
              </a:solidFill>
              <a:latin typeface="Tahoma"/>
              <a:cs typeface="Tahoma"/>
            </a:endParaRPr>
          </a:p>
          <a:p>
            <a:pPr algn="just">
              <a:lnSpc>
                <a:spcPct val="130000"/>
              </a:lnSpc>
              <a:spcAft>
                <a:spcPts val="1800"/>
              </a:spcAft>
            </a:pPr>
            <a:r>
              <a:rPr lang="en-US" sz="2800" dirty="0" smtClean="0">
                <a:latin typeface="Georgia"/>
                <a:cs typeface="Georgia"/>
              </a:rPr>
              <a:t>SAGA provides a simple,  powerful, programmatic interface. </a:t>
            </a:r>
            <a:r>
              <a:rPr lang="en-US" sz="2800" dirty="0" smtClean="0">
                <a:latin typeface="Georgia"/>
                <a:cs typeface="Georgia"/>
              </a:rPr>
              <a:t>Additionally, SAGA provides the  abstractions from which commonly occurring patterns and usage modes  can be supported. </a:t>
            </a:r>
            <a:r>
              <a:rPr lang="en-US" sz="2800" dirty="0" smtClean="0">
                <a:latin typeface="Georgia"/>
                <a:cs typeface="Georgia"/>
              </a:rPr>
              <a:t> Thus SAGA is </a:t>
            </a:r>
            <a:r>
              <a:rPr lang="en-US" sz="2800" dirty="0" smtClean="0">
                <a:latin typeface="Georgia"/>
                <a:cs typeface="Georgia"/>
              </a:rPr>
              <a:t>being used to </a:t>
            </a:r>
            <a:r>
              <a:rPr lang="en-US" sz="2800" dirty="0" smtClean="0">
                <a:latin typeface="Georgia"/>
                <a:cs typeface="Georgia"/>
              </a:rPr>
              <a:t>facilitate </a:t>
            </a:r>
            <a:r>
              <a:rPr lang="en-US" sz="2800" dirty="0" smtClean="0">
                <a:latin typeface="Georgia"/>
                <a:cs typeface="Georgia"/>
              </a:rPr>
              <a:t>the uptake of distributed infrastructure and development of </a:t>
            </a:r>
            <a:r>
              <a:rPr lang="en-US" sz="2800" dirty="0" smtClean="0">
                <a:latin typeface="Georgia"/>
                <a:cs typeface="Georgia"/>
              </a:rPr>
              <a:t>distributed </a:t>
            </a:r>
            <a:r>
              <a:rPr lang="en-US" sz="2800" dirty="0" smtClean="0">
                <a:latin typeface="Georgia"/>
                <a:cs typeface="Georgia"/>
              </a:rPr>
              <a:t>applications in several critical </a:t>
            </a:r>
            <a:r>
              <a:rPr lang="en-US" sz="2800" dirty="0" smtClean="0">
                <a:latin typeface="Georgia"/>
                <a:cs typeface="Georgia"/>
              </a:rPr>
              <a:t>ways. See figures below. For </a:t>
            </a:r>
            <a:r>
              <a:rPr lang="en-US" sz="2800" dirty="0" smtClean="0">
                <a:latin typeface="Georgia"/>
                <a:cs typeface="Georgia"/>
              </a:rPr>
              <a:t>example:</a:t>
            </a:r>
            <a:endParaRPr lang="en-US" sz="2800" dirty="0" smtClean="0">
              <a:latin typeface="Georgia"/>
              <a:cs typeface="Georgia"/>
            </a:endParaRPr>
          </a:p>
          <a:p>
            <a:pPr algn="just">
              <a:lnSpc>
                <a:spcPct val="130000"/>
              </a:lnSpc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latin typeface="Georgia"/>
                <a:cs typeface="Georgia"/>
              </a:rPr>
              <a:t> </a:t>
            </a:r>
            <a:r>
              <a:rPr lang="en-US" sz="2800" dirty="0" smtClean="0">
                <a:latin typeface="Georgia"/>
                <a:cs typeface="Georgia"/>
              </a:rPr>
              <a:t>SAGA provides a single-interface across different middleware distributions and </a:t>
            </a:r>
            <a:r>
              <a:rPr lang="en-US" sz="2800" dirty="0" smtClean="0">
                <a:latin typeface="Georgia"/>
                <a:cs typeface="Georgia"/>
              </a:rPr>
              <a:t>environments. SAGA provides </a:t>
            </a:r>
            <a:r>
              <a:rPr lang="en-US" sz="2800" dirty="0" smtClean="0">
                <a:latin typeface="Georgia"/>
                <a:cs typeface="Georgia"/>
              </a:rPr>
              <a:t>adaptors </a:t>
            </a:r>
            <a:r>
              <a:rPr lang="en-US" sz="2800" dirty="0" smtClean="0">
                <a:latin typeface="Georgia"/>
                <a:cs typeface="Georgia"/>
              </a:rPr>
              <a:t>for the most commonly occurring distributed </a:t>
            </a:r>
            <a:r>
              <a:rPr lang="en-US" sz="2800" dirty="0" smtClean="0">
                <a:latin typeface="Georgia"/>
                <a:cs typeface="Georgia"/>
              </a:rPr>
              <a:t>environments</a:t>
            </a:r>
            <a:r>
              <a:rPr lang="en-US" sz="2800" dirty="0" smtClean="0">
                <a:latin typeface="Georgia"/>
                <a:cs typeface="Georgia"/>
              </a:rPr>
              <a:t>.</a:t>
            </a:r>
            <a:r>
              <a:rPr lang="en-US" sz="2800" dirty="0" smtClean="0">
                <a:latin typeface="Georgia"/>
                <a:cs typeface="Georgia"/>
              </a:rPr>
              <a:t> This enables the </a:t>
            </a:r>
            <a:r>
              <a:rPr lang="en-US" sz="2800" dirty="0" smtClean="0">
                <a:latin typeface="Georgia"/>
                <a:cs typeface="Georgia"/>
              </a:rPr>
              <a:t>use of distributed infrastructure </a:t>
            </a:r>
            <a:r>
              <a:rPr lang="en-US" sz="2800" dirty="0" smtClean="0">
                <a:latin typeface="Georgia"/>
                <a:cs typeface="Georgia"/>
              </a:rPr>
              <a:t>by. Therefore </a:t>
            </a:r>
            <a:r>
              <a:rPr lang="en-US" sz="2800" dirty="0" smtClean="0">
                <a:latin typeface="Georgia"/>
                <a:cs typeface="Georgia"/>
              </a:rPr>
              <a:t>once an application has been written using SAGA it can be deployed and run on any environment in which SAGA is supported</a:t>
            </a:r>
            <a:r>
              <a:rPr lang="en-US" sz="2800" dirty="0" smtClean="0">
                <a:latin typeface="Georgia"/>
                <a:cs typeface="Georgia"/>
              </a:rPr>
              <a:t>.</a:t>
            </a:r>
          </a:p>
          <a:p>
            <a:pPr algn="just">
              <a:lnSpc>
                <a:spcPct val="130000"/>
              </a:lnSpc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latin typeface="Georgia"/>
                <a:cs typeface="Georgia"/>
              </a:rPr>
              <a:t> SAGA provides the ability to support different distributed applications types and their </a:t>
            </a:r>
            <a:r>
              <a:rPr lang="en-US" sz="2800" i="1" dirty="0" smtClean="0">
                <a:latin typeface="Georgia"/>
                <a:cs typeface="Georgia"/>
              </a:rPr>
              <a:t>usage modes</a:t>
            </a:r>
            <a:r>
              <a:rPr lang="en-US" sz="2800" dirty="0" smtClean="0">
                <a:latin typeface="Georgia"/>
                <a:cs typeface="Georgia"/>
              </a:rPr>
              <a:t>.  For example, a common characteristic of applications is existence of multiple sub-jobs and the need to launch and coordinate  these sub-jobs. These sub-jobs might be either identical (replicas) or different, and could be either </a:t>
            </a:r>
            <a:r>
              <a:rPr lang="en-US" sz="2800" dirty="0" smtClean="0">
                <a:latin typeface="Georgia"/>
                <a:cs typeface="Georgia"/>
              </a:rPr>
              <a:t>loosely-</a:t>
            </a:r>
            <a:r>
              <a:rPr lang="en-US" sz="2800" dirty="0" smtClean="0">
                <a:latin typeface="Georgia"/>
                <a:cs typeface="Georgia"/>
              </a:rPr>
              <a:t>coupled or de-coupled. SAGA supports these different application classes and usage modes by providing support for  hierarchical job-submission patterns, migration, and bulk submission  amongst others functionality. Other usage modes supported include Master-Worker.</a:t>
            </a:r>
          </a:p>
          <a:p>
            <a:pPr algn="just">
              <a:lnSpc>
                <a:spcPct val="130000"/>
              </a:lnSpc>
              <a:spcAft>
                <a:spcPts val="1800"/>
              </a:spcAft>
              <a:buFont typeface="Arial"/>
              <a:buChar char="•"/>
            </a:pPr>
            <a:r>
              <a:rPr lang="en-US" sz="2800" dirty="0" smtClean="0">
                <a:latin typeface="Georgia"/>
                <a:cs typeface="Georgia"/>
              </a:rPr>
              <a:t> </a:t>
            </a:r>
            <a:r>
              <a:rPr lang="en-US" sz="2800" dirty="0" smtClean="0">
                <a:latin typeface="Georgia"/>
                <a:cs typeface="Georgia"/>
              </a:rPr>
              <a:t>F</a:t>
            </a:r>
            <a:r>
              <a:rPr lang="en-US" sz="2800" dirty="0" smtClean="0">
                <a:latin typeface="Georgia"/>
                <a:cs typeface="Georgia"/>
              </a:rPr>
              <a:t>or </a:t>
            </a:r>
            <a:r>
              <a:rPr lang="en-US" sz="2800" dirty="0" smtClean="0">
                <a:latin typeface="Georgia"/>
                <a:cs typeface="Georgia"/>
              </a:rPr>
              <a:t>data-intensive applications, we create a framework that supports the common </a:t>
            </a:r>
            <a:r>
              <a:rPr lang="en-US" sz="2800" dirty="0" err="1" smtClean="0">
                <a:latin typeface="Georgia"/>
                <a:cs typeface="Georgia"/>
              </a:rPr>
              <a:t>MapReduce</a:t>
            </a:r>
            <a:r>
              <a:rPr lang="en-US" sz="2800" dirty="0" smtClean="0">
                <a:latin typeface="Georgia"/>
                <a:cs typeface="Georgia"/>
              </a:rPr>
              <a:t> </a:t>
            </a:r>
            <a:r>
              <a:rPr lang="en-US" sz="2800" i="1" dirty="0" smtClean="0">
                <a:latin typeface="Georgia"/>
                <a:cs typeface="Georgia"/>
              </a:rPr>
              <a:t>pattern. </a:t>
            </a:r>
            <a:r>
              <a:rPr lang="en-US" sz="2800" dirty="0" smtClean="0">
                <a:latin typeface="Georgia"/>
                <a:cs typeface="Georgia"/>
              </a:rPr>
              <a:t>There are </a:t>
            </a:r>
            <a:r>
              <a:rPr lang="en-US" sz="2800" dirty="0" smtClean="0">
                <a:latin typeface="Georgia"/>
                <a:cs typeface="Georgia"/>
              </a:rPr>
              <a:t>many other patterns that can be created in a infrastructure-independent manner, thus enabling traditional applications (such as sequence alignment and searching) to be reformulated to use these patterns and exploit distributed infrastructure. </a:t>
            </a:r>
            <a:endParaRPr lang="en-US" sz="2800" dirty="0" smtClean="0">
              <a:latin typeface="Georgia"/>
              <a:cs typeface="Georgia"/>
            </a:endParaRPr>
          </a:p>
          <a:p>
            <a:pPr algn="just">
              <a:lnSpc>
                <a:spcPct val="130000"/>
              </a:lnSpc>
              <a:spcAft>
                <a:spcPts val="1800"/>
              </a:spcAft>
              <a:buFont typeface="Arial"/>
              <a:buChar char="•"/>
            </a:pPr>
            <a:endParaRPr lang="en-US" sz="2800" dirty="0" smtClean="0">
              <a:latin typeface="Georgia"/>
              <a:cs typeface="Georgia"/>
            </a:endParaRPr>
          </a:p>
        </p:txBody>
      </p:sp>
      <p:pic>
        <p:nvPicPr>
          <p:cNvPr id="23" name="Picture 22" descr="bigpict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828800" y="22786217"/>
            <a:ext cx="25831800" cy="7541383"/>
          </a:xfrm>
          <a:prstGeom prst="rect">
            <a:avLst/>
          </a:prstGeom>
        </p:spPr>
      </p:pic>
      <p:pic>
        <p:nvPicPr>
          <p:cNvPr id="24" name="Picture 23" descr="remdmanager_v1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0403800" y="18059400"/>
            <a:ext cx="11843939" cy="57912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718000" y="5562600"/>
            <a:ext cx="12801600" cy="12314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1800"/>
              </a:spcAft>
            </a:pPr>
            <a:r>
              <a:rPr lang="en-US" sz="5400" b="1" dirty="0" smtClean="0">
                <a:solidFill>
                  <a:srgbClr val="000099"/>
                </a:solidFill>
                <a:latin typeface="Tahoma"/>
                <a:cs typeface="Tahoma"/>
              </a:rPr>
              <a:t>Enabling</a:t>
            </a:r>
            <a:r>
              <a:rPr lang="en-US" sz="5400" b="1" dirty="0" smtClean="0">
                <a:solidFill>
                  <a:srgbClr val="000099"/>
                </a:solidFill>
                <a:latin typeface="Tahoma"/>
                <a:cs typeface="Tahoma"/>
              </a:rPr>
              <a:t> Distributed Applications</a:t>
            </a:r>
          </a:p>
          <a:p>
            <a:pPr algn="just">
              <a:lnSpc>
                <a:spcPct val="130000"/>
              </a:lnSpc>
              <a:spcAft>
                <a:spcPts val="1800"/>
              </a:spcAft>
            </a:pPr>
            <a:r>
              <a:rPr lang="en-US" sz="3200" dirty="0" smtClean="0">
                <a:latin typeface="Georgia"/>
                <a:cs typeface="Georgia"/>
              </a:rPr>
              <a:t>SAGA can support a wide range of  applications types. Here we discuss three specific applications, belonging to difference categories, that we have developed using SAGA: </a:t>
            </a:r>
          </a:p>
          <a:p>
            <a:pPr marL="457200" indent="-457200" algn="just">
              <a:lnSpc>
                <a:spcPct val="130000"/>
              </a:lnSpc>
              <a:spcAft>
                <a:spcPts val="1800"/>
              </a:spcAft>
              <a:buFont typeface="Courier New"/>
              <a:buChar char="o"/>
            </a:pPr>
            <a:r>
              <a:rPr lang="en-US" sz="3200" dirty="0" smtClean="0">
                <a:latin typeface="Georgia"/>
                <a:cs typeface="Georgia"/>
              </a:rPr>
              <a:t>Providing “Legacy Applications” with novel, agile, distributed execution modes. For example, we have  re-architected a </a:t>
            </a:r>
            <a:r>
              <a:rPr lang="en-US" sz="3200" dirty="0" err="1" smtClean="0">
                <a:latin typeface="Georgia"/>
                <a:cs typeface="Georgia"/>
              </a:rPr>
              <a:t>Kalman</a:t>
            </a:r>
            <a:r>
              <a:rPr lang="en-US" sz="3200" dirty="0" smtClean="0">
                <a:latin typeface="Georgia"/>
                <a:cs typeface="Georgia"/>
              </a:rPr>
              <a:t>-Filter based application to enable it to determine at run time, the optimal resource to launch sub-jobs and to be able to dynamically  exploit multiple resources concurrently without prior arrangement. </a:t>
            </a:r>
          </a:p>
          <a:p>
            <a:pPr marL="457200" indent="-457200" algn="just">
              <a:lnSpc>
                <a:spcPct val="130000"/>
              </a:lnSpc>
              <a:spcAft>
                <a:spcPts val="1800"/>
              </a:spcAft>
              <a:buFont typeface="Courier New"/>
              <a:buChar char="o"/>
            </a:pPr>
            <a:r>
              <a:rPr lang="en-US" sz="3200" dirty="0" smtClean="0">
                <a:latin typeface="Georgia"/>
                <a:cs typeface="Georgia"/>
              </a:rPr>
              <a:t>Novel applications written for </a:t>
            </a:r>
            <a:r>
              <a:rPr lang="en-US" sz="3200" i="1" dirty="0" smtClean="0">
                <a:latin typeface="Georgia"/>
                <a:cs typeface="Georgia"/>
              </a:rPr>
              <a:t>explicit</a:t>
            </a:r>
            <a:r>
              <a:rPr lang="en-US" sz="3200" dirty="0" smtClean="0">
                <a:latin typeface="Georgia"/>
                <a:cs typeface="Georgia"/>
              </a:rPr>
              <a:t> deployment on distributed infrastructure, i.e. first-principles distributed application [Ref 3,4]</a:t>
            </a:r>
          </a:p>
          <a:p>
            <a:pPr marL="457200" indent="-457200" algn="just">
              <a:lnSpc>
                <a:spcPct val="130000"/>
              </a:lnSpc>
              <a:spcAft>
                <a:spcPts val="1800"/>
              </a:spcAft>
              <a:buFont typeface="Courier New"/>
              <a:buChar char="o"/>
            </a:pPr>
            <a:r>
              <a:rPr lang="en-US" sz="3200" dirty="0" smtClean="0">
                <a:latin typeface="Georgia"/>
                <a:cs typeface="Georgia"/>
              </a:rPr>
              <a:t>Expose “Legacy Applications” to distributed environments. In this approach, application kernels are </a:t>
            </a:r>
            <a:r>
              <a:rPr lang="en-US" sz="3200" i="1" dirty="0" smtClean="0">
                <a:latin typeface="Georgia"/>
                <a:cs typeface="Georgia"/>
              </a:rPr>
              <a:t>implicitly </a:t>
            </a:r>
            <a:r>
              <a:rPr lang="en-US" sz="3200" dirty="0" smtClean="0">
                <a:latin typeface="Georgia"/>
                <a:cs typeface="Georgia"/>
              </a:rPr>
              <a:t>deployed while the orchestration/management is done using agents written in SAGA. This approach has been used to implement distributed replica exchange (RE), and the time-to-solution  (</a:t>
            </a:r>
            <a:r>
              <a:rPr lang="en-US" sz="3200" dirty="0" err="1" smtClean="0">
                <a:latin typeface="Georgia"/>
                <a:cs typeface="Georgia"/>
              </a:rPr>
              <a:t>ie</a:t>
            </a:r>
            <a:r>
              <a:rPr lang="en-US" sz="3200" dirty="0" smtClean="0">
                <a:latin typeface="Georgia"/>
                <a:cs typeface="Georgia"/>
              </a:rPr>
              <a:t>. # of exchanges) decreases with increasing number of distributed resources </a:t>
            </a:r>
            <a:r>
              <a:rPr lang="en-US" sz="3200" dirty="0" err="1" smtClean="0">
                <a:latin typeface="Georgia"/>
                <a:cs typeface="Georgia"/>
              </a:rPr>
              <a:t>utilised</a:t>
            </a:r>
            <a:r>
              <a:rPr lang="en-US" sz="3200" dirty="0" smtClean="0">
                <a:latin typeface="Georgia"/>
                <a:cs typeface="Georgia"/>
              </a:rPr>
              <a:t>.</a:t>
            </a:r>
            <a:endParaRPr lang="en-US" sz="3200" i="1" dirty="0" smtClean="0">
              <a:latin typeface="Georgia"/>
              <a:cs typeface="Georgia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71400" y="1188720"/>
            <a:ext cx="5286509" cy="20116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6347400" y="12192000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4241</TotalTime>
  <Words>901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Enabling Distributed Applications with SAGA Shantenu Jha12, Hartmut Kaiser, André Merzky, Ole Weidner, Joao Abecasis, Joohyun Kim and  Andre Luckow 1 Center for Computation &amp; Technology, Louisiana State University, Baton Rouge, U.S.A. 2e-Science Institute, Edinburgh</vt:lpstr>
    </vt:vector>
  </TitlesOfParts>
  <Company>Net School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pin-chuan chen</dc:creator>
  <cp:lastModifiedBy>Shantenu Jha</cp:lastModifiedBy>
  <cp:revision>207</cp:revision>
  <dcterms:created xsi:type="dcterms:W3CDTF">2008-09-02T11:18:17Z</dcterms:created>
  <dcterms:modified xsi:type="dcterms:W3CDTF">2008-09-02T12:56:39Z</dcterms:modified>
</cp:coreProperties>
</file>