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theme/theme4.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Layouts/slideLayout18.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slides/slide9.xml" ContentType="application/vnd.openxmlformats-officedocument.presentationml.slide+xml"/>
  <Override PartName="/ppt/notesSlides/notesSlide10.xml" ContentType="application/vnd.openxmlformats-officedocument.presentationml.notesSlide+xml"/>
  <Default Extension="rels" ContentType="application/vnd.openxmlformats-package.relationships+xml"/>
  <Override PartName="/ppt/slideLayouts/slideLayout19.xml" ContentType="application/vnd.openxmlformats-officedocument.presentationml.slideLayout+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 id="2147483677" r:id="rId2"/>
  </p:sldMasterIdLst>
  <p:notesMasterIdLst>
    <p:notesMasterId r:id="rId26"/>
  </p:notesMasterIdLst>
  <p:handoutMasterIdLst>
    <p:handoutMasterId r:id="rId27"/>
  </p:handout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84" r:id="rId17"/>
    <p:sldId id="275" r:id="rId18"/>
    <p:sldId id="276" r:id="rId19"/>
    <p:sldId id="277" r:id="rId20"/>
    <p:sldId id="285" r:id="rId21"/>
    <p:sldId id="279" r:id="rId22"/>
    <p:sldId id="280" r:id="rId23"/>
    <p:sldId id="281"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7D9CD"/>
    <a:srgbClr val="8BADBD"/>
    <a:srgbClr val="8BACBD"/>
    <a:srgbClr val="B5B5B5"/>
    <a:srgbClr val="424242"/>
    <a:srgbClr val="E4E6DE"/>
    <a:srgbClr val="595959"/>
    <a:srgbClr val="323232"/>
    <a:srgbClr val="E9A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9" autoAdjust="0"/>
    <p:restoredTop sz="94668" autoAdjust="0"/>
  </p:normalViewPr>
  <p:slideViewPr>
    <p:cSldViewPr snapToGrid="0" snapToObjects="1">
      <p:cViewPr varScale="1">
        <p:scale>
          <a:sx n="84" d="100"/>
          <a:sy n="84" d="100"/>
        </p:scale>
        <p:origin x="-159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heme" Target="theme/theme1.xml"/><Relationship Id="rId7" Type="http://schemas.openxmlformats.org/officeDocument/2006/relationships/slide" Target="slides/slide5.xml"/><Relationship Id="rId1" Type="http://schemas.openxmlformats.org/officeDocument/2006/relationships/slideMaster" Target="slideMasters/slideMaster1.xml"/><Relationship Id="rId24" Type="http://schemas.openxmlformats.org/officeDocument/2006/relationships/slide" Target="slides/slide22.xml"/><Relationship Id="rId25" Type="http://schemas.openxmlformats.org/officeDocument/2006/relationships/slide" Target="slides/slide23.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32"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handoutMaster" Target="handoutMasters/handoutMaster1.xml"/><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printerSettings" Target="printerSettings/printerSettings1.bin"/><Relationship Id="rId26" Type="http://schemas.openxmlformats.org/officeDocument/2006/relationships/notesMaster" Target="notesMasters/notesMaster1.xml"/><Relationship Id="rId30" Type="http://schemas.openxmlformats.org/officeDocument/2006/relationships/viewProps" Target="viewProps.xml"/><Relationship Id="rId11" Type="http://schemas.openxmlformats.org/officeDocument/2006/relationships/slide" Target="slides/slide9.xml"/><Relationship Id="rId29" Type="http://schemas.openxmlformats.org/officeDocument/2006/relationships/presProps" Target="presProps.xml"/><Relationship Id="rId6" Type="http://schemas.openxmlformats.org/officeDocument/2006/relationships/slide" Target="slides/slide4.xml"/><Relationship Id="rId16" Type="http://schemas.openxmlformats.org/officeDocument/2006/relationships/slide" Target="slides/slide14.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_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D:Users:athota1:Desktop:Thesis:async_papers:async-re:data:Refined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Performance of different RE models locally on LONI/Teragrid resource QueenBee</a:t>
            </a:r>
          </a:p>
        </c:rich>
      </c:tx>
      <c:layout/>
    </c:title>
    <c:plotArea>
      <c:layout/>
      <c:lineChart>
        <c:grouping val="standard"/>
        <c:ser>
          <c:idx val="0"/>
          <c:order val="0"/>
          <c:tx>
            <c:strRef>
              <c:f>'Andre Rework'!$A$3</c:f>
              <c:strCache>
                <c:ptCount val="1"/>
                <c:pt idx="0">
                  <c:v>Synchronous</c:v>
                </c:pt>
              </c:strCache>
            </c:strRef>
          </c:tx>
          <c:marker>
            <c:symbol val="diamond"/>
            <c:size val="7"/>
          </c:marker>
          <c:errBars>
            <c:errDir val="y"/>
            <c:errBarType val="both"/>
            <c:errValType val="cust"/>
            <c:plus>
              <c:numRef>
                <c:f>'Andre Rework'!$B$10:$E$10</c:f>
                <c:numCache>
                  <c:formatCode>General</c:formatCode>
                  <c:ptCount val="4"/>
                  <c:pt idx="0">
                    <c:v>8.81</c:v>
                  </c:pt>
                  <c:pt idx="1">
                    <c:v>11.2</c:v>
                  </c:pt>
                  <c:pt idx="2">
                    <c:v>17.0</c:v>
                  </c:pt>
                  <c:pt idx="3">
                    <c:v>18.34</c:v>
                  </c:pt>
                </c:numCache>
              </c:numRef>
            </c:plus>
            <c:minus>
              <c:numRef>
                <c:f>'Andre Rework'!$B$10:$E$10</c:f>
                <c:numCache>
                  <c:formatCode>General</c:formatCode>
                  <c:ptCount val="4"/>
                  <c:pt idx="0">
                    <c:v>8.81</c:v>
                  </c:pt>
                  <c:pt idx="1">
                    <c:v>11.2</c:v>
                  </c:pt>
                  <c:pt idx="2">
                    <c:v>17.0</c:v>
                  </c:pt>
                  <c:pt idx="3">
                    <c:v>18.34</c:v>
                  </c:pt>
                </c:numCache>
              </c:numRef>
            </c:minus>
          </c:errBars>
          <c:cat>
            <c:numRef>
              <c:f>'Andre Rework'!$B$2:$F$2</c:f>
              <c:numCache>
                <c:formatCode>0</c:formatCode>
                <c:ptCount val="5"/>
                <c:pt idx="0">
                  <c:v>4.0</c:v>
                </c:pt>
                <c:pt idx="1">
                  <c:v>8.0</c:v>
                </c:pt>
                <c:pt idx="2">
                  <c:v>16.0</c:v>
                </c:pt>
                <c:pt idx="3">
                  <c:v>32.0</c:v>
                </c:pt>
                <c:pt idx="4">
                  <c:v>64.0</c:v>
                </c:pt>
              </c:numCache>
            </c:numRef>
          </c:cat>
          <c:val>
            <c:numRef>
              <c:f>'Andre Rework'!$B$3:$F$3</c:f>
              <c:numCache>
                <c:formatCode>General</c:formatCode>
                <c:ptCount val="5"/>
                <c:pt idx="0">
                  <c:v>624.0</c:v>
                </c:pt>
                <c:pt idx="1">
                  <c:v>685.0</c:v>
                </c:pt>
                <c:pt idx="2">
                  <c:v>802.0</c:v>
                </c:pt>
                <c:pt idx="3">
                  <c:v>1023.0</c:v>
                </c:pt>
                <c:pt idx="4">
                  <c:v>1432.0</c:v>
                </c:pt>
              </c:numCache>
            </c:numRef>
          </c:val>
        </c:ser>
        <c:ser>
          <c:idx val="1"/>
          <c:order val="1"/>
          <c:tx>
            <c:strRef>
              <c:f>'Andre Rework'!$A$4</c:f>
              <c:strCache>
                <c:ptCount val="1"/>
                <c:pt idx="0">
                  <c:v>Asynchronous - Centralized</c:v>
                </c:pt>
              </c:strCache>
            </c:strRef>
          </c:tx>
          <c:errBars>
            <c:errDir val="y"/>
            <c:errBarType val="both"/>
            <c:errValType val="cust"/>
            <c:plus>
              <c:numRef>
                <c:f>'Andre Rework'!$B$11:$E$11</c:f>
                <c:numCache>
                  <c:formatCode>General</c:formatCode>
                  <c:ptCount val="4"/>
                  <c:pt idx="0">
                    <c:v>11.1</c:v>
                  </c:pt>
                  <c:pt idx="1">
                    <c:v>3.23</c:v>
                  </c:pt>
                  <c:pt idx="2">
                    <c:v>16.36</c:v>
                  </c:pt>
                  <c:pt idx="3">
                    <c:v>13.4</c:v>
                  </c:pt>
                </c:numCache>
              </c:numRef>
            </c:plus>
            <c:minus>
              <c:numRef>
                <c:f>'Andre Rework'!$B$11:$E$11</c:f>
                <c:numCache>
                  <c:formatCode>General</c:formatCode>
                  <c:ptCount val="4"/>
                  <c:pt idx="0">
                    <c:v>11.1</c:v>
                  </c:pt>
                  <c:pt idx="1">
                    <c:v>3.23</c:v>
                  </c:pt>
                  <c:pt idx="2">
                    <c:v>16.36</c:v>
                  </c:pt>
                  <c:pt idx="3">
                    <c:v>13.4</c:v>
                  </c:pt>
                </c:numCache>
              </c:numRef>
            </c:minus>
          </c:errBars>
          <c:cat>
            <c:numRef>
              <c:f>'Andre Rework'!$B$2:$F$2</c:f>
              <c:numCache>
                <c:formatCode>0</c:formatCode>
                <c:ptCount val="5"/>
                <c:pt idx="0">
                  <c:v>4.0</c:v>
                </c:pt>
                <c:pt idx="1">
                  <c:v>8.0</c:v>
                </c:pt>
                <c:pt idx="2">
                  <c:v>16.0</c:v>
                </c:pt>
                <c:pt idx="3">
                  <c:v>32.0</c:v>
                </c:pt>
                <c:pt idx="4">
                  <c:v>64.0</c:v>
                </c:pt>
              </c:numCache>
            </c:numRef>
          </c:cat>
          <c:val>
            <c:numRef>
              <c:f>'Andre Rework'!$B$4:$F$4</c:f>
              <c:numCache>
                <c:formatCode>General</c:formatCode>
                <c:ptCount val="5"/>
                <c:pt idx="0">
                  <c:v>628.6</c:v>
                </c:pt>
                <c:pt idx="1">
                  <c:v>630.0</c:v>
                </c:pt>
                <c:pt idx="2">
                  <c:v>701.8299999999995</c:v>
                </c:pt>
                <c:pt idx="3">
                  <c:v>804.0</c:v>
                </c:pt>
                <c:pt idx="4">
                  <c:v>1014.0</c:v>
                </c:pt>
              </c:numCache>
            </c:numRef>
          </c:val>
        </c:ser>
        <c:ser>
          <c:idx val="2"/>
          <c:order val="2"/>
          <c:tx>
            <c:strRef>
              <c:f>'Andre Rework'!$A$5</c:f>
              <c:strCache>
                <c:ptCount val="1"/>
                <c:pt idx="0">
                  <c:v>Asynchronous - Decentralized</c:v>
                </c:pt>
              </c:strCache>
            </c:strRef>
          </c:tx>
          <c:errBars>
            <c:errDir val="y"/>
            <c:errBarType val="both"/>
            <c:errValType val="cust"/>
            <c:plus>
              <c:numRef>
                <c:f>'Andre Rework'!$B$12:$E$12</c:f>
                <c:numCache>
                  <c:formatCode>General</c:formatCode>
                  <c:ptCount val="4"/>
                  <c:pt idx="0">
                    <c:v>5.97</c:v>
                  </c:pt>
                  <c:pt idx="1">
                    <c:v>6.14</c:v>
                  </c:pt>
                  <c:pt idx="2">
                    <c:v>3.38</c:v>
                  </c:pt>
                  <c:pt idx="3">
                    <c:v>4.24</c:v>
                  </c:pt>
                </c:numCache>
              </c:numRef>
            </c:plus>
            <c:minus>
              <c:numRef>
                <c:f>'Andre Rework'!$B$12:$E$12</c:f>
                <c:numCache>
                  <c:formatCode>General</c:formatCode>
                  <c:ptCount val="4"/>
                  <c:pt idx="0">
                    <c:v>5.97</c:v>
                  </c:pt>
                  <c:pt idx="1">
                    <c:v>6.14</c:v>
                  </c:pt>
                  <c:pt idx="2">
                    <c:v>3.38</c:v>
                  </c:pt>
                  <c:pt idx="3">
                    <c:v>4.24</c:v>
                  </c:pt>
                </c:numCache>
              </c:numRef>
            </c:minus>
          </c:errBars>
          <c:cat>
            <c:numRef>
              <c:f>'Andre Rework'!$B$2:$F$2</c:f>
              <c:numCache>
                <c:formatCode>0</c:formatCode>
                <c:ptCount val="5"/>
                <c:pt idx="0">
                  <c:v>4.0</c:v>
                </c:pt>
                <c:pt idx="1">
                  <c:v>8.0</c:v>
                </c:pt>
                <c:pt idx="2">
                  <c:v>16.0</c:v>
                </c:pt>
                <c:pt idx="3">
                  <c:v>32.0</c:v>
                </c:pt>
                <c:pt idx="4">
                  <c:v>64.0</c:v>
                </c:pt>
              </c:numCache>
            </c:numRef>
          </c:cat>
          <c:val>
            <c:numRef>
              <c:f>'Andre Rework'!$B$5:$F$5</c:f>
              <c:numCache>
                <c:formatCode>General</c:formatCode>
                <c:ptCount val="5"/>
                <c:pt idx="0">
                  <c:v>588.9</c:v>
                </c:pt>
                <c:pt idx="1">
                  <c:v>609.0</c:v>
                </c:pt>
                <c:pt idx="2">
                  <c:v>583.3299999999995</c:v>
                </c:pt>
                <c:pt idx="3">
                  <c:v>641.0</c:v>
                </c:pt>
                <c:pt idx="4">
                  <c:v>650.0</c:v>
                </c:pt>
              </c:numCache>
            </c:numRef>
          </c:val>
        </c:ser>
        <c:marker val="1"/>
        <c:axId val="552184392"/>
        <c:axId val="685375528"/>
      </c:lineChart>
      <c:catAx>
        <c:axId val="552184392"/>
        <c:scaling>
          <c:orientation val="minMax"/>
        </c:scaling>
        <c:axPos val="b"/>
        <c:title>
          <c:tx>
            <c:rich>
              <a:bodyPr/>
              <a:lstStyle/>
              <a:p>
                <a:pPr>
                  <a:defRPr lang="de-DE" sz="1400"/>
                </a:pPr>
                <a:r>
                  <a:rPr lang="de-DE" sz="1400"/>
                  <a:t>Number of Replicas</a:t>
                </a:r>
              </a:p>
            </c:rich>
          </c:tx>
          <c:layout/>
        </c:title>
        <c:numFmt formatCode="0" sourceLinked="1"/>
        <c:tickLblPos val="nextTo"/>
        <c:txPr>
          <a:bodyPr/>
          <a:lstStyle/>
          <a:p>
            <a:pPr>
              <a:defRPr lang="de-DE" sz="1300"/>
            </a:pPr>
            <a:endParaRPr lang="en-US"/>
          </a:p>
        </c:txPr>
        <c:crossAx val="685375528"/>
        <c:crosses val="autoZero"/>
        <c:auto val="1"/>
        <c:lblAlgn val="ctr"/>
        <c:lblOffset val="100"/>
      </c:catAx>
      <c:valAx>
        <c:axId val="685375528"/>
        <c:scaling>
          <c:orientation val="minMax"/>
          <c:min val="400.0"/>
        </c:scaling>
        <c:axPos val="l"/>
        <c:majorGridlines/>
        <c:title>
          <c:tx>
            <c:rich>
              <a:bodyPr/>
              <a:lstStyle/>
              <a:p>
                <a:pPr>
                  <a:defRPr lang="de-DE" sz="1300"/>
                </a:pPr>
                <a:r>
                  <a:rPr lang="de-DE" sz="1300"/>
                  <a:t>Runtime (in sec)</a:t>
                </a:r>
              </a:p>
            </c:rich>
          </c:tx>
          <c:layout/>
        </c:title>
        <c:numFmt formatCode="General" sourceLinked="1"/>
        <c:tickLblPos val="nextTo"/>
        <c:txPr>
          <a:bodyPr/>
          <a:lstStyle/>
          <a:p>
            <a:pPr>
              <a:defRPr lang="de-DE" sz="1300"/>
            </a:pPr>
            <a:endParaRPr lang="en-US"/>
          </a:p>
        </c:txPr>
        <c:crossAx val="552184392"/>
        <c:crosses val="autoZero"/>
        <c:crossBetween val="between"/>
        <c:majorUnit val="100.0"/>
      </c:valAx>
    </c:plotArea>
    <c:legend>
      <c:legendPos val="b"/>
      <c:layout/>
      <c:txPr>
        <a:bodyPr/>
        <a:lstStyle/>
        <a:p>
          <a:pPr>
            <a:defRPr lang="de-DE" sz="12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Results (distributed over Teragrid resources Ranger and QueenBee) </a:t>
            </a:r>
          </a:p>
        </c:rich>
      </c:tx>
      <c:layout/>
    </c:title>
    <c:plotArea>
      <c:layout/>
      <c:barChart>
        <c:barDir val="col"/>
        <c:grouping val="clustered"/>
        <c:ser>
          <c:idx val="0"/>
          <c:order val="0"/>
          <c:tx>
            <c:strRef>
              <c:f>Sheet1!$A$36</c:f>
              <c:strCache>
                <c:ptCount val="1"/>
                <c:pt idx="0">
                  <c:v>Synchronous</c:v>
                </c:pt>
              </c:strCache>
            </c:strRef>
          </c:tx>
          <c:errBars>
            <c:errBarType val="both"/>
            <c:errValType val="cust"/>
            <c:plus>
              <c:numRef>
                <c:f>(Sheet1!$C$36,Sheet1!$E$36,Sheet1!$G$36,Sheet1!$I$36)</c:f>
                <c:numCache>
                  <c:formatCode>General</c:formatCode>
                  <c:ptCount val="4"/>
                  <c:pt idx="0">
                    <c:v>108.8993296581756</c:v>
                  </c:pt>
                  <c:pt idx="1">
                    <c:v>48.6</c:v>
                  </c:pt>
                  <c:pt idx="2">
                    <c:v>8.81</c:v>
                  </c:pt>
                  <c:pt idx="3">
                    <c:v>11.2</c:v>
                  </c:pt>
                </c:numCache>
              </c:numRef>
            </c:plus>
            <c:minus>
              <c:numRef>
                <c:f>(Sheet1!$C$36,Sheet1!$E$36,Sheet1!$G$36,Sheet1!$I$36)</c:f>
                <c:numCache>
                  <c:formatCode>General</c:formatCode>
                  <c:ptCount val="4"/>
                  <c:pt idx="0">
                    <c:v>108.8993296581756</c:v>
                  </c:pt>
                  <c:pt idx="1">
                    <c:v>48.6</c:v>
                  </c:pt>
                  <c:pt idx="2">
                    <c:v>8.81</c:v>
                  </c:pt>
                  <c:pt idx="3">
                    <c:v>11.2</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(Sheet1!$B$36,Sheet1!$D$36,Sheet1!$F$36,Sheet1!$H$36)</c:f>
              <c:numCache>
                <c:formatCode>General</c:formatCode>
                <c:ptCount val="4"/>
                <c:pt idx="0">
                  <c:v>1182.6</c:v>
                </c:pt>
                <c:pt idx="1">
                  <c:v>576.3</c:v>
                </c:pt>
                <c:pt idx="2">
                  <c:v>624.0</c:v>
                </c:pt>
                <c:pt idx="3">
                  <c:v>685.0</c:v>
                </c:pt>
              </c:numCache>
            </c:numRef>
          </c:val>
        </c:ser>
        <c:ser>
          <c:idx val="1"/>
          <c:order val="1"/>
          <c:tx>
            <c:strRef>
              <c:f>Sheet1!$A$37</c:f>
              <c:strCache>
                <c:ptCount val="1"/>
                <c:pt idx="0">
                  <c:v>Asynchronous - Centralized</c:v>
                </c:pt>
              </c:strCache>
            </c:strRef>
          </c:tx>
          <c:errBars>
            <c:errBarType val="both"/>
            <c:errValType val="cust"/>
            <c:plus>
              <c:numRef>
                <c:f>(Sheet1!$C$37,Sheet1!$E$37,Sheet1!$G$37,Sheet1!$I$37)</c:f>
                <c:numCache>
                  <c:formatCode>General</c:formatCode>
                  <c:ptCount val="4"/>
                  <c:pt idx="0">
                    <c:v>96.030916486808</c:v>
                  </c:pt>
                  <c:pt idx="1">
                    <c:v>39.2</c:v>
                  </c:pt>
                  <c:pt idx="2">
                    <c:v>11.1</c:v>
                  </c:pt>
                  <c:pt idx="3">
                    <c:v>3.23</c:v>
                  </c:pt>
                </c:numCache>
              </c:numRef>
            </c:plus>
            <c:minus>
              <c:numRef>
                <c:f>(Sheet1!$C$37,Sheet1!$E$37,Sheet1!$G$37,Sheet1!$I$37)</c:f>
                <c:numCache>
                  <c:formatCode>General</c:formatCode>
                  <c:ptCount val="4"/>
                  <c:pt idx="0">
                    <c:v>96.030916486808</c:v>
                  </c:pt>
                  <c:pt idx="1">
                    <c:v>39.2</c:v>
                  </c:pt>
                  <c:pt idx="2">
                    <c:v>11.1</c:v>
                  </c:pt>
                  <c:pt idx="3">
                    <c:v>3.23</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(Sheet1!$B$37,Sheet1!$D$37,Sheet1!$F$37,Sheet1!$H$37)</c:f>
              <c:numCache>
                <c:formatCode>General</c:formatCode>
                <c:ptCount val="4"/>
                <c:pt idx="0">
                  <c:v>868.9166666666666</c:v>
                </c:pt>
                <c:pt idx="1">
                  <c:v>450.4</c:v>
                </c:pt>
                <c:pt idx="2">
                  <c:v>628.0</c:v>
                </c:pt>
                <c:pt idx="3">
                  <c:v>630.0</c:v>
                </c:pt>
              </c:numCache>
            </c:numRef>
          </c:val>
        </c:ser>
        <c:ser>
          <c:idx val="2"/>
          <c:order val="2"/>
          <c:tx>
            <c:strRef>
              <c:f>Sheet1!$A$38</c:f>
              <c:strCache>
                <c:ptCount val="1"/>
                <c:pt idx="0">
                  <c:v>Asynchronous - Decentralized</c:v>
                </c:pt>
              </c:strCache>
            </c:strRef>
          </c:tx>
          <c:errBars>
            <c:errBarType val="both"/>
            <c:errValType val="cust"/>
            <c:plus>
              <c:numRef>
                <c:f>(Sheet1!$C$38,Sheet1!$E$38,Sheet1!$G$38,Sheet1!$I$38)</c:f>
                <c:numCache>
                  <c:formatCode>General</c:formatCode>
                  <c:ptCount val="4"/>
                  <c:pt idx="0">
                    <c:v>50.7496579079877</c:v>
                  </c:pt>
                  <c:pt idx="1">
                    <c:v>27.5</c:v>
                  </c:pt>
                  <c:pt idx="2">
                    <c:v>5.97</c:v>
                  </c:pt>
                  <c:pt idx="3">
                    <c:v>6.14</c:v>
                  </c:pt>
                </c:numCache>
              </c:numRef>
            </c:plus>
            <c:minus>
              <c:numRef>
                <c:f>(Sheet1!$C$38,Sheet1!$E$38,Sheet1!$G$38,Sheet1!$I$38)</c:f>
                <c:numCache>
                  <c:formatCode>General</c:formatCode>
                  <c:ptCount val="4"/>
                  <c:pt idx="0">
                    <c:v>50.7496579079877</c:v>
                  </c:pt>
                  <c:pt idx="1">
                    <c:v>27.5</c:v>
                  </c:pt>
                  <c:pt idx="2">
                    <c:v>5.97</c:v>
                  </c:pt>
                  <c:pt idx="3">
                    <c:v>6.14</c:v>
                  </c:pt>
                </c:numCache>
              </c:numRef>
            </c:minus>
          </c:errBars>
          <c:cat>
            <c:strRef>
              <c:f>(Sheet1!$B$35,Sheet1!$D$35,Sheet1!$F$35,Sheet1!$H$35)</c:f>
              <c:strCache>
                <c:ptCount val="4"/>
                <c:pt idx="0">
                  <c:v>1A. 32 ex, 2 machines</c:v>
                </c:pt>
                <c:pt idx="1">
                  <c:v>1B. 16 ex, 2 machines</c:v>
                </c:pt>
                <c:pt idx="2">
                  <c:v>2. 16 ex, 1 machine</c:v>
                </c:pt>
                <c:pt idx="3">
                  <c:v>3. 32 ex, 1 machine</c:v>
                </c:pt>
              </c:strCache>
            </c:strRef>
          </c:cat>
          <c:val>
            <c:numRef>
              <c:f>(Sheet1!$B$38,Sheet1!$D$38,Sheet1!$F$38,Sheet1!$H$38)</c:f>
              <c:numCache>
                <c:formatCode>General</c:formatCode>
                <c:ptCount val="4"/>
                <c:pt idx="0">
                  <c:v>676.0</c:v>
                </c:pt>
                <c:pt idx="1">
                  <c:v>359.1</c:v>
                </c:pt>
                <c:pt idx="2">
                  <c:v>588.0</c:v>
                </c:pt>
                <c:pt idx="3">
                  <c:v>609.0</c:v>
                </c:pt>
              </c:numCache>
            </c:numRef>
          </c:val>
        </c:ser>
        <c:axId val="671736600"/>
        <c:axId val="67663848"/>
      </c:barChart>
      <c:catAx>
        <c:axId val="671736600"/>
        <c:scaling>
          <c:orientation val="minMax"/>
        </c:scaling>
        <c:axPos val="b"/>
        <c:title>
          <c:tx>
            <c:rich>
              <a:bodyPr/>
              <a:lstStyle/>
              <a:p>
                <a:pPr>
                  <a:defRPr/>
                </a:pPr>
                <a:r>
                  <a:rPr lang="en-US"/>
                  <a:t>1A - 2 X 64 cores, 4 replicas/bigjob; 1B - in same experiment as 1, time noted for 16 exchanges; 2 - 1 X 64 cores, 4 replicas/bigjob; 3 - 1 X 128 cores, 8 replicas/bigjob</a:t>
                </a:r>
              </a:p>
            </c:rich>
          </c:tx>
          <c:layout/>
        </c:title>
        <c:tickLblPos val="nextTo"/>
        <c:crossAx val="67663848"/>
        <c:crosses val="autoZero"/>
        <c:auto val="1"/>
        <c:lblAlgn val="ctr"/>
        <c:lblOffset val="100"/>
      </c:catAx>
      <c:valAx>
        <c:axId val="67663848"/>
        <c:scaling>
          <c:orientation val="minMax"/>
        </c:scaling>
        <c:axPos val="l"/>
        <c:majorGridlines/>
        <c:title>
          <c:tx>
            <c:rich>
              <a:bodyPr/>
              <a:lstStyle/>
              <a:p>
                <a:pPr>
                  <a:defRPr/>
                </a:pPr>
                <a:r>
                  <a:rPr lang="en-US"/>
                  <a:t>Runtime (in sec)</a:t>
                </a:r>
              </a:p>
            </c:rich>
          </c:tx>
          <c:layout/>
        </c:title>
        <c:numFmt formatCode="General" sourceLinked="1"/>
        <c:tickLblPos val="nextTo"/>
        <c:crossAx val="671736600"/>
        <c:crosses val="autoZero"/>
        <c:crossBetween val="between"/>
      </c:valAx>
    </c:plotArea>
    <c:legend>
      <c:legendPos val="r"/>
      <c:layout/>
    </c:legend>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AC4B2-6F12-454D-8DA7-7B9C78843B81}" type="datetimeFigureOut">
              <a:rPr lang="en-US" smtClean="0"/>
              <a:pPr/>
              <a:t>9/15/10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A2AEAE-9455-E64B-9026-F04C33961D8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24AD4-A78B-B645-8B43-825B1EB2901C}" type="datetimeFigureOut">
              <a:rPr lang="en-US" smtClean="0"/>
              <a:pPr/>
              <a:t>9/15/10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1C05A-BBAC-0741-9B8E-1278839E95F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41C05A-BBAC-0741-9B8E-1278839E95F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or</a:t>
            </a:r>
            <a:r>
              <a:rPr lang="en-US" baseline="0" dirty="0" smtClean="0"/>
              <a:t> 20 or 18.</a:t>
            </a: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9/14/10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19CAA94-9393-BB4A-8CB6-008B1351A132}"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59EC1CE-E98D-704D-AD6F-6E3323A36483}"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23E692A5-8B3E-1949-B0CC-6F0593ACFA8E}"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C381DA14-A3C0-9C42-96F2-BEE3D5DE963D}"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3319320-9A5F-694B-B7B5-C734EC93AAA2}"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F6CE397-A6E6-7547-B24A-92BB5049E0F2}"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AB7D46-BD5E-E641-9118-DCE28F3B83FA}"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9/14/10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9/14/10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9/14/10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pic>
        <p:nvPicPr>
          <p:cNvPr id="11" name="Picture 1"/>
          <p:cNvPicPr>
            <a:picLocks noChangeArrowheads="1"/>
          </p:cNvPicPr>
          <p:nvPr userDrawn="1"/>
        </p:nvPicPr>
        <p:blipFill>
          <a:blip r:embed="rId2"/>
          <a:srcRect/>
          <a:stretch>
            <a:fillRect/>
          </a:stretch>
        </p:blipFill>
        <p:spPr bwMode="auto">
          <a:xfrm>
            <a:off x="7130616" y="570391"/>
            <a:ext cx="1644429" cy="1289027"/>
          </a:xfrm>
          <a:prstGeom prst="rect">
            <a:avLst/>
          </a:prstGeom>
          <a:noFill/>
          <a:ln w="12700">
            <a:noFill/>
            <a:miter lim="800000"/>
            <a:headEnd/>
            <a:tailEnd/>
          </a:ln>
        </p:spPr>
      </p:pic>
      <p:sp>
        <p:nvSpPr>
          <p:cNvPr id="8" name="Rectangle 7"/>
          <p:cNvSpPr/>
          <p:nvPr userDrawn="1"/>
        </p:nvSpPr>
        <p:spPr>
          <a:xfrm>
            <a:off x="0" y="2157319"/>
            <a:ext cx="8923005" cy="877234"/>
          </a:xfrm>
          <a:prstGeom prst="rect">
            <a:avLst/>
          </a:prstGeom>
          <a:solidFill>
            <a:srgbClr val="424242"/>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AGA Helvetica Logo.png"/>
          <p:cNvPicPr>
            <a:picLocks noChangeAspect="1"/>
          </p:cNvPicPr>
          <p:nvPr userDrawn="1"/>
        </p:nvPicPr>
        <p:blipFill>
          <a:blip r:embed="rId3"/>
          <a:stretch>
            <a:fillRect/>
          </a:stretch>
        </p:blipFill>
        <p:spPr>
          <a:xfrm>
            <a:off x="914400" y="570391"/>
            <a:ext cx="2892308" cy="707358"/>
          </a:xfrm>
          <a:prstGeom prst="rect">
            <a:avLst/>
          </a:prstGeom>
        </p:spPr>
      </p:pic>
      <p:sp>
        <p:nvSpPr>
          <p:cNvPr id="14" name="Title 13"/>
          <p:cNvSpPr>
            <a:spLocks noGrp="1"/>
          </p:cNvSpPr>
          <p:nvPr>
            <p:ph type="title"/>
          </p:nvPr>
        </p:nvSpPr>
        <p:spPr>
          <a:xfrm>
            <a:off x="914400" y="3043020"/>
            <a:ext cx="8001000" cy="3814980"/>
          </a:xfrm>
          <a:solidFill>
            <a:srgbClr val="E4E6DE"/>
          </a:solidFill>
        </p:spPr>
        <p:txBody>
          <a:bodyPr lIns="274320" tIns="91440" bIns="91440" anchor="t" anchorCtr="0">
            <a:noAutofit/>
          </a:bodyPr>
          <a:lstStyle>
            <a:lvl1pPr>
              <a:defRPr sz="2000">
                <a:solidFill>
                  <a:srgbClr val="595959"/>
                </a:solidFill>
              </a:defRPr>
            </a:lvl1pPr>
          </a:lstStyle>
          <a:p>
            <a:r>
              <a:rPr lang="en-US" dirty="0" smtClean="0"/>
              <a:t>Click to edit Master title style</a:t>
            </a:r>
            <a:endParaRPr lang="en-US" dirty="0"/>
          </a:p>
        </p:txBody>
      </p:sp>
      <p:sp>
        <p:nvSpPr>
          <p:cNvPr id="6" name="Date Placeholder 5"/>
          <p:cNvSpPr>
            <a:spLocks noGrp="1"/>
          </p:cNvSpPr>
          <p:nvPr>
            <p:ph type="dt" sz="half" idx="10"/>
          </p:nvPr>
        </p:nvSpPr>
        <p:spPr>
          <a:xfrm>
            <a:off x="6580094" y="6492875"/>
            <a:ext cx="2133600" cy="365125"/>
          </a:xfrm>
        </p:spPr>
        <p:txBody>
          <a:bodyPr/>
          <a:lstStyle/>
          <a:p>
            <a:fld id="{ADB8239A-D789-5443-937F-338E3AE3D41C}" type="datetime1">
              <a:rPr lang="en-US" smtClean="0"/>
              <a:pPr/>
              <a:t>9/15/10</a:t>
            </a:fld>
            <a:endParaRPr lang="en-US"/>
          </a:p>
        </p:txBody>
      </p:sp>
      <p:sp>
        <p:nvSpPr>
          <p:cNvPr id="10" name="Footer Placeholder 9"/>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9/14/10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4990"/>
            <a:ext cx="8913813" cy="792651"/>
          </a:xfrm>
          <a:solidFill>
            <a:srgbClr val="424242"/>
          </a:solidFill>
        </p:spPr>
        <p:txBody>
          <a:bodyPr lIns="1097280" anchor="ctr" anchorCtr="0">
            <a:normAutofit/>
          </a:bodyPr>
          <a:lstStyle>
            <a:lvl1pPr>
              <a:defRPr sz="2800">
                <a:solidFill>
                  <a:schemeClr val="bg1">
                    <a:lumMod val="75000"/>
                  </a:schemeClr>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757947" y="2068618"/>
            <a:ext cx="7966954" cy="4197711"/>
          </a:xfrm>
        </p:spPr>
        <p:txBody>
          <a:bodyPr/>
          <a:lstStyle>
            <a:lvl1pPr>
              <a:buClr>
                <a:srgbClr val="8BACBD"/>
              </a:buClr>
              <a:defRPr/>
            </a:lvl1pPr>
            <a:lvl2pPr>
              <a:buClr>
                <a:srgbClr val="B5B5B5"/>
              </a:buClr>
              <a:defRPr/>
            </a:lvl2pPr>
            <a:lvl3pPr>
              <a:buClr>
                <a:srgbClr val="8BACBD"/>
              </a:buClr>
              <a:defRPr/>
            </a:lvl3pPr>
            <a:lvl4pPr>
              <a:buClr>
                <a:srgbClr val="B5B5B5"/>
              </a:buClr>
              <a:defRPr/>
            </a:lvl4pPr>
            <a:lvl5pPr>
              <a:buClr>
                <a:srgbClr val="8BACBD"/>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8" name="Picture 7" descr="SAGA Helvetica Logo.png"/>
          <p:cNvPicPr>
            <a:picLocks noChangeAspect="1"/>
          </p:cNvPicPr>
          <p:nvPr userDrawn="1"/>
        </p:nvPicPr>
        <p:blipFill>
          <a:blip r:embed="rId2"/>
          <a:stretch>
            <a:fillRect/>
          </a:stretch>
        </p:blipFill>
        <p:spPr>
          <a:xfrm>
            <a:off x="904298" y="334440"/>
            <a:ext cx="2282176" cy="558141"/>
          </a:xfrm>
          <a:prstGeom prst="rect">
            <a:avLst/>
          </a:prstGeom>
        </p:spPr>
      </p:pic>
      <p:sp>
        <p:nvSpPr>
          <p:cNvPr id="9" name="Date Placeholder 8"/>
          <p:cNvSpPr>
            <a:spLocks noGrp="1"/>
          </p:cNvSpPr>
          <p:nvPr>
            <p:ph type="dt" sz="half" idx="10"/>
          </p:nvPr>
        </p:nvSpPr>
        <p:spPr>
          <a:xfrm>
            <a:off x="6580094" y="6492875"/>
            <a:ext cx="2133600" cy="365125"/>
          </a:xfrm>
        </p:spPr>
        <p:txBody>
          <a:bodyPr/>
          <a:lstStyle/>
          <a:p>
            <a:fld id="{BC26097E-015C-3B4D-86C1-CD2AD30F0B81}" type="datetime1">
              <a:rPr lang="en-US" smtClean="0"/>
              <a:pPr/>
              <a:t>9/15/10</a:t>
            </a:fld>
            <a:endParaRPr lang="en-US"/>
          </a:p>
        </p:txBody>
      </p:sp>
      <p:sp>
        <p:nvSpPr>
          <p:cNvPr id="10" name="Slide Number Placeholder 9"/>
          <p:cNvSpPr>
            <a:spLocks noGrp="1"/>
          </p:cNvSpPr>
          <p:nvPr>
            <p:ph type="sldNum" sz="quarter" idx="11"/>
          </p:nvPr>
        </p:nvSpPr>
        <p:spPr/>
        <p:txBody>
          <a:bodyPr/>
          <a:lstStyle/>
          <a:p>
            <a:fld id="{DF7665AF-92BA-E649-941D-268879B3EA81}" type="slidenum">
              <a:rPr lang="en-US" smtClean="0"/>
              <a:pPr/>
              <a:t>‹#›</a:t>
            </a:fld>
            <a:endParaRPr lang="en-US"/>
          </a:p>
        </p:txBody>
      </p:sp>
      <p:sp>
        <p:nvSpPr>
          <p:cNvPr id="11" name="Footer Placeholder 10"/>
          <p:cNvSpPr>
            <a:spLocks noGrp="1"/>
          </p:cNvSpPr>
          <p:nvPr>
            <p:ph type="ftr" sz="quarter" idx="12"/>
          </p:nvPr>
        </p:nvSpPr>
        <p:spPr>
          <a:xfrm>
            <a:off x="1120588" y="6492875"/>
            <a:ext cx="2895600" cy="365125"/>
          </a:xfr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ED6649F4-2545-3040-B7BD-803CA59D50C7}"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A9088-CEDD-2F48-A9A0-611A3CC03FE9}" type="datetime1">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AED87ACF-EB3C-EA42-8610-542FB50388EB}" type="datetime1">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0E0DC31B-692F-774E-A937-DA560DE61DA8}" type="datetime1">
              <a:rPr lang="en-US" smtClean="0"/>
              <a:pPr/>
              <a:t>9/15/10</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DEFDAE-5BDC-1B4F-BC4C-23C867CEBC21}" type="datetime1">
              <a:rPr lang="en-US" smtClean="0"/>
              <a:pPr/>
              <a:t>9/15/10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3C516-787B-9A45-AFCF-5D75DD78DEBE}" type="datetime1">
              <a:rPr lang="en-US" smtClean="0"/>
              <a:pPr/>
              <a:t>9/15/10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6" Type="http://schemas.openxmlformats.org/officeDocument/2006/relationships/image" Target="../media/image1.png"/><Relationship Id="rId4" Type="http://schemas.openxmlformats.org/officeDocument/2006/relationships/slideLayout" Target="../slideLayouts/slideLayout20.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3476A5E-2ED6-7749-A8C1-D0B1EEEB97E0}" type="datetime1">
              <a:rPr lang="en-US" smtClean="0"/>
              <a:pPr/>
              <a:t>9/15/10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9/14/10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6"/>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7.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df"/><Relationship Id="rId3"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chart" Target="../charts/chart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6.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chart" Target="../charts/chart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Subtitle 13"/>
          <p:cNvSpPr>
            <a:spLocks noGrp="1"/>
          </p:cNvSpPr>
          <p:nvPr>
            <p:ph type="subTitle" idx="1"/>
          </p:nvPr>
        </p:nvSpPr>
        <p:spPr/>
        <p:txBody>
          <a:bodyPr/>
          <a:lstStyle/>
          <a:p>
            <a:endParaRPr lang="en-US"/>
          </a:p>
        </p:txBody>
      </p:sp>
      <p:sp>
        <p:nvSpPr>
          <p:cNvPr id="12" name="Title 11"/>
          <p:cNvSpPr>
            <a:spLocks noGrp="1"/>
          </p:cNvSpPr>
          <p:nvPr>
            <p:ph type="ctrTitle"/>
          </p:nvPr>
        </p:nvSpPr>
        <p:spPr/>
        <p:txBody>
          <a:bodyPr>
            <a:noAutofit/>
          </a:bodyPr>
          <a:lstStyle/>
          <a:p>
            <a:r>
              <a:rPr lang="en-US" sz="2800" dirty="0" smtClean="0"/>
              <a:t>Efficient Replica-Exchange Simulations on Large-Scale Production Infrastructure</a:t>
            </a:r>
            <a:endParaRPr lang="en-US" sz="28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8205509" y="6282902"/>
            <a:ext cx="472733" cy="463656"/>
          </a:xfrm>
          <a:prstGeom prst="rect">
            <a:avLst/>
          </a:prstGeom>
        </p:spPr>
      </p:pic>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7641023" y="6271762"/>
            <a:ext cx="463656" cy="463656"/>
          </a:xfrm>
          <a:prstGeom prst="rect">
            <a:avLst/>
          </a:prstGeom>
        </p:spPr>
      </p:pic>
      <p:pic>
        <p:nvPicPr>
          <p:cNvPr id="10" name="Picture 9"/>
          <p:cNvPicPr>
            <a:picLocks noChangeAspect="1"/>
          </p:cNvPicPr>
          <p:nvPr/>
        </p:nvPicPr>
        <p:blipFill>
          <a:blip r:embed="rId5"/>
          <a:stretch>
            <a:fillRect/>
          </a:stretch>
        </p:blipFill>
        <p:spPr>
          <a:xfrm>
            <a:off x="6488770" y="6306664"/>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 Asynchronous RE Centralized</a:t>
            </a:r>
            <a:endParaRPr lang="en-US" dirty="0"/>
          </a:p>
        </p:txBody>
      </p:sp>
      <p:pic>
        <p:nvPicPr>
          <p:cNvPr id="4" name="Content Placeholder 3" descr="centralized.pdf"/>
          <p:cNvPicPr>
            <a:picLocks noGrp="1" noChangeAspect="1"/>
          </p:cNvPicPr>
          <p:nvPr>
            <p:ph idx="1"/>
          </p:nvPr>
        </p:nvPicPr>
        <mc:AlternateContent>
          <mc:Choice xmlns:ma="http://schemas.microsoft.com/office/mac/drawingml/2008/main" Requires="ma">
            <p:blipFill>
              <a:blip r:embed="rId3"/>
              <a:srcRect t="-4166" b="-4166"/>
              <a:stretch>
                <a:fillRect/>
              </a:stretch>
            </p:blipFill>
          </mc:Choice>
          <mc:Fallback>
            <p:blipFill>
              <a:blip r:embed="rId4"/>
              <a:srcRect t="-4166" b="-4166"/>
              <a:stretch>
                <a:fillRect/>
              </a:stretch>
            </p:blipFill>
          </mc:Fallback>
        </mc:AlternateConten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a:bodyPr>
          <a:lstStyle/>
          <a:p>
            <a:r>
              <a:rPr lang="en-US" dirty="0" smtClean="0"/>
              <a:t>This is an improvement over the Synchronous RE algorithm. </a:t>
            </a:r>
          </a:p>
          <a:p>
            <a:r>
              <a:rPr lang="en-US" dirty="0" smtClean="0"/>
              <a:t>Scales better with more replicas and distributed resources.</a:t>
            </a:r>
          </a:p>
          <a:p>
            <a:endParaRPr lang="en-US" dirty="0" smtClean="0"/>
          </a:p>
          <a:p>
            <a:r>
              <a:rPr lang="en-US" dirty="0" smtClean="0"/>
              <a:t>But with large number of replicas, the centralized implementation becomes a bottleneck.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p:txBody>
          <a:bodyPr>
            <a:normAutofit/>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043043" y="3003827"/>
            <a:ext cx="4814957" cy="3652886"/>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one machine</a:t>
            </a:r>
            <a:endParaRPr lang="en-US" dirty="0"/>
          </a:p>
        </p:txBody>
      </p:sp>
      <p:sp>
        <p:nvSpPr>
          <p:cNvPr id="3" name="Content Placeholder 2"/>
          <p:cNvSpPr>
            <a:spLocks noGrp="1"/>
          </p:cNvSpPr>
          <p:nvPr>
            <p:ph idx="1"/>
          </p:nvPr>
        </p:nvSpPr>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solidFill>
                  <a:srgbClr val="595959"/>
                </a:solidFill>
              </a:rPr>
              <a:t>Case</a:t>
            </a:r>
            <a:r>
              <a:rPr lang="en-US" dirty="0" smtClean="0"/>
              <a:t> II: Asynchronous RE (centralized)</a:t>
            </a:r>
          </a:p>
          <a:p>
            <a:pPr lvl="2"/>
            <a:r>
              <a:rPr lang="en-US" dirty="0" smtClean="0"/>
              <a:t>Case III: Asynchronous RE (decentralized)</a:t>
            </a:r>
          </a:p>
          <a:p>
            <a:r>
              <a:rPr lang="en-US" dirty="0" smtClean="0"/>
              <a:t>In the following slides we compare these models when run on a single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 One machine (locally)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595959"/>
                </a:solidFill>
              </a:rPr>
              <a:t>We configured the traditional and asynchronous RE (both centralized and decentralized) to run a parallel NAMD simulation with 4, 8, 16, 32 and 64 replicas sampling a temperature between 300 K and 1000 K on </a:t>
            </a:r>
            <a:r>
              <a:rPr lang="en-US" dirty="0" err="1" smtClean="0">
                <a:solidFill>
                  <a:srgbClr val="595959"/>
                </a:solidFill>
              </a:rPr>
              <a:t>QueenBee</a:t>
            </a:r>
            <a:r>
              <a:rPr lang="en-US" dirty="0" smtClean="0">
                <a:solidFill>
                  <a:srgbClr val="595959"/>
                </a:solidFill>
              </a:rPr>
              <a:t>, a LONI/Teragrid machine.</a:t>
            </a:r>
          </a:p>
          <a:p>
            <a:pPr lvl="0"/>
            <a:r>
              <a:rPr lang="en-US" dirty="0" smtClean="0">
                <a:solidFill>
                  <a:srgbClr val="595959"/>
                </a:solidFill>
              </a:rPr>
              <a:t>Each replica uses 16 MPI processes and runs 500 time steps between exchange attempts. Therefore in each case a single </a:t>
            </a:r>
            <a:r>
              <a:rPr lang="en-US" dirty="0" err="1" smtClean="0">
                <a:solidFill>
                  <a:srgbClr val="595959"/>
                </a:solidFill>
              </a:rPr>
              <a:t>BigJob</a:t>
            </a:r>
            <a:r>
              <a:rPr lang="en-US" dirty="0" smtClean="0">
                <a:solidFill>
                  <a:srgbClr val="595959"/>
                </a:solidFill>
              </a:rPr>
              <a:t> is launched with sufficient number of cores. The metric used is the time to complete a particular number of exchanges.</a:t>
            </a:r>
          </a:p>
          <a:p>
            <a:pPr lvl="0"/>
            <a:r>
              <a:rPr lang="en-US" dirty="0" smtClean="0">
                <a:solidFill>
                  <a:srgbClr val="595959"/>
                </a:solidFill>
              </a:rPr>
              <a:t>The ratio between the number of replicas and the number of exchanges is kept constant, for the purpose of comparison.</a:t>
            </a:r>
          </a:p>
          <a:p>
            <a:r>
              <a:rPr lang="en-US" dirty="0" smtClean="0">
                <a:solidFill>
                  <a:srgbClr val="595959"/>
                </a:solidFill>
              </a:rPr>
              <a:t>Each experiment has been repeated at least 10 times.</a:t>
            </a:r>
            <a:endParaRPr lang="en-US" dirty="0">
              <a:solidFill>
                <a:srgbClr val="59595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Diagramm 2"/>
          <p:cNvGraphicFramePr/>
          <p:nvPr/>
        </p:nvGraphicFramePr>
        <p:xfrm>
          <a:off x="0" y="982870"/>
          <a:ext cx="9143999" cy="58751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when running on 2 machines</a:t>
            </a:r>
            <a:endParaRPr lang="en-US" dirty="0"/>
          </a:p>
        </p:txBody>
      </p:sp>
      <p:sp>
        <p:nvSpPr>
          <p:cNvPr id="3" name="Content Placeholder 2"/>
          <p:cNvSpPr>
            <a:spLocks noGrp="1"/>
          </p:cNvSpPr>
          <p:nvPr>
            <p:ph idx="1"/>
          </p:nvPr>
        </p:nvSpPr>
        <p:spPr/>
        <p:txBody>
          <a:bodyPr/>
          <a:lstStyle/>
          <a:p>
            <a:r>
              <a:rPr lang="en-US" dirty="0" smtClean="0"/>
              <a:t>In the next few slides, we will see the results when run the experiments over 2 machines.</a:t>
            </a:r>
          </a:p>
          <a:p>
            <a:r>
              <a:rPr lang="en-US" dirty="0" smtClean="0"/>
              <a:t>We used Ranger and </a:t>
            </a:r>
            <a:r>
              <a:rPr lang="en-US" dirty="0" err="1" smtClean="0"/>
              <a:t>Queenbee</a:t>
            </a:r>
            <a:r>
              <a:rPr lang="en-US" dirty="0" smtClean="0"/>
              <a:t> (Teragrid Machines) for this purpose.</a:t>
            </a:r>
          </a:p>
          <a:p>
            <a:r>
              <a:rPr lang="en-US" dirty="0" smtClean="0"/>
              <a:t>Each experiment has been repeated at least 10 times.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Configuration – Two Machines</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595959"/>
                </a:solidFill>
              </a:rPr>
              <a:t>We configured the traditional and asynchronous RE (both centralized and decentralized) to run a parallel NAMD simulation with 8 replicas sampling a temperature between 300 K and 450 K on </a:t>
            </a:r>
            <a:r>
              <a:rPr lang="en-US" dirty="0" err="1" smtClean="0">
                <a:solidFill>
                  <a:srgbClr val="595959"/>
                </a:solidFill>
              </a:rPr>
              <a:t>QueenBee</a:t>
            </a:r>
            <a:r>
              <a:rPr lang="en-US" dirty="0" smtClean="0">
                <a:solidFill>
                  <a:srgbClr val="595959"/>
                </a:solidFill>
              </a:rPr>
              <a:t> and Ranger. </a:t>
            </a:r>
          </a:p>
          <a:p>
            <a:r>
              <a:rPr lang="en-US" dirty="0" smtClean="0">
                <a:solidFill>
                  <a:srgbClr val="595959"/>
                </a:solidFill>
              </a:rPr>
              <a:t>Each replica uses 16 MPI processes and runs 500 time steps between exchange attempts. In each case a two </a:t>
            </a:r>
            <a:r>
              <a:rPr lang="en-US" dirty="0" err="1" smtClean="0">
                <a:solidFill>
                  <a:srgbClr val="595959"/>
                </a:solidFill>
              </a:rPr>
              <a:t>BigJobs</a:t>
            </a:r>
            <a:r>
              <a:rPr lang="en-US" dirty="0" smtClean="0">
                <a:solidFill>
                  <a:srgbClr val="595959"/>
                </a:solidFill>
              </a:rPr>
              <a:t> are launched with each requesting 64 cores. The metric used is the time to complete a particular number of exchanges.</a:t>
            </a:r>
          </a:p>
          <a:p>
            <a:r>
              <a:rPr lang="en-US" dirty="0" smtClean="0">
                <a:solidFill>
                  <a:srgbClr val="595959"/>
                </a:solidFill>
              </a:rPr>
              <a:t>In the graph, the distributed runs and local runs are compared.</a:t>
            </a:r>
          </a:p>
          <a:p>
            <a:r>
              <a:rPr lang="en-US" dirty="0" smtClean="0">
                <a:solidFill>
                  <a:srgbClr val="595959"/>
                </a:solidFill>
              </a:rPr>
              <a:t>In the distributed runs, the run time starts when any one job on a machine becomes active. The job on the second machine may or may not become active.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746041" y="1987826"/>
            <a:ext cx="2940759" cy="41383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hart 4"/>
          <p:cNvGraphicFramePr/>
          <p:nvPr/>
        </p:nvGraphicFramePr>
        <p:xfrm>
          <a:off x="-58394" y="938696"/>
          <a:ext cx="9328303" cy="587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425" y="263525"/>
            <a:ext cx="8029575" cy="914400"/>
          </a:xfrm>
        </p:spPr>
        <p:txBody>
          <a:bodyPr>
            <a:normAutofit fontScale="90000"/>
          </a:bodyPr>
          <a:lstStyle/>
          <a:p>
            <a:r>
              <a:rPr lang="en-US" dirty="0" smtClean="0"/>
              <a:t>Analysis – More resources, faster time to completion</a:t>
            </a:r>
            <a:endParaRPr lang="en-US" dirty="0"/>
          </a:p>
        </p:txBody>
      </p:sp>
      <p:sp>
        <p:nvSpPr>
          <p:cNvPr id="3" name="Content Placeholder 2"/>
          <p:cNvSpPr>
            <a:spLocks noGrp="1"/>
          </p:cNvSpPr>
          <p:nvPr>
            <p:ph idx="4294967295"/>
          </p:nvPr>
        </p:nvSpPr>
        <p:spPr>
          <a:xfrm>
            <a:off x="1176338" y="1530350"/>
            <a:ext cx="7967662" cy="4608513"/>
          </a:xfrm>
        </p:spPr>
        <p:txBody>
          <a:bodyPr>
            <a:normAutofit/>
          </a:bodyPr>
          <a:lstStyle/>
          <a:p>
            <a:r>
              <a:rPr lang="en-US" dirty="0" smtClean="0"/>
              <a:t>From the graph, it can be seen that the distributed runs take longer than the local run. There are two reasons:</a:t>
            </a:r>
          </a:p>
          <a:p>
            <a:pPr lvl="1"/>
            <a:r>
              <a:rPr lang="en-US" dirty="0" smtClean="0"/>
              <a:t>The co-ordination and communication across two machines takes longer</a:t>
            </a:r>
          </a:p>
          <a:p>
            <a:pPr lvl="1"/>
            <a:r>
              <a:rPr lang="en-US" dirty="0" smtClean="0"/>
              <a:t>The waiting time of the second machine.</a:t>
            </a:r>
          </a:p>
          <a:p>
            <a:r>
              <a:rPr lang="en-US" dirty="0" smtClean="0"/>
              <a:t>The runtime is calculated as the time it takes to complete the required number of exchanges once a job request on one of the machines becomes active.</a:t>
            </a:r>
          </a:p>
          <a:p>
            <a:r>
              <a:rPr lang="en-US" dirty="0" smtClean="0"/>
              <a:t>Comparing 1B and 2 in the graph, we can see that, more often than not, it is beneficial to request more cores for more machines and use more replicas to make more exchanges.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425" y="263525"/>
            <a:ext cx="8029575" cy="914400"/>
          </a:xfrm>
        </p:spPr>
        <p:txBody>
          <a:bodyPr>
            <a:normAutofit fontScale="90000"/>
          </a:bodyPr>
          <a:lstStyle/>
          <a:p>
            <a:r>
              <a:rPr lang="en-US" dirty="0" smtClean="0"/>
              <a:t>Analysis – Asynchronous RE scales better with distributed resources</a:t>
            </a:r>
            <a:endParaRPr lang="en-US" dirty="0"/>
          </a:p>
        </p:txBody>
      </p:sp>
      <p:sp>
        <p:nvSpPr>
          <p:cNvPr id="3" name="Content Placeholder 2"/>
          <p:cNvSpPr>
            <a:spLocks noGrp="1"/>
          </p:cNvSpPr>
          <p:nvPr>
            <p:ph idx="4294967295"/>
          </p:nvPr>
        </p:nvSpPr>
        <p:spPr>
          <a:xfrm>
            <a:off x="1176338" y="1530350"/>
            <a:ext cx="7967662" cy="4608513"/>
          </a:xfrm>
        </p:spPr>
        <p:txBody>
          <a:bodyPr>
            <a:normAutofit/>
          </a:bodyPr>
          <a:lstStyle/>
          <a:p>
            <a:r>
              <a:rPr lang="en-US" dirty="0" smtClean="0"/>
              <a:t>In the best case scenario, where both job requests on both machines become available instantaneously, asynchronous-centralized and asynchronous-decentralized equal their respective performances on a single machine.</a:t>
            </a:r>
          </a:p>
          <a:p>
            <a:r>
              <a:rPr lang="en-US" dirty="0" smtClean="0"/>
              <a:t>Even in the best case scenario, the synchronous RE underperforms when compared to its performance on a single machine.  </a:t>
            </a:r>
          </a:p>
          <a:p>
            <a:r>
              <a:rPr lang="en-US" dirty="0" smtClean="0"/>
              <a:t>The reasons are:</a:t>
            </a:r>
          </a:p>
          <a:p>
            <a:pPr lvl="1"/>
            <a:r>
              <a:rPr lang="en-US" dirty="0" smtClean="0"/>
              <a:t>Heterogeneous infrastructure (Ranger and </a:t>
            </a:r>
            <a:r>
              <a:rPr lang="en-US" dirty="0" err="1" smtClean="0"/>
              <a:t>QueenBee</a:t>
            </a:r>
            <a:r>
              <a:rPr lang="en-US" dirty="0" smtClean="0"/>
              <a:t>)</a:t>
            </a:r>
          </a:p>
          <a:p>
            <a:pPr lvl="1"/>
            <a:r>
              <a:rPr lang="en-US" dirty="0" smtClean="0"/>
              <a:t>Coordinating the exchange step across two machines takes longer, hence adding to the overhead at each exchange step</a:t>
            </a:r>
          </a:p>
          <a:p>
            <a:endParaRPr lang="en-US"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a:t>
            </a:r>
            <a:endParaRPr lang="en-US" dirty="0"/>
          </a:p>
        </p:txBody>
      </p:sp>
      <p:sp>
        <p:nvSpPr>
          <p:cNvPr id="3" name="Content Placeholder 2"/>
          <p:cNvSpPr>
            <a:spLocks noGrp="1"/>
          </p:cNvSpPr>
          <p:nvPr>
            <p:ph idx="1"/>
          </p:nvPr>
        </p:nvSpPr>
        <p:spPr/>
        <p:txBody>
          <a:bodyPr>
            <a:normAutofit lnSpcReduction="10000"/>
          </a:bodyPr>
          <a:lstStyle/>
          <a:p>
            <a:r>
              <a:rPr lang="en-US" smtClean="0"/>
              <a:t>Developing applications that are able to orchestrate heterogeneous resources across distributed resources is a complex task.</a:t>
            </a:r>
          </a:p>
          <a:p>
            <a:endParaRPr lang="en-US" smtClean="0"/>
          </a:p>
          <a:p>
            <a:r>
              <a:rPr lang="en-US" smtClean="0"/>
              <a:t>RE simulations involve a large number of loosely coupled ensembles.</a:t>
            </a:r>
          </a:p>
          <a:p>
            <a:endParaRPr lang="en-US" smtClean="0"/>
          </a:p>
          <a:p>
            <a:r>
              <a:rPr lang="en-US"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normAutofit/>
          </a:bodyPr>
          <a:lstStyle/>
          <a:p>
            <a:r>
              <a:rPr lang="en-US" dirty="0" smtClean="0"/>
              <a:t>We implement 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use an asynchronous RE algorithm to overcome the limitations.</a:t>
            </a:r>
          </a:p>
          <a:p>
            <a:endParaRPr lang="en-US" dirty="0" smtClean="0"/>
          </a:p>
          <a:p>
            <a:r>
              <a:rPr lang="en-US" dirty="0" smtClean="0"/>
              <a:t>In an asynchronous RE, replicas can perform exchanges with any other available replica, whenever possible – instead of  waiting for all the replicas to finish for a synchronized exchange step.</a:t>
            </a:r>
          </a:p>
          <a:p>
            <a:endParaRPr lang="en-US" dirty="0" smtClean="0"/>
          </a:p>
          <a:p>
            <a:r>
              <a:rPr lang="en-US" dirty="0" smtClean="0"/>
              <a:t>This does not limit exchanges to fixed pairs of replicas. Any two replicas can attempt to exchange.</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p:txBody>
          <a:bodyPr>
            <a:noAutofit/>
          </a:bodyPr>
          <a:lstStyle/>
          <a:p>
            <a:r>
              <a:rPr lang="en-US" sz="2400" dirty="0" smtClean="0"/>
              <a:t>In the centralized implementation of asynchronous RE, a master co-ordinates and manages all the replicas and exchanges.</a:t>
            </a:r>
          </a:p>
          <a:p>
            <a:endParaRPr lang="en-US" sz="2400" dirty="0" smtClean="0"/>
          </a:p>
          <a:p>
            <a:r>
              <a:rPr lang="en-US" sz="2400" dirty="0" smtClean="0"/>
              <a:t>We implement it using SAGA, which gives us the ability to test/implement on large-scale production infrastructure.</a:t>
            </a:r>
          </a:p>
          <a:p>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164</TotalTime>
  <Words>1459</Words>
  <Application>Microsoft Macintosh PowerPoint</Application>
  <PresentationFormat>On-screen Show (4:3)</PresentationFormat>
  <Paragraphs>131</Paragraphs>
  <Slides>23</Slides>
  <Notes>13</Notes>
  <HiddenSlides>0</HiddenSlides>
  <MMClips>0</MMClips>
  <ScaleCrop>false</ScaleCrop>
  <HeadingPairs>
    <vt:vector size="4" baseType="variant">
      <vt:variant>
        <vt:lpstr>Design Template</vt:lpstr>
      </vt:variant>
      <vt:variant>
        <vt:i4>2</vt:i4>
      </vt:variant>
      <vt:variant>
        <vt:lpstr>Slide Titles</vt:lpstr>
      </vt:variant>
      <vt:variant>
        <vt:i4>23</vt:i4>
      </vt:variant>
    </vt:vector>
  </HeadingPairs>
  <TitlesOfParts>
    <vt:vector size="25" baseType="lpstr">
      <vt:lpstr>Perspective</vt:lpstr>
      <vt:lpstr>1_Perspective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 – Asynchronous RE Centralized</vt:lpstr>
      <vt:lpstr>Advantages and Limitations</vt:lpstr>
      <vt:lpstr>Asynchronous RE – Decentralized</vt:lpstr>
      <vt:lpstr>SAGA BigJob Framework</vt:lpstr>
      <vt:lpstr>Comparison – when running on one machine</vt:lpstr>
      <vt:lpstr>Configuration – One machine (locally)</vt:lpstr>
      <vt:lpstr>Slide 16</vt:lpstr>
      <vt:lpstr>Analysis </vt:lpstr>
      <vt:lpstr>Comparison – when running on 2 machines</vt:lpstr>
      <vt:lpstr>Configuration – Two Machines</vt:lpstr>
      <vt:lpstr>Slide 20</vt:lpstr>
      <vt:lpstr>Analysis – More resources, faster time to completion</vt:lpstr>
      <vt:lpstr>Analysis – Asynchronous RE scales better with distributed resources</vt:lpstr>
      <vt:lpstr>Slide 23</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Shantenu Jha</cp:lastModifiedBy>
  <cp:revision>38</cp:revision>
  <dcterms:created xsi:type="dcterms:W3CDTF">2010-09-15T05:58:32Z</dcterms:created>
  <dcterms:modified xsi:type="dcterms:W3CDTF">2010-09-15T06:04:24Z</dcterms:modified>
</cp:coreProperties>
</file>