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7"/>
  </p:notesMasterIdLst>
  <p:sldIdLst>
    <p:sldId id="256" r:id="rId3"/>
    <p:sldId id="715" r:id="rId4"/>
    <p:sldId id="747" r:id="rId5"/>
    <p:sldId id="576" r:id="rId6"/>
    <p:sldId id="634" r:id="rId7"/>
    <p:sldId id="784" r:id="rId8"/>
    <p:sldId id="787" r:id="rId9"/>
    <p:sldId id="785" r:id="rId10"/>
    <p:sldId id="788" r:id="rId11"/>
    <p:sldId id="786" r:id="rId12"/>
    <p:sldId id="793" r:id="rId13"/>
    <p:sldId id="794" r:id="rId14"/>
    <p:sldId id="754" r:id="rId15"/>
    <p:sldId id="772" r:id="rId16"/>
    <p:sldId id="478" r:id="rId17"/>
    <p:sldId id="555" r:id="rId18"/>
    <p:sldId id="791" r:id="rId19"/>
    <p:sldId id="688" r:id="rId20"/>
    <p:sldId id="755" r:id="rId21"/>
    <p:sldId id="750" r:id="rId22"/>
    <p:sldId id="693" r:id="rId23"/>
    <p:sldId id="748" r:id="rId24"/>
    <p:sldId id="761" r:id="rId25"/>
    <p:sldId id="776" r:id="rId26"/>
    <p:sldId id="773" r:id="rId27"/>
    <p:sldId id="778" r:id="rId28"/>
    <p:sldId id="774" r:id="rId29"/>
    <p:sldId id="770" r:id="rId30"/>
    <p:sldId id="792" r:id="rId31"/>
    <p:sldId id="757" r:id="rId32"/>
    <p:sldId id="777" r:id="rId33"/>
    <p:sldId id="759" r:id="rId34"/>
    <p:sldId id="790" r:id="rId35"/>
    <p:sldId id="7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20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Shantenu Jha, Andre </a:t>
            </a:r>
            <a:r>
              <a:rPr lang="en-US" sz="2400" b="1" i="1" dirty="0" err="1" smtClean="0"/>
              <a:t>Luckow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r>
              <a:rPr lang="en-US" sz="2100" dirty="0" smtClean="0"/>
              <a:t>In </a:t>
            </a:r>
            <a:r>
              <a:rPr lang="en-US" sz="2100" dirty="0" smtClean="0"/>
              <a:t>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 (</a:t>
            </a:r>
            <a:r>
              <a:rPr lang="de-DE" sz="2800" dirty="0" err="1" smtClean="0"/>
              <a:t>Past</a:t>
            </a:r>
            <a:r>
              <a:rPr lang="de-DE" sz="2800" dirty="0" smtClean="0"/>
              <a:t>,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and Future)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077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Human Genome (HG18) and Burkerholderia Glumae 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Specific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Configuration for 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can be:</a:t>
            </a:r>
          </a:p>
          <a:p>
            <a:pPr lvl="1"/>
            <a:r>
              <a:rPr lang="en-US" dirty="0" smtClean="0"/>
              <a:t>Memory bound, IO bound, CPU bound or  </a:t>
            </a:r>
            <a:r>
              <a:rPr lang="en-US" dirty="0" err="1" smtClean="0"/>
              <a:t>Tx</a:t>
            </a:r>
            <a:r>
              <a:rPr lang="en-US" dirty="0" smtClean="0"/>
              <a:t> bound</a:t>
            </a:r>
          </a:p>
          <a:p>
            <a:pPr lvl="1"/>
            <a:r>
              <a:rPr lang="en-US" dirty="0" smtClean="0"/>
              <a:t>Trade-offs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Distributed Applications Revisited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the task decomposition granularity?</a:t>
            </a:r>
            <a:endParaRPr lang="en-US" dirty="0" smtClean="0"/>
          </a:p>
          <a:p>
            <a:pPr lvl="1"/>
            <a:r>
              <a:rPr lang="en-US" dirty="0" smtClean="0"/>
              <a:t>How/Where to </a:t>
            </a:r>
            <a:r>
              <a:rPr lang="en-US" dirty="0" smtClean="0"/>
              <a:t>distributed? How to  </a:t>
            </a:r>
            <a:r>
              <a:rPr lang="en-US" dirty="0" smtClean="0"/>
              <a:t>perform coordination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are the</a:t>
            </a:r>
            <a:r>
              <a:rPr lang="en-US" dirty="0" smtClean="0"/>
              <a:t> data transfer/access</a:t>
            </a:r>
            <a:r>
              <a:rPr lang="en-US" dirty="0" smtClean="0"/>
              <a:t>/storage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Abstractions to Support Dynamic Applications</a:t>
            </a:r>
          </a:p>
          <a:p>
            <a:pPr lvl="1"/>
            <a:r>
              <a:rPr lang="en-US" dirty="0" smtClean="0"/>
              <a:t>Dynamic: Application Configuration Modify + Resource Elasticity (Cloudburst) </a:t>
            </a:r>
            <a:r>
              <a:rPr lang="en-US" dirty="0" smtClean="0"/>
              <a:t>+</a:t>
            </a:r>
            <a:r>
              <a:rPr lang="en-US" dirty="0" smtClean="0"/>
              <a:t> Heterogeneous </a:t>
            </a:r>
            <a:r>
              <a:rPr lang="en-US" dirty="0" smtClean="0"/>
              <a:t>task-resource</a:t>
            </a:r>
            <a:r>
              <a:rPr lang="en-US" dirty="0" smtClean="0"/>
              <a:t> binding</a:t>
            </a:r>
          </a:p>
          <a:p>
            <a:pPr lvl="1"/>
            <a:r>
              <a:rPr lang="en-US" dirty="0" smtClean="0"/>
              <a:t>Abstractions: Programming + System/Infrastructure</a:t>
            </a:r>
            <a:r>
              <a:rPr lang="en-US" dirty="0" smtClean="0"/>
              <a:t>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Black </a:t>
            </a:r>
            <a:r>
              <a:rPr lang="en-US" dirty="0" err="1" smtClean="0"/>
              <a:t>Box</a:t>
            </a:r>
            <a:r>
              <a:rPr lang="en-US" dirty="0" err="1" smtClean="0"/>
              <a:t>”Model</a:t>
            </a:r>
            <a:r>
              <a:rPr lang="en-US" dirty="0" smtClean="0"/>
              <a:t>:  Something </a:t>
            </a:r>
            <a:r>
              <a:rPr lang="en-US" dirty="0" smtClean="0"/>
              <a:t>in between a black  box and full-blown low-level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Keep the black-box model but with some-useful knobs (abstractions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the infrastructure?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</a:t>
            </a:r>
            <a:r>
              <a:rPr lang="en-US" dirty="0" smtClean="0"/>
              <a:t>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</a:t>
            </a:r>
          </a:p>
          <a:p>
            <a:pPr lvl="1"/>
            <a:r>
              <a:rPr lang="en-US" dirty="0" smtClean="0"/>
              <a:t>There are “easy” parts and “hard” parts. </a:t>
            </a:r>
            <a:endParaRPr lang="en-US" dirty="0" smtClean="0"/>
          </a:p>
          <a:p>
            <a:pPr lvl="1"/>
            <a:r>
              <a:rPr lang="en-US" dirty="0" smtClean="0"/>
              <a:t>SAGA </a:t>
            </a:r>
            <a:r>
              <a:rPr lang="en-US" dirty="0" smtClean="0"/>
              <a:t>handles the hard part, leaving</a:t>
            </a:r>
            <a:r>
              <a:rPr lang="en-US" dirty="0" smtClean="0"/>
              <a:t> the </a:t>
            </a:r>
            <a:r>
              <a:rPr lang="en-US" dirty="0" smtClean="0"/>
              <a:t>easy part!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Application: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high-level interface</a:t>
            </a:r>
          </a:p>
          <a:p>
            <a:pPr lvl="1"/>
            <a:r>
              <a:rPr lang="en-US" dirty="0" smtClean="0"/>
              <a:t>Simple and Stable: 80:20 restricted scope and Standard</a:t>
            </a:r>
          </a:p>
          <a:p>
            <a:pPr lvl="1"/>
            <a:r>
              <a:rPr lang="en-US" dirty="0" smtClean="0"/>
              <a:t>Integrated: Similar semantics &amp; style across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SAGA-Based Pilot-Job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Pilot-Jobs: Decouple resource allocation from resource-workload binding</a:t>
            </a:r>
          </a:p>
          <a:p>
            <a:r>
              <a:rPr lang="en-US" smtClean="0"/>
              <a:t>Pilot-Jobs are/have been typically used for:</a:t>
            </a:r>
          </a:p>
          <a:p>
            <a:pPr lvl="1"/>
            <a:r>
              <a:rPr lang="en-US" smtClean="0"/>
              <a:t>Enhancing resource utilization</a:t>
            </a:r>
          </a:p>
          <a:p>
            <a:pPr lvl="1"/>
            <a:r>
              <a:rPr lang="en-US" smtClean="0"/>
              <a:t>Lowering wait time for multiple jobs (better predictability)</a:t>
            </a:r>
          </a:p>
          <a:p>
            <a:pPr lvl="1"/>
            <a:r>
              <a:rPr lang="en-US" smtClean="0"/>
              <a:t>Facilitate high-throughput simulations</a:t>
            </a:r>
          </a:p>
          <a:p>
            <a:pPr lvl="1"/>
            <a:r>
              <a:rPr lang="en-US" smtClean="0"/>
              <a:t>Basis for Application-level Scheduling Resource binding</a:t>
            </a:r>
          </a:p>
          <a:p>
            <a:r>
              <a:rPr lang="en-US" smtClean="0"/>
              <a:t>Two unique aspects  about the SAGA-based Pilot-Job:</a:t>
            </a:r>
          </a:p>
          <a:p>
            <a:pPr lvl="1"/>
            <a:r>
              <a:rPr lang="en-US" smtClean="0"/>
              <a:t>Pilot-Jobs have not been used for Science Driven Objectives:</a:t>
            </a:r>
          </a:p>
          <a:p>
            <a:pPr lvl="2"/>
            <a:r>
              <a:rPr lang="en-US" smtClean="0"/>
              <a:t>First demonstration of supporting multi-physics simulations, REMD simulations </a:t>
            </a:r>
          </a:p>
          <a:p>
            <a:pPr lvl="1"/>
            <a:r>
              <a:rPr lang="en-US" smtClean="0"/>
              <a:t>Infrastructure Independent</a:t>
            </a:r>
          </a:p>
          <a:p>
            <a:pPr lvl="2"/>
            <a:r>
              <a:rPr lang="en-US" smtClean="0"/>
              <a:t>Falkon, Condor Glide-in, Ganga-Diane (EGEE/EGI), DIRAC/WMS, PANDA</a:t>
            </a:r>
          </a:p>
          <a:p>
            <a:pPr lvl="2"/>
            <a:r>
              <a:rPr lang="en-US" smtClean="0"/>
              <a:t>Frameworks based upon PJs (pull model) for specific PGI/back-end</a:t>
            </a:r>
          </a:p>
          <a:p>
            <a:r>
              <a:rPr lang="en-US" smtClean="0"/>
              <a:t>SAGA-based Pilot-Job form the basis:</a:t>
            </a:r>
          </a:p>
          <a:p>
            <a:pPr lvl="1"/>
            <a:r>
              <a:rPr lang="en-US" smtClean="0"/>
              <a:t>For autonomic scheduling and resource selection decisions</a:t>
            </a:r>
          </a:p>
          <a:p>
            <a:pPr lvl="1"/>
            <a:r>
              <a:rPr lang="en-US" smtClean="0"/>
              <a:t>Advanced run-time frameworks for load-balancing and fault-tolerance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Distributed “Dynamic” </a:t>
            </a:r>
            <a:r>
              <a:rPr lang="en-US" sz="1600" dirty="0" smtClean="0"/>
              <a:t>Abstractions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Life Science Applications: Compute and Data Intensive, often require many (heterogeneous) ensemble based simulations</a:t>
            </a:r>
          </a:p>
          <a:p>
            <a:pPr lvl="1"/>
            <a:r>
              <a:rPr lang="en-US" sz="1600" dirty="0" smtClean="0"/>
              <a:t>Pattern not amenable to CIRRUS; explore native abstractions that Azure</a:t>
            </a:r>
          </a:p>
          <a:p>
            <a:pPr lvl="1"/>
            <a:r>
              <a:rPr lang="en-US" sz="1600" dirty="0" smtClean="0"/>
              <a:t>I &amp; II: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computational “characteristics”</a:t>
            </a:r>
          </a:p>
          <a:p>
            <a:pPr lvl="2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</a:t>
            </a:r>
            <a:r>
              <a:rPr lang="en-US" sz="1600" dirty="0" smtClean="0"/>
              <a:t>Simulations [PRESENT]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1"/>
            <a:r>
              <a:rPr lang="en-US" sz="1600" i="1" dirty="0" smtClean="0"/>
              <a:t>Azure addresses several of the distributed programming challenges</a:t>
            </a:r>
            <a:endParaRPr lang="en-US" sz="1600" dirty="0" smtClean="0"/>
          </a:p>
          <a:p>
            <a:r>
              <a:rPr lang="en-US" sz="1600" dirty="0" smtClean="0"/>
              <a:t>Application Exemplar II:  NGS Analytics using </a:t>
            </a:r>
            <a:r>
              <a:rPr lang="en-US" sz="1600" dirty="0" smtClean="0"/>
              <a:t>BFAST [FUTURE]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TG (DARE-based Gateways) Towards a Community Cloud-based solution? NGS Analytics as a Service?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DARE: Dynamic Adaptive 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Pilot-* to Data</a:t>
            </a:r>
            <a:endParaRPr lang="en-US" dirty="0"/>
          </a:p>
        </p:txBody>
      </p:sp>
      <p:pic>
        <p:nvPicPr>
          <p:cNvPr id="9" name="Content Placeholder 8" descr="pilot-data-manager-generi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985" r="-3985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37942" y="1635374"/>
            <a:ext cx="7589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987891"/>
              </p:ext>
            </p:extLst>
          </p:nvPr>
        </p:nvGraphicFramePr>
        <p:xfrm>
          <a:off x="1337877" y="3822700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3222" y="4753250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Providing NGS Analytics as a Service: </a:t>
            </a:r>
            <a:br>
              <a:rPr lang="en-US" sz="2400" dirty="0" smtClean="0"/>
            </a:br>
            <a:r>
              <a:rPr lang="en-US" sz="2400" dirty="0" smtClean="0"/>
              <a:t>Data </a:t>
            </a:r>
            <a:r>
              <a:rPr lang="en-US" sz="2400" dirty="0" smtClean="0"/>
              <a:t>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r>
              <a:rPr lang="en-US" dirty="0" smtClean="0"/>
              <a:t>NGS Analytics 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Elasticity/Cloudburst 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“Black Box” – something in between a black  box and full-blown low-level programming: Keep the black-box model but with some-useful knobs (abstractions)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</a:t>
            </a:r>
          </a:p>
          <a:p>
            <a:pPr lvl="1"/>
            <a:r>
              <a:rPr lang="en-US" dirty="0" smtClean="0"/>
              <a:t>There are “easy” parts and 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</a:p>
          <a:p>
            <a:r>
              <a:rPr lang="en-US" dirty="0" smtClean="0"/>
              <a:t>NGS Analytics (both Alignment + 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Marty Humphrey’s “List of  Issues”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sharing/reuse policy</a:t>
            </a:r>
          </a:p>
          <a:p>
            <a:r>
              <a:rPr lang="en-US" dirty="0" smtClean="0"/>
              <a:t>Task granularity/coding</a:t>
            </a:r>
          </a:p>
          <a:p>
            <a:r>
              <a:rPr lang="en-US" dirty="0" smtClean="0"/>
              <a:t>Task synchronization (</a:t>
            </a:r>
            <a:r>
              <a:rPr lang="en-US" dirty="0" err="1" smtClean="0"/>
              <a:t>eg</a:t>
            </a:r>
            <a:r>
              <a:rPr lang="en-US" dirty="0" smtClean="0"/>
              <a:t> MPI) or something else? </a:t>
            </a:r>
          </a:p>
          <a:p>
            <a:r>
              <a:rPr lang="en-US" dirty="0" smtClean="0"/>
              <a:t>Data storage mechanisms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Higher sensitivity (CAL finding and gapped Smith-Waterman alignment)</a:t>
            </a:r>
          </a:p>
          <a:p>
            <a:r>
              <a:rPr lang="en-US" dirty="0" smtClean="0"/>
              <a:t>Relatively larger memory and disk space</a:t>
            </a:r>
          </a:p>
          <a:p>
            <a:r>
              <a:rPr lang="en-US" dirty="0" smtClean="0"/>
              <a:t>Data types: (</a:t>
            </a:r>
            <a:r>
              <a:rPr lang="en-US" dirty="0" err="1" smtClean="0"/>
              <a:t>i</a:t>
            </a:r>
            <a:r>
              <a:rPr lang="en-US" dirty="0" smtClean="0"/>
              <a:t>) Short- Read (ii) Reference (iii) Index</a:t>
            </a:r>
          </a:p>
          <a:p>
            <a:r>
              <a:rPr lang="en-US" dirty="0" smtClean="0"/>
              <a:t>Advanced features: (</a:t>
            </a:r>
            <a:r>
              <a:rPr lang="en-US" dirty="0" err="1" smtClean="0"/>
              <a:t>i</a:t>
            </a:r>
            <a:r>
              <a:rPr lang="en-US" dirty="0" smtClean="0"/>
              <a:t>) Multi-threading support (ii) Low-memory option (index file splitting)</a:t>
            </a:r>
          </a:p>
          <a:p>
            <a:r>
              <a:rPr lang="en-US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IO </a:t>
            </a:r>
            <a:r>
              <a:rPr lang="en-US" dirty="0" err="1" smtClean="0"/>
              <a:t>bottlneck</a:t>
            </a:r>
            <a:endParaRPr lang="en-US" dirty="0" smtClean="0"/>
          </a:p>
          <a:p>
            <a:r>
              <a:rPr lang="en-US" dirty="0" smtClean="0"/>
              <a:t>Time-Memory-IO tradeoff </a:t>
            </a:r>
          </a:p>
          <a:p>
            <a:pPr lvl="1"/>
            <a:r>
              <a:rPr lang="en-US" dirty="0" smtClean="0"/>
              <a:t>Sensitive to specific problem/data set size</a:t>
            </a:r>
          </a:p>
          <a:p>
            <a:pPr lvl="1"/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BFAST: File size </a:t>
            </a:r>
            <a:r>
              <a:rPr lang="en-US" sz="2800" dirty="0" err="1" smtClean="0"/>
              <a:t>vs</a:t>
            </a:r>
            <a:r>
              <a:rPr lang="en-US" sz="2800" dirty="0" smtClean="0"/>
              <a:t> Num Concurrent task</a:t>
            </a:r>
            <a:endParaRPr lang="en-US" sz="28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2424223"/>
            <a:ext cx="4356399" cy="3049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0465" y="5942568"/>
            <a:ext cx="152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HG18 - All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963" y="1492550"/>
            <a:ext cx="6499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250751" y="2184399"/>
            <a:ext cx="4789719" cy="33528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1111</TotalTime>
  <Words>2368</Words>
  <Application>Microsoft Macintosh PowerPoint</Application>
  <PresentationFormat>On-screen Show (4:3)</PresentationFormat>
  <Paragraphs>277</Paragraphs>
  <Slides>34</Slides>
  <Notes>7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Perspective</vt:lpstr>
      <vt:lpstr>2_saga_theme</vt:lpstr>
      <vt:lpstr>Abstractions for Life-Science Applications on Clouds (Past, Present and Future)</vt:lpstr>
      <vt:lpstr>Overview</vt:lpstr>
      <vt:lpstr>Some Primary Observations</vt:lpstr>
      <vt:lpstr>#2: Developing DA is a hard undertaking</vt:lpstr>
      <vt:lpstr>#3: Embrace Distribution Corollary: Clouds are not Panacea</vt:lpstr>
      <vt:lpstr>Application Exemplar I: Ensemble and Replica-Exchange  Simulations</vt:lpstr>
      <vt:lpstr>Application Exemplar II: NGS Analytics</vt:lpstr>
      <vt:lpstr>BFAST: An example of NGS Analytics</vt:lpstr>
      <vt:lpstr>BFAST: File size vs Num Concurrent task</vt:lpstr>
      <vt:lpstr>Slide 10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SAGA-Based Pilot-Job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Task-level Concurrency and Scale-out</vt:lpstr>
      <vt:lpstr>Extending the Pilot-* to Data</vt:lpstr>
      <vt:lpstr>Providing NGS Analytics as a Service:  Data Challenges</vt:lpstr>
      <vt:lpstr>Providing NGS Analytics as a Service:  Data Challenges</vt:lpstr>
      <vt:lpstr>Conclusions</vt:lpstr>
      <vt:lpstr>Conclusions (Points to cover)</vt:lpstr>
      <vt:lpstr>Futuregrid Acknowledgement</vt:lpstr>
      <vt:lpstr>Marty Humphrey’s “List of  Issues”</vt:lpstr>
      <vt:lpstr>DARE-NGS : Mapping on Scalable Distributed HPC resources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1811</cp:revision>
  <cp:lastPrinted>2010-11-03T18:37:11Z</cp:lastPrinted>
  <dcterms:created xsi:type="dcterms:W3CDTF">2011-06-03T03:29:12Z</dcterms:created>
  <dcterms:modified xsi:type="dcterms:W3CDTF">2011-06-03T04:04:04Z</dcterms:modified>
</cp:coreProperties>
</file>