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>
  <p:sldMasterIdLst>
    <p:sldMasterId id="2147483701" r:id="rId1"/>
  </p:sldMasterIdLst>
  <p:notesMasterIdLst>
    <p:notesMasterId r:id="rId29"/>
  </p:notesMasterIdLst>
  <p:sldIdLst>
    <p:sldId id="320" r:id="rId2"/>
    <p:sldId id="308" r:id="rId3"/>
    <p:sldId id="258" r:id="rId4"/>
    <p:sldId id="312" r:id="rId5"/>
    <p:sldId id="313" r:id="rId6"/>
    <p:sldId id="256" r:id="rId7"/>
    <p:sldId id="276" r:id="rId8"/>
    <p:sldId id="277" r:id="rId9"/>
    <p:sldId id="278" r:id="rId10"/>
    <p:sldId id="280" r:id="rId11"/>
    <p:sldId id="279" r:id="rId12"/>
    <p:sldId id="284" r:id="rId13"/>
    <p:sldId id="286" r:id="rId14"/>
    <p:sldId id="309" r:id="rId15"/>
    <p:sldId id="314" r:id="rId16"/>
    <p:sldId id="311" r:id="rId17"/>
    <p:sldId id="319" r:id="rId18"/>
    <p:sldId id="310" r:id="rId19"/>
    <p:sldId id="315" r:id="rId20"/>
    <p:sldId id="316" r:id="rId21"/>
    <p:sldId id="317" r:id="rId22"/>
    <p:sldId id="318" r:id="rId23"/>
    <p:sldId id="295" r:id="rId24"/>
    <p:sldId id="257" r:id="rId25"/>
    <p:sldId id="299" r:id="rId26"/>
    <p:sldId id="301" r:id="rId27"/>
    <p:sldId id="303" r:id="rId28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3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1pPr>
    <a:lvl2pPr marL="457176" algn="ctr" rtl="0" fontAlgn="base">
      <a:spcBef>
        <a:spcPct val="0"/>
      </a:spcBef>
      <a:spcAft>
        <a:spcPct val="0"/>
      </a:spcAft>
      <a:defRPr sz="43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2pPr>
    <a:lvl3pPr marL="914354" algn="ctr" rtl="0" fontAlgn="base">
      <a:spcBef>
        <a:spcPct val="0"/>
      </a:spcBef>
      <a:spcAft>
        <a:spcPct val="0"/>
      </a:spcAft>
      <a:defRPr sz="43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3pPr>
    <a:lvl4pPr marL="1371530" algn="ctr" rtl="0" fontAlgn="base">
      <a:spcBef>
        <a:spcPct val="0"/>
      </a:spcBef>
      <a:spcAft>
        <a:spcPct val="0"/>
      </a:spcAft>
      <a:defRPr sz="43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4pPr>
    <a:lvl5pPr marL="1828706" algn="ctr" rtl="0" fontAlgn="base">
      <a:spcBef>
        <a:spcPct val="0"/>
      </a:spcBef>
      <a:spcAft>
        <a:spcPct val="0"/>
      </a:spcAft>
      <a:defRPr sz="43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5pPr>
    <a:lvl6pPr marL="2285884" algn="l" defTabSz="914354" rtl="0" eaLnBrk="1" latinLnBrk="0" hangingPunct="1">
      <a:defRPr sz="43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6pPr>
    <a:lvl7pPr marL="2743060" algn="l" defTabSz="914354" rtl="0" eaLnBrk="1" latinLnBrk="0" hangingPunct="1">
      <a:defRPr sz="43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7pPr>
    <a:lvl8pPr marL="3200236" algn="l" defTabSz="914354" rtl="0" eaLnBrk="1" latinLnBrk="0" hangingPunct="1">
      <a:defRPr sz="43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8pPr>
    <a:lvl9pPr marL="3657413" algn="l" defTabSz="914354" rtl="0" eaLnBrk="1" latinLnBrk="0" hangingPunct="1">
      <a:defRPr sz="4300" kern="1200">
        <a:solidFill>
          <a:srgbClr val="414141"/>
        </a:solidFill>
        <a:latin typeface="Gill Sans Light" charset="0"/>
        <a:ea typeface="ヒラギノ角ゴ ProN W3" charset="0"/>
        <a:cs typeface="ヒラギノ角ゴ ProN W3" charset="0"/>
        <a:sym typeface="Gill Sans Light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25641" autoAdjust="0"/>
    <p:restoredTop sz="94653" autoAdjust="0"/>
  </p:normalViewPr>
  <p:slideViewPr>
    <p:cSldViewPr showGuides="1">
      <p:cViewPr varScale="1">
        <p:scale>
          <a:sx n="83" d="100"/>
          <a:sy n="83" d="100"/>
        </p:scale>
        <p:origin x="-120" y="-168"/>
      </p:cViewPr>
      <p:guideLst>
        <p:guide orient="horz" pos="1872"/>
        <p:guide orient="horz" pos="3456"/>
        <p:guide pos="544"/>
        <p:guide pos="755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117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9E5DE-5FFC-4DBE-9A7F-2C9F568D0D45}" type="datetimeFigureOut">
              <a:rPr lang="en-US" smtClean="0"/>
              <a:pPr/>
              <a:t>11/28/10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5D97C-649C-43F9-ADD9-F4FB952302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6582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884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1C05A-BBAC-0741-9B8E-1278839E95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5D97C-649C-43F9-ADD9-F4FB9523026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1323" y="811225"/>
            <a:ext cx="2338743" cy="18332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" y="3068187"/>
            <a:ext cx="12690496" cy="1247622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039" tIns="65020" rIns="130039" bIns="65020" rtlCol="0" anchor="ctr"/>
          <a:lstStyle/>
          <a:p>
            <a:pPr algn="ctr"/>
            <a:endParaRPr lang="en-US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936" y="3201629"/>
            <a:ext cx="4113505" cy="100602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300480" y="4327851"/>
            <a:ext cx="11379200" cy="5425749"/>
          </a:xfrm>
          <a:solidFill>
            <a:srgbClr val="E4E6DE"/>
          </a:solidFill>
        </p:spPr>
        <p:txBody>
          <a:bodyPr lIns="390118" tIns="130039" bIns="130039" anchor="t" anchorCtr="0">
            <a:noAutofit/>
          </a:bodyPr>
          <a:lstStyle>
            <a:lvl1pPr>
              <a:defRPr sz="28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358356" y="9234313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593725" y="9234313"/>
            <a:ext cx="4118187" cy="519289"/>
          </a:xfrm>
        </p:spPr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99590"/>
            <a:ext cx="12679680" cy="1300480"/>
          </a:xfrm>
          <a:solidFill>
            <a:schemeClr val="tx2"/>
          </a:solidFill>
        </p:spPr>
        <p:txBody>
          <a:bodyPr vert="horz" lIns="1690511" tIns="65020" rIns="390118" bIns="65020" rtlCol="0" anchor="ctr">
            <a:normAutofit/>
          </a:bodyPr>
          <a:lstStyle>
            <a:lvl1pPr marL="0" indent="0" algn="l" defTabSz="1300393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05139" y="2913075"/>
            <a:ext cx="4874543" cy="5982208"/>
          </a:xfrm>
        </p:spPr>
        <p:txBody>
          <a:bodyPr>
            <a:normAutofit/>
          </a:bodyPr>
          <a:lstStyle>
            <a:lvl1pPr marL="0" indent="0">
              <a:buNone/>
              <a:defRPr sz="3400"/>
            </a:lvl1pPr>
            <a:lvl2pPr marL="650197" indent="0">
              <a:buNone/>
              <a:defRPr sz="4000"/>
            </a:lvl2pPr>
            <a:lvl3pPr marL="1300393" indent="0">
              <a:buNone/>
              <a:defRPr sz="3400"/>
            </a:lvl3pPr>
            <a:lvl4pPr marL="1950590" indent="0">
              <a:buNone/>
              <a:defRPr sz="2800"/>
            </a:lvl4pPr>
            <a:lvl5pPr marL="2600786" indent="0">
              <a:buNone/>
              <a:defRPr sz="2800"/>
            </a:lvl5pPr>
            <a:lvl6pPr marL="3250983" indent="0">
              <a:buNone/>
              <a:defRPr sz="2800"/>
            </a:lvl6pPr>
            <a:lvl7pPr marL="3901180" indent="0">
              <a:buNone/>
              <a:defRPr sz="2800"/>
            </a:lvl7pPr>
            <a:lvl8pPr marL="4551376" indent="0">
              <a:buNone/>
              <a:defRPr sz="2800"/>
            </a:lvl8pPr>
            <a:lvl9pPr marL="5201573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0480" y="2900070"/>
            <a:ext cx="6502400" cy="600821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26" tIns="390118" rIns="390118" bIns="390118" rtlCol="0" anchor="t" anchorCtr="0">
            <a:normAutofit/>
          </a:bodyPr>
          <a:lstStyle>
            <a:lvl1pPr marL="0" indent="0"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197" indent="0">
              <a:buNone/>
              <a:defRPr sz="1700"/>
            </a:lvl2pPr>
            <a:lvl3pPr marL="1300393" indent="0">
              <a:buNone/>
              <a:defRPr sz="1400"/>
            </a:lvl3pPr>
            <a:lvl4pPr marL="1950590" indent="0">
              <a:buNone/>
              <a:defRPr sz="1300"/>
            </a:lvl4pPr>
            <a:lvl5pPr marL="2600786" indent="0">
              <a:buNone/>
              <a:defRPr sz="1300"/>
            </a:lvl5pPr>
            <a:lvl6pPr marL="3250983" indent="0">
              <a:buNone/>
              <a:defRPr sz="1300"/>
            </a:lvl6pPr>
            <a:lvl7pPr marL="3901180" indent="0">
              <a:buNone/>
              <a:defRPr sz="1300"/>
            </a:lvl7pPr>
            <a:lvl8pPr marL="4551376" indent="0">
              <a:buNone/>
              <a:defRPr sz="1300"/>
            </a:lvl8pPr>
            <a:lvl9pPr marL="5201573" indent="0">
              <a:buNone/>
              <a:defRPr sz="1300"/>
            </a:lvl9pPr>
          </a:lstStyle>
          <a:p>
            <a:pPr marL="0" lvl="0" indent="0" algn="l" defTabSz="1300393" rtl="0" eaLnBrk="1" latinLnBrk="0" hangingPunct="1">
              <a:spcBef>
                <a:spcPts val="2844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8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59" bIns="19505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1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26" tIns="195059" rIns="390118" bIns="195059" rtlCol="0" anchor="t" anchorCtr="0">
            <a:normAutofit/>
          </a:bodyPr>
          <a:lstStyle>
            <a:lvl1pPr marL="0" indent="0" algn="l" defTabSz="1300393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0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11361138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59" bIns="19505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1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26" tIns="195059" rIns="390118" bIns="195059" rtlCol="0" anchor="t" anchorCtr="0">
            <a:normAutofit/>
          </a:bodyPr>
          <a:lstStyle>
            <a:lvl1pPr marL="0" indent="0" algn="l" defTabSz="1300393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0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58356" y="267748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5670093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009587" y="1606475"/>
            <a:ext cx="5670093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852160"/>
            <a:ext cx="12679680" cy="1248461"/>
          </a:xfrm>
        </p:spPr>
        <p:txBody>
          <a:bodyPr tIns="195059" bIns="195059" anchor="b" anchorCtr="0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7114391"/>
            <a:ext cx="11379200" cy="2639211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26" tIns="195059" rIns="390118" bIns="195059" rtlCol="0" anchor="t" anchorCtr="0">
            <a:normAutofit/>
          </a:bodyPr>
          <a:lstStyle>
            <a:lvl1pPr marL="0" indent="0" algn="l" defTabSz="1300393" rtl="0" eaLnBrk="1" latinLnBrk="0" hangingPunct="1">
              <a:buNone/>
              <a:defRPr sz="23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0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58356" y="267748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9389466" cy="4239565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728960" y="1606475"/>
            <a:ext cx="1950720" cy="2106778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728960" y="3739262"/>
            <a:ext cx="1950720" cy="2106778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60075" y="1606478"/>
            <a:ext cx="1300480" cy="7869551"/>
          </a:xfrm>
        </p:spPr>
        <p:txBody>
          <a:bodyPr vert="eaVert" lIns="390118" tIns="975295" bIns="97529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9476" y="2467087"/>
            <a:ext cx="9139484" cy="64601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457764"/>
            <a:ext cx="12677423" cy="1127326"/>
          </a:xfrm>
          <a:solidFill>
            <a:srgbClr val="424242"/>
          </a:solidFill>
        </p:spPr>
        <p:txBody>
          <a:bodyPr lIns="1560472" anchor="ctr" anchorCtr="0">
            <a:normAutofit/>
          </a:bodyPr>
          <a:lstStyle>
            <a:lvl1pPr>
              <a:defRPr sz="4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160" y="2942035"/>
            <a:ext cx="10961589" cy="5970078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13" y="475650"/>
            <a:ext cx="3245761" cy="79380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9358356" y="9234313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593725" y="9234313"/>
            <a:ext cx="4118187" cy="519289"/>
          </a:xfrm>
        </p:spPr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39" tIns="65020" rIns="130039" bIns="650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147285"/>
            <a:ext cx="12679680" cy="1300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480" y="8453120"/>
            <a:ext cx="11379200" cy="130048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6126" tIns="130039" rIns="390118" bIns="130039" rtlCol="0" anchor="t" anchorCtr="0"/>
          <a:lstStyle>
            <a:lvl1pPr marL="0" indent="0" algn="l" defTabSz="1300393" rtl="0" eaLnBrk="1" latinLnBrk="0" hangingPunct="1">
              <a:spcBef>
                <a:spcPts val="427"/>
              </a:spcBef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0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318542" y="1606475"/>
            <a:ext cx="11361138" cy="5527040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51679"/>
            <a:ext cx="12679680" cy="3251200"/>
          </a:xfrm>
          <a:solidFill>
            <a:schemeClr val="tx2"/>
          </a:solidFill>
        </p:spPr>
        <p:txBody>
          <a:bodyPr vert="horz" lIns="1690511" tIns="65020" rIns="390118" bIns="65020" rtlCol="0" anchor="b" anchorCtr="0">
            <a:normAutofit/>
          </a:bodyPr>
          <a:lstStyle>
            <a:lvl1pPr marL="0" indent="0" algn="l" defTabSz="1300393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0480" y="7800330"/>
            <a:ext cx="11379200" cy="110540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26" tIns="130039" rIns="390118" bIns="130039" rtlCol="0" anchor="ctr" anchorCtr="0">
            <a:normAutofit/>
          </a:bodyPr>
          <a:lstStyle>
            <a:lvl1pPr marL="0" indent="0" algn="l" defTabSz="1300393" rtl="0" eaLnBrk="1" latinLnBrk="0" hangingPunct="1">
              <a:spcBef>
                <a:spcPts val="427"/>
              </a:spcBef>
              <a:buClr>
                <a:schemeClr val="accent1"/>
              </a:buClr>
              <a:buFont typeface="Wingdings 2" pitchFamily="18" charset="2"/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197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39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5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7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09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1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37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57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39" tIns="65020" rIns="130039" bIns="650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9476" y="3691467"/>
            <a:ext cx="5071872" cy="523578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37" y="3691467"/>
            <a:ext cx="5071872" cy="523578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8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39" tIns="65020" rIns="130039" bIns="650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725" y="2869637"/>
            <a:ext cx="5071872" cy="1248550"/>
          </a:xfrm>
        </p:spPr>
        <p:txBody>
          <a:bodyPr anchor="b">
            <a:noAutofit/>
          </a:bodyPr>
          <a:lstStyle>
            <a:lvl1pPr marL="0" indent="0">
              <a:buNone/>
              <a:defRPr sz="3400" b="0"/>
            </a:lvl1pPr>
            <a:lvl2pPr marL="650197" indent="0">
              <a:buNone/>
              <a:defRPr sz="2800" b="1"/>
            </a:lvl2pPr>
            <a:lvl3pPr marL="1300393" indent="0">
              <a:buNone/>
              <a:defRPr sz="2600" b="1"/>
            </a:lvl3pPr>
            <a:lvl4pPr marL="1950590" indent="0">
              <a:buNone/>
              <a:defRPr sz="2300" b="1"/>
            </a:lvl4pPr>
            <a:lvl5pPr marL="2600786" indent="0">
              <a:buNone/>
              <a:defRPr sz="2300" b="1"/>
            </a:lvl5pPr>
            <a:lvl6pPr marL="3250983" indent="0">
              <a:buNone/>
              <a:defRPr sz="2300" b="1"/>
            </a:lvl6pPr>
            <a:lvl7pPr marL="3901180" indent="0">
              <a:buNone/>
              <a:defRPr sz="2300" b="1"/>
            </a:lvl7pPr>
            <a:lvl8pPr marL="4551376" indent="0">
              <a:buNone/>
              <a:defRPr sz="2300" b="1"/>
            </a:lvl8pPr>
            <a:lvl9pPr marL="5201573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725" y="4360432"/>
            <a:ext cx="5071872" cy="4566821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20937" y="2869637"/>
            <a:ext cx="5071872" cy="1248550"/>
          </a:xfrm>
        </p:spPr>
        <p:txBody>
          <a:bodyPr anchor="b">
            <a:noAutofit/>
          </a:bodyPr>
          <a:lstStyle>
            <a:lvl1pPr marL="0" indent="0">
              <a:buNone/>
              <a:defRPr sz="3400" b="0"/>
            </a:lvl1pPr>
            <a:lvl2pPr marL="650197" indent="0">
              <a:buNone/>
              <a:defRPr sz="2800" b="1"/>
            </a:lvl2pPr>
            <a:lvl3pPr marL="1300393" indent="0">
              <a:buNone/>
              <a:defRPr sz="2600" b="1"/>
            </a:lvl3pPr>
            <a:lvl4pPr marL="1950590" indent="0">
              <a:buNone/>
              <a:defRPr sz="2300" b="1"/>
            </a:lvl4pPr>
            <a:lvl5pPr marL="2600786" indent="0">
              <a:buNone/>
              <a:defRPr sz="2300" b="1"/>
            </a:lvl5pPr>
            <a:lvl6pPr marL="3250983" indent="0">
              <a:buNone/>
              <a:defRPr sz="2300" b="1"/>
            </a:lvl6pPr>
            <a:lvl7pPr marL="3901180" indent="0">
              <a:buNone/>
              <a:defRPr sz="2300" b="1"/>
            </a:lvl7pPr>
            <a:lvl8pPr marL="4551376" indent="0">
              <a:buNone/>
              <a:defRPr sz="2300" b="1"/>
            </a:lvl8pPr>
            <a:lvl9pPr marL="5201573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20937" y="4360432"/>
            <a:ext cx="5071872" cy="4566821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58356" y="267748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93725" y="267748"/>
            <a:ext cx="4118187" cy="519289"/>
          </a:xfrm>
        </p:spPr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23773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450985" y="4130937"/>
            <a:ext cx="4811776" cy="225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aight Connector 16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39" tIns="65020" rIns="130039" bIns="650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39" tIns="65020" rIns="130039" bIns="650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 userDrawn="1"/>
        </p:nvSpPr>
        <p:spPr bwMode="auto">
          <a:xfrm>
            <a:off x="650240" y="9035627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39" tIns="65020" rIns="130039" bIns="65020" anchor="t" compatLnSpc="1"/>
          <a:lstStyle/>
          <a:p>
            <a:endParaRPr kumimoji="0" lang="en-US"/>
          </a:p>
        </p:txBody>
      </p:sp>
      <p:sp>
        <p:nvSpPr>
          <p:cNvPr id="6" name="Straight Connector 5"/>
          <p:cNvSpPr>
            <a:spLocks noChangeShapeType="1"/>
          </p:cNvSpPr>
          <p:nvPr userDrawn="1"/>
        </p:nvSpPr>
        <p:spPr bwMode="auto">
          <a:xfrm>
            <a:off x="634999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39" tIns="65020" rIns="130039" bIns="650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99590"/>
            <a:ext cx="12679680" cy="1300480"/>
          </a:xfrm>
          <a:solidFill>
            <a:schemeClr val="tx2"/>
          </a:solidFill>
        </p:spPr>
        <p:txBody>
          <a:bodyPr vert="horz" lIns="1690511" tIns="65020" rIns="390118" bIns="65020" rtlCol="0" anchor="ctr">
            <a:normAutofit/>
          </a:bodyPr>
          <a:lstStyle>
            <a:lvl1pPr marL="0" indent="0" algn="l" defTabSz="1300393" rtl="0" eaLnBrk="1" latinLnBrk="0" hangingPunct="1">
              <a:spcBef>
                <a:spcPct val="0"/>
              </a:spcBef>
              <a:buNone/>
              <a:defRPr sz="51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0937" y="3684694"/>
            <a:ext cx="5071872" cy="5242560"/>
          </a:xfrm>
        </p:spPr>
        <p:txBody>
          <a:bodyPr/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1354" y="2900069"/>
            <a:ext cx="5071872" cy="600821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416126" tIns="390118" rIns="390118" bIns="390118" rtlCol="0" anchor="t" anchorCtr="0">
            <a:normAutofit/>
          </a:bodyPr>
          <a:lstStyle>
            <a:lvl1pPr marL="0" indent="0" algn="l" defTabSz="1300393" rtl="0" eaLnBrk="1" latinLnBrk="0" hangingPunct="1">
              <a:spcBef>
                <a:spcPts val="2844"/>
              </a:spcBef>
              <a:buClr>
                <a:schemeClr val="accent1"/>
              </a:buClr>
              <a:buFont typeface="Wingdings 2" pitchFamily="18" charset="2"/>
              <a:buNone/>
              <a:defRPr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50197" indent="0">
              <a:buNone/>
              <a:defRPr sz="1700"/>
            </a:lvl2pPr>
            <a:lvl3pPr marL="1300393" indent="0">
              <a:buNone/>
              <a:defRPr sz="1400"/>
            </a:lvl3pPr>
            <a:lvl4pPr marL="1950590" indent="0">
              <a:buNone/>
              <a:defRPr sz="1300"/>
            </a:lvl4pPr>
            <a:lvl5pPr marL="2600786" indent="0">
              <a:buNone/>
              <a:defRPr sz="1300"/>
            </a:lvl5pPr>
            <a:lvl6pPr marL="3250983" indent="0">
              <a:buNone/>
              <a:defRPr sz="1300"/>
            </a:lvl6pPr>
            <a:lvl7pPr marL="3901180" indent="0">
              <a:buNone/>
              <a:defRPr sz="1300"/>
            </a:lvl7pPr>
            <a:lvl8pPr marL="4551376" indent="0">
              <a:buNone/>
              <a:defRPr sz="1300"/>
            </a:lvl8pPr>
            <a:lvl9pPr marL="5201573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58356" y="267748"/>
            <a:ext cx="3034453" cy="519289"/>
          </a:xfrm>
        </p:spPr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634999" y="9052743"/>
            <a:ext cx="117043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30039" tIns="65020" rIns="130039" bIns="650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" y="1598373"/>
            <a:ext cx="12677423" cy="1300480"/>
          </a:xfrm>
          <a:prstGeom prst="rect">
            <a:avLst/>
          </a:prstGeom>
          <a:solidFill>
            <a:schemeClr val="tx2"/>
          </a:solidFill>
        </p:spPr>
        <p:txBody>
          <a:bodyPr vert="horz" lIns="1690511" tIns="65020" rIns="390118" bIns="650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4959" y="3691468"/>
            <a:ext cx="10823788" cy="5220646"/>
          </a:xfrm>
          <a:prstGeom prst="rect">
            <a:avLst/>
          </a:prstGeom>
        </p:spPr>
        <p:txBody>
          <a:bodyPr vert="horz" lIns="130039" tIns="65020" rIns="130039" bIns="650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58356" y="267748"/>
            <a:ext cx="3034453" cy="519289"/>
          </a:xfrm>
          <a:prstGeom prst="rect">
            <a:avLst/>
          </a:prstGeom>
        </p:spPr>
        <p:txBody>
          <a:bodyPr vert="horz" lIns="130039" tIns="65020" rIns="130039" bIns="650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3725" y="267748"/>
            <a:ext cx="4118187" cy="519289"/>
          </a:xfrm>
          <a:prstGeom prst="rect">
            <a:avLst/>
          </a:prstGeom>
        </p:spPr>
        <p:txBody>
          <a:bodyPr vert="horz" lIns="130039" tIns="65020" rIns="130039" bIns="650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01183" y="9342687"/>
            <a:ext cx="650240" cy="519289"/>
          </a:xfrm>
          <a:prstGeom prst="rect">
            <a:avLst/>
          </a:prstGeom>
        </p:spPr>
        <p:txBody>
          <a:bodyPr vert="horz" lIns="130039" tIns="65020" rIns="130039" bIns="650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A426C1A-D210-4B4B-86AA-6AEDDDCCF5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00482" y="0"/>
            <a:ext cx="11376943" cy="2600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300482" y="9493504"/>
            <a:ext cx="11376943" cy="26009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</p:sldLayoutIdLst>
  <p:hf hdr="0"/>
  <p:txStyles>
    <p:titleStyle>
      <a:lvl1pPr marL="0" indent="0" algn="l" defTabSz="1300393" rtl="0" eaLnBrk="1" latinLnBrk="0" hangingPunct="1">
        <a:spcBef>
          <a:spcPct val="0"/>
        </a:spcBef>
        <a:buNone/>
        <a:defRPr sz="51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87647" indent="-487647" algn="l" defTabSz="1300393" rtl="0" eaLnBrk="1" latinLnBrk="0" hangingPunct="1">
        <a:spcBef>
          <a:spcPts val="2844"/>
        </a:spcBef>
        <a:buClr>
          <a:schemeClr val="accent1"/>
        </a:buClr>
        <a:buFont typeface="Wingdings 2" pitchFamily="18" charset="2"/>
        <a:buChar char="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75295" indent="-478616" algn="l" defTabSz="1300393" rtl="0" eaLnBrk="1" latinLnBrk="0" hangingPunct="1">
        <a:spcBef>
          <a:spcPts val="853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471973" indent="-496678" algn="l" defTabSz="1300393" rtl="0" eaLnBrk="1" latinLnBrk="0" hangingPunct="1">
        <a:spcBef>
          <a:spcPts val="853"/>
        </a:spcBef>
        <a:buClr>
          <a:schemeClr val="accent1"/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950590" indent="-478616" algn="l" defTabSz="1300393" rtl="0" eaLnBrk="1" latinLnBrk="0" hangingPunct="1">
        <a:spcBef>
          <a:spcPts val="853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447268" indent="-496678" algn="l" defTabSz="1300393" rtl="0" eaLnBrk="1" latinLnBrk="0" hangingPunct="1">
        <a:spcBef>
          <a:spcPts val="853"/>
        </a:spcBef>
        <a:buClr>
          <a:schemeClr val="accent1"/>
        </a:buClr>
        <a:buFont typeface="Wingdings 2" pitchFamily="18" charset="2"/>
        <a:buChar char="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3576081" indent="-325098" algn="l" defTabSz="1300393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278" indent="-325098" algn="l" defTabSz="1300393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475" indent="-325098" algn="l" defTabSz="1300393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671" indent="-325098" algn="l" defTabSz="1300393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197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93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90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86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83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80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376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573" algn="l" defTabSz="1300393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aust.cct.lsu.edu/trac/saga/wiki/NeSC2009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cct.lsu.edu/repos/saga-projects/tutorial/general_tutorial" TargetMode="External"/><Relationship Id="rId4" Type="http://schemas.openxmlformats.org/officeDocument/2006/relationships/hyperlink" Target="http://saga.cct.lsu.edu/software/cpp/documentation/tutorials/loni-training-2010" TargetMode="External"/><Relationship Id="rId5" Type="http://schemas.openxmlformats.org/officeDocument/2006/relationships/hyperlink" Target="http://static.saga.cct.lsu.edu/apidoc/python/latest/" TargetMode="External"/><Relationship Id="rId6" Type="http://schemas.openxmlformats.org/officeDocument/2006/relationships/hyperlink" Target="http://static.saga.cct.lsu.edu/apidoc/cpp/latest/" TargetMode="External"/><Relationship Id="rId7" Type="http://schemas.openxmlformats.org/officeDocument/2006/relationships/hyperlink" Target="http://static.saga.cct.lsu.edu/docs/programming_guide/html/saga-programming-guid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00480" y="6141156"/>
            <a:ext cx="11379200" cy="3612444"/>
          </a:xfrm>
        </p:spPr>
        <p:txBody>
          <a:bodyPr/>
          <a:lstStyle/>
          <a:p>
            <a:r>
              <a:rPr lang="en-US" dirty="0" smtClean="0"/>
              <a:t>Building and Installing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390138"/>
          <a:lstStyle/>
          <a:p>
            <a:r>
              <a:rPr lang="en-US" dirty="0" smtClean="0"/>
              <a:t>SAGA API Examples: Shell, Python and C++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70058" y="8935683"/>
            <a:ext cx="672331" cy="6594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67233" y="8919839"/>
            <a:ext cx="659422" cy="6594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8474" y="8969478"/>
            <a:ext cx="1535552" cy="599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de-DE" sz="3600" dirty="0" smtClean="0"/>
              <a:t>What is it?</a:t>
            </a:r>
          </a:p>
          <a:p>
            <a:pPr lvl="1" fontAlgn="ctr"/>
            <a:r>
              <a:rPr lang="de-DE" sz="3100" dirty="0" smtClean="0"/>
              <a:t>Central data store with </a:t>
            </a:r>
          </a:p>
          <a:p>
            <a:pPr lvl="2" fontAlgn="ctr"/>
            <a:r>
              <a:rPr lang="de-DE" sz="2700" dirty="0" smtClean="0"/>
              <a:t>Hierachical keys</a:t>
            </a:r>
          </a:p>
          <a:p>
            <a:pPr lvl="2" fontAlgn="ctr"/>
            <a:r>
              <a:rPr lang="de-DE" sz="2700" dirty="0" smtClean="0"/>
              <a:t>Attributes</a:t>
            </a:r>
          </a:p>
          <a:p>
            <a:pPr lvl="1" fontAlgn="ctr"/>
            <a:r>
              <a:rPr lang="de-DE" sz="3100" dirty="0" smtClean="0"/>
              <a:t>Filesystem like structure</a:t>
            </a:r>
          </a:p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100" dirty="0" smtClean="0"/>
              <a:t>Depends on SAGA adaptors</a:t>
            </a:r>
          </a:p>
          <a:p>
            <a:pPr lvl="1" fontAlgn="ctr"/>
            <a:r>
              <a:rPr lang="de-DE" sz="3100" dirty="0" smtClean="0"/>
              <a:t>Local adaptor:</a:t>
            </a:r>
          </a:p>
          <a:p>
            <a:pPr lvl="2" fontAlgn="ctr"/>
            <a:r>
              <a:rPr lang="de-DE" sz="2700" dirty="0" smtClean="0"/>
              <a:t>Local backend: SQLite3</a:t>
            </a:r>
          </a:p>
          <a:p>
            <a:pPr lvl="2" fontAlgn="ctr"/>
            <a:r>
              <a:rPr lang="de-DE" sz="2700" dirty="0" smtClean="0"/>
              <a:t>Remote backend: PostgreSQL</a:t>
            </a:r>
          </a:p>
          <a:p>
            <a:pPr lvl="1" fontAlgn="ctr"/>
            <a:r>
              <a:rPr lang="de-DE" sz="3100" dirty="0" smtClean="0"/>
              <a:t>Also available: Hadoop H-Base, Hypertable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saga-advert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14472680"/>
              </p:ext>
            </p:extLst>
          </p:nvPr>
        </p:nvGraphicFramePr>
        <p:xfrm>
          <a:off x="863599" y="3005798"/>
          <a:ext cx="11109569" cy="535499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57601"/>
                <a:gridCol w="7451968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list_directory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&lt;advert-url&gt; &lt;pattern&gt;</a:t>
                      </a:r>
                    </a:p>
                  </a:txBody>
                  <a:tcPr/>
                </a:tc>
              </a:tr>
              <a:tr h="828379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add_directory</a:t>
                      </a:r>
                    </a:p>
                    <a:p>
                      <a:r>
                        <a:rPr lang="de-DE" sz="2400" dirty="0" smtClean="0"/>
                        <a:t>remove_directory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828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add_entry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remove_entry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store_string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&lt;string&gt;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retrieve_string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list_attributes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set_attribute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 &lt;value&gt;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remove_attribute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&lt;advert-url&gt;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&lt;key&gt;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de-DE" dirty="0" smtClean="0"/>
              <a:t>All in one of all command line tools as mentioned earlier</a:t>
            </a:r>
          </a:p>
          <a:p>
            <a:pPr fontAlgn="ctr"/>
            <a:r>
              <a:rPr lang="de-DE" dirty="0" smtClean="0"/>
              <a:t>Keeps context in between commands</a:t>
            </a:r>
          </a:p>
          <a:p>
            <a:pPr fontAlgn="ctr"/>
            <a:r>
              <a:rPr lang="de-DE" dirty="0" smtClean="0"/>
              <a:t>Navigate (remote) filesystems (advert, replica too!)</a:t>
            </a:r>
          </a:p>
          <a:p>
            <a:pPr fontAlgn="ctr"/>
            <a:r>
              <a:rPr lang="de-DE" dirty="0" smtClean="0"/>
              <a:t>Launch (remote) jobs, uses io redirection to access in/out</a:t>
            </a:r>
          </a:p>
          <a:p>
            <a:pPr fontAlgn="ctr"/>
            <a:r>
              <a:rPr lang="de-DE" dirty="0" smtClean="0"/>
              <a:t>All commands are implemented using SAGA</a:t>
            </a:r>
          </a:p>
          <a:p>
            <a:pPr fontAlgn="ctr"/>
            <a:endParaRPr lang="de-DE" dirty="0" smtClean="0"/>
          </a:p>
          <a:p>
            <a:pPr fontAlgn="ctr"/>
            <a:endParaRPr lang="de-DE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 supported commands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07099573"/>
              </p:ext>
            </p:extLst>
          </p:nvPr>
        </p:nvGraphicFramePr>
        <p:xfrm>
          <a:off x="1016000" y="2971801"/>
          <a:ext cx="10972800" cy="346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886199"/>
                <a:gridCol w="7086601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File system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pwd, ls, mv, cp, cd, mkdir, rmdir, touch,</a:t>
                      </a:r>
                      <a:r>
                        <a:rPr lang="de-DE" sz="2400" baseline="0" dirty="0" smtClean="0"/>
                        <a:t> cat</a:t>
                      </a:r>
                      <a:endParaRPr lang="de-DE" sz="2400" dirty="0" smtClean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Job</a:t>
                      </a:r>
                      <a:r>
                        <a:rPr lang="en-US" sz="2400" baseline="0" dirty="0" smtClean="0"/>
                        <a:t> package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suspend, resume, kill, status, ps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8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replica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rep_find,  rep_list, rep_add,</a:t>
                      </a:r>
                      <a:r>
                        <a:rPr kumimoji="0" lang="de-DE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rep_remove, rep_update, rep_replicate</a:t>
                      </a:r>
                      <a:endParaRPr kumimoji="0" lang="de-DE" sz="2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setenv, getenv, env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add_proxy, remove_proxy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a file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saga</a:t>
            </a:r>
            <a:br>
              <a:rPr lang="en-US" dirty="0" smtClean="0"/>
            </a:br>
            <a:r>
              <a:rPr lang="en-US" dirty="0" err="1" smtClean="0"/>
              <a:t>src</a:t>
            </a:r>
            <a:r>
              <a:rPr lang="en-US" dirty="0" smtClean="0"/>
              <a:t> = </a:t>
            </a:r>
            <a:r>
              <a:rPr lang="en-US" dirty="0" err="1" smtClean="0"/>
              <a:t>url</a:t>
            </a:r>
            <a:r>
              <a:rPr lang="en-US" dirty="0" smtClean="0"/>
              <a:t>(' … ')</a:t>
            </a:r>
            <a:br>
              <a:rPr lang="en-US" dirty="0" smtClean="0"/>
            </a:br>
            <a:r>
              <a:rPr lang="en-US" dirty="0" err="1" smtClean="0"/>
              <a:t>dst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url</a:t>
            </a:r>
            <a:r>
              <a:rPr lang="en-US" dirty="0"/>
              <a:t>(' … ')</a:t>
            </a:r>
            <a:br>
              <a:rPr lang="en-US" dirty="0"/>
            </a:br>
            <a:r>
              <a:rPr lang="en-US" dirty="0" smtClean="0"/>
              <a:t>f = </a:t>
            </a:r>
            <a:r>
              <a:rPr lang="en-US" dirty="0" err="1" smtClean="0"/>
              <a:t>filesystem.file</a:t>
            </a:r>
            <a:r>
              <a:rPr lang="en-US" dirty="0" smtClean="0"/>
              <a:t>(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filesystem.ReadWrite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f.copy</a:t>
            </a:r>
            <a:r>
              <a:rPr lang="en-US" dirty="0" smtClean="0"/>
              <a:t>(</a:t>
            </a:r>
            <a:r>
              <a:rPr lang="en-US" dirty="0" err="1" smtClean="0"/>
              <a:t>dst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4354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directory file listing</a:t>
            </a:r>
          </a:p>
          <a:p>
            <a:pPr marL="0" indent="0">
              <a:buNone/>
              <a:tabLst>
                <a:tab pos="3206586" algn="l"/>
              </a:tabLst>
            </a:pPr>
            <a:r>
              <a:rPr lang="en-US" dirty="0" smtClean="0"/>
              <a:t>using saga</a:t>
            </a:r>
            <a:br>
              <a:rPr lang="en-US" dirty="0" smtClean="0"/>
            </a:br>
            <a:r>
              <a:rPr lang="en-US" dirty="0" err="1" smtClean="0"/>
              <a:t>src</a:t>
            </a:r>
            <a:r>
              <a:rPr lang="en-US" dirty="0" smtClean="0"/>
              <a:t> = </a:t>
            </a:r>
            <a:r>
              <a:rPr lang="en-US" dirty="0" err="1" smtClean="0"/>
              <a:t>url</a:t>
            </a:r>
            <a:r>
              <a:rPr lang="en-US" dirty="0" smtClean="0"/>
              <a:t>(' … ')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</a:t>
            </a:r>
            <a:r>
              <a:rPr lang="en-US" dirty="0" smtClean="0"/>
              <a:t> = </a:t>
            </a:r>
            <a:r>
              <a:rPr lang="en-US" dirty="0" err="1" smtClean="0"/>
              <a:t>filesystem.directory</a:t>
            </a:r>
            <a:r>
              <a:rPr lang="en-US" dirty="0" smtClean="0"/>
              <a:t>(</a:t>
            </a:r>
            <a:r>
              <a:rPr lang="en-US" dirty="0" err="1" smtClean="0"/>
              <a:t>src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names</a:t>
            </a:r>
            <a:r>
              <a:rPr lang="en-US" dirty="0" smtClean="0"/>
              <a:t> = </a:t>
            </a:r>
            <a:r>
              <a:rPr lang="en-US" dirty="0" err="1"/>
              <a:t>d</a:t>
            </a:r>
            <a:r>
              <a:rPr lang="en-US" dirty="0" err="1" smtClean="0"/>
              <a:t>.list</a:t>
            </a:r>
            <a:r>
              <a:rPr lang="en-US" dirty="0" smtClean="0"/>
              <a:t>('*')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 name in names:</a:t>
            </a:r>
            <a:br>
              <a:rPr lang="en-US" dirty="0" smtClean="0"/>
            </a:br>
            <a:r>
              <a:rPr lang="en-US" dirty="0" smtClean="0"/>
              <a:t>    ns = </a:t>
            </a:r>
            <a:r>
              <a:rPr lang="en-US" dirty="0" err="1" smtClean="0"/>
              <a:t>saga.name_space.entry</a:t>
            </a:r>
            <a:r>
              <a:rPr lang="en-US" dirty="0" smtClean="0"/>
              <a:t>(name)</a:t>
            </a:r>
            <a:br>
              <a:rPr lang="en-US" dirty="0" smtClean="0"/>
            </a:br>
            <a:r>
              <a:rPr lang="en-US" dirty="0" smtClean="0"/>
              <a:t>    if </a:t>
            </a:r>
            <a:r>
              <a:rPr lang="en-US" dirty="0" err="1" smtClean="0"/>
              <a:t>ns.is_dir</a:t>
            </a:r>
            <a:r>
              <a:rPr lang="en-US" dirty="0" smtClean="0"/>
              <a:t>():		print 'd ',  name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 smtClean="0"/>
              <a:t>ns.is_link</a:t>
            </a:r>
            <a:r>
              <a:rPr lang="en-US" dirty="0" smtClean="0"/>
              <a:t>():	print '-&gt;', </a:t>
            </a:r>
            <a:r>
              <a:rPr lang="en-US" dirty="0" err="1" smtClean="0"/>
              <a:t>ns.read_link</a:t>
            </a:r>
            <a:r>
              <a:rPr lang="en-US" dirty="0" smtClean="0"/>
              <a:t>()</a:t>
            </a:r>
            <a:br>
              <a:rPr lang="en-US" dirty="0" smtClean="0"/>
            </a:br>
            <a:r>
              <a:rPr lang="en-US" dirty="0" smtClean="0"/>
              <a:t>    else:		print '  ',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1074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smtClean="0"/>
              <a:t>Job Package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job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mport saga</a:t>
            </a:r>
          </a:p>
          <a:p>
            <a:pPr marL="0" indent="0">
              <a:buNone/>
            </a:pPr>
            <a:r>
              <a:rPr lang="en-US" dirty="0" err="1" smtClean="0"/>
              <a:t>js_url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url</a:t>
            </a:r>
            <a:r>
              <a:rPr lang="en-US" dirty="0"/>
              <a:t>("fork://</a:t>
            </a:r>
            <a:r>
              <a:rPr lang="en-US" dirty="0" err="1"/>
              <a:t>localhost</a:t>
            </a:r>
            <a:r>
              <a:rPr lang="en-US" dirty="0"/>
              <a:t>/")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job_service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job.service</a:t>
            </a:r>
            <a:r>
              <a:rPr lang="en-US" dirty="0" smtClean="0"/>
              <a:t>(</a:t>
            </a:r>
            <a:r>
              <a:rPr lang="en-US" dirty="0" err="1" smtClean="0"/>
              <a:t>js_url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job_desc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job.description</a:t>
            </a:r>
            <a:r>
              <a:rPr lang="en-US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job_desc.executable</a:t>
            </a:r>
            <a:r>
              <a:rPr lang="en-US" dirty="0" smtClean="0"/>
              <a:t> </a:t>
            </a:r>
            <a:r>
              <a:rPr lang="en-US" dirty="0"/>
              <a:t>= "touch"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job_desc.arguments</a:t>
            </a:r>
            <a:r>
              <a:rPr lang="en-US" dirty="0" smtClean="0"/>
              <a:t> </a:t>
            </a:r>
            <a:r>
              <a:rPr lang="en-US" dirty="0"/>
              <a:t>= ["-a", </a:t>
            </a:r>
            <a:r>
              <a:rPr lang="en-US" dirty="0" err="1"/>
              <a:t>self.filename_a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my_job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job_service.create_job</a:t>
            </a:r>
            <a:r>
              <a:rPr lang="en-US" dirty="0"/>
              <a:t>(</a:t>
            </a:r>
            <a:r>
              <a:rPr lang="en-US" dirty="0" err="1"/>
              <a:t>job_desc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my_job.run</a:t>
            </a:r>
            <a:r>
              <a:rPr lang="en-US" dirty="0"/>
              <a:t>()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59702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Job Package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job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mport saga</a:t>
            </a:r>
          </a:p>
          <a:p>
            <a:pPr marL="0" indent="0">
              <a:buNone/>
            </a:pPr>
            <a:r>
              <a:rPr lang="en-US" dirty="0" err="1"/>
              <a:t>js_url</a:t>
            </a:r>
            <a:r>
              <a:rPr lang="en-US" dirty="0"/>
              <a:t> = saga.url("fork://</a:t>
            </a:r>
            <a:r>
              <a:rPr lang="en-US" dirty="0" err="1"/>
              <a:t>localhost</a:t>
            </a:r>
            <a:r>
              <a:rPr lang="en-US" dirty="0"/>
              <a:t>/")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job_service</a:t>
            </a:r>
            <a:r>
              <a:rPr lang="en-US" dirty="0"/>
              <a:t> = </a:t>
            </a:r>
            <a:r>
              <a:rPr lang="en-US" dirty="0" err="1" smtClean="0"/>
              <a:t>job.service</a:t>
            </a:r>
            <a:r>
              <a:rPr lang="en-US" dirty="0" smtClean="0"/>
              <a:t>(</a:t>
            </a:r>
            <a:r>
              <a:rPr lang="en-US" dirty="0" err="1" smtClean="0"/>
              <a:t>js_url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(job, sin, </a:t>
            </a:r>
            <a:r>
              <a:rPr lang="en-US" dirty="0" err="1"/>
              <a:t>sout</a:t>
            </a:r>
            <a:r>
              <a:rPr lang="en-US" dirty="0"/>
              <a:t>, </a:t>
            </a:r>
            <a:r>
              <a:rPr lang="en-US" dirty="0" err="1"/>
              <a:t>serr</a:t>
            </a:r>
            <a:r>
              <a:rPr lang="en-US" dirty="0"/>
              <a:t>) = </a:t>
            </a:r>
            <a:r>
              <a:rPr lang="en-US" dirty="0" err="1"/>
              <a:t>job_service.run_job</a:t>
            </a:r>
            <a:r>
              <a:rPr lang="en-US" dirty="0" smtClean="0"/>
              <a:t>(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	</a:t>
            </a:r>
            <a:r>
              <a:rPr lang="en-US" dirty="0" smtClean="0"/>
              <a:t>"/</a:t>
            </a:r>
            <a:r>
              <a:rPr lang="en-US" dirty="0"/>
              <a:t>bin/echo -n HELLO SAGA</a:t>
            </a:r>
            <a:r>
              <a:rPr lang="en-US" dirty="0" smtClean="0"/>
              <a:t>")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</a:t>
            </a:r>
            <a:r>
              <a:rPr lang="en-US" dirty="0" smtClean="0"/>
              <a:t>rint </a:t>
            </a:r>
            <a:r>
              <a:rPr lang="en-US" dirty="0" err="1" smtClean="0"/>
              <a:t>sout.read</a:t>
            </a:r>
            <a:r>
              <a:rPr lang="en-US" dirty="0"/>
              <a:t>()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22440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API Example: </a:t>
            </a:r>
            <a:r>
              <a:rPr lang="en-US" dirty="0"/>
              <a:t>Advert </a:t>
            </a:r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and modify an advert entry</a:t>
            </a:r>
          </a:p>
          <a:p>
            <a:pPr marL="0" indent="0">
              <a:buNone/>
            </a:pPr>
            <a:r>
              <a:rPr lang="en-US" dirty="0" smtClean="0"/>
              <a:t># host A</a:t>
            </a:r>
            <a:br>
              <a:rPr lang="en-US" dirty="0" smtClean="0"/>
            </a:br>
            <a:r>
              <a:rPr lang="en-US" dirty="0" smtClean="0"/>
              <a:t>using saga</a:t>
            </a:r>
            <a:br>
              <a:rPr lang="en-US" dirty="0" smtClean="0"/>
            </a:br>
            <a:r>
              <a:rPr lang="en-US" dirty="0" smtClean="0"/>
              <a:t>name = </a:t>
            </a:r>
            <a:r>
              <a:rPr lang="en-US" dirty="0" err="1" smtClean="0"/>
              <a:t>url</a:t>
            </a:r>
            <a:r>
              <a:rPr lang="en-US" dirty="0" smtClean="0"/>
              <a:t>(' … ')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 = </a:t>
            </a:r>
            <a:r>
              <a:rPr lang="en-US" dirty="0" err="1" smtClean="0"/>
              <a:t>advert.entry</a:t>
            </a:r>
            <a:r>
              <a:rPr lang="en-US" dirty="0" smtClean="0"/>
              <a:t>(name, </a:t>
            </a:r>
            <a:r>
              <a:rPr lang="en-US" dirty="0" err="1" smtClean="0"/>
              <a:t>advert.ReadWrite|advert.Create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e.set_attribute</a:t>
            </a:r>
            <a:r>
              <a:rPr lang="en-US" dirty="0" smtClean="0"/>
              <a:t>('started', ' … ' )</a:t>
            </a:r>
          </a:p>
          <a:p>
            <a:pPr marL="0" indent="0">
              <a:buNone/>
            </a:pPr>
            <a:r>
              <a:rPr lang="en-US" dirty="0" smtClean="0"/>
              <a:t># host B</a:t>
            </a:r>
            <a:br>
              <a:rPr lang="en-US" dirty="0" smtClean="0"/>
            </a:br>
            <a:r>
              <a:rPr lang="en-US" dirty="0" smtClean="0"/>
              <a:t>using </a:t>
            </a:r>
            <a:r>
              <a:rPr lang="en-US" dirty="0"/>
              <a:t>saga</a:t>
            </a:r>
            <a:br>
              <a:rPr lang="en-US" dirty="0"/>
            </a:br>
            <a:r>
              <a:rPr lang="en-US" dirty="0"/>
              <a:t>name = </a:t>
            </a:r>
            <a:r>
              <a:rPr lang="en-US" dirty="0" err="1"/>
              <a:t>url</a:t>
            </a:r>
            <a:r>
              <a:rPr lang="en-US" dirty="0"/>
              <a:t>(' … ')</a:t>
            </a:r>
            <a:br>
              <a:rPr lang="en-US" dirty="0"/>
            </a:br>
            <a:r>
              <a:rPr lang="en-US" dirty="0"/>
              <a:t>e = </a:t>
            </a:r>
            <a:r>
              <a:rPr lang="en-US" dirty="0" err="1" smtClean="0"/>
              <a:t>advert.entry</a:t>
            </a:r>
            <a:r>
              <a:rPr lang="en-US" dirty="0" smtClean="0"/>
              <a:t>(name)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started = </a:t>
            </a:r>
            <a:r>
              <a:rPr lang="en-US" dirty="0" err="1" smtClean="0"/>
              <a:t>e.get_attribute</a:t>
            </a:r>
            <a:r>
              <a:rPr lang="en-US" dirty="0"/>
              <a:t>('started</a:t>
            </a:r>
            <a:r>
              <a:rPr lang="en-US" dirty="0" smtClean="0"/>
              <a:t>')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53681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</a:t>
            </a:r>
            <a:r>
              <a:rPr lang="en-US" dirty="0"/>
              <a:t>API </a:t>
            </a:r>
            <a:r>
              <a:rPr lang="en-US" dirty="0" smtClean="0"/>
              <a:t>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a file</a:t>
            </a:r>
          </a:p>
          <a:p>
            <a:pPr marL="0" indent="0">
              <a:buNone/>
            </a:pPr>
            <a:r>
              <a:rPr lang="en-US" dirty="0" smtClean="0"/>
              <a:t>saga::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(' … ');</a:t>
            </a:r>
            <a:br>
              <a:rPr lang="en-US" dirty="0" smtClean="0"/>
            </a:br>
            <a:r>
              <a:rPr lang="en-US" dirty="0"/>
              <a:t>saga::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 smtClean="0"/>
              <a:t>dst</a:t>
            </a:r>
            <a:r>
              <a:rPr lang="en-US" dirty="0" smtClean="0"/>
              <a:t> (' </a:t>
            </a:r>
            <a:r>
              <a:rPr lang="en-US" dirty="0"/>
              <a:t>… </a:t>
            </a:r>
            <a:r>
              <a:rPr lang="en-US" dirty="0" smtClean="0"/>
              <a:t>');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saga::file f(</a:t>
            </a:r>
            <a:r>
              <a:rPr lang="en-US" dirty="0" err="1" smtClean="0"/>
              <a:t>src</a:t>
            </a:r>
            <a:r>
              <a:rPr lang="en-US" dirty="0" smtClean="0"/>
              <a:t>, saga::</a:t>
            </a:r>
            <a:r>
              <a:rPr lang="en-US" dirty="0" err="1" smtClean="0"/>
              <a:t>filesystem</a:t>
            </a:r>
            <a:r>
              <a:rPr lang="en-US" dirty="0" smtClean="0"/>
              <a:t>::</a:t>
            </a:r>
            <a:r>
              <a:rPr lang="en-US" dirty="0" err="1" smtClean="0"/>
              <a:t>ReadWrite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f.copy</a:t>
            </a:r>
            <a:r>
              <a:rPr lang="en-US" dirty="0" smtClean="0"/>
              <a:t>(</a:t>
            </a:r>
            <a:r>
              <a:rPr lang="en-US" dirty="0" err="1" smtClean="0"/>
              <a:t>dst</a:t>
            </a:r>
            <a:r>
              <a:rPr lang="en-US" dirty="0" smtClean="0"/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6819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SAGA command line tools</a:t>
            </a:r>
          </a:p>
          <a:p>
            <a:r>
              <a:rPr lang="en-US" dirty="0" smtClean="0"/>
              <a:t>SAGA Python API</a:t>
            </a:r>
          </a:p>
          <a:p>
            <a:r>
              <a:rPr lang="en-US" dirty="0" smtClean="0"/>
              <a:t>SAGA C++ API</a:t>
            </a:r>
          </a:p>
          <a:p>
            <a:r>
              <a:rPr lang="en-US" dirty="0" smtClean="0"/>
              <a:t>Examples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</a:t>
            </a:r>
            <a:r>
              <a:rPr lang="en-US" dirty="0"/>
              <a:t>API </a:t>
            </a:r>
            <a:r>
              <a:rPr lang="en-US" dirty="0" smtClean="0"/>
              <a:t>Example: </a:t>
            </a:r>
            <a:r>
              <a:rPr lang="en-US" dirty="0"/>
              <a:t>File P</a:t>
            </a:r>
            <a:r>
              <a:rPr lang="en-US" dirty="0" smtClean="0"/>
              <a:t>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a directory file listing</a:t>
            </a:r>
          </a:p>
          <a:p>
            <a:pPr marL="0" indent="0">
              <a:buNone/>
              <a:tabLst>
                <a:tab pos="914354" algn="l"/>
                <a:tab pos="4120940" algn="l"/>
              </a:tabLst>
            </a:pPr>
            <a:r>
              <a:rPr lang="en-US" dirty="0"/>
              <a:t>s</a:t>
            </a:r>
            <a:r>
              <a:rPr lang="en-US" dirty="0" smtClean="0"/>
              <a:t>aga::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(' … ');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saga::directory d (</a:t>
            </a:r>
            <a:r>
              <a:rPr lang="en-US" dirty="0" err="1" smtClean="0"/>
              <a:t>src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std</a:t>
            </a:r>
            <a:r>
              <a:rPr lang="en-US" dirty="0" smtClean="0"/>
              <a:t>::vector&lt;</a:t>
            </a:r>
            <a:r>
              <a:rPr lang="en-US" dirty="0" err="1" smtClean="0"/>
              <a:t>std</a:t>
            </a:r>
            <a:r>
              <a:rPr lang="en-US" dirty="0" smtClean="0"/>
              <a:t>::string&gt; names = </a:t>
            </a:r>
            <a:r>
              <a:rPr lang="en-US" dirty="0" err="1"/>
              <a:t>d</a:t>
            </a:r>
            <a:r>
              <a:rPr lang="en-US" dirty="0" err="1" smtClean="0"/>
              <a:t>.list</a:t>
            </a:r>
            <a:r>
              <a:rPr lang="en-US" dirty="0" smtClean="0"/>
              <a:t>('*');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(auto it = </a:t>
            </a:r>
            <a:r>
              <a:rPr lang="en-US" dirty="0" err="1" smtClean="0"/>
              <a:t>names.begin</a:t>
            </a:r>
            <a:r>
              <a:rPr lang="en-US" dirty="0" smtClean="0"/>
              <a:t>(); it != </a:t>
            </a:r>
            <a:r>
              <a:rPr lang="en-US" dirty="0" err="1" smtClean="0"/>
              <a:t>names.end</a:t>
            </a:r>
            <a:r>
              <a:rPr lang="en-US" dirty="0" smtClean="0"/>
              <a:t>(); ++it) {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saga::</a:t>
            </a:r>
            <a:r>
              <a:rPr lang="en-US" dirty="0" err="1" smtClean="0"/>
              <a:t>name_space</a:t>
            </a:r>
            <a:r>
              <a:rPr lang="en-US" dirty="0" smtClean="0"/>
              <a:t>::entry ns (*it);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ns.is_dir</a:t>
            </a:r>
            <a:r>
              <a:rPr lang="en-US" dirty="0" smtClean="0"/>
              <a:t>())		</a:t>
            </a:r>
            <a:r>
              <a:rPr lang="en-US" dirty="0" err="1" smtClean="0"/>
              <a:t>cout</a:t>
            </a:r>
            <a:r>
              <a:rPr lang="en-US" dirty="0" smtClean="0"/>
              <a:t> &lt;&lt; 'd ' &lt;&lt;  *it &lt;&lt; </a:t>
            </a:r>
            <a:r>
              <a:rPr lang="en-US" dirty="0"/>
              <a:t>'\n'; 	</a:t>
            </a:r>
            <a:r>
              <a:rPr lang="en-US" dirty="0" smtClean="0"/>
              <a:t>else if (</a:t>
            </a:r>
            <a:r>
              <a:rPr lang="en-US" dirty="0" err="1" smtClean="0"/>
              <a:t>ns.is_link</a:t>
            </a:r>
            <a:r>
              <a:rPr lang="en-US" dirty="0" smtClean="0"/>
              <a:t>())	</a:t>
            </a:r>
            <a:r>
              <a:rPr lang="en-US" dirty="0" err="1" smtClean="0"/>
              <a:t>cout</a:t>
            </a:r>
            <a:r>
              <a:rPr lang="en-US" dirty="0" smtClean="0"/>
              <a:t> &lt;&lt; '-&gt;' &lt;&lt; </a:t>
            </a:r>
            <a:r>
              <a:rPr lang="en-US" dirty="0" err="1" smtClean="0"/>
              <a:t>ns.read_link</a:t>
            </a:r>
            <a:r>
              <a:rPr lang="en-US" dirty="0" smtClean="0"/>
              <a:t>() &lt;&lt; '\n';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else:		</a:t>
            </a:r>
            <a:r>
              <a:rPr lang="en-US" dirty="0" err="1" smtClean="0"/>
              <a:t>cout</a:t>
            </a:r>
            <a:r>
              <a:rPr lang="en-US" dirty="0" smtClean="0"/>
              <a:t> &lt;&lt; '  ' &lt;&lt; *it &lt;&lt; </a:t>
            </a:r>
            <a:r>
              <a:rPr lang="en-US" dirty="0"/>
              <a:t>'\n</a:t>
            </a:r>
            <a:r>
              <a:rPr lang="en-US" dirty="0" smtClean="0"/>
              <a:t>';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729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</a:t>
            </a:r>
            <a:r>
              <a:rPr lang="en-US" dirty="0"/>
              <a:t>Example : </a:t>
            </a:r>
            <a:r>
              <a:rPr lang="en-US" dirty="0" smtClean="0"/>
              <a:t>Job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 a job</a:t>
            </a:r>
          </a:p>
          <a:p>
            <a:r>
              <a:rPr lang="en-US" dirty="0" smtClean="0"/>
              <a:t>FIXME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69737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 API Example: </a:t>
            </a:r>
            <a:r>
              <a:rPr lang="en-US" dirty="0"/>
              <a:t>Advert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and modify an advert entry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35873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Programmers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sz="4000" dirty="0" smtClean="0"/>
              <a:t>Set of very small and easy examples, one for each package/paradigm</a:t>
            </a:r>
            <a:endParaRPr lang="en-US" sz="9500" dirty="0" smtClean="0"/>
          </a:p>
          <a:p>
            <a:pPr lvl="1" fontAlgn="ctr"/>
            <a:r>
              <a:rPr lang="en-US" sz="3600" dirty="0" err="1" smtClean="0"/>
              <a:t>file_copy</a:t>
            </a:r>
            <a:r>
              <a:rPr lang="en-US" sz="3600" dirty="0" smtClean="0"/>
              <a:t>, </a:t>
            </a:r>
            <a:r>
              <a:rPr lang="en-US" sz="3600" dirty="0" err="1" smtClean="0"/>
              <a:t>file_copy</a:t>
            </a:r>
            <a:r>
              <a:rPr lang="en-US" sz="3600" dirty="0" smtClean="0"/>
              <a:t> (</a:t>
            </a:r>
            <a:r>
              <a:rPr lang="en-US" sz="3600" dirty="0" err="1" smtClean="0"/>
              <a:t>async</a:t>
            </a:r>
            <a:r>
              <a:rPr lang="en-US" sz="3600" dirty="0" smtClean="0"/>
              <a:t>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Error handling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Attributes</a:t>
            </a:r>
          </a:p>
          <a:p>
            <a:pPr lvl="1" fontAlgn="ctr"/>
            <a:r>
              <a:rPr lang="en-US" sz="3600" dirty="0" smtClean="0"/>
              <a:t>Stream (server/client)</a:t>
            </a:r>
          </a:p>
          <a:p>
            <a:pPr>
              <a:buNone/>
            </a:pPr>
            <a:endParaRPr lang="de-DE" sz="4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pPr fontAlgn="ctr"/>
            <a:r>
              <a:rPr lang="en-US" sz="4000" dirty="0" smtClean="0"/>
              <a:t>Hello world</a:t>
            </a:r>
            <a:endParaRPr lang="en-US" sz="9500" dirty="0" smtClean="0"/>
          </a:p>
          <a:p>
            <a:pPr lvl="1" fontAlgn="ctr"/>
            <a:r>
              <a:rPr lang="en-US" sz="3600" dirty="0" smtClean="0"/>
              <a:t>Launch 3 jobs on different machines</a:t>
            </a:r>
          </a:p>
          <a:p>
            <a:pPr lvl="2" fontAlgn="ctr"/>
            <a:r>
              <a:rPr lang="en-US" dirty="0" smtClean="0"/>
              <a:t>Execute “/bin/echo”</a:t>
            </a:r>
          </a:p>
          <a:p>
            <a:pPr lvl="1" fontAlgn="ctr"/>
            <a:r>
              <a:rPr lang="en-US" sz="3600" dirty="0" smtClean="0"/>
              <a:t>No job dependency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Each job returns its passed input argument</a:t>
            </a:r>
            <a:endParaRPr lang="en-US" sz="8800" dirty="0" smtClean="0"/>
          </a:p>
          <a:p>
            <a:pPr lvl="2" fontAlgn="ctr"/>
            <a:r>
              <a:rPr lang="en-US" dirty="0" smtClean="0"/>
              <a:t>"Hello"</a:t>
            </a:r>
            <a:endParaRPr lang="en-US" sz="6000" dirty="0" smtClean="0"/>
          </a:p>
          <a:p>
            <a:pPr lvl="2" fontAlgn="ctr"/>
            <a:r>
              <a:rPr lang="en-US" dirty="0" smtClean="0"/>
              <a:t>"distributed"</a:t>
            </a:r>
            <a:endParaRPr lang="en-US" sz="6000" dirty="0" smtClean="0"/>
          </a:p>
          <a:p>
            <a:pPr lvl="2" fontAlgn="ctr"/>
            <a:r>
              <a:rPr lang="en-US" dirty="0" smtClean="0"/>
              <a:t>"world!"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Jobs are launched in parallel (in separate threads)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As soon as result is collected it's printed on local console</a:t>
            </a:r>
            <a:endParaRPr lang="en-US" sz="8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dirty="0" err="1"/>
              <a:t>hello_world</a:t>
            </a:r>
            <a:endParaRPr 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pPr fontAlgn="ctr"/>
            <a:r>
              <a:rPr lang="en-US" sz="4000" dirty="0" smtClean="0"/>
              <a:t>Hello world</a:t>
            </a:r>
            <a:endParaRPr lang="en-US" sz="9500" dirty="0" smtClean="0"/>
          </a:p>
          <a:p>
            <a:pPr lvl="1" fontAlgn="ctr"/>
            <a:r>
              <a:rPr lang="en-US" sz="3600" dirty="0" smtClean="0"/>
              <a:t>Arbitrary sequence of results</a:t>
            </a:r>
            <a:endParaRPr lang="en-US" sz="8800" dirty="0" smtClean="0"/>
          </a:p>
          <a:p>
            <a:pPr lvl="2" fontAlgn="ctr"/>
            <a:r>
              <a:rPr lang="en-US" dirty="0" smtClean="0"/>
              <a:t>Optimally: "Hello distributed world!"</a:t>
            </a:r>
            <a:endParaRPr lang="en-US" sz="6000" dirty="0" smtClean="0"/>
          </a:p>
          <a:p>
            <a:pPr lvl="1" fontAlgn="ctr"/>
            <a:r>
              <a:rPr lang="en-US" sz="3600" dirty="0" smtClean="0"/>
              <a:t>Demonstrates</a:t>
            </a:r>
            <a:endParaRPr lang="en-US" sz="8800" dirty="0" smtClean="0"/>
          </a:p>
          <a:p>
            <a:pPr lvl="2" fontAlgn="ctr"/>
            <a:r>
              <a:rPr lang="en-US" dirty="0" smtClean="0"/>
              <a:t>How to launch a remote job using SAGA </a:t>
            </a:r>
            <a:r>
              <a:rPr lang="en-US" dirty="0" err="1" smtClean="0"/>
              <a:t>job_service</a:t>
            </a:r>
            <a:endParaRPr lang="en-US" sz="6000" dirty="0" smtClean="0"/>
          </a:p>
          <a:p>
            <a:pPr lvl="2" fontAlgn="ctr"/>
            <a:r>
              <a:rPr lang="en-US" dirty="0" smtClean="0"/>
              <a:t>Pass arguments using the command line</a:t>
            </a:r>
            <a:endParaRPr lang="en-US" sz="6000" dirty="0" smtClean="0"/>
          </a:p>
          <a:p>
            <a:pPr lvl="2" fontAlgn="ctr"/>
            <a:r>
              <a:rPr lang="en-US" dirty="0" smtClean="0"/>
              <a:t>Collect result by output redirection</a:t>
            </a:r>
            <a:endParaRPr lang="en-US" sz="6000" dirty="0" smtClean="0"/>
          </a:p>
          <a:p>
            <a:r>
              <a:rPr lang="en-US" dirty="0" smtClean="0"/>
              <a:t>The source code can be found here (see ‘Example1’):</a:t>
            </a:r>
          </a:p>
          <a:p>
            <a:pPr lvl="1"/>
            <a:r>
              <a:rPr lang="en-US" dirty="0" smtClean="0"/>
              <a:t>http://faust.cct.lsu.edu/trac/saga/wiki/		</a:t>
            </a:r>
            <a:r>
              <a:rPr lang="en-US" dirty="0" smtClean="0">
                <a:solidFill>
                  <a:srgbClr val="FF0000"/>
                </a:solidFill>
              </a:rPr>
              <a:t>FIXME</a:t>
            </a:r>
            <a:endParaRPr lang="en-US" dirty="0" smtClean="0">
              <a:solidFill>
                <a:srgbClr val="FF0000"/>
              </a:solidFill>
              <a:hlinkClick r:id="rId2"/>
            </a:endParaRPr>
          </a:p>
          <a:p>
            <a:pPr lvl="1" fontAlgn="ctr"/>
            <a:r>
              <a:rPr lang="en-US" sz="2800" dirty="0"/>
              <a:t>The example uses </a:t>
            </a:r>
            <a:r>
              <a:rPr lang="en-US" sz="2800" dirty="0" err="1"/>
              <a:t>localhost</a:t>
            </a:r>
            <a:r>
              <a:rPr lang="en-US" sz="2800" dirty="0"/>
              <a:t> to spawn </a:t>
            </a:r>
            <a:r>
              <a:rPr lang="en-US" sz="2800" dirty="0" err="1"/>
              <a:t>childs</a:t>
            </a:r>
            <a:endParaRPr lang="en-US" sz="2800" dirty="0"/>
          </a:p>
          <a:p>
            <a:pPr lvl="1" fontAlgn="ctr"/>
            <a:r>
              <a:rPr lang="en-US" dirty="0" smtClean="0"/>
              <a:t>For remote execution change HOST1, HOST2, HOST3 from "</a:t>
            </a:r>
            <a:r>
              <a:rPr lang="en-US" dirty="0" err="1" smtClean="0"/>
              <a:t>localhost</a:t>
            </a:r>
            <a:r>
              <a:rPr lang="en-US" dirty="0" smtClean="0"/>
              <a:t>" to "</a:t>
            </a:r>
            <a:r>
              <a:rPr lang="en-US" dirty="0" smtClean="0">
                <a:solidFill>
                  <a:srgbClr val="FF0000"/>
                </a:solidFill>
              </a:rPr>
              <a:t>FIXME</a:t>
            </a:r>
            <a:r>
              <a:rPr lang="en-US" dirty="0" smtClean="0"/>
              <a:t>"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dirty="0" err="1" smtClean="0"/>
              <a:t>chaining_jobs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ctr"/>
            <a:r>
              <a:rPr lang="en-US" sz="4000" dirty="0" smtClean="0"/>
              <a:t>Launch 3 jobs on 3 different machines</a:t>
            </a:r>
            <a:endParaRPr lang="en-US" sz="9500" dirty="0" smtClean="0"/>
          </a:p>
          <a:p>
            <a:pPr fontAlgn="ctr"/>
            <a:r>
              <a:rPr lang="en-US" sz="4000" dirty="0" smtClean="0"/>
              <a:t>Output of previous job is needed to launch next job</a:t>
            </a:r>
            <a:endParaRPr lang="en-US" sz="9500" dirty="0" smtClean="0"/>
          </a:p>
          <a:p>
            <a:pPr fontAlgn="ctr"/>
            <a:r>
              <a:rPr lang="en-US" sz="4000" dirty="0" smtClean="0"/>
              <a:t>Simple sequential execution, but SAGA style</a:t>
            </a:r>
            <a:endParaRPr lang="en-US" sz="9500" dirty="0" smtClean="0"/>
          </a:p>
          <a:p>
            <a:pPr fontAlgn="ctr"/>
            <a:r>
              <a:rPr lang="en-US" sz="4000" dirty="0" smtClean="0"/>
              <a:t>Demonstrates</a:t>
            </a:r>
            <a:endParaRPr lang="en-US" sz="9500" dirty="0" smtClean="0"/>
          </a:p>
          <a:p>
            <a:pPr lvl="1" fontAlgn="ctr"/>
            <a:r>
              <a:rPr lang="en-US" sz="3600" dirty="0" smtClean="0"/>
              <a:t>How to launch a job using SAGA </a:t>
            </a:r>
            <a:r>
              <a:rPr lang="en-US" sz="3600" dirty="0" err="1" smtClean="0"/>
              <a:t>job_service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How to feed input to launched job</a:t>
            </a:r>
            <a:endParaRPr lang="en-US" sz="8800" dirty="0" smtClean="0"/>
          </a:p>
          <a:p>
            <a:pPr lvl="1" fontAlgn="ctr"/>
            <a:r>
              <a:rPr lang="en-US" sz="3600" dirty="0" smtClean="0"/>
              <a:t>How to collect output</a:t>
            </a:r>
            <a:endParaRPr lang="en-US" sz="8800" dirty="0" smtClean="0"/>
          </a:p>
          <a:p>
            <a:pPr fontAlgn="ctr"/>
            <a:r>
              <a:rPr lang="en-US" sz="4000" dirty="0" smtClean="0"/>
              <a:t>Launched job: /</a:t>
            </a:r>
            <a:r>
              <a:rPr lang="en-US" sz="4000" dirty="0" err="1" smtClean="0"/>
              <a:t>usr</a:t>
            </a:r>
            <a:r>
              <a:rPr lang="en-US" sz="4000" dirty="0" smtClean="0"/>
              <a:t>/bin/</a:t>
            </a:r>
            <a:r>
              <a:rPr lang="en-US" sz="4000" dirty="0" err="1" smtClean="0"/>
              <a:t>bc</a:t>
            </a:r>
            <a:r>
              <a:rPr lang="en-US" sz="4000" dirty="0" smtClean="0"/>
              <a:t> </a:t>
            </a:r>
          </a:p>
          <a:p>
            <a:pPr fontAlgn="ctr"/>
            <a:r>
              <a:rPr lang="de-DE" sz="3600" dirty="0" smtClean="0"/>
              <a:t>Increment the number passed as the argument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Pass returned incremented number to next job</a:t>
            </a:r>
            <a:endParaRPr lang="de-DE" sz="88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</a:t>
            </a:r>
            <a:r>
              <a:rPr lang="en-US" dirty="0" err="1" smtClean="0"/>
              <a:t>depending_jobs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ctr"/>
            <a:r>
              <a:rPr lang="de-DE" sz="4000" dirty="0" smtClean="0"/>
              <a:t>Coordinating information from advert service</a:t>
            </a:r>
          </a:p>
          <a:p>
            <a:pPr fontAlgn="ctr"/>
            <a:r>
              <a:rPr lang="de-DE" sz="4000" dirty="0" smtClean="0"/>
              <a:t>Launch a single job sequentially on a set of remote resources</a:t>
            </a:r>
            <a:endParaRPr lang="de-DE" sz="9500" dirty="0" smtClean="0"/>
          </a:p>
          <a:p>
            <a:pPr lvl="1" fontAlgn="ctr"/>
            <a:r>
              <a:rPr lang="de-DE" sz="3600" dirty="0" smtClean="0"/>
              <a:t>Simulating checkpointing/relaunching on different resource (migration)</a:t>
            </a:r>
            <a:endParaRPr lang="de-DE" sz="8800" dirty="0" smtClean="0"/>
          </a:p>
          <a:p>
            <a:pPr fontAlgn="ctr"/>
            <a:r>
              <a:rPr lang="de-DE" sz="4000" dirty="0" smtClean="0"/>
              <a:t>Maintain a single result value in advert service</a:t>
            </a:r>
            <a:endParaRPr lang="de-DE" sz="9500" dirty="0" smtClean="0"/>
          </a:p>
          <a:p>
            <a:pPr lvl="1" fontAlgn="ctr"/>
            <a:r>
              <a:rPr lang="de-DE" sz="3600" dirty="0" smtClean="0"/>
              <a:t>Gets written by one job, and read by the next</a:t>
            </a:r>
            <a:endParaRPr lang="de-DE" sz="8800" dirty="0" smtClean="0"/>
          </a:p>
          <a:p>
            <a:pPr fontAlgn="ctr"/>
            <a:r>
              <a:rPr lang="de-DE" sz="4000" dirty="0" smtClean="0"/>
              <a:t>Demonstrates </a:t>
            </a:r>
            <a:endParaRPr lang="de-DE" sz="9500" dirty="0" smtClean="0"/>
          </a:p>
          <a:p>
            <a:pPr lvl="1" fontAlgn="ctr"/>
            <a:r>
              <a:rPr lang="de-DE" sz="3600" dirty="0" smtClean="0"/>
              <a:t>How to launch remote job using SAGA job, while maintaining environment</a:t>
            </a:r>
            <a:endParaRPr lang="de-DE" sz="8800" dirty="0" smtClean="0"/>
          </a:p>
          <a:p>
            <a:pPr lvl="1" fontAlgn="ctr"/>
            <a:r>
              <a:rPr lang="de-DE" sz="3600" dirty="0" smtClean="0"/>
              <a:t>Assembling argument lists</a:t>
            </a:r>
            <a:endParaRPr lang="de-DE" sz="8800" dirty="0" smtClean="0"/>
          </a:p>
          <a:p>
            <a:pPr fontAlgn="ctr"/>
            <a:r>
              <a:rPr lang="de-DE" sz="4000" dirty="0" smtClean="0"/>
              <a:t>Result is left in advert service, but accessed afterwards</a:t>
            </a:r>
            <a:endParaRPr lang="de-DE" sz="95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Documentation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1447160" y="2942035"/>
            <a:ext cx="11303642" cy="5970078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General information</a:t>
            </a:r>
          </a:p>
          <a:p>
            <a:pPr lvl="1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svn.cct.lsu.edu/repos/saga-projects/tutorial/general_tutorial</a:t>
            </a:r>
            <a:endParaRPr lang="en-US" sz="2400" dirty="0" smtClean="0"/>
          </a:p>
          <a:p>
            <a:pPr lvl="1"/>
            <a:r>
              <a:rPr lang="en-US" sz="2400" dirty="0">
                <a:hlinkClick r:id="rId4"/>
              </a:rPr>
              <a:t>http://saga.cct.lsu.edu/software/cpp/documentation/tutorials/loni-training-2010</a:t>
            </a:r>
            <a:endParaRPr lang="en-US" sz="2400" dirty="0" smtClean="0"/>
          </a:p>
          <a:p>
            <a:r>
              <a:rPr lang="en-US" dirty="0" smtClean="0"/>
              <a:t>API documentation </a:t>
            </a:r>
          </a:p>
          <a:p>
            <a:pPr lvl="1"/>
            <a:r>
              <a:rPr lang="en-US" dirty="0" smtClean="0"/>
              <a:t>Python</a:t>
            </a:r>
          </a:p>
          <a:p>
            <a:pPr lvl="2"/>
            <a:r>
              <a:rPr lang="en-US" dirty="0">
                <a:hlinkClick r:id="rId5"/>
              </a:rPr>
              <a:t>http://static.saga.cct.lsu.edu/apidoc/python/latest</a:t>
            </a:r>
            <a:r>
              <a:rPr lang="en-US" dirty="0" smtClean="0">
                <a:hlinkClick r:id="rId5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C++</a:t>
            </a:r>
          </a:p>
          <a:p>
            <a:pPr lvl="2"/>
            <a:r>
              <a:rPr lang="en-US" dirty="0">
                <a:hlinkClick r:id="rId6"/>
              </a:rPr>
              <a:t>http://static.saga.cct.lsu.edu/apidoc/cpp/latest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295647"/>
            <a:r>
              <a:rPr lang="en-US" dirty="0" smtClean="0"/>
              <a:t>Programmers manual</a:t>
            </a:r>
          </a:p>
          <a:p>
            <a:pPr marL="965150" lvl="1" indent="-477814"/>
            <a:r>
              <a:rPr lang="en-US" dirty="0">
                <a:solidFill>
                  <a:srgbClr val="B70000"/>
                </a:solidFill>
                <a:hlinkClick r:id="rId7"/>
              </a:rPr>
              <a:t>http://</a:t>
            </a:r>
            <a:r>
              <a:rPr lang="en-US" dirty="0" smtClean="0">
                <a:solidFill>
                  <a:srgbClr val="B70000"/>
                </a:solidFill>
                <a:hlinkClick r:id="rId7"/>
              </a:rPr>
              <a:t>static.saga.cct.lsu.edu/docs/programming_guide/html/saga-programming-guide.html</a:t>
            </a:r>
            <a:endParaRPr lang="en-US" dirty="0" smtClean="0"/>
          </a:p>
          <a:p>
            <a:pPr marL="783295" lvl="1"/>
            <a:endParaRPr lang="en-US" dirty="0" smtClean="0"/>
          </a:p>
          <a:p>
            <a:pPr marL="685765" lvl="1"/>
            <a:endParaRPr lang="en-US" dirty="0" smtClean="0">
              <a:solidFill>
                <a:srgbClr val="B70000"/>
              </a:solidFill>
              <a:hlinkClick r:id="rId7"/>
            </a:endParaRPr>
          </a:p>
          <a:p>
            <a:pPr marL="685765" lvl="1"/>
            <a:endParaRPr lang="en-US" dirty="0">
              <a:solidFill>
                <a:srgbClr val="B7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" descr="Picture 5.png"/>
          <p:cNvPicPr>
            <a:picLocks noChangeAspect="1"/>
          </p:cNvPicPr>
          <p:nvPr/>
        </p:nvPicPr>
        <p:blipFill rotWithShape="1">
          <a:blip r:embed="rId2"/>
          <a:srcRect b="20065"/>
          <a:stretch/>
        </p:blipFill>
        <p:spPr bwMode="auto">
          <a:xfrm>
            <a:off x="1543377" y="3058552"/>
            <a:ext cx="9982913" cy="563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SAGA: Architecture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48934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Levels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78891187"/>
              </p:ext>
            </p:extLst>
          </p:nvPr>
        </p:nvGraphicFramePr>
        <p:xfrm>
          <a:off x="838592" y="3276600"/>
          <a:ext cx="1135380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86"/>
                <a:gridCol w="3072713"/>
                <a:gridCol w="3124200"/>
                <a:gridCol w="2996809"/>
                <a:gridCol w="508392"/>
              </a:tblGrid>
              <a:tr h="883920"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Local </a:t>
                      </a:r>
                      <a:br>
                        <a:rPr lang="en-US" sz="2600" dirty="0" smtClean="0"/>
                      </a:br>
                      <a:r>
                        <a:rPr lang="en-US" sz="2600" dirty="0" smtClean="0"/>
                        <a:t>Adaptors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Globus</a:t>
                      </a:r>
                    </a:p>
                    <a:p>
                      <a:r>
                        <a:rPr lang="en-US" sz="2600" dirty="0" smtClean="0"/>
                        <a:t>Adaptors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SSH</a:t>
                      </a:r>
                      <a:br>
                        <a:rPr lang="en-US" sz="2600" dirty="0" smtClean="0"/>
                      </a:br>
                      <a:r>
                        <a:rPr lang="en-US" sz="2600" dirty="0" smtClean="0"/>
                        <a:t>Adaptors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…</a:t>
                      </a:r>
                      <a:endParaRPr lang="en-US" sz="2600" dirty="0"/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file://localhost/...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localhost</a:t>
                      </a:r>
                      <a:r>
                        <a:rPr lang="en-US" sz="2000" dirty="0" smtClean="0"/>
                        <a:t>/...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gram://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/...</a:t>
                      </a:r>
                    </a:p>
                    <a:p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ssh</a:t>
                      </a:r>
                      <a:r>
                        <a:rPr lang="en-US" sz="2000" dirty="0" smtClean="0"/>
                        <a:t>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</a:p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any://</a:t>
                      </a:r>
                      <a:r>
                        <a:rPr lang="en-US" sz="2000" dirty="0" err="1" smtClean="0"/>
                        <a:t>remotehost</a:t>
                      </a:r>
                      <a:r>
                        <a:rPr lang="en-US" sz="2000" dirty="0" smtClean="0"/>
                        <a:t>/…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/>
                </a:tc>
              </a:tr>
              <a:tr h="487680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Shell</a:t>
                      </a:r>
                      <a:endParaRPr lang="en-US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>
                        <a:tabLst/>
                      </a:pPr>
                      <a:r>
                        <a:rPr lang="en-US" sz="2000" dirty="0" smtClean="0"/>
                        <a:t>	saga-file</a:t>
                      </a:r>
                      <a:r>
                        <a:rPr lang="en-US" sz="2000" baseline="0" dirty="0" smtClean="0"/>
                        <a:t> copy </a:t>
                      </a:r>
                      <a:r>
                        <a:rPr lang="en-US" sz="2000" baseline="0" dirty="0" err="1" smtClean="0"/>
                        <a:t>src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dest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600" dirty="0"/>
                    </a:p>
                  </a:txBody>
                  <a:tcPr anchor="ctr"/>
                </a:tc>
              </a:tr>
              <a:tr h="487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13004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	saga-job run </a:t>
                      </a:r>
                      <a:r>
                        <a:rPr lang="en-US" sz="2000" dirty="0" err="1" smtClean="0"/>
                        <a:t>rm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cmd</a:t>
                      </a:r>
                      <a:endParaRPr lang="en-US" sz="2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600" dirty="0"/>
                    </a:p>
                  </a:txBody>
                  <a:tcPr anchor="ctr"/>
                </a:tc>
              </a:tr>
              <a:tr h="701040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Python</a:t>
                      </a:r>
                      <a:endParaRPr lang="en-US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import </a:t>
                      </a:r>
                      <a:r>
                        <a:rPr lang="en-US" sz="2000" dirty="0" err="1" smtClean="0"/>
                        <a:t>saga.filesystem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dir.copy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dest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600" dirty="0"/>
                    </a:p>
                  </a:txBody>
                  <a:tcPr anchor="ctr"/>
                </a:tc>
              </a:tr>
              <a:tr h="701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import </a:t>
                      </a:r>
                      <a:r>
                        <a:rPr lang="en-US" sz="2000" dirty="0" err="1" smtClean="0"/>
                        <a:t>saga.job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js.run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)</a:t>
                      </a:r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600" dirty="0"/>
                    </a:p>
                  </a:txBody>
                  <a:tcPr anchor="ctr"/>
                </a:tc>
              </a:tr>
              <a:tr h="701040">
                <a:tc rowSpan="2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C++</a:t>
                      </a:r>
                      <a:endParaRPr lang="en-US" sz="20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using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saga::</a:t>
                      </a:r>
                      <a:r>
                        <a:rPr lang="en-US" sz="2000" dirty="0" err="1" smtClean="0"/>
                        <a:t>filesystem</a:t>
                      </a:r>
                      <a:r>
                        <a:rPr lang="en-US" sz="2000" smtClean="0"/>
                        <a:t>::directory;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dir.copy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src</a:t>
                      </a:r>
                      <a:r>
                        <a:rPr lang="en-US" sz="2000" dirty="0" smtClean="0"/>
                        <a:t>, </a:t>
                      </a:r>
                      <a:r>
                        <a:rPr lang="en-US" sz="2000" dirty="0" err="1" smtClean="0"/>
                        <a:t>dest</a:t>
                      </a:r>
                      <a:r>
                        <a:rPr lang="en-US" sz="2000" dirty="0" smtClean="0"/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600" dirty="0"/>
                    </a:p>
                  </a:txBody>
                  <a:tcPr anchor="ctr"/>
                </a:tc>
              </a:tr>
              <a:tr h="701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	using saga::job::job;</a:t>
                      </a:r>
                    </a:p>
                    <a:p>
                      <a:pPr algn="l"/>
                      <a:r>
                        <a:rPr lang="en-US" sz="2000" dirty="0" smtClean="0"/>
                        <a:t>	</a:t>
                      </a:r>
                      <a:r>
                        <a:rPr lang="en-US" sz="2000" dirty="0" err="1" smtClean="0"/>
                        <a:t>job.run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);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2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672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ommand </a:t>
            </a:r>
            <a:r>
              <a:rPr lang="en-US" dirty="0"/>
              <a:t>line tools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SAGA comes with simple command line tools that allow to access basic package functionality. </a:t>
            </a:r>
          </a:p>
          <a:p>
            <a:r>
              <a:rPr lang="en-US" dirty="0"/>
              <a:t>The source code is very simple and a great starting point to </a:t>
            </a:r>
            <a:br>
              <a:rPr lang="en-US" dirty="0"/>
            </a:br>
            <a:r>
              <a:rPr lang="en-US" dirty="0"/>
              <a:t>explore the SAGA package APIs:</a:t>
            </a:r>
          </a:p>
          <a:p>
            <a:pPr marL="911178" lvl="1" indent="-477814">
              <a:tabLst>
                <a:tab pos="3657413" algn="l"/>
              </a:tabLst>
            </a:pPr>
            <a:r>
              <a:rPr lang="en-US" dirty="0"/>
              <a:t>saga-file </a:t>
            </a:r>
            <a:r>
              <a:rPr lang="en-US" dirty="0" smtClean="0"/>
              <a:t>	$SAGA_ROOT/saga/tools/</a:t>
            </a:r>
            <a:r>
              <a:rPr lang="en-US" dirty="0" err="1" smtClean="0"/>
              <a:t>clutils</a:t>
            </a:r>
            <a:r>
              <a:rPr lang="en-US" dirty="0" smtClean="0"/>
              <a:t>/file</a:t>
            </a:r>
            <a:r>
              <a:rPr lang="en-US" dirty="0"/>
              <a:t>/</a:t>
            </a:r>
          </a:p>
          <a:p>
            <a:pPr marL="911178" lvl="1" indent="-477814">
              <a:tabLst>
                <a:tab pos="3657413" algn="l"/>
              </a:tabLst>
            </a:pPr>
            <a:r>
              <a:rPr lang="en-US" dirty="0" smtClean="0"/>
              <a:t>saga-job 	$SAGA_ROOT/saga/tools/</a:t>
            </a:r>
            <a:r>
              <a:rPr lang="en-US" dirty="0" err="1" smtClean="0"/>
              <a:t>clutils</a:t>
            </a:r>
            <a:r>
              <a:rPr lang="en-US" dirty="0" smtClean="0"/>
              <a:t>/job</a:t>
            </a:r>
            <a:r>
              <a:rPr lang="en-US" dirty="0"/>
              <a:t>/</a:t>
            </a:r>
          </a:p>
          <a:p>
            <a:pPr marL="911178" lvl="1" indent="-477814">
              <a:tabLst>
                <a:tab pos="3657413" algn="l"/>
              </a:tabLst>
            </a:pPr>
            <a:r>
              <a:rPr lang="en-US" dirty="0"/>
              <a:t>saga-advert </a:t>
            </a:r>
            <a:r>
              <a:rPr lang="en-US" dirty="0" smtClean="0"/>
              <a:t>	$SAGA_ROOT/saga/tools/</a:t>
            </a:r>
            <a:r>
              <a:rPr lang="en-US" dirty="0" err="1" smtClean="0"/>
              <a:t>clutils</a:t>
            </a:r>
            <a:r>
              <a:rPr lang="en-US" dirty="0" smtClean="0"/>
              <a:t>/advert</a:t>
            </a:r>
            <a:r>
              <a:rPr lang="en-US" dirty="0"/>
              <a:t>/</a:t>
            </a:r>
          </a:p>
          <a:p>
            <a:pPr marL="911178" lvl="1" indent="-477814">
              <a:tabLst>
                <a:tab pos="3657413" algn="l"/>
              </a:tabLst>
            </a:pPr>
            <a:r>
              <a:rPr lang="en-US" dirty="0" smtClean="0"/>
              <a:t>saga-shell	$SAGA_ROOT/saga/tools/shell/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‘Shell bindings’</a:t>
            </a:r>
          </a:p>
          <a:p>
            <a:pPr lvl="1"/>
            <a:r>
              <a:rPr lang="en-US" dirty="0" smtClean="0"/>
              <a:t>Package specific (file, job, advert, replica)</a:t>
            </a:r>
          </a:p>
          <a:p>
            <a:r>
              <a:rPr lang="en-US" dirty="0" smtClean="0"/>
              <a:t>SAGA shell </a:t>
            </a:r>
          </a:p>
          <a:p>
            <a:pPr lvl="1"/>
            <a:r>
              <a:rPr lang="en-US" dirty="0" smtClean="0"/>
              <a:t>All in one solution</a:t>
            </a:r>
          </a:p>
          <a:p>
            <a:pPr lvl="1"/>
            <a:r>
              <a:rPr lang="en-US" dirty="0" err="1" smtClean="0"/>
              <a:t>Filesystem</a:t>
            </a:r>
            <a:r>
              <a:rPr lang="en-US" dirty="0" smtClean="0"/>
              <a:t> navigation (</a:t>
            </a:r>
            <a:r>
              <a:rPr lang="en-US" dirty="0" err="1" smtClean="0"/>
              <a:t>filesystem</a:t>
            </a:r>
            <a:r>
              <a:rPr lang="en-US" dirty="0" smtClean="0"/>
              <a:t>, advert, replica)</a:t>
            </a:r>
          </a:p>
          <a:p>
            <a:pPr lvl="1"/>
            <a:r>
              <a:rPr lang="en-US" dirty="0" smtClean="0"/>
              <a:t>Job launching</a:t>
            </a:r>
          </a:p>
          <a:p>
            <a:pPr lvl="1"/>
            <a:r>
              <a:rPr lang="en-US" dirty="0" smtClean="0"/>
              <a:t>Scripting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2" y="2942036"/>
            <a:ext cx="11545148" cy="2391964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100" dirty="0" smtClean="0"/>
              <a:t>Depends on SAGA adaptors</a:t>
            </a:r>
          </a:p>
          <a:p>
            <a:pPr lvl="1" fontAlgn="ctr"/>
            <a:r>
              <a:rPr lang="de-DE" sz="3100" dirty="0" smtClean="0"/>
              <a:t>Also available: Globus GridFTP, Curl (subset), KFS, Amazon EC2, Opencloud (Sector/Sphere), Hadoop (HDFS)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68818699"/>
              </p:ext>
            </p:extLst>
          </p:nvPr>
        </p:nvGraphicFramePr>
        <p:xfrm>
          <a:off x="1015609" y="5513362"/>
          <a:ext cx="10972800" cy="3169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copy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 from&gt;  &lt;url to&gt;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remove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cat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list_dir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&lt;url&gt;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tool: saga-job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831" y="2971801"/>
            <a:ext cx="11704320" cy="2362199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de-DE" sz="3600" dirty="0" smtClean="0"/>
              <a:t>Supported protocols</a:t>
            </a:r>
          </a:p>
          <a:p>
            <a:pPr lvl="1" fontAlgn="ctr"/>
            <a:r>
              <a:rPr lang="de-DE" sz="3100" dirty="0" smtClean="0"/>
              <a:t>Depends on SAGA adaptors</a:t>
            </a:r>
          </a:p>
          <a:p>
            <a:pPr lvl="1" fontAlgn="ctr"/>
            <a:r>
              <a:rPr lang="de-DE" sz="3100" dirty="0" smtClean="0"/>
              <a:t>Also available: Globus Gram, Condor, OMII-GridSAM, LSF, Amazon EC2, Opencloud (Sector/Sphere)</a:t>
            </a:r>
          </a:p>
          <a:p>
            <a:pPr fontAlgn="t"/>
            <a:r>
              <a:rPr lang="de-DE" sz="3600" dirty="0" smtClean="0"/>
              <a:t>Supported commands: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November 29th,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426C1A-D210-4B4B-86AA-6AEDDDCCF5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TeraGrid SAGA Tutorial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2005977"/>
              </p:ext>
            </p:extLst>
          </p:nvPr>
        </p:nvGraphicFramePr>
        <p:xfrm>
          <a:off x="986303" y="5486401"/>
          <a:ext cx="10972800" cy="3698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4600"/>
                <a:gridCol w="8458200"/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Arguments</a:t>
                      </a:r>
                      <a:endParaRPr lang="en-US" sz="2400" dirty="0"/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run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submit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&lt;command&gt; &lt;arguments&gt;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suspend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de-DE" sz="2400" dirty="0" smtClean="0"/>
                        <a:t>resume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cancel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 smtClean="0"/>
                        <a:t>&lt;rm url&gt; &lt;jobid&gt;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SAGA Slide Template</Template>
  <TotalTime>3762</TotalTime>
  <Pages>0</Pages>
  <Words>1930</Words>
  <Characters>0</Characters>
  <Application>Microsoft Macintosh PowerPoint</Application>
  <PresentationFormat>Custom</PresentationFormat>
  <Lines>0</Lines>
  <Paragraphs>322</Paragraphs>
  <Slides>27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Perspective</vt:lpstr>
      <vt:lpstr>SAGA API Examples: Shell, Python and C++ </vt:lpstr>
      <vt:lpstr>Agenda</vt:lpstr>
      <vt:lpstr>Documentation</vt:lpstr>
      <vt:lpstr>SAGA: Architecture</vt:lpstr>
      <vt:lpstr>API Levels</vt:lpstr>
      <vt:lpstr>Command line tools</vt:lpstr>
      <vt:lpstr>Command line tools</vt:lpstr>
      <vt:lpstr>Command line tool: saga-file </vt:lpstr>
      <vt:lpstr>Command line tool: saga-job </vt:lpstr>
      <vt:lpstr>Command line tool: saga-advert </vt:lpstr>
      <vt:lpstr>Command line tool: saga-advert </vt:lpstr>
      <vt:lpstr>Command line tool: saga-shell</vt:lpstr>
      <vt:lpstr>Command line tool: saga-shell</vt:lpstr>
      <vt:lpstr>Python API Example: File Package</vt:lpstr>
      <vt:lpstr>Python API Example: File Package</vt:lpstr>
      <vt:lpstr>Python API Example: Job Package #1</vt:lpstr>
      <vt:lpstr>Python API Example: Job Package #2</vt:lpstr>
      <vt:lpstr>Python API Example: Advert Package</vt:lpstr>
      <vt:lpstr>C++ API Example: File Package</vt:lpstr>
      <vt:lpstr>C++ API Example: File Package</vt:lpstr>
      <vt:lpstr>C++ API Example : Job Package</vt:lpstr>
      <vt:lpstr>C++ API Example: Advert Package</vt:lpstr>
      <vt:lpstr>Programmers Guide</vt:lpstr>
      <vt:lpstr>Example 1: hello_world</vt:lpstr>
      <vt:lpstr>Example 1: hello_world</vt:lpstr>
      <vt:lpstr>Example 2: chaining_jobs</vt:lpstr>
      <vt:lpstr>Example 3: depending_jobs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SAGA  practical</dc:title>
  <dc:creator>Hartmut Kaiser</dc:creator>
  <cp:lastModifiedBy>Ole Weidner</cp:lastModifiedBy>
  <cp:revision>163</cp:revision>
  <dcterms:created xsi:type="dcterms:W3CDTF">2010-11-29T03:56:56Z</dcterms:created>
  <dcterms:modified xsi:type="dcterms:W3CDTF">2010-11-29T03:58:23Z</dcterms:modified>
</cp:coreProperties>
</file>