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35"/>
  </p:notesMasterIdLst>
  <p:sldIdLst>
    <p:sldId id="256" r:id="rId3"/>
    <p:sldId id="715" r:id="rId4"/>
    <p:sldId id="747" r:id="rId5"/>
    <p:sldId id="576" r:id="rId6"/>
    <p:sldId id="800" r:id="rId7"/>
    <p:sldId id="634" r:id="rId8"/>
    <p:sldId id="784" r:id="rId9"/>
    <p:sldId id="787" r:id="rId10"/>
    <p:sldId id="814" r:id="rId11"/>
    <p:sldId id="788" r:id="rId12"/>
    <p:sldId id="786" r:id="rId13"/>
    <p:sldId id="793" r:id="rId14"/>
    <p:sldId id="794" r:id="rId15"/>
    <p:sldId id="754" r:id="rId16"/>
    <p:sldId id="772" r:id="rId17"/>
    <p:sldId id="478" r:id="rId18"/>
    <p:sldId id="555" r:id="rId19"/>
    <p:sldId id="791" r:id="rId20"/>
    <p:sldId id="688" r:id="rId21"/>
    <p:sldId id="755" r:id="rId22"/>
    <p:sldId id="693" r:id="rId23"/>
    <p:sldId id="748" r:id="rId24"/>
    <p:sldId id="761" r:id="rId25"/>
    <p:sldId id="776" r:id="rId26"/>
    <p:sldId id="773" r:id="rId27"/>
    <p:sldId id="778" r:id="rId28"/>
    <p:sldId id="813" r:id="rId29"/>
    <p:sldId id="804" r:id="rId30"/>
    <p:sldId id="805" r:id="rId31"/>
    <p:sldId id="812" r:id="rId32"/>
    <p:sldId id="757" r:id="rId33"/>
    <p:sldId id="75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 horzBarState="maximized">
    <p:restoredLeft sz="15353" autoAdjust="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36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7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36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SAGA_Helvetic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2700" y="17780"/>
            <a:ext cx="1101724" cy="661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6/3/11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d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400" dirty="0" smtClean="0"/>
              <a:t>Shantenu Jha, Andre </a:t>
            </a:r>
            <a:r>
              <a:rPr lang="en-US" sz="2400" dirty="0" err="1" smtClean="0"/>
              <a:t>Luckow</a:t>
            </a:r>
            <a:r>
              <a:rPr lang="en-US" sz="2100" dirty="0" smtClean="0"/>
              <a:t> </a:t>
            </a:r>
          </a:p>
          <a:p>
            <a:r>
              <a:rPr lang="en-US" sz="1800" dirty="0" smtClean="0"/>
              <a:t>Based on work by </a:t>
            </a:r>
            <a:r>
              <a:rPr lang="en-US" sz="1800" dirty="0" err="1" smtClean="0"/>
              <a:t>Joohyun</a:t>
            </a:r>
            <a:r>
              <a:rPr lang="en-US" sz="1800" dirty="0" smtClean="0"/>
              <a:t> Kim, S </a:t>
            </a:r>
            <a:r>
              <a:rPr lang="en-US" sz="1800" dirty="0" err="1" smtClean="0"/>
              <a:t>Maddineni</a:t>
            </a:r>
            <a:r>
              <a:rPr lang="en-US" sz="1800" dirty="0" smtClean="0"/>
              <a:t>,  P </a:t>
            </a:r>
            <a:r>
              <a:rPr lang="en-US" sz="1800" dirty="0" err="1" smtClean="0"/>
              <a:t>Mantha</a:t>
            </a:r>
            <a:r>
              <a:rPr lang="en-US" sz="1800" dirty="0" smtClean="0"/>
              <a:t>, Mark </a:t>
            </a:r>
            <a:r>
              <a:rPr lang="en-US" sz="1800" dirty="0" err="1" smtClean="0"/>
              <a:t>Santcroos</a:t>
            </a:r>
            <a:r>
              <a:rPr lang="en-US" sz="1800" dirty="0" smtClean="0"/>
              <a:t>, Ole Weidner</a:t>
            </a:r>
          </a:p>
          <a:p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>
                <a:solidFill>
                  <a:srgbClr val="800000"/>
                </a:solidFill>
              </a:rPr>
              <a:t>http://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/>
              <a:t>Microsoft Cloud Futures Workshop, 2011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Autofit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Life-Science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Applications</a:t>
            </a:r>
            <a:r>
              <a:rPr lang="de-DE" sz="2800" dirty="0" smtClean="0"/>
              <a:t> on Clouds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Tradeoffs: Comp.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Mem</a:t>
            </a:r>
            <a:r>
              <a:rPr lang="en-US" sz="2400" dirty="0" smtClean="0"/>
              <a:t>. </a:t>
            </a:r>
            <a:r>
              <a:rPr lang="en-US" sz="2400" dirty="0" err="1" smtClean="0"/>
              <a:t>vs</a:t>
            </a:r>
            <a:r>
              <a:rPr lang="en-US" sz="2400" dirty="0" smtClean="0"/>
              <a:t> I/O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DoD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BFAST: File size </a:t>
            </a:r>
            <a:r>
              <a:rPr lang="en-US" sz="2000" dirty="0" err="1" smtClean="0"/>
              <a:t>vs</a:t>
            </a:r>
            <a:r>
              <a:rPr lang="en-US" sz="2000" dirty="0" smtClean="0"/>
              <a:t> Num Concurrent task</a:t>
            </a:r>
            <a:endParaRPr lang="en-US" sz="2000" dirty="0"/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0" y="1725723"/>
            <a:ext cx="4356399" cy="30494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1" y="1178114"/>
            <a:ext cx="6306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Scope for logical and physical distribution</a:t>
            </a:r>
            <a:endParaRPr lang="en-US" dirty="0"/>
          </a:p>
        </p:txBody>
      </p:sp>
      <p:pic>
        <p:nvPicPr>
          <p:cNvPr id="10" name="Picture 9" descr="threadsvstim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4288851" y="1435099"/>
            <a:ext cx="4789719" cy="3352802"/>
          </a:xfrm>
          <a:prstGeom prst="rect">
            <a:avLst/>
          </a:prstGeom>
        </p:spPr>
      </p:pic>
      <p:pic>
        <p:nvPicPr>
          <p:cNvPr id="7" name="Picture 6" descr="table5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653" y="4940301"/>
            <a:ext cx="5429491" cy="16887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0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7431469"/>
              </p:ext>
            </p:extLst>
          </p:nvPr>
        </p:nvGraphicFramePr>
        <p:xfrm>
          <a:off x="111643" y="2574283"/>
          <a:ext cx="9032357" cy="303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6951"/>
                <a:gridCol w="1632992"/>
                <a:gridCol w="1769075"/>
                <a:gridCol w="1799315"/>
                <a:gridCol w="2234024"/>
              </a:tblGrid>
              <a:tr h="38888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</a:t>
                      </a:r>
                      <a:r>
                        <a:rPr lang="en-US" sz="1600" dirty="0" err="1" smtClean="0"/>
                        <a:t>Glumae</a:t>
                      </a:r>
                      <a:r>
                        <a:rPr lang="en-US" sz="1600" dirty="0" smtClean="0"/>
                        <a:t> (BG)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 Genome (HG)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HG</a:t>
                      </a:r>
                      <a:r>
                        <a:rPr lang="en-US" sz="1600" baseline="0" dirty="0" smtClean="0"/>
                        <a:t> - </a:t>
                      </a:r>
                      <a:r>
                        <a:rPr lang="en-US" sz="1600" baseline="0" dirty="0" err="1" smtClean="0"/>
                        <a:t>Chr</a:t>
                      </a:r>
                      <a:r>
                        <a:rPr lang="en-US" sz="1600" baseline="0" dirty="0" smtClean="0"/>
                        <a:t> 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Genome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Mbp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2.8Gbp (hg18)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Mbp (hg18-chr21)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Ref.</a:t>
                      </a:r>
                      <a:r>
                        <a:rPr lang="en-US" sz="1600" baseline="0" dirty="0" smtClean="0"/>
                        <a:t> Index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 MB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GB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42 MB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38 MB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12 </a:t>
                      </a:r>
                      <a:r>
                        <a:rPr lang="en-US" sz="1600" dirty="0" smtClean="0">
                          <a:latin typeface="+mj-lt"/>
                          <a:cs typeface="Symbol" charset="2"/>
                        </a:rPr>
                        <a:t>GB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164 MB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14424" y="266700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BFAST: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Configuration values for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sizes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64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LS Applications can be</a:t>
            </a:r>
          </a:p>
          <a:p>
            <a:pPr lvl="1"/>
            <a:r>
              <a:rPr lang="en-US" sz="1700" dirty="0" smtClean="0"/>
              <a:t>Memory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CPU </a:t>
            </a:r>
            <a:r>
              <a:rPr lang="en-US" sz="1700" dirty="0" err="1" smtClean="0"/>
              <a:t>vs</a:t>
            </a:r>
            <a:r>
              <a:rPr lang="en-US" sz="1700" dirty="0" smtClean="0"/>
              <a:t>  </a:t>
            </a:r>
            <a:r>
              <a:rPr lang="en-US" sz="1700" dirty="0" err="1" smtClean="0"/>
              <a:t>DoD</a:t>
            </a:r>
            <a:r>
              <a:rPr lang="en-US" sz="1700" dirty="0" smtClean="0"/>
              <a:t> Tradeoffs</a:t>
            </a:r>
          </a:p>
          <a:p>
            <a:pPr lvl="2"/>
            <a:r>
              <a:rPr lang="en-US" sz="1700" dirty="0" smtClean="0"/>
              <a:t>Multi-parametric trade-offs exist</a:t>
            </a:r>
          </a:p>
          <a:p>
            <a:pPr lvl="1"/>
            <a:r>
              <a:rPr lang="en-US" sz="1700" dirty="0" smtClean="0"/>
              <a:t>“Complex” coordination requirements</a:t>
            </a:r>
          </a:p>
          <a:p>
            <a:r>
              <a:rPr lang="en-US" sz="1700" dirty="0" smtClean="0"/>
              <a:t>Distributed Applications Revisited</a:t>
            </a:r>
          </a:p>
          <a:p>
            <a:pPr lvl="1"/>
            <a:r>
              <a:rPr lang="en-US" sz="1700" dirty="0" smtClean="0"/>
              <a:t>Where, when, how to distribute? How to manage coordination?</a:t>
            </a:r>
          </a:p>
          <a:p>
            <a:pPr lvl="1"/>
            <a:r>
              <a:rPr lang="en-US" sz="1700" dirty="0" smtClean="0"/>
              <a:t>What is the task decomposition granularity? Mapping to resources?</a:t>
            </a:r>
          </a:p>
          <a:p>
            <a:pPr lvl="1"/>
            <a:r>
              <a:rPr lang="en-US" sz="1700" dirty="0" smtClean="0"/>
              <a:t>What are the data transfer/access/storage mechanisms</a:t>
            </a:r>
          </a:p>
          <a:p>
            <a:r>
              <a:rPr lang="en-US" sz="1700" dirty="0" smtClean="0"/>
              <a:t>Must support heterogeneous, distributed, dynamic loads</a:t>
            </a:r>
          </a:p>
          <a:p>
            <a:pPr lvl="1"/>
            <a:r>
              <a:rPr lang="en-US" sz="1700" dirty="0" smtClean="0"/>
              <a:t>DA challenges need to be addressed dynamically!</a:t>
            </a:r>
          </a:p>
          <a:p>
            <a:pPr lvl="2"/>
            <a:r>
              <a:rPr lang="en-US" sz="1700" dirty="0" smtClean="0"/>
              <a:t>Resource Elasticity/Cloudburst + Heterogeneous task-resource binding and need to for application configuration trade-offs</a:t>
            </a:r>
          </a:p>
          <a:p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7946" y="1529880"/>
            <a:ext cx="8386053" cy="4608884"/>
          </a:xfrm>
        </p:spPr>
        <p:txBody>
          <a:bodyPr>
            <a:normAutofit/>
          </a:bodyPr>
          <a:lstStyle/>
          <a:p>
            <a:r>
              <a:rPr lang="en-US" sz="1700" dirty="0" smtClean="0"/>
              <a:t>What is the physical infrastructure configuration?</a:t>
            </a:r>
          </a:p>
          <a:p>
            <a:pPr lvl="1"/>
            <a:r>
              <a:rPr lang="en-US" sz="1700" dirty="0" smtClean="0"/>
              <a:t>No well-defined single infrastructure configuration or capabilities</a:t>
            </a:r>
          </a:p>
          <a:p>
            <a:pPr lvl="2"/>
            <a:r>
              <a:rPr lang="en-US" sz="1700" dirty="0" smtClean="0"/>
              <a:t>Distinguish: Astronomy, HEP community</a:t>
            </a:r>
          </a:p>
          <a:p>
            <a:pPr lvl="2"/>
            <a:r>
              <a:rPr lang="en-US" sz="1700" dirty="0" smtClean="0"/>
              <a:t>“</a:t>
            </a:r>
            <a:r>
              <a:rPr lang="en-US" sz="1700" dirty="0" err="1" smtClean="0"/>
              <a:t>TeraGrid</a:t>
            </a:r>
            <a:r>
              <a:rPr lang="en-US" sz="1700" dirty="0" smtClean="0"/>
              <a:t> is not used for data-intensive applications” (Fox)</a:t>
            </a:r>
          </a:p>
          <a:p>
            <a:r>
              <a:rPr lang="en-US" sz="1700" dirty="0" smtClean="0"/>
              <a:t>“Building this infrastructure is not trivial” (Fox) </a:t>
            </a:r>
          </a:p>
          <a:p>
            <a:pPr lvl="1"/>
            <a:r>
              <a:rPr lang="en-US" sz="1700" dirty="0" smtClean="0"/>
              <a:t>Need Abstractions to Support Dynamic Applications</a:t>
            </a:r>
          </a:p>
          <a:p>
            <a:pPr lvl="1"/>
            <a:r>
              <a:rPr lang="en-US" sz="1700" dirty="0" smtClean="0"/>
              <a:t>Both Development and  System/Infrastructure level abstractions</a:t>
            </a:r>
          </a:p>
          <a:p>
            <a:pPr lvl="1"/>
            <a:r>
              <a:rPr lang="en-US" sz="1700" dirty="0" smtClean="0"/>
              <a:t>There are “hard” parts and tractable parts </a:t>
            </a:r>
          </a:p>
          <a:p>
            <a:pPr lvl="2"/>
            <a:r>
              <a:rPr lang="en-US" sz="1700" dirty="0" smtClean="0"/>
              <a:t>SAGA handles the hard part, opening up innovation elsewhere</a:t>
            </a: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SAGA: In a nutshell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There exists a lack of Programmatic approaches that:</a:t>
            </a:r>
          </a:p>
          <a:p>
            <a:pPr lvl="1"/>
            <a:r>
              <a:rPr lang="en-US" dirty="0" smtClean="0"/>
              <a:t>Provide general-purpose, basic &amp; common distributed functionality for applications; hide underlying complexity, varying semantics..</a:t>
            </a:r>
          </a:p>
          <a:p>
            <a:pPr lvl="1"/>
            <a:r>
              <a:rPr lang="en-US" dirty="0" smtClean="0"/>
              <a:t>The building blocks upon which to construct “consistent” higher-levels of functionality and abstractions</a:t>
            </a:r>
          </a:p>
          <a:p>
            <a:pPr lvl="1"/>
            <a:r>
              <a:rPr lang="en-US" dirty="0" smtClean="0"/>
              <a:t>Meets the need for a Broad Spectrum of Applications </a:t>
            </a:r>
          </a:p>
          <a:p>
            <a:pPr lvl="2"/>
            <a:r>
              <a:rPr lang="en-US" dirty="0" smtClean="0"/>
              <a:t>Simple scripts, Gateways,  Tooling, Workflow…</a:t>
            </a:r>
          </a:p>
          <a:p>
            <a:pPr lvl="0"/>
            <a:r>
              <a:rPr lang="en-US" dirty="0" smtClean="0"/>
              <a:t>Simple, integrated, stable, uniform and community-standard </a:t>
            </a:r>
          </a:p>
          <a:p>
            <a:pPr lvl="1"/>
            <a:r>
              <a:rPr lang="en-US" dirty="0" smtClean="0"/>
              <a:t>Simple and Stable: 80:20 restricted scope</a:t>
            </a:r>
          </a:p>
          <a:p>
            <a:pPr lvl="1"/>
            <a:r>
              <a:rPr lang="en-US" dirty="0" smtClean="0"/>
              <a:t>Integrated: Similar semantics &amp; style across primary functional areas</a:t>
            </a:r>
          </a:p>
          <a:p>
            <a:pPr lvl="1"/>
            <a:r>
              <a:rPr lang="en-US" dirty="0" smtClean="0"/>
              <a:t>Uniform: Same interface for different distributed systems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OGF-standard, “official” CLI of EGI, NSF-XD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SAGA – An Overview</a:t>
            </a:r>
            <a:endParaRPr lang="en-US" sz="24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63503" y="1529880"/>
            <a:ext cx="8661398" cy="50106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Abstractions for Dynamic Execution </a:t>
            </a:r>
            <a:br>
              <a:rPr lang="en-US" sz="2400" dirty="0" smtClean="0"/>
            </a:br>
            <a:r>
              <a:rPr lang="en-US" sz="2400" dirty="0" smtClean="0"/>
              <a:t>SAGA Pilot-Job (</a:t>
            </a:r>
            <a:r>
              <a:rPr lang="en-US" sz="2400" dirty="0" err="1" smtClean="0"/>
              <a:t>BigJob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“unique” about Pilot-Jobs built using the right abstractions?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46" y="1250480"/>
            <a:ext cx="8195553" cy="5023320"/>
          </a:xfrm>
        </p:spPr>
        <p:txBody>
          <a:bodyPr>
            <a:noAutofit/>
          </a:bodyPr>
          <a:lstStyle/>
          <a:p>
            <a:r>
              <a:rPr lang="en-US" sz="1700" dirty="0" smtClean="0"/>
              <a:t>Pilot-Jobs: Decouple resource assignment &amp; resource-workload binding</a:t>
            </a:r>
          </a:p>
          <a:p>
            <a:r>
              <a:rPr lang="en-US" sz="1700" dirty="0" smtClean="0"/>
              <a:t>Pilot-Jobs are/have been typically used for:</a:t>
            </a:r>
          </a:p>
          <a:p>
            <a:pPr lvl="1"/>
            <a:r>
              <a:rPr lang="en-US" sz="1700" dirty="0" smtClean="0"/>
              <a:t>Enhancing resource utilization; Facilitate high-throughput simulation</a:t>
            </a:r>
          </a:p>
          <a:p>
            <a:pPr lvl="1"/>
            <a:r>
              <a:rPr lang="en-US" sz="1700" dirty="0" smtClean="0"/>
              <a:t>Lowering wait time for multiple jobs (better predictability)</a:t>
            </a:r>
          </a:p>
          <a:p>
            <a:r>
              <a:rPr lang="en-US" sz="1700" dirty="0" smtClean="0"/>
              <a:t>Several unique aspects  about the SAGA-based Pilot-Job</a:t>
            </a:r>
          </a:p>
          <a:p>
            <a:pPr lvl="1"/>
            <a:r>
              <a:rPr lang="en-US" sz="1700" dirty="0" smtClean="0"/>
              <a:t>Pilot-Jobs have not been used for Science Driven Objectives:</a:t>
            </a:r>
          </a:p>
          <a:p>
            <a:pPr lvl="2"/>
            <a:r>
              <a:rPr lang="en-US" sz="1700" dirty="0" smtClean="0"/>
              <a:t>First demonstration of multi-physics simulations, REMD simulations </a:t>
            </a:r>
          </a:p>
          <a:p>
            <a:pPr lvl="2"/>
            <a:r>
              <a:rPr lang="en-US" sz="1700" dirty="0" smtClean="0"/>
              <a:t>Frameworks based upon </a:t>
            </a:r>
            <a:r>
              <a:rPr lang="en-US" sz="1700" dirty="0" err="1" smtClean="0"/>
              <a:t>PJs</a:t>
            </a:r>
            <a:r>
              <a:rPr lang="en-US" sz="1700" dirty="0" smtClean="0"/>
              <a:t> (pull model) for specific back-ends</a:t>
            </a:r>
          </a:p>
          <a:p>
            <a:pPr lvl="1"/>
            <a:r>
              <a:rPr lang="en-US" sz="1700" dirty="0" smtClean="0"/>
              <a:t>Infrastructure Independent and “standard” PJ API to access other </a:t>
            </a:r>
            <a:r>
              <a:rPr lang="en-US" sz="1700" dirty="0" err="1" smtClean="0"/>
              <a:t>PJs</a:t>
            </a:r>
            <a:r>
              <a:rPr lang="en-US" sz="1700" dirty="0" smtClean="0"/>
              <a:t> </a:t>
            </a:r>
          </a:p>
          <a:p>
            <a:pPr lvl="2"/>
            <a:r>
              <a:rPr lang="en-US" sz="1700" dirty="0" smtClean="0"/>
              <a:t>SAGA PJ (</a:t>
            </a:r>
            <a:r>
              <a:rPr lang="en-US" sz="1700" dirty="0" err="1" smtClean="0"/>
              <a:t>BigJob</a:t>
            </a:r>
            <a:r>
              <a:rPr lang="en-US" sz="1700" dirty="0" smtClean="0"/>
              <a:t>) API  basis for inter-operable PJ (Azure, DIANE)  </a:t>
            </a:r>
          </a:p>
          <a:p>
            <a:r>
              <a:rPr lang="en-US" sz="1700" dirty="0" smtClean="0"/>
              <a:t>SAGA-based Pilot-Job form the basis:</a:t>
            </a:r>
          </a:p>
          <a:p>
            <a:pPr lvl="1"/>
            <a:r>
              <a:rPr lang="en-US" sz="1700" dirty="0" smtClean="0"/>
              <a:t>Extension of Pilot-abstraction to other “dimensions”</a:t>
            </a:r>
          </a:p>
          <a:p>
            <a:pPr lvl="1"/>
            <a:r>
              <a:rPr lang="en-US" sz="1700" dirty="0" smtClean="0"/>
              <a:t>For autonomic scheduling and application-level scheduling</a:t>
            </a:r>
          </a:p>
          <a:p>
            <a:pPr lvl="1"/>
            <a:r>
              <a:rPr lang="en-US" sz="1700" dirty="0" smtClean="0"/>
              <a:t>Advanced run-time frameworks for load-balancing and FT</a:t>
            </a:r>
          </a:p>
          <a:p>
            <a:pPr lvl="1"/>
            <a:endParaRPr lang="en-US" sz="1700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4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Ensemble MD simulations: </a:t>
            </a:r>
            <a:r>
              <a:rPr lang="en-US" sz="2400" dirty="0" err="1" smtClean="0"/>
              <a:t>BigJob</a:t>
            </a:r>
            <a:r>
              <a:rPr lang="en-US" sz="2400" dirty="0" smtClean="0"/>
              <a:t> for Azure</a:t>
            </a:r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API calls Azure APIs directly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Manager (BM) launches requested number of worker roles using the Service Management API</a:t>
            </a:r>
          </a:p>
          <a:p>
            <a:pPr lvl="1"/>
            <a:r>
              <a:rPr lang="en-US" dirty="0" smtClean="0"/>
              <a:t>Python library created for this capability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Agents run within the worker roles (C#/.Net)</a:t>
            </a:r>
          </a:p>
          <a:p>
            <a:pPr lvl="1"/>
            <a:r>
              <a:rPr lang="en-US" dirty="0" smtClean="0"/>
              <a:t>Primary responsibility to execute MD code</a:t>
            </a:r>
          </a:p>
          <a:p>
            <a:pPr lvl="1"/>
            <a:r>
              <a:rPr lang="en-US" dirty="0" smtClean="0"/>
              <a:t>MPI-based MD tasks confined to a single worker role (8 cores)</a:t>
            </a:r>
          </a:p>
          <a:p>
            <a:r>
              <a:rPr lang="en-US" dirty="0" smtClean="0"/>
              <a:t>For each sub-job, the BM creates a work-package</a:t>
            </a:r>
          </a:p>
          <a:p>
            <a:pPr lvl="1"/>
            <a:r>
              <a:rPr lang="en-US" dirty="0" smtClean="0"/>
              <a:t>Distributed to agents using AQS – reliable and scalable </a:t>
            </a:r>
            <a:r>
              <a:rPr lang="en-US" dirty="0" err="1" smtClean="0"/>
              <a:t>msgs</a:t>
            </a:r>
            <a:endParaRPr lang="en-US" dirty="0" smtClean="0"/>
          </a:p>
          <a:p>
            <a:pPr lvl="1"/>
            <a:r>
              <a:rPr lang="en-US" dirty="0" smtClean="0"/>
              <a:t>Agents query AQS for new work-packages</a:t>
            </a:r>
          </a:p>
          <a:p>
            <a:pPr lvl="1"/>
            <a:r>
              <a:rPr lang="en-US" dirty="0" smtClean="0"/>
              <a:t>Stage data from ABS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35000" y="1225080"/>
            <a:ext cx="8407399" cy="4934420"/>
          </a:xfrm>
        </p:spPr>
        <p:txBody>
          <a:bodyPr>
            <a:noAutofit/>
          </a:bodyPr>
          <a:lstStyle/>
          <a:p>
            <a:r>
              <a:rPr lang="en-US" sz="1700" dirty="0" smtClean="0"/>
              <a:t>Lessons from a decade of Developing Distributed Applications [PAST]</a:t>
            </a:r>
          </a:p>
          <a:p>
            <a:pPr lvl="1"/>
            <a:r>
              <a:rPr lang="en-US" sz="1700" dirty="0" smtClean="0"/>
              <a:t>Unique Role for Abstractions for Distributed  “Dynamic” Applications </a:t>
            </a:r>
          </a:p>
          <a:p>
            <a:r>
              <a:rPr lang="en-US" sz="1700" dirty="0" smtClean="0"/>
              <a:t>LS Applications: Understanding </a:t>
            </a:r>
            <a:r>
              <a:rPr lang="en-US" sz="1700" i="1" dirty="0" smtClean="0"/>
              <a:t>common </a:t>
            </a:r>
            <a:r>
              <a:rPr lang="en-US" sz="1700" dirty="0" smtClean="0"/>
              <a:t>computational characteristics</a:t>
            </a:r>
          </a:p>
          <a:p>
            <a:pPr lvl="1"/>
            <a:r>
              <a:rPr lang="en-US" sz="1700" dirty="0" smtClean="0"/>
              <a:t>Many LS applications require ensemble based simulations</a:t>
            </a:r>
          </a:p>
          <a:p>
            <a:pPr lvl="1"/>
            <a:r>
              <a:rPr lang="en-US" sz="1700" dirty="0" smtClean="0"/>
              <a:t>Introduce abstractions for dynamic execution: “Autonomic” Pilot-Job </a:t>
            </a:r>
          </a:p>
          <a:p>
            <a:r>
              <a:rPr lang="en-US" sz="1700" dirty="0" smtClean="0"/>
              <a:t>Compute Intensive:  </a:t>
            </a:r>
            <a:r>
              <a:rPr lang="en-US" sz="1700" dirty="0" err="1" smtClean="0"/>
              <a:t>EnMD</a:t>
            </a:r>
            <a:r>
              <a:rPr lang="en-US" sz="1700" dirty="0" smtClean="0"/>
              <a:t> and RE Simulations [PRESENT]</a:t>
            </a:r>
          </a:p>
          <a:p>
            <a:pPr lvl="1"/>
            <a:r>
              <a:rPr lang="en-US" sz="1700" dirty="0" smtClean="0"/>
              <a:t>Azure Solution:  Architecture, Performance and Scalability</a:t>
            </a:r>
          </a:p>
          <a:p>
            <a:pPr lvl="2"/>
            <a:r>
              <a:rPr lang="en-US" sz="1700" dirty="0" smtClean="0"/>
              <a:t>Azure addresses several of the distributed application challenges</a:t>
            </a:r>
          </a:p>
          <a:p>
            <a:r>
              <a:rPr lang="en-US" sz="1700" dirty="0" smtClean="0"/>
              <a:t>Data Intensive:  NGS Analytics using BFAST [FUTURE]</a:t>
            </a:r>
          </a:p>
          <a:p>
            <a:pPr lvl="1"/>
            <a:r>
              <a:rPr lang="en-US" sz="1700" dirty="0" smtClean="0"/>
              <a:t>XD/</a:t>
            </a:r>
            <a:r>
              <a:rPr lang="en-US" sz="1700" dirty="0" err="1" smtClean="0"/>
              <a:t>FutureGrid</a:t>
            </a:r>
            <a:r>
              <a:rPr lang="en-US" sz="1700" dirty="0" smtClean="0"/>
              <a:t> Solution:  Architecture, Performance and Scalability</a:t>
            </a:r>
          </a:p>
          <a:p>
            <a:pPr lvl="1"/>
            <a:r>
              <a:rPr lang="en-US" sz="1700" dirty="0" smtClean="0"/>
              <a:t>Lessons and Experience from DARE-based Gateway on XD/FG</a:t>
            </a:r>
          </a:p>
          <a:p>
            <a:pPr lvl="2"/>
            <a:r>
              <a:rPr lang="en-US" sz="1700" dirty="0" smtClean="0"/>
              <a:t>Towards NGS Analytics as a Service on Azure?</a:t>
            </a:r>
          </a:p>
          <a:p>
            <a:pPr lvl="1">
              <a:buNone/>
            </a:pPr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Coordinating Multiple Tasks Using </a:t>
            </a:r>
            <a:r>
              <a:rPr lang="en-US" sz="2400" dirty="0" err="1" smtClean="0"/>
              <a:t>BigJob</a:t>
            </a:r>
            <a:r>
              <a:rPr lang="en-US" sz="2400" dirty="0" smtClean="0"/>
              <a:t> for Azure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80340" y="5554645"/>
            <a:ext cx="8658860" cy="947755"/>
          </a:xfrm>
        </p:spPr>
        <p:txBody>
          <a:bodyPr/>
          <a:lstStyle/>
          <a:p>
            <a:r>
              <a:rPr lang="en-US" dirty="0" smtClean="0"/>
              <a:t>Multiple Affinity Groups  supported within the same </a:t>
            </a:r>
            <a:r>
              <a:rPr lang="en-US" dirty="0" err="1" smtClean="0"/>
              <a:t>BigJob</a:t>
            </a:r>
            <a:r>
              <a:rPr lang="en-US" dirty="0" smtClean="0"/>
              <a:t> for different worker-roles</a:t>
            </a:r>
            <a:endParaRPr lang="en-US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1612899" y="1281194"/>
            <a:ext cx="6917899" cy="400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Azure: Scalability with Simplicity</a:t>
            </a:r>
            <a:br>
              <a:rPr lang="en-US" sz="2400" dirty="0" smtClean="0"/>
            </a:br>
            <a:r>
              <a:rPr lang="en-US" sz="2400" dirty="0" smtClean="0"/>
              <a:t>Providing Infra-level abstractions for DDIA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pic>
        <p:nvPicPr>
          <p:cNvPr id="9" name="Content Placeholder 3" descr="namd-tgperf.png"/>
          <p:cNvPicPr>
            <a:picLocks noChangeAspect="1"/>
          </p:cNvPicPr>
          <p:nvPr/>
        </p:nvPicPr>
        <p:blipFill>
          <a:blip r:embed="rId6"/>
          <a:srcRect l="-10367" r="-10367"/>
          <a:stretch>
            <a:fillRect/>
          </a:stretch>
        </p:blipFill>
        <p:spPr>
          <a:xfrm>
            <a:off x="4394200" y="3890191"/>
            <a:ext cx="4816240" cy="278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212380"/>
            <a:ext cx="4029953" cy="5404320"/>
          </a:xfrm>
        </p:spPr>
        <p:txBody>
          <a:bodyPr>
            <a:noAutofit/>
          </a:bodyPr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scales well with the number of replicas. </a:t>
            </a:r>
          </a:p>
          <a:p>
            <a:pPr lvl="1"/>
            <a:r>
              <a:rPr lang="en-US" sz="2000" dirty="0" smtClean="0"/>
              <a:t>AQS proved to be effective for coordination of sub-jobs/replicas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VMs</a:t>
            </a:r>
            <a:r>
              <a:rPr lang="en-US" dirty="0" smtClean="0"/>
              <a:t> have a better performance. </a:t>
            </a:r>
          </a:p>
          <a:p>
            <a:pPr lvl="1"/>
            <a:r>
              <a:rPr lang="en-US" dirty="0" smtClean="0"/>
              <a:t>But, efficiency drops &lt; 0.4 for the extra-large VM</a:t>
            </a:r>
          </a:p>
          <a:p>
            <a:r>
              <a:rPr lang="en-US" dirty="0" smtClean="0"/>
              <a:t>The different Azure data centers show a slight fluctuation in their performance</a:t>
            </a:r>
          </a:p>
          <a:p>
            <a:pPr lvl="1"/>
            <a:r>
              <a:rPr lang="en-US" dirty="0" smtClean="0"/>
              <a:t>16 replicas, small VM</a:t>
            </a: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Replica-Exchange</a:t>
            </a:r>
            <a:r>
              <a:rPr lang="de-DE" sz="2400" dirty="0" smtClean="0"/>
              <a:t> on </a:t>
            </a:r>
            <a:r>
              <a:rPr lang="de-DE" sz="2400" dirty="0" err="1" smtClean="0"/>
              <a:t>Azure</a:t>
            </a:r>
            <a:endParaRPr lang="de-DE" sz="2400" dirty="0"/>
          </a:p>
        </p:txBody>
      </p:sp>
      <p:pic>
        <p:nvPicPr>
          <p:cNvPr id="17" name="Content Placeholder 3" descr="repex-azure.png"/>
          <p:cNvPicPr>
            <a:picLocks noChangeAspect="1"/>
          </p:cNvPicPr>
          <p:nvPr/>
        </p:nvPicPr>
        <p:blipFill>
          <a:blip r:embed="rId2"/>
          <a:srcRect l="-10403" r="-10403"/>
          <a:stretch>
            <a:fillRect/>
          </a:stretch>
        </p:blipFill>
        <p:spPr>
          <a:xfrm>
            <a:off x="4572000" y="1178114"/>
            <a:ext cx="4878799" cy="2822386"/>
          </a:xfrm>
          <a:prstGeom prst="rect">
            <a:avLst/>
          </a:prstGeom>
        </p:spPr>
      </p:pic>
      <p:pic>
        <p:nvPicPr>
          <p:cNvPr id="18" name="Bild 17" descr="repex_runtime_per_reg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972691" y="4241800"/>
            <a:ext cx="4196709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 Algorithms at Scale (</a:t>
            </a:r>
            <a:r>
              <a:rPr lang="en-US" dirty="0" err="1" smtClean="0"/>
              <a:t>TeraGrid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222" dirty="0" smtClean="0"/>
              <a:t>Replicate/Understand Algorithms at Scale on Azure?</a:t>
            </a:r>
            <a:endParaRPr lang="de-DE" sz="2222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90814"/>
            <a:ext cx="7378700" cy="4875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4" name="Content Placeholder 3" descr="sequence-explo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800" r="-680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DARE (Dynamic Adaptive Runtime Environment) Science Gateway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6100" y="1595868"/>
            <a:ext cx="3148357" cy="3910483"/>
          </a:xfrm>
        </p:spPr>
        <p:txBody>
          <a:bodyPr>
            <a:normAutofit/>
          </a:bodyPr>
          <a:lstStyle/>
          <a:p>
            <a:r>
              <a:rPr lang="en-US" sz="1700" dirty="0" smtClean="0"/>
              <a:t>Provides fundamental abstractions for Dynamic and Adaptive Execution</a:t>
            </a:r>
          </a:p>
          <a:p>
            <a:pPr lvl="1"/>
            <a:r>
              <a:rPr lang="en-US" sz="1700" dirty="0" smtClean="0"/>
              <a:t>Integrated compute and data </a:t>
            </a:r>
          </a:p>
          <a:p>
            <a:r>
              <a:rPr lang="en-US" sz="1700" dirty="0" smtClean="0"/>
              <a:t>Efficient and novel runtime environments for Map-Reduce</a:t>
            </a:r>
          </a:p>
          <a:p>
            <a:r>
              <a:rPr lang="en-US" sz="1700" dirty="0" smtClean="0"/>
              <a:t>Interoperable across DCI</a:t>
            </a:r>
          </a:p>
          <a:p>
            <a:r>
              <a:rPr lang="en-US" sz="1700" dirty="0" smtClean="0"/>
              <a:t>Extensible: new features and abstractions</a:t>
            </a:r>
            <a:endParaRPr lang="en-US" sz="1700" dirty="0"/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457" y="1595868"/>
            <a:ext cx="5449543" cy="4601733"/>
          </a:xfrm>
          <a:prstGeom prst="rect">
            <a:avLst/>
          </a:prstGeom>
        </p:spPr>
      </p:pic>
      <p:pic>
        <p:nvPicPr>
          <p:cNvPr id="4" name="Picture 3" descr="windows_azure_sm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00" y="5144532"/>
            <a:ext cx="1233330" cy="84305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7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Tradeoffs: Comp.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Mem</a:t>
            </a:r>
            <a:r>
              <a:rPr lang="en-US" sz="2800" dirty="0" smtClean="0"/>
              <a:t>. </a:t>
            </a:r>
            <a:r>
              <a:rPr lang="en-US" sz="2800" dirty="0" err="1" smtClean="0"/>
              <a:t>vs</a:t>
            </a:r>
            <a:r>
              <a:rPr lang="en-US" sz="2800" dirty="0" smtClean="0"/>
              <a:t> I/O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DoD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319"/>
            <a:ext cx="9144000" cy="4411362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Extending the Pilot-Abstraction to Data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746500" y="1183948"/>
            <a:ext cx="5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: Initial discussions with Jon </a:t>
            </a:r>
            <a:r>
              <a:rPr lang="en-US" dirty="0" err="1" smtClean="0"/>
              <a:t>Weissman</a:t>
            </a:r>
            <a:endParaRPr lang="en-US" dirty="0"/>
          </a:p>
        </p:txBody>
      </p:sp>
      <p:pic>
        <p:nvPicPr>
          <p:cNvPr id="5" name="Picture 4" descr="pilotst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7" y="1422400"/>
            <a:ext cx="7809053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Pilot-Data </a:t>
            </a:r>
            <a:r>
              <a:rPr lang="en-US" sz="2400" dirty="0"/>
              <a:t>Features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Expression of affinities between file groups (data-data) as well as files and compute resources (data-compute)</a:t>
            </a:r>
          </a:p>
          <a:p>
            <a:r>
              <a:rPr lang="en-US" dirty="0" smtClean="0"/>
              <a:t>Grouping of files that are often used together</a:t>
            </a:r>
          </a:p>
          <a:p>
            <a:r>
              <a:rPr lang="en-US" dirty="0" smtClean="0"/>
              <a:t>Distributed access and file movement</a:t>
            </a:r>
          </a:p>
          <a:p>
            <a:r>
              <a:rPr lang="en-US" dirty="0" smtClean="0"/>
              <a:t>Data partitioning and distribution of files</a:t>
            </a:r>
          </a:p>
          <a:p>
            <a:r>
              <a:rPr lang="en-US" dirty="0" smtClean="0"/>
              <a:t>Integration with Pilot-Job </a:t>
            </a:r>
          </a:p>
          <a:p>
            <a:pPr lvl="1"/>
            <a:r>
              <a:rPr lang="en-US" dirty="0" smtClean="0"/>
              <a:t>for data-aware scheduling</a:t>
            </a:r>
          </a:p>
          <a:p>
            <a:pPr lvl="1"/>
            <a:r>
              <a:rPr lang="en-US" dirty="0" smtClean="0"/>
              <a:t>Supporting and Implementing affinity at middleware/tool level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Data scheduling</a:t>
            </a:r>
          </a:p>
          <a:p>
            <a:pPr lvl="1"/>
            <a:r>
              <a:rPr lang="en-US" dirty="0" smtClean="0"/>
              <a:t>Data replication and consistency management</a:t>
            </a:r>
          </a:p>
          <a:p>
            <a:pPr lvl="1"/>
            <a:r>
              <a:rPr lang="en-US" dirty="0" smtClean="0"/>
              <a:t>Integration of third party data management frameworks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82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Pilot-Data Map-Reduce Example</a:t>
            </a:r>
            <a:endParaRPr lang="en-US" sz="2400" dirty="0"/>
          </a:p>
        </p:txBody>
      </p:sp>
      <p:pic>
        <p:nvPicPr>
          <p:cNvPr id="5" name="Bild 4" descr="pilot-data-mapredu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1314450"/>
            <a:ext cx="9123755" cy="482380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63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Cloud Past: Lessons from Past Decade of Developing Distributed Applications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390180"/>
            <a:ext cx="7966954" cy="4608884"/>
          </a:xfrm>
        </p:spPr>
        <p:txBody>
          <a:bodyPr>
            <a:noAutofit/>
          </a:bodyPr>
          <a:lstStyle/>
          <a:p>
            <a:r>
              <a:rPr lang="en-US" sz="1700" dirty="0" smtClean="0"/>
              <a:t>Space of Distributed Applications (DA) Is large (and rich), but the number of effective and extensible DA small</a:t>
            </a:r>
          </a:p>
          <a:p>
            <a:pPr lvl="1"/>
            <a:r>
              <a:rPr lang="en-US" sz="1700" dirty="0" smtClean="0"/>
              <a:t>More than just submitting jobs here and there!</a:t>
            </a:r>
          </a:p>
          <a:p>
            <a:r>
              <a:rPr lang="en-US" sz="1700" dirty="0" smtClean="0"/>
              <a:t>Developing DA is a hard undertaking</a:t>
            </a:r>
          </a:p>
          <a:p>
            <a:pPr lvl="1"/>
            <a:r>
              <a:rPr lang="en-US" sz="1700" dirty="0" smtClean="0"/>
              <a:t>Coordination across resources &amp; Execution Environment</a:t>
            </a:r>
          </a:p>
          <a:p>
            <a:pPr lvl="1"/>
            <a:r>
              <a:rPr lang="en-US" sz="1700" dirty="0" smtClean="0"/>
              <a:t>Large number programming systems, tools &amp; “incomplete solutions”</a:t>
            </a:r>
          </a:p>
          <a:p>
            <a:r>
              <a:rPr lang="en-US" sz="1700" dirty="0" smtClean="0"/>
              <a:t>Think “distribution”, not hide from it!</a:t>
            </a:r>
          </a:p>
          <a:p>
            <a:pPr lvl="1"/>
            <a:r>
              <a:rPr lang="en-US" sz="1700" dirty="0" smtClean="0"/>
              <a:t>Embrace distribution, e.g., data-centric application drivers!</a:t>
            </a:r>
          </a:p>
          <a:p>
            <a:pPr lvl="1"/>
            <a:r>
              <a:rPr lang="en-US" sz="1700" dirty="0" smtClean="0"/>
              <a:t>Heterogeneity &amp; dynamic execution are fundamental</a:t>
            </a:r>
          </a:p>
          <a:p>
            <a:r>
              <a:rPr lang="en-US" sz="1700" dirty="0" smtClean="0"/>
              <a:t>Point to a unique role for Pattern-oriented and Abstractions-based Development of Distributed Applications</a:t>
            </a:r>
          </a:p>
          <a:p>
            <a:pPr lvl="1"/>
            <a:r>
              <a:rPr lang="en-US" sz="1700" dirty="0" smtClean="0"/>
              <a:t>Abstractions for Development, Deployment &amp; Execution</a:t>
            </a:r>
          </a:p>
          <a:p>
            <a:pPr lvl="1"/>
            <a:r>
              <a:rPr lang="en-US" sz="1700" dirty="0" smtClean="0"/>
              <a:t>“Abstractions allows innovation at more interesting layers”</a:t>
            </a:r>
          </a:p>
          <a:p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REOut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21" y="1402880"/>
            <a:ext cx="3464667" cy="2925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Towards NGS Analytics as a Service: </a:t>
            </a:r>
            <a:br>
              <a:rPr lang="en-US" sz="2400" dirty="0" smtClean="0"/>
            </a:br>
            <a:r>
              <a:rPr lang="en-US" sz="2400" dirty="0" smtClean="0"/>
              <a:t>DARE-based Gateway on XD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38847" y="1263180"/>
            <a:ext cx="5858753" cy="52773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NGS specific challenges</a:t>
            </a:r>
          </a:p>
          <a:p>
            <a:pPr lvl="1"/>
            <a:r>
              <a:rPr lang="en-US" dirty="0" smtClean="0"/>
              <a:t>Efficient Algorithm/tool/code selection</a:t>
            </a:r>
          </a:p>
          <a:p>
            <a:pPr lvl="2"/>
            <a:r>
              <a:rPr lang="en-US" dirty="0" smtClean="0"/>
              <a:t>Hosting pre-installed  VM</a:t>
            </a:r>
          </a:p>
          <a:p>
            <a:pPr lvl="1"/>
            <a:r>
              <a:rPr lang="en-US" dirty="0" smtClean="0"/>
              <a:t>Efficient task scheduling and placement</a:t>
            </a:r>
          </a:p>
          <a:p>
            <a:pPr lvl="2"/>
            <a:r>
              <a:rPr lang="en-US" dirty="0" smtClean="0"/>
              <a:t>What can we learn from HEP? WMS? </a:t>
            </a:r>
          </a:p>
          <a:p>
            <a:pPr lvl="1"/>
            <a:r>
              <a:rPr lang="en-US" dirty="0" smtClean="0"/>
              <a:t>Efficient Distributed data management</a:t>
            </a:r>
          </a:p>
          <a:p>
            <a:pPr lvl="1"/>
            <a:r>
              <a:rPr lang="en-US" dirty="0" smtClean="0"/>
              <a:t>Efficient Data transfer/scheduling</a:t>
            </a:r>
          </a:p>
          <a:p>
            <a:pPr lvl="2"/>
            <a:r>
              <a:rPr lang="en-US" dirty="0" smtClean="0"/>
              <a:t>Transfer of Ref. genome index files: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O(hours</a:t>
            </a:r>
            <a:r>
              <a:rPr lang="en-US" dirty="0" smtClean="0"/>
              <a:t>) 130 GB, </a:t>
            </a:r>
          </a:p>
          <a:p>
            <a:pPr lvl="2"/>
            <a:r>
              <a:rPr lang="en-US" dirty="0" smtClean="0"/>
              <a:t>Transfer of Short read files: 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O(mins</a:t>
            </a:r>
            <a:r>
              <a:rPr lang="en-US" dirty="0" smtClean="0"/>
              <a:t>) [L to QB] 9 GB</a:t>
            </a:r>
          </a:p>
          <a:p>
            <a:pPr lvl="1"/>
            <a:r>
              <a:rPr lang="en-US" dirty="0" smtClean="0"/>
              <a:t>Determine optimal point -- tradeoff </a:t>
            </a:r>
          </a:p>
          <a:p>
            <a:r>
              <a:rPr lang="en-US" dirty="0" smtClean="0"/>
              <a:t>Solutions Applicable to Azure</a:t>
            </a:r>
          </a:p>
          <a:p>
            <a:pPr lvl="1"/>
            <a:r>
              <a:rPr lang="en-US" dirty="0" smtClean="0"/>
              <a:t>Stand-up a NGS service for Azure community</a:t>
            </a:r>
          </a:p>
          <a:p>
            <a:pPr lvl="1"/>
            <a:r>
              <a:rPr lang="en-US" dirty="0" smtClean="0"/>
              <a:t>Extensible to other “services” for drug-discovery and bioinformatics</a:t>
            </a:r>
          </a:p>
          <a:p>
            <a:pPr lvl="2"/>
            <a:r>
              <a:rPr lang="en-US" dirty="0" smtClean="0">
                <a:solidFill>
                  <a:srgbClr val="800000"/>
                </a:solidFill>
              </a:rPr>
              <a:t>http://</a:t>
            </a:r>
            <a:r>
              <a:rPr lang="en-US" dirty="0" err="1" smtClean="0">
                <a:solidFill>
                  <a:srgbClr val="800000"/>
                </a:solidFill>
              </a:rPr>
              <a:t>dare.cct.lsu.edu</a:t>
            </a:r>
            <a:r>
              <a:rPr lang="en-US" dirty="0" smtClean="0">
                <a:solidFill>
                  <a:srgbClr val="800000"/>
                </a:solidFill>
              </a:rPr>
              <a:t>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windows_azure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538" y="3548661"/>
            <a:ext cx="694531" cy="4747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80001" y="4356100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</a:rPr>
              <a:t>http://</a:t>
            </a:r>
            <a:r>
              <a:rPr lang="en-US" sz="1600" dirty="0" err="1" smtClean="0">
                <a:solidFill>
                  <a:srgbClr val="800000"/>
                </a:solidFill>
              </a:rPr>
              <a:t>dare.cct.lsu.edu/gateways/ngs</a:t>
            </a:r>
            <a:endParaRPr lang="en-US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 Applications – compute and data intensive present broad range of challenges at scale</a:t>
            </a:r>
          </a:p>
          <a:p>
            <a:r>
              <a:rPr lang="en-US" dirty="0" smtClean="0"/>
              <a:t>Combination of appropriate system-level abstractions (e.g. AQS) and user provided abstractions (</a:t>
            </a:r>
            <a:r>
              <a:rPr lang="en-US" smtClean="0"/>
              <a:t>e.g., BigJob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Relative Ease of implementation of the R-E Pattern</a:t>
            </a:r>
          </a:p>
          <a:p>
            <a:pPr lvl="2"/>
            <a:r>
              <a:rPr lang="en-US" dirty="0" smtClean="0"/>
              <a:t>Efficient and scalable messaging</a:t>
            </a:r>
          </a:p>
          <a:p>
            <a:pPr lvl="1"/>
            <a:r>
              <a:rPr lang="en-US" dirty="0" smtClean="0"/>
              <a:t>Performance comparable to TG</a:t>
            </a:r>
          </a:p>
          <a:p>
            <a:pPr lvl="2"/>
            <a:r>
              <a:rPr lang="en-US" dirty="0" smtClean="0"/>
              <a:t>Cost of virtualization not a  first order concern</a:t>
            </a:r>
          </a:p>
          <a:p>
            <a:r>
              <a:rPr lang="en-US" dirty="0" smtClean="0"/>
              <a:t>Ready/Need for advanced abstractions + implementation</a:t>
            </a:r>
          </a:p>
          <a:p>
            <a:pPr lvl="1"/>
            <a:r>
              <a:rPr lang="en-US" dirty="0" smtClean="0"/>
              <a:t>Affinity becomes more fine-grained, data-compute affinity</a:t>
            </a:r>
          </a:p>
          <a:p>
            <a:pPr lvl="1"/>
            <a:r>
              <a:rPr lang="en-US" dirty="0" smtClean="0"/>
              <a:t>Extensions to abstractions for dynamic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/>
              <a:t>Futuregrid</a:t>
            </a:r>
            <a:r>
              <a:rPr lang="en-US" dirty="0" smtClean="0"/>
              <a:t> Acknowledgement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An Experimental, High-Performance Grid Test-bed." Any opinions, findings, and conclusions or recommendations expressed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</a:t>
            </a:r>
            <a:r>
              <a:rPr lang="en-US" dirty="0" smtClean="0">
                <a:solidFill>
                  <a:schemeClr val="tx1"/>
                </a:solidFill>
              </a:rPr>
              <a:t>) and do not necessarily </a:t>
            </a:r>
            <a:r>
              <a:rPr lang="en-US" dirty="0" err="1" smtClean="0">
                <a:solidFill>
                  <a:schemeClr val="tx1"/>
                </a:solidFill>
              </a:rPr>
              <a:t>reaect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</a:p>
          <a:p>
            <a:pPr>
              <a:buNone/>
            </a:pPr>
            <a:r>
              <a:rPr lang="en-US" i="1" dirty="0" smtClean="0"/>
              <a:t>     Also Acknowledge useful discussions</a:t>
            </a:r>
            <a:r>
              <a:rPr lang="en-US" i="1" dirty="0" smtClean="0"/>
              <a:t>:</a:t>
            </a:r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i="1" dirty="0" smtClean="0"/>
              <a:t> </a:t>
            </a:r>
            <a:r>
              <a:rPr lang="en-US" i="1" dirty="0" smtClean="0"/>
              <a:t>Geoffrey Fox and Jon </a:t>
            </a:r>
            <a:r>
              <a:rPr lang="en-US" i="1" dirty="0" err="1" smtClean="0"/>
              <a:t>Weissman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Assertion 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Policies, infrastructure &amp;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Assertion #3: Think  Distribution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228600" y="1651000"/>
            <a:ext cx="8534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“History of computing like pendulum, swings from centralized to distributed”</a:t>
            </a:r>
          </a:p>
          <a:p>
            <a:pPr lvl="1"/>
            <a:r>
              <a:rPr lang="en-US" sz="1700" dirty="0" smtClean="0"/>
              <a:t>Indications this time there is a fundamental paradigm shift due to DATA</a:t>
            </a:r>
          </a:p>
          <a:p>
            <a:pPr lvl="1"/>
            <a:r>
              <a:rPr lang="en-US" sz="1700" dirty="0" smtClean="0"/>
              <a:t>Too much to move around; learn how to do analytics/compute </a:t>
            </a:r>
            <a:r>
              <a:rPr lang="en-US" sz="1700" i="1" dirty="0" smtClean="0"/>
              <a:t>in situ</a:t>
            </a:r>
          </a:p>
          <a:p>
            <a:r>
              <a:rPr lang="en-US" sz="1700" dirty="0" smtClean="0"/>
              <a:t>Decoupling and delocalization of the producers-consumers of computation</a:t>
            </a:r>
          </a:p>
          <a:p>
            <a:pPr lvl="1"/>
            <a:r>
              <a:rPr lang="en-US" sz="1700" dirty="0" smtClean="0"/>
              <a:t>Localized special services; people and collaborations are distributed</a:t>
            </a:r>
          </a:p>
          <a:p>
            <a:r>
              <a:rPr lang="en-US" sz="1700" dirty="0" smtClean="0"/>
              <a:t>(Ironically) Most applications have been developed to hide from heterogeneity and dynamism; not embrace them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</a:t>
            </a:r>
          </a:p>
          <a:p>
            <a:pPr lvl="2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63714"/>
            <a:ext cx="8204200" cy="9144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Clouds Present: </a:t>
            </a:r>
            <a:r>
              <a:rPr lang="en-US" sz="2400" dirty="0" smtClean="0"/>
              <a:t>Novel or more of the same?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 address several “barriers” of decade past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logical and physical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r>
              <a:rPr lang="en-US" sz="1700" dirty="0" smtClean="0"/>
              <a:t>If Clouds part of a larger, richer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Application Exemplar I: Ensemble and Replica-Exchange  Simulations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loosely-coupled ensembles</a:t>
            </a:r>
          </a:p>
          <a:p>
            <a:pPr lvl="1"/>
            <a:r>
              <a:rPr lang="en-US" dirty="0" smtClean="0"/>
              <a:t>Pattern not amenable to CIRRUS; explore Azure native abstractions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Application Exemplar II: NGS Analytics</a:t>
            </a:r>
            <a:endParaRPr lang="en-US" sz="24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47" y="1346200"/>
            <a:ext cx="4880853" cy="5328120"/>
          </a:xfrm>
        </p:spPr>
        <p:txBody>
          <a:bodyPr>
            <a:normAutofit fontScale="92500"/>
          </a:bodyPr>
          <a:lstStyle/>
          <a:p>
            <a:r>
              <a:rPr lang="en-US" sz="1800" dirty="0" smtClean="0"/>
              <a:t>Higher sensitivity (CAL finding and gapped Smith-Waterman alignment)</a:t>
            </a:r>
          </a:p>
          <a:p>
            <a:r>
              <a:rPr lang="en-US" sz="1800" dirty="0" smtClean="0"/>
              <a:t>Relatively large memory and disk space</a:t>
            </a:r>
          </a:p>
          <a:p>
            <a:r>
              <a:rPr lang="en-US" sz="1800" dirty="0" smtClean="0"/>
              <a:t>Data types: (</a:t>
            </a:r>
            <a:r>
              <a:rPr lang="en-US" sz="1800" dirty="0" err="1" smtClean="0"/>
              <a:t>i</a:t>
            </a:r>
            <a:r>
              <a:rPr lang="en-US" sz="1800" dirty="0" smtClean="0"/>
              <a:t>) Short- Read (ii) Reference (iii) Index data</a:t>
            </a:r>
          </a:p>
          <a:p>
            <a:r>
              <a:rPr lang="en-US" sz="1800" dirty="0" smtClean="0"/>
              <a:t>Advanced features: (</a:t>
            </a:r>
            <a:r>
              <a:rPr lang="en-US" sz="1800" dirty="0" err="1" smtClean="0"/>
              <a:t>i</a:t>
            </a:r>
            <a:r>
              <a:rPr lang="en-US" sz="1800" dirty="0" smtClean="0"/>
              <a:t>) Multi-threading support (ii) Low-memory option (index file splitting)</a:t>
            </a:r>
          </a:p>
          <a:p>
            <a:r>
              <a:rPr lang="en-US" sz="1800" dirty="0" smtClean="0"/>
              <a:t>Breaking up short-read data permits task-level concurrency</a:t>
            </a:r>
          </a:p>
          <a:p>
            <a:pPr lvl="1"/>
            <a:r>
              <a:rPr lang="en-US" dirty="0" smtClean="0"/>
              <a:t>Each Task requires full reference genome –  possible I/O bottleneck</a:t>
            </a:r>
          </a:p>
          <a:p>
            <a:r>
              <a:rPr lang="en-US" sz="1800" dirty="0" smtClean="0"/>
              <a:t>Tradeoffs: Comp.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Mem</a:t>
            </a:r>
            <a:r>
              <a:rPr lang="en-US" sz="1800" dirty="0" smtClean="0"/>
              <a:t>. </a:t>
            </a:r>
            <a:r>
              <a:rPr lang="en-US" sz="1800" dirty="0" err="1" smtClean="0"/>
              <a:t>vs</a:t>
            </a:r>
            <a:r>
              <a:rPr lang="en-US" sz="1800" dirty="0" smtClean="0"/>
              <a:t> I/O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DoD</a:t>
            </a:r>
            <a:endParaRPr lang="en-US" sz="1800" dirty="0" smtClean="0"/>
          </a:p>
          <a:p>
            <a:pPr lvl="1"/>
            <a:r>
              <a:rPr lang="en-US" dirty="0" smtClean="0"/>
              <a:t>Sensitive to specific data-set size</a:t>
            </a:r>
          </a:p>
          <a:p>
            <a:endParaRPr lang="en-US" dirty="0"/>
          </a:p>
        </p:txBody>
      </p:sp>
      <p:pic>
        <p:nvPicPr>
          <p:cNvPr id="4" name="Picture 3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5739343" y="1485900"/>
            <a:ext cx="3174471" cy="27618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5" name="Group 24"/>
          <p:cNvGrpSpPr/>
          <p:nvPr/>
        </p:nvGrpSpPr>
        <p:grpSpPr>
          <a:xfrm>
            <a:off x="5499100" y="4673064"/>
            <a:ext cx="3414714" cy="1089200"/>
            <a:chOff x="182607" y="1417638"/>
            <a:chExt cx="8124347" cy="1968855"/>
          </a:xfrm>
        </p:grpSpPr>
        <p:sp>
          <p:nvSpPr>
            <p:cNvPr id="6" name="Right Arrow Callout 5"/>
            <p:cNvSpPr/>
            <p:nvPr/>
          </p:nvSpPr>
          <p:spPr>
            <a:xfrm>
              <a:off x="3445432" y="1658871"/>
              <a:ext cx="3181658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</a:t>
              </a:r>
            </a:p>
            <a:p>
              <a:pPr algn="ctr"/>
              <a:r>
                <a:rPr lang="en-US" sz="1200" dirty="0" smtClean="0"/>
                <a:t>(Bfast)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</a:t>
              </a:r>
            </a:p>
          </p:txBody>
        </p:sp>
        <p:sp>
          <p:nvSpPr>
            <p:cNvPr id="8" name="Vertical Scroll 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</p:txBody>
        </p:sp>
        <p:sp>
          <p:nvSpPr>
            <p:cNvPr id="9" name="Vertical Scroll 8"/>
            <p:cNvSpPr/>
            <p:nvPr/>
          </p:nvSpPr>
          <p:spPr>
            <a:xfrm>
              <a:off x="182607" y="2505364"/>
              <a:ext cx="2461299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2544886" y="1934489"/>
              <a:ext cx="323272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914338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1559</TotalTime>
  <Words>2397</Words>
  <Application>Microsoft Macintosh PowerPoint</Application>
  <PresentationFormat>On-screen Show (4:3)</PresentationFormat>
  <Paragraphs>276</Paragraphs>
  <Slides>32</Slides>
  <Notes>6</Notes>
  <HiddenSlides>2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Perspective</vt:lpstr>
      <vt:lpstr>2_saga_theme</vt:lpstr>
      <vt:lpstr>Abstractions for Life-Science Applications on Clouds</vt:lpstr>
      <vt:lpstr>Overview</vt:lpstr>
      <vt:lpstr>Cloud Past: Lessons from Past Decade of Developing Distributed Applications</vt:lpstr>
      <vt:lpstr>Assertion #2: Developing DA is a hard undertaking</vt:lpstr>
      <vt:lpstr>Assertion #3: Think  Distribution</vt:lpstr>
      <vt:lpstr>Clouds Present: Novel or more of the same?</vt:lpstr>
      <vt:lpstr>Application Exemplar I: Ensemble and Replica-Exchange  Simulations</vt:lpstr>
      <vt:lpstr>Application Exemplar II: NGS Analytics</vt:lpstr>
      <vt:lpstr>Slide 9</vt:lpstr>
      <vt:lpstr>Tradeoffs: Comp. vs Mem. vs I/O vs DoD BFAST: File size vs Num Concurrent task</vt:lpstr>
      <vt:lpstr>Slide 11</vt:lpstr>
      <vt:lpstr>What are the Challenges for LS Applications on Clouds?</vt:lpstr>
      <vt:lpstr>What are the Challenges for LS Applications on Clouds?</vt:lpstr>
      <vt:lpstr>SAGA: In a nutshell</vt:lpstr>
      <vt:lpstr>SAGA – An Overview</vt:lpstr>
      <vt:lpstr>Abstractions for Dynamic Execution  SAGA Pilot-Job (BigJob)</vt:lpstr>
      <vt:lpstr>Deployment &amp; Scheduling of  Multiple  Infrastructure Independent Pilot-Jobs</vt:lpstr>
      <vt:lpstr>What is “unique” about Pilot-Jobs built using the right abstractions?</vt:lpstr>
      <vt:lpstr>Ensemble MD simulations: BigJob for Azure</vt:lpstr>
      <vt:lpstr>Coordinating Multiple Tasks Using BigJob for Azure</vt:lpstr>
      <vt:lpstr>Azure: Scalability with Simplicity Providing Infra-level abstractions for DDIA</vt:lpstr>
      <vt:lpstr>Replica-Exchange on Azure</vt:lpstr>
      <vt:lpstr>RE Algorithms at Scale (TeraGrid) Replicate/Understand Algorithms at Scale on Azure?</vt:lpstr>
      <vt:lpstr>Application Exemplar II: NGS Analytics</vt:lpstr>
      <vt:lpstr>DARE (Dynamic Adaptive Runtime Environment) Science Gateway</vt:lpstr>
      <vt:lpstr>Tradeoffs: Comp. vs Mem. vs I/O vs DoD</vt:lpstr>
      <vt:lpstr>Extending the Pilot-Abstraction to Data</vt:lpstr>
      <vt:lpstr>Pilot-Data Features</vt:lpstr>
      <vt:lpstr>Pilot-Data Map-Reduce Example</vt:lpstr>
      <vt:lpstr>Towards NGS Analytics as a Service:  DARE-based Gateway on XD</vt:lpstr>
      <vt:lpstr>Conclusions</vt:lpstr>
      <vt:lpstr>Slide 32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1937</cp:revision>
  <cp:lastPrinted>2010-11-03T18:37:11Z</cp:lastPrinted>
  <dcterms:created xsi:type="dcterms:W3CDTF">2011-06-03T17:24:28Z</dcterms:created>
  <dcterms:modified xsi:type="dcterms:W3CDTF">2011-06-03T17:31:59Z</dcterms:modified>
</cp:coreProperties>
</file>