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theme/theme4.xml" ContentType="application/vnd.openxmlformats-officedocument.theme+xml"/>
  <Override PartName="/ppt/slideMasters/slideMaster3.xml" ContentType="application/vnd.openxmlformats-officedocument.presentationml.slideMaster+xml"/>
  <Override PartName="/ppt/slides/slide30.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Layouts/slideLayout18.xml" ContentType="application/vnd.openxmlformats-officedocument.presentationml.slideLayout+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slides/slide9.xml" ContentType="application/vnd.openxmlformats-officedocument.presentationml.slide+xml"/>
  <Default Extension="rels" ContentType="application/vnd.openxmlformats-package.relationships+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 id="2147483660" r:id="rId2"/>
    <p:sldMasterId id="2147483663" r:id="rId3"/>
  </p:sldMasterIdLst>
  <p:notesMasterIdLst>
    <p:notesMasterId r:id="rId35"/>
  </p:notesMasterIdLst>
  <p:sldIdLst>
    <p:sldId id="264" r:id="rId4"/>
    <p:sldId id="368" r:id="rId5"/>
    <p:sldId id="359" r:id="rId6"/>
    <p:sldId id="360" r:id="rId7"/>
    <p:sldId id="363" r:id="rId8"/>
    <p:sldId id="369" r:id="rId9"/>
    <p:sldId id="362" r:id="rId10"/>
    <p:sldId id="370" r:id="rId11"/>
    <p:sldId id="371" r:id="rId12"/>
    <p:sldId id="364" r:id="rId13"/>
    <p:sldId id="365" r:id="rId14"/>
    <p:sldId id="367" r:id="rId15"/>
    <p:sldId id="372" r:id="rId16"/>
    <p:sldId id="351" r:id="rId17"/>
    <p:sldId id="373" r:id="rId18"/>
    <p:sldId id="352" r:id="rId19"/>
    <p:sldId id="358" r:id="rId20"/>
    <p:sldId id="353" r:id="rId21"/>
    <p:sldId id="270" r:id="rId22"/>
    <p:sldId id="269" r:id="rId23"/>
    <p:sldId id="312" r:id="rId24"/>
    <p:sldId id="313" r:id="rId25"/>
    <p:sldId id="303" r:id="rId26"/>
    <p:sldId id="271" r:id="rId27"/>
    <p:sldId id="330" r:id="rId28"/>
    <p:sldId id="336" r:id="rId29"/>
    <p:sldId id="345" r:id="rId30"/>
    <p:sldId id="346" r:id="rId31"/>
    <p:sldId id="347" r:id="rId32"/>
    <p:sldId id="348" r:id="rId33"/>
    <p:sldId id="34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Grid="0" snapToObjects="1">
      <p:cViewPr varScale="1">
        <p:scale>
          <a:sx n="95" d="100"/>
          <a:sy n="95" d="100"/>
        </p:scale>
        <p:origin x="-1272"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5984"/>
    </p:cViewPr>
  </p:sorter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notesMaster" Target="notesMasters/notesMaster1.xml"/><Relationship Id="rId31" Type="http://schemas.openxmlformats.org/officeDocument/2006/relationships/slide" Target="slides/slide28.xml"/><Relationship Id="rId34" Type="http://schemas.openxmlformats.org/officeDocument/2006/relationships/slide" Target="slides/slide31.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4.xml"/><Relationship Id="rId36"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21.xml"/><Relationship Id="rId25" Type="http://schemas.openxmlformats.org/officeDocument/2006/relationships/slide" Target="slides/slide22.xml"/><Relationship Id="rId8" Type="http://schemas.openxmlformats.org/officeDocument/2006/relationships/slide" Target="slides/slide5.xml"/><Relationship Id="rId13" Type="http://schemas.openxmlformats.org/officeDocument/2006/relationships/slide" Target="slides/slide10.xml"/><Relationship Id="rId10" Type="http://schemas.openxmlformats.org/officeDocument/2006/relationships/slide" Target="slides/slide7.xml"/><Relationship Id="rId32" Type="http://schemas.openxmlformats.org/officeDocument/2006/relationships/slide" Target="slides/slide29.xml"/><Relationship Id="rId37" Type="http://schemas.openxmlformats.org/officeDocument/2006/relationships/presProps" Target="presProps.xml"/><Relationship Id="rId12" Type="http://schemas.openxmlformats.org/officeDocument/2006/relationships/slide" Target="slides/slide9.xml"/><Relationship Id="rId17" Type="http://schemas.openxmlformats.org/officeDocument/2006/relationships/slide" Target="slides/slide14.xml"/><Relationship Id="rId9" Type="http://schemas.openxmlformats.org/officeDocument/2006/relationships/slide" Target="slides/slide6.xml"/><Relationship Id="rId18" Type="http://schemas.openxmlformats.org/officeDocument/2006/relationships/slide" Target="slides/slide15.xml"/><Relationship Id="rId3" Type="http://schemas.openxmlformats.org/officeDocument/2006/relationships/slideMaster" Target="slideMasters/slideMaster3.xml"/><Relationship Id="rId27" Type="http://schemas.openxmlformats.org/officeDocument/2006/relationships/slide" Target="slides/slide24.xml"/><Relationship Id="rId14" Type="http://schemas.openxmlformats.org/officeDocument/2006/relationships/slide" Target="slides/slide11.xml"/><Relationship Id="rId23" Type="http://schemas.openxmlformats.org/officeDocument/2006/relationships/slide" Target="slides/slide20.xml"/><Relationship Id="rId4" Type="http://schemas.openxmlformats.org/officeDocument/2006/relationships/slide" Target="slides/slide1.xml"/><Relationship Id="rId28" Type="http://schemas.openxmlformats.org/officeDocument/2006/relationships/slide" Target="slides/slide25.xml"/><Relationship Id="rId26" Type="http://schemas.openxmlformats.org/officeDocument/2006/relationships/slide" Target="slides/slide23.xml"/><Relationship Id="rId30" Type="http://schemas.openxmlformats.org/officeDocument/2006/relationships/slide" Target="slides/slide27.xml"/><Relationship Id="rId11" Type="http://schemas.openxmlformats.org/officeDocument/2006/relationships/slide" Target="slides/slide8.xml"/><Relationship Id="rId29" Type="http://schemas.openxmlformats.org/officeDocument/2006/relationships/slide" Target="slides/slide26.xml"/><Relationship Id="rId6" Type="http://schemas.openxmlformats.org/officeDocument/2006/relationships/slide" Target="slides/slide3.xml"/><Relationship Id="rId16" Type="http://schemas.openxmlformats.org/officeDocument/2006/relationships/slide" Target="slides/slide13.xml"/><Relationship Id="rId33" Type="http://schemas.openxmlformats.org/officeDocument/2006/relationships/slide" Target="slides/slide30.xml"/><Relationship Id="rId5" Type="http://schemas.openxmlformats.org/officeDocument/2006/relationships/slide" Target="slides/slide2.xml"/><Relationship Id="rId15" Type="http://schemas.openxmlformats.org/officeDocument/2006/relationships/slide" Target="slides/slide12.xml"/><Relationship Id="rId19" Type="http://schemas.openxmlformats.org/officeDocument/2006/relationships/slide" Target="slides/slide16.xml"/><Relationship Id="rId38" Type="http://schemas.openxmlformats.org/officeDocument/2006/relationships/viewProps" Target="viewProps.xml"/><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50DBF1-3932-2E48-AF0E-F291E453A056}" type="datetimeFigureOut">
              <a:rPr lang="en-US" smtClean="0"/>
              <a:pPr/>
              <a:t>9/15/10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6132-B441-DB4F-8609-90D0792070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r>
              <a:rPr lang="en-US"/>
              <a:t>09/18/09</a:t>
            </a:r>
          </a:p>
        </p:txBody>
      </p:sp>
      <p:sp>
        <p:nvSpPr>
          <p:cNvPr id="6758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DBC0EE1-ED9C-0645-9F30-657E46D56854}" type="slidenum">
              <a:rPr lang="en-US"/>
              <a:pPr/>
              <a:t>19</a:t>
            </a:fld>
            <a:endParaRPr lang="en-US"/>
          </a:p>
        </p:txBody>
      </p:sp>
      <p:sp>
        <p:nvSpPr>
          <p:cNvPr id="67588" name="Text Box 1"/>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67589" name="Text Box 2"/>
          <p:cNvSpPr>
            <a:spLocks noGrp="1" noChangeArrowheads="1"/>
          </p:cNvSpPr>
          <p:nvPr>
            <p:ph type="body" idx="1"/>
          </p:nvPr>
        </p:nvSpPr>
        <p:spPr bwMode="auto">
          <a:xfrm>
            <a:off x="685800" y="4343400"/>
            <a:ext cx="5486400" cy="4208463"/>
          </a:xfrm>
          <a:noFill/>
        </p:spPr>
        <p:txBody>
          <a:bodyPr wrap="none" numCol="1" anchor="ctr" anchorCtr="0" compatLnSpc="1">
            <a:prstTxWarp prst="textNoShape">
              <a:avLst/>
            </a:prstTxWarp>
          </a:bodyPr>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r>
              <a:rPr kumimoji="1" lang="en-US" altLang="ja-JP" dirty="0" smtClean="0"/>
              <a:t> The project “RENKEI - </a:t>
            </a:r>
            <a:r>
              <a:rPr kumimoji="1" lang="en-US" altLang="ja-JP" dirty="0" err="1" smtClean="0"/>
              <a:t>REsources</a:t>
            </a:r>
            <a:r>
              <a:rPr kumimoji="1" lang="en-US" altLang="ja-JP" dirty="0" smtClean="0"/>
              <a:t> </a:t>
            </a:r>
            <a:r>
              <a:rPr kumimoji="1" lang="en-US" altLang="ja-JP" dirty="0" err="1" smtClean="0"/>
              <a:t>liNKage</a:t>
            </a:r>
            <a:r>
              <a:rPr kumimoji="1" lang="en-US" altLang="ja-JP" dirty="0" smtClean="0"/>
              <a:t> for E-</a:t>
            </a:r>
            <a:r>
              <a:rPr kumimoji="1" lang="en-US" altLang="ja-JP" dirty="0" err="1" smtClean="0"/>
              <a:t>scIence</a:t>
            </a:r>
            <a:r>
              <a:rPr kumimoji="1" lang="en-US" altLang="ja-JP" dirty="0" smtClean="0"/>
              <a:t>” has been funded</a:t>
            </a:r>
            <a:r>
              <a:rPr kumimoji="1" lang="en-US" altLang="ja-JP" baseline="0" dirty="0" smtClean="0"/>
              <a:t> by MEXT for 3.5 years (2008-2011) and consists of  5 kinds of work groups.</a:t>
            </a:r>
          </a:p>
          <a:p>
            <a:pPr>
              <a:buFont typeface="Arial" pitchFamily="34" charset="0"/>
              <a:buChar char="•"/>
            </a:pPr>
            <a:r>
              <a:rPr kumimoji="1" lang="en-US" altLang="ja-JP" baseline="0" dirty="0" smtClean="0"/>
              <a:t> KEK is developing the SAGA adaptors to bridge the NAREGI and applications</a:t>
            </a:r>
          </a:p>
          <a:p>
            <a:pPr>
              <a:buFont typeface="Arial" pitchFamily="34" charset="0"/>
              <a:buChar char="•"/>
            </a:pPr>
            <a:r>
              <a:rPr kumimoji="1" lang="en-US" altLang="ja-JP" baseline="0" dirty="0" smtClean="0"/>
              <a:t> In order to demonstrate an application in multi grid infrastructure, we are developing a web application for radiotherapy simulation as practical example upon HEP library, RNS and SAGA.</a:t>
            </a:r>
          </a:p>
          <a:p>
            <a:pPr>
              <a:buFont typeface="Arial" pitchFamily="34" charset="0"/>
              <a:buChar char="•"/>
            </a:pPr>
            <a:r>
              <a:rPr kumimoji="1" lang="en-US" altLang="ja-JP" baseline="0" dirty="0" smtClean="0"/>
              <a:t> RNS is being developed by another work group that consists of Osaka university and Tsukuba university</a:t>
            </a:r>
          </a:p>
          <a:p>
            <a:pPr>
              <a:buFont typeface="Arial" pitchFamily="34" charset="0"/>
              <a:buChar char="•"/>
            </a:pPr>
            <a:r>
              <a:rPr kumimoji="1" lang="en-US" altLang="ja-JP" baseline="0" dirty="0" smtClean="0"/>
              <a:t> </a:t>
            </a:r>
            <a:r>
              <a:rPr kumimoji="1" lang="en-US" altLang="ja-JP" dirty="0" smtClean="0"/>
              <a:t>Simply, our goal is </a:t>
            </a:r>
            <a:r>
              <a:rPr kumimoji="1" lang="en-US" altLang="ja-JP" baseline="0" dirty="0" smtClean="0"/>
              <a:t>to provide middleware-independent applications and services.</a:t>
            </a:r>
          </a:p>
          <a:p>
            <a:pPr>
              <a:buFont typeface="Arial" pitchFamily="34" charset="0"/>
              <a:buChar char="•"/>
            </a:pPr>
            <a:r>
              <a:rPr kumimoji="1" lang="en-US" altLang="ja-JP" baseline="0" dirty="0" smtClean="0"/>
              <a:t> A few items shown in red-line boxes are (or will be) developed by KEK members.</a:t>
            </a:r>
          </a:p>
          <a:p>
            <a:endParaRPr kumimoji="1" lang="ja-JP" altLang="en-US" dirty="0"/>
          </a:p>
        </p:txBody>
      </p:sp>
      <p:sp>
        <p:nvSpPr>
          <p:cNvPr id="4" name="スライド番号プレースホルダ 3"/>
          <p:cNvSpPr>
            <a:spLocks noGrp="1"/>
          </p:cNvSpPr>
          <p:nvPr>
            <p:ph type="sldNum" sz="quarter" idx="10"/>
          </p:nvPr>
        </p:nvSpPr>
        <p:spPr/>
        <p:txBody>
          <a:bodyPr/>
          <a:lstStyle/>
          <a:p>
            <a:fld id="{8BAF3D7D-07D8-431B-B3B7-CD236BAA3D9F}" type="slidenum">
              <a:rPr kumimoji="1" lang="ja-JP" altLang="en-US" smtClean="0"/>
              <a:pPr/>
              <a:t>24</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23555" name="ノート プレースホルダ 2"/>
          <p:cNvSpPr>
            <a:spLocks noGrp="1"/>
          </p:cNvSpPr>
          <p:nvPr>
            <p:ph type="body" idx="1"/>
          </p:nvPr>
        </p:nvSpPr>
        <p:spPr bwMode="auto">
          <a:noFill/>
        </p:spPr>
        <p:txBody>
          <a:bodyPr/>
          <a:lstStyle/>
          <a:p>
            <a:pPr eaLnBrk="1" hangingPunct="1">
              <a:spcBef>
                <a:spcPct val="0"/>
              </a:spcBef>
              <a:buFontTx/>
              <a:buChar char="•"/>
            </a:pPr>
            <a:r>
              <a:rPr lang="en-US" altLang="ja-JP" smtClean="0"/>
              <a:t> As the first practical example, particle therapy simulation is demonstrated in testbed (NAREGI only)</a:t>
            </a:r>
          </a:p>
          <a:p>
            <a:pPr eaLnBrk="1" hangingPunct="1">
              <a:spcBef>
                <a:spcPct val="0"/>
              </a:spcBef>
              <a:buFontTx/>
              <a:buChar char="•"/>
            </a:pPr>
            <a:r>
              <a:rPr lang="en-US" altLang="ja-JP" smtClean="0"/>
              <a:t> We would pay efforts for more application-wise development in 2009</a:t>
            </a:r>
          </a:p>
          <a:p>
            <a:pPr eaLnBrk="1" hangingPunct="1">
              <a:spcBef>
                <a:spcPct val="0"/>
              </a:spcBef>
              <a:buFontTx/>
              <a:buChar char="•"/>
            </a:pPr>
            <a:r>
              <a:rPr lang="en-US" altLang="ja-JP" smtClean="0"/>
              <a:t> Geant4 is a toolkit for the simulation of the passage of particles through matter. Its areas of application include high energy, nuclear and accelerator physics, as well as studies in medical and space science.</a:t>
            </a:r>
          </a:p>
        </p:txBody>
      </p:sp>
      <p:sp>
        <p:nvSpPr>
          <p:cNvPr id="2355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07CF5E-2E6B-0B4A-9E19-777EDB7527E5}" type="slidenum">
              <a:rPr lang="ja-JP" altLang="en-US" smtClean="0">
                <a:cs typeface="ＭＳ Ｐゴシック" charset="-128"/>
              </a:rPr>
              <a:pPr fontAlgn="base">
                <a:spcBef>
                  <a:spcPct val="0"/>
                </a:spcBef>
                <a:spcAft>
                  <a:spcPct val="0"/>
                </a:spcAft>
                <a:defRPr/>
              </a:pPr>
              <a:t>25</a:t>
            </a:fld>
            <a:endParaRPr lang="ja-JP" altLang="en-US" smtClean="0">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3D1B4A-65CF-704D-8ABD-6F85974818E2}" type="slidenum">
              <a:rPr lang="en-US">
                <a:ea typeface="ＭＳ Ｐゴシック" charset="-128"/>
                <a:cs typeface="ＭＳ Ｐゴシック" charset="-128"/>
              </a:rPr>
              <a:pPr fontAlgn="base">
                <a:spcBef>
                  <a:spcPct val="0"/>
                </a:spcBef>
                <a:spcAft>
                  <a:spcPct val="0"/>
                </a:spcAft>
              </a:pPr>
              <a:t>28</a:t>
            </a:fld>
            <a:endParaRPr lang="en-US">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66817-D7DF-CC49-AE0E-88B348F0C031}"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6817-D7DF-CC49-AE0E-88B348F0C031}"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6817-D7DF-CC49-AE0E-88B348F0C031}"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9/15/10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9/15/10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9/15/10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9/15/10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9/15/10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6817-D7DF-CC49-AE0E-88B348F0C031}"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66817-D7DF-CC49-AE0E-88B348F0C031}" type="datetimeFigureOut">
              <a:rPr lang="en-US" smtClean="0"/>
              <a:pPr/>
              <a:t>9/15/10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66817-D7DF-CC49-AE0E-88B348F0C031}" type="datetimeFigureOut">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66817-D7DF-CC49-AE0E-88B348F0C031}" type="datetimeFigureOut">
              <a:rPr lang="en-US" smtClean="0"/>
              <a:pPr/>
              <a:t>9/15/10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66817-D7DF-CC49-AE0E-88B348F0C031}" type="datetimeFigureOut">
              <a:rPr lang="en-US" smtClean="0"/>
              <a:pPr/>
              <a:t>9/15/10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66817-D7DF-CC49-AE0E-88B348F0C031}" type="datetimeFigureOut">
              <a:rPr lang="en-US" smtClean="0"/>
              <a:pPr/>
              <a:t>9/15/10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6817-D7DF-CC49-AE0E-88B348F0C031}" type="datetimeFigureOut">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6817-D7DF-CC49-AE0E-88B348F0C031}" type="datetimeFigureOut">
              <a:rPr lang="en-US" smtClean="0"/>
              <a:pPr/>
              <a:t>9/15/10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D638B-3DBF-C141-B94C-421E4014A2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6" Type="http://schemas.openxmlformats.org/officeDocument/2006/relationships/image" Target="../media/image1.png"/><Relationship Id="rId4" Type="http://schemas.openxmlformats.org/officeDocument/2006/relationships/slideLayout" Target="../slideLayouts/slideLayout15.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6817-D7DF-CC49-AE0E-88B348F0C031}" type="datetimeFigureOut">
              <a:rPr lang="en-US" smtClean="0"/>
              <a:pPr/>
              <a:t>9/15/10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D638B-3DBF-C141-B94C-421E4014A2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9/15/10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6"/>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7" r:id="rId2"/>
    <p:sldLayoutId id="2147483670" r:id="rId3"/>
    <p:sldLayoutId id="2147483674" r:id="rId4"/>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9/15/10</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5"/>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hyperlink" Target="http://saga.cct.lsu.edu" TargetMode="External"/><Relationship Id="rId3"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2.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3" Type="http://schemas.openxmlformats.org/officeDocument/2006/relationships/image" Target="../media/image1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4" Type="http://schemas.openxmlformats.org/officeDocument/2006/relationships/image" Target="../media/image21.jpeg"/><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hyperlink" Target="http://deisa-jra7.forge.nesc.ac.uk/" TargetMode="External"/><Relationship Id="rId4" Type="http://schemas.openxmlformats.org/officeDocument/2006/relationships/image" Target="../media/image5.jpeg"/><Relationship Id="rId10" Type="http://schemas.openxmlformats.org/officeDocument/2006/relationships/hyperlink" Target="http://saga.cct.lsu.edu/index.php?option=com_content&amp;task=view&amp;id=95&amp;Itemid=174" TargetMode="External"/><Relationship Id="rId5" Type="http://schemas.openxmlformats.org/officeDocument/2006/relationships/hyperlink" Target="http://grid.in2p3.fr/jsaga/index.html" TargetMode="External"/><Relationship Id="rId7" Type="http://schemas.openxmlformats.org/officeDocument/2006/relationships/hyperlink" Target="http://www.fz-juelich.de/nic-series/volume38/pringle.pdf" TargetMode="External"/><Relationship Id="rId1" Type="http://schemas.openxmlformats.org/officeDocument/2006/relationships/slideLayout" Target="../slideLayouts/slideLayout16.xml"/><Relationship Id="rId2" Type="http://schemas.openxmlformats.org/officeDocument/2006/relationships/notesSlide" Target="../notesSlides/notesSlide4.xml"/><Relationship Id="rId9" Type="http://schemas.openxmlformats.org/officeDocument/2006/relationships/hyperlink" Target="http://www.ogf.org/OGF19/materials/501/SAGA-DEISA.ppt" TargetMode="External"/><Relationship Id="rId3" Type="http://schemas.openxmlformats.org/officeDocument/2006/relationships/image" Target="../media/image1.png"/><Relationship Id="rId6" Type="http://schemas.openxmlformats.org/officeDocument/2006/relationships/hyperlink" Target="http://www.ogf.org/OGF27/materials/1767/OGF27_SAGA_KEK.pd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3" Type="http://schemas.openxmlformats.org/officeDocument/2006/relationships/image" Target="../media/image2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5.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30.jpeg"/><Relationship Id="rId4" Type="http://schemas.openxmlformats.org/officeDocument/2006/relationships/image" Target="../media/image26.png"/><Relationship Id="rId5" Type="http://schemas.openxmlformats.org/officeDocument/2006/relationships/image" Target="../media/image27.png"/><Relationship Id="rId7" Type="http://schemas.openxmlformats.org/officeDocument/2006/relationships/image" Target="../media/image29.png"/><Relationship Id="rId1" Type="http://schemas.openxmlformats.org/officeDocument/2006/relationships/slideLayout" Target="../slideLayouts/slideLayout17.xml"/><Relationship Id="rId2" Type="http://schemas.openxmlformats.org/officeDocument/2006/relationships/image" Target="../media/image24.jpeg"/><Relationship Id="rId9" Type="http://schemas.openxmlformats.org/officeDocument/2006/relationships/image" Target="../media/image31.jpeg"/><Relationship Id="rId3" Type="http://schemas.openxmlformats.org/officeDocument/2006/relationships/image" Target="../media/image25.jpeg"/><Relationship Id="rId6"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3"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807" y="2367073"/>
            <a:ext cx="8536609" cy="3823447"/>
          </a:xfrm>
        </p:spPr>
        <p:txBody>
          <a:bodyPr>
            <a:normAutofit/>
          </a:bodyPr>
          <a:lstStyle/>
          <a:p>
            <a:endParaRPr lang="en-US" dirty="0" smtClean="0"/>
          </a:p>
          <a:p>
            <a:r>
              <a:rPr lang="en-US" dirty="0" smtClean="0"/>
              <a:t>	</a:t>
            </a:r>
          </a:p>
          <a:p>
            <a:r>
              <a:rPr lang="en-US" dirty="0" smtClean="0"/>
              <a:t>	</a:t>
            </a:r>
          </a:p>
          <a:p>
            <a:r>
              <a:rPr lang="en-US" dirty="0" smtClean="0"/>
              <a:t>	Ole Weidner, Shantenu Jha, </a:t>
            </a:r>
            <a:r>
              <a:rPr lang="en-US" dirty="0" err="1" smtClean="0"/>
              <a:t>Hartmut</a:t>
            </a:r>
            <a:r>
              <a:rPr lang="en-US" dirty="0" smtClean="0"/>
              <a:t> Kaiser, Andre </a:t>
            </a:r>
            <a:r>
              <a:rPr lang="en-US" dirty="0" err="1" smtClean="0"/>
              <a:t>Merzky</a:t>
            </a:r>
            <a:endParaRPr lang="en-US" dirty="0" smtClean="0"/>
          </a:p>
          <a:p>
            <a:r>
              <a:rPr lang="en-US" b="1" dirty="0" smtClean="0"/>
              <a:t>	</a:t>
            </a:r>
            <a:r>
              <a:rPr lang="en-US" b="1" dirty="0" smtClean="0">
                <a:hlinkClick r:id="rId2"/>
              </a:rPr>
              <a:t>http://saga.cct.lsu.edu</a:t>
            </a:r>
            <a:endParaRPr lang="en-US" b="1" dirty="0" smtClean="0"/>
          </a:p>
          <a:p>
            <a:r>
              <a:rPr lang="en-US" dirty="0" smtClean="0"/>
              <a:t>	</a:t>
            </a:r>
            <a:endParaRPr lang="en-US" dirty="0"/>
          </a:p>
        </p:txBody>
      </p:sp>
      <p:sp>
        <p:nvSpPr>
          <p:cNvPr id="2" name="Title 1"/>
          <p:cNvSpPr>
            <a:spLocks noGrp="1"/>
          </p:cNvSpPr>
          <p:nvPr>
            <p:ph type="ctrTitle"/>
          </p:nvPr>
        </p:nvSpPr>
        <p:spPr>
          <a:xfrm>
            <a:off x="0" y="321103"/>
            <a:ext cx="8915400" cy="927588"/>
          </a:xfrm>
        </p:spPr>
        <p:txBody>
          <a:bodyPr>
            <a:normAutofit/>
          </a:bodyPr>
          <a:lstStyle/>
          <a:p>
            <a:r>
              <a:rPr lang="en-US" sz="2800" dirty="0" smtClean="0"/>
              <a:t>Sustainability: The SAGA Experience</a:t>
            </a:r>
            <a:endParaRPr lang="en-US" sz="2800" dirty="0"/>
          </a:p>
        </p:txBody>
      </p:sp>
      <p:pic>
        <p:nvPicPr>
          <p:cNvPr id="9" name="Picture 8"/>
          <p:cNvPicPr>
            <a:picLocks noChangeAspect="1"/>
          </p:cNvPicPr>
          <p:nvPr/>
        </p:nvPicPr>
        <p:blipFill>
          <a:blip r:embed="rId3">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5"/>
          <a:stretch>
            <a:fillRect/>
          </a:stretch>
        </p:blipFill>
        <p:spPr>
          <a:xfrm>
            <a:off x="6193353" y="6344430"/>
            <a:ext cx="1079685" cy="421752"/>
          </a:xfrm>
          <a:prstGeom prst="rect">
            <a:avLst/>
          </a:prstGeom>
        </p:spPr>
      </p:pic>
      <p:sp>
        <p:nvSpPr>
          <p:cNvPr id="7" name="Subtitle 1"/>
          <p:cNvSpPr txBox="1">
            <a:spLocks/>
          </p:cNvSpPr>
          <p:nvPr/>
        </p:nvSpPr>
        <p:spPr>
          <a:xfrm>
            <a:off x="221807" y="1481491"/>
            <a:ext cx="8536609" cy="2328057"/>
          </a:xfrm>
          <a:prstGeom prst="rect">
            <a:avLst/>
          </a:prstGeom>
          <a:solidFill>
            <a:schemeClr val="bg1">
              <a:lumMod val="75000"/>
            </a:schemeClr>
          </a:solidFill>
          <a:ln w="25400" cap="flat" cmpd="sng" algn="ctr">
            <a:noFill/>
            <a:prstDash val="solid"/>
          </a:ln>
          <a:effectLst/>
        </p:spPr>
        <p:txBody>
          <a:bodyPr vert="horz" lIns="292608" tIns="91440" rIns="274320" bIns="91440" rtlCol="0" anchor="t" anchorCtr="0">
            <a:normAutofit/>
          </a:bodyPr>
          <a:lstStyle/>
          <a:p>
            <a:pPr marL="0" marR="0" lvl="0" indent="0" algn="l" defTabSz="914400" rtl="0" eaLnBrk="1" fontAlgn="auto" latinLnBrk="0" hangingPunct="1">
              <a:lnSpc>
                <a:spcPct val="100000"/>
              </a:lnSpc>
              <a:spcBef>
                <a:spcPts val="2000"/>
              </a:spcBef>
              <a:spcAft>
                <a:spcPts val="0"/>
              </a:spcAft>
              <a:buClr>
                <a:schemeClr val="accent1"/>
              </a:buClr>
              <a:buSzTx/>
              <a:buFont typeface="Wingdings 2" pitchFamily="18" charset="2"/>
              <a:buNone/>
              <a:tabLst/>
              <a:defRPr/>
            </a:pPr>
            <a:r>
              <a:rPr kumimoji="0" lang="en-US" sz="2000" b="0" i="1"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"Software is largely a service industry operating under the persistent but unfounded delusion that it is a manufacturing industry." </a:t>
            </a:r>
          </a:p>
          <a:p>
            <a:pPr marL="0" marR="0" lvl="0" indent="0" algn="l" defTabSz="914400" rtl="0" eaLnBrk="1" fontAlgn="auto" latinLnBrk="0" hangingPunct="1">
              <a:lnSpc>
                <a:spcPct val="100000"/>
              </a:lnSpc>
              <a:spcBef>
                <a:spcPts val="2000"/>
              </a:spcBef>
              <a:spcAft>
                <a:spcPts val="0"/>
              </a:spcAft>
              <a:buClr>
                <a:schemeClr val="accent1"/>
              </a:buClr>
              <a:buSzTx/>
              <a:buFont typeface="Wingdings 2" pitchFamily="18" charset="2"/>
              <a:buNone/>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Eric Raymond, "The magic cauldron” (http://</a:t>
            </a:r>
            <a:r>
              <a:rPr kumimoji="0" lang="en-US" sz="2000" b="0" i="0" u="none" strike="noStrike" kern="1200" cap="none" spc="0" normalizeH="0" baseline="0" noProof="0" dirty="0" err="1" smtClean="0">
                <a:ln>
                  <a:noFill/>
                </a:ln>
                <a:solidFill>
                  <a:schemeClr val="tx1">
                    <a:lumMod val="65000"/>
                    <a:lumOff val="35000"/>
                  </a:schemeClr>
                </a:solidFill>
                <a:effectLst/>
                <a:uLnTx/>
                <a:uFillTx/>
                <a:latin typeface="+mn-lt"/>
                <a:ea typeface="+mn-ea"/>
                <a:cs typeface="+mn-cs"/>
              </a:rPr>
              <a:t>catb.org/~esr/writings/magic</a:t>
            </a: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-cauldron/)</a:t>
            </a:r>
          </a:p>
          <a:p>
            <a:pPr marL="0" marR="0" lvl="0" indent="0" algn="l" defTabSz="914400" rtl="0" eaLnBrk="1" fontAlgn="auto" latinLnBrk="0" hangingPunct="1">
              <a:lnSpc>
                <a:spcPct val="100000"/>
              </a:lnSpc>
              <a:spcBef>
                <a:spcPts val="2000"/>
              </a:spcBef>
              <a:spcAft>
                <a:spcPts val="0"/>
              </a:spcAft>
              <a:buClr>
                <a:schemeClr val="accent1"/>
              </a:buClr>
              <a:buSzTx/>
              <a:buFont typeface="Wingdings 2" pitchFamily="18" charset="2"/>
              <a:buNone/>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Abstractions for Dynamic Execution </a:t>
            </a:r>
            <a:br>
              <a:rPr lang="en-US" sz="2600" dirty="0" smtClean="0"/>
            </a:br>
            <a:r>
              <a:rPr lang="en-US" sz="2600" dirty="0" smtClean="0"/>
              <a:t>SAGA Pilot-Job (</a:t>
            </a:r>
            <a:r>
              <a:rPr lang="en-US" sz="2600" dirty="0" err="1" smtClean="0"/>
              <a:t>BigJob</a:t>
            </a:r>
            <a:r>
              <a:rPr lang="en-US" sz="2600" dirty="0" smtClean="0"/>
              <a:t>)</a:t>
            </a:r>
            <a:endParaRPr lang="en-US" sz="2600" dirty="0"/>
          </a:p>
        </p:txBody>
      </p:sp>
      <p:pic>
        <p:nvPicPr>
          <p:cNvPr id="4" name="Content Placeholder 3" descr="bigjob.png"/>
          <p:cNvPicPr>
            <a:picLocks noGrp="1" noChangeAspect="1"/>
          </p:cNvPicPr>
          <p:nvPr>
            <p:ph idx="1"/>
          </p:nvPr>
        </p:nvPicPr>
        <p:blipFill>
          <a:blip r:embed="rId2"/>
          <a:srcRect l="-2356" r="-2356"/>
          <a:stretch>
            <a:fillRect/>
          </a:stretch>
        </p:blip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err="1" smtClean="0"/>
              <a:t>BigJob</a:t>
            </a:r>
            <a:r>
              <a:rPr lang="en-US" sz="2400" dirty="0" smtClean="0"/>
              <a:t>: Infrastructure Independent Pilot-Job</a:t>
            </a:r>
            <a:endParaRPr lang="en-US" sz="2400" dirty="0"/>
          </a:p>
        </p:txBody>
      </p:sp>
      <p:pic>
        <p:nvPicPr>
          <p:cNvPr id="4" name="Content Placeholder 3" descr="distributed_pilot_job.png"/>
          <p:cNvPicPr>
            <a:picLocks noGrp="1" noChangeAspect="1"/>
          </p:cNvPicPr>
          <p:nvPr>
            <p:ph idx="1"/>
          </p:nvPr>
        </p:nvPicPr>
        <p:blipFill>
          <a:blip r:embed="rId2"/>
          <a:srcRect l="-7759" r="-775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BigJob</a:t>
            </a:r>
            <a:r>
              <a:rPr lang="en-US" dirty="0" smtClean="0"/>
              <a:t>: Preserving Glide-in Semantics and Interface</a:t>
            </a:r>
            <a:endParaRPr lang="en-US" dirty="0"/>
          </a:p>
        </p:txBody>
      </p:sp>
      <p:pic>
        <p:nvPicPr>
          <p:cNvPr id="4" name="Content Placeholder 3" descr="bigjob_condor.png"/>
          <p:cNvPicPr>
            <a:picLocks noGrp="1" noChangeAspect="1"/>
          </p:cNvPicPr>
          <p:nvPr>
            <p:ph idx="1"/>
          </p:nvPr>
        </p:nvPicPr>
        <p:blipFill>
          <a:blip r:embed="rId2"/>
          <a:srcRect l="-53136" r="-53136"/>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SAGA Pilot-Jobs: What is different?</a:t>
            </a:r>
            <a:endParaRPr lang="en-US" sz="2600" dirty="0"/>
          </a:p>
        </p:txBody>
      </p:sp>
      <p:sp>
        <p:nvSpPr>
          <p:cNvPr id="3" name="Content Placeholder 2"/>
          <p:cNvSpPr>
            <a:spLocks noGrp="1"/>
          </p:cNvSpPr>
          <p:nvPr>
            <p:ph idx="1"/>
          </p:nvPr>
        </p:nvSpPr>
        <p:spPr>
          <a:xfrm>
            <a:off x="757947" y="1358900"/>
            <a:ext cx="7966954" cy="5178258"/>
          </a:xfrm>
        </p:spPr>
        <p:txBody>
          <a:bodyPr>
            <a:normAutofit fontScale="85000" lnSpcReduction="20000"/>
          </a:bodyPr>
          <a:lstStyle/>
          <a:p>
            <a:r>
              <a:rPr lang="en-US" dirty="0" smtClean="0"/>
              <a:t>Pilot-Jobs: Decouple Resource Allocation from Resource-Workload binding</a:t>
            </a:r>
          </a:p>
          <a:p>
            <a:r>
              <a:rPr lang="en-US" dirty="0" smtClean="0"/>
              <a:t>Pilot-Jobs are/have been typically used for:</a:t>
            </a:r>
          </a:p>
          <a:p>
            <a:pPr lvl="1"/>
            <a:r>
              <a:rPr lang="en-US" dirty="0" smtClean="0"/>
              <a:t>Enhancing resource </a:t>
            </a:r>
            <a:r>
              <a:rPr lang="en-US" dirty="0" err="1" smtClean="0"/>
              <a:t>utilisation</a:t>
            </a:r>
            <a:endParaRPr lang="en-US" dirty="0" smtClean="0"/>
          </a:p>
          <a:p>
            <a:pPr lvl="1"/>
            <a:r>
              <a:rPr lang="en-US" dirty="0" smtClean="0"/>
              <a:t>Lowering wait time for multiple jobs (better </a:t>
            </a:r>
            <a:r>
              <a:rPr lang="en-US" dirty="0" err="1" smtClean="0"/>
              <a:t>predictibility</a:t>
            </a:r>
            <a:r>
              <a:rPr lang="en-US" dirty="0" smtClean="0"/>
              <a:t>)</a:t>
            </a:r>
          </a:p>
          <a:p>
            <a:pPr lvl="1"/>
            <a:r>
              <a:rPr lang="en-US" dirty="0" smtClean="0"/>
              <a:t>Facilitate high-throughput simulations</a:t>
            </a:r>
          </a:p>
          <a:p>
            <a:pPr lvl="1"/>
            <a:r>
              <a:rPr lang="en-US" dirty="0" smtClean="0"/>
              <a:t>Basis for Application-level Scheduling Resource binding</a:t>
            </a:r>
          </a:p>
          <a:p>
            <a:r>
              <a:rPr lang="en-US" dirty="0" smtClean="0"/>
              <a:t>Two unique aspects  about the SAGA-based Pilot-Job:</a:t>
            </a:r>
          </a:p>
          <a:p>
            <a:pPr lvl="1"/>
            <a:r>
              <a:rPr lang="en-US" dirty="0" smtClean="0"/>
              <a:t>Pilot-Jobs have not been used for Science Driven Objectives:</a:t>
            </a:r>
          </a:p>
          <a:p>
            <a:pPr lvl="2"/>
            <a:r>
              <a:rPr lang="en-US" dirty="0" smtClean="0"/>
              <a:t>First demonstration of supporting multi-physics simulations </a:t>
            </a:r>
          </a:p>
          <a:p>
            <a:pPr lvl="1"/>
            <a:r>
              <a:rPr lang="en-US" dirty="0" smtClean="0"/>
              <a:t>Infrastructure Independent</a:t>
            </a:r>
          </a:p>
          <a:p>
            <a:pPr lvl="2"/>
            <a:r>
              <a:rPr lang="en-US" dirty="0" err="1" smtClean="0"/>
              <a:t>Falkon</a:t>
            </a:r>
            <a:r>
              <a:rPr lang="en-US" dirty="0" smtClean="0"/>
              <a:t>, Condor Glide-in, </a:t>
            </a:r>
            <a:r>
              <a:rPr lang="en-US" dirty="0" err="1" smtClean="0"/>
              <a:t>Ganga</a:t>
            </a:r>
            <a:r>
              <a:rPr lang="en-US" dirty="0" smtClean="0"/>
              <a:t>-Diane (EGEE/EGI), DIRAC/WMS, PANDA</a:t>
            </a:r>
          </a:p>
          <a:p>
            <a:pPr lvl="3"/>
            <a:r>
              <a:rPr lang="en-US" dirty="0" smtClean="0"/>
              <a:t>Frameworks based upon </a:t>
            </a:r>
            <a:r>
              <a:rPr lang="en-US" dirty="0" err="1" smtClean="0"/>
              <a:t>PJs</a:t>
            </a:r>
            <a:r>
              <a:rPr lang="en-US" dirty="0" smtClean="0"/>
              <a:t> (pull model) for specific PGI/back-end</a:t>
            </a:r>
          </a:p>
          <a:p>
            <a:pPr lvl="3"/>
            <a:r>
              <a:rPr lang="en-US" dirty="0" smtClean="0"/>
              <a:t>Do not support MPI</a:t>
            </a:r>
          </a:p>
          <a:p>
            <a:r>
              <a:rPr lang="en-US" dirty="0" smtClean="0"/>
              <a:t>SAGA-based Pilot-Job form the basis:</a:t>
            </a:r>
          </a:p>
          <a:p>
            <a:pPr lvl="1"/>
            <a:r>
              <a:rPr lang="en-US" dirty="0" smtClean="0"/>
              <a:t>For autonomic scheduling and resource selection decisions</a:t>
            </a:r>
          </a:p>
          <a:p>
            <a:pPr lvl="1"/>
            <a:r>
              <a:rPr lang="en-US" dirty="0" smtClean="0"/>
              <a:t>Advanced run-time frameworks for load-balancing and fault-tolerance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T-I: Sustainability Dependence on SAGA</a:t>
            </a:r>
            <a:endParaRPr lang="en-US" dirty="0"/>
          </a:p>
        </p:txBody>
      </p:sp>
      <p:sp>
        <p:nvSpPr>
          <p:cNvPr id="3" name="Content Placeholder 2"/>
          <p:cNvSpPr>
            <a:spLocks noGrp="1"/>
          </p:cNvSpPr>
          <p:nvPr>
            <p:ph idx="1"/>
          </p:nvPr>
        </p:nvSpPr>
        <p:spPr/>
        <p:txBody>
          <a:bodyPr/>
          <a:lstStyle/>
          <a:p>
            <a:r>
              <a:rPr lang="en-US" dirty="0" smtClean="0"/>
              <a:t>T-I: SAGA as a standard to make DCI sustainable</a:t>
            </a:r>
            <a:endParaRPr lang="en-US" dirty="0" smtClean="0"/>
          </a:p>
          <a:p>
            <a:pPr lvl="1"/>
            <a:r>
              <a:rPr lang="en-US" dirty="0" smtClean="0"/>
              <a:t>T</a:t>
            </a:r>
            <a:r>
              <a:rPr lang="en-US" dirty="0" smtClean="0"/>
              <a:t>-I</a:t>
            </a:r>
            <a:r>
              <a:rPr lang="en-US" dirty="0" smtClean="0"/>
              <a:t> A </a:t>
            </a:r>
            <a:r>
              <a:rPr lang="en-US" dirty="0" smtClean="0"/>
              <a:t>:  Well defined</a:t>
            </a:r>
            <a:r>
              <a:rPr lang="en-US" dirty="0" smtClean="0"/>
              <a:t> access-layer interface </a:t>
            </a:r>
            <a:r>
              <a:rPr lang="en-US" dirty="0" smtClean="0"/>
              <a:t>(For </a:t>
            </a:r>
            <a:r>
              <a:rPr lang="en-US" dirty="0" smtClean="0"/>
              <a:t>applications, tools </a:t>
            </a:r>
            <a:r>
              <a:rPr lang="en-US" dirty="0" smtClean="0"/>
              <a:t>and infrastructure) </a:t>
            </a:r>
          </a:p>
          <a:p>
            <a:pPr lvl="2"/>
            <a:r>
              <a:rPr lang="en-US" dirty="0" smtClean="0"/>
              <a:t>Promotes Interoperability, Extensibility &amp; Simplicity (of applications, tools, &amp; infrastructure)</a:t>
            </a:r>
          </a:p>
          <a:p>
            <a:pPr lvl="2"/>
            <a:r>
              <a:rPr lang="en-US" dirty="0" smtClean="0"/>
              <a:t>All three ensure sustainability</a:t>
            </a:r>
            <a:r>
              <a:rPr lang="en-US" dirty="0" smtClean="0"/>
              <a:t>.</a:t>
            </a:r>
          </a:p>
          <a:p>
            <a:pPr lvl="1"/>
            <a:r>
              <a:rPr lang="en-US" dirty="0" smtClean="0"/>
              <a:t>T-1 B: Adaptor Based Development</a:t>
            </a:r>
          </a:p>
          <a:p>
            <a:pPr lvl="2"/>
            <a:r>
              <a:rPr lang="en-US" dirty="0" smtClean="0"/>
              <a:t>Adaptor concept allows the adaptation to  future Grid/Cloud  </a:t>
            </a:r>
            <a:r>
              <a:rPr lang="en-US" dirty="0" err="1" smtClean="0"/>
              <a:t>middlewares</a:t>
            </a:r>
            <a:r>
              <a:rPr lang="en-US" dirty="0" smtClean="0"/>
              <a:t> without the need to change the application code.  This can help an application to survive more than one generation of distributed/CI systems</a:t>
            </a:r>
            <a:r>
              <a:rPr lang="en-US" dirty="0" smtClean="0"/>
              <a:t> </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normAutofit fontScale="90000"/>
          </a:bodyPr>
          <a:lstStyle/>
          <a:p>
            <a:r>
              <a:rPr lang="en-US" dirty="0" smtClean="0"/>
              <a:t>SAGA: Access Layers</a:t>
            </a:r>
            <a:r>
              <a:rPr lang="en-US" dirty="0" smtClean="0"/>
              <a:t/>
            </a:r>
            <a:br>
              <a:rPr lang="en-US" dirty="0" smtClean="0"/>
            </a:br>
            <a:r>
              <a:rPr lang="en-US" dirty="0" smtClean="0"/>
              <a:t>Challenge of many </a:t>
            </a:r>
            <a:r>
              <a:rPr lang="en-US" dirty="0" smtClean="0"/>
              <a:t>Adaptors</a:t>
            </a:r>
            <a:endParaRPr lang="en-US" dirty="0" smtClean="0"/>
          </a:p>
        </p:txBody>
      </p:sp>
      <p:sp>
        <p:nvSpPr>
          <p:cNvPr id="274435" name="Rectangle 2"/>
          <p:cNvSpPr>
            <a:spLocks noGrp="1" noChangeArrowheads="1"/>
          </p:cNvSpPr>
          <p:nvPr>
            <p:ph type="body" idx="1"/>
          </p:nvPr>
        </p:nvSpPr>
        <p:spPr>
          <a:xfrm>
            <a:off x="330200" y="1482725"/>
            <a:ext cx="8501063" cy="4830763"/>
          </a:xfrm>
        </p:spPr>
        <p:txBody>
          <a:bodyPr>
            <a:normAutofit/>
          </a:bodyPr>
          <a:lstStyle/>
          <a:p>
            <a:pPr>
              <a:lnSpc>
                <a:spcPct val="90000"/>
              </a:lnSpc>
              <a:buClr>
                <a:srgbClr val="404040"/>
              </a:buClr>
            </a:pPr>
            <a:r>
              <a:rPr lang="en-US"/>
              <a:t>Job Adaptors</a:t>
            </a:r>
          </a:p>
          <a:p>
            <a:pPr marL="481013" lvl="1">
              <a:lnSpc>
                <a:spcPct val="90000"/>
              </a:lnSpc>
              <a:buClr>
                <a:srgbClr val="0D0D0D"/>
              </a:buClr>
            </a:pPr>
            <a:r>
              <a:rPr lang="en-US"/>
              <a:t>Fork (localhost), SSH, Condor, Globus GRAM2, OMII GridSAM, </a:t>
            </a:r>
            <a:br>
              <a:rPr lang="en-US"/>
            </a:br>
            <a:r>
              <a:rPr lang="en-US"/>
              <a:t>Amazon EC2, Platform LSF</a:t>
            </a:r>
          </a:p>
          <a:p>
            <a:pPr>
              <a:lnSpc>
                <a:spcPct val="90000"/>
              </a:lnSpc>
              <a:buClr>
                <a:srgbClr val="404040"/>
              </a:buClr>
            </a:pPr>
            <a:r>
              <a:rPr lang="en-US"/>
              <a:t>File Adaptors</a:t>
            </a:r>
          </a:p>
          <a:p>
            <a:pPr marL="481013" lvl="1">
              <a:lnSpc>
                <a:spcPct val="90000"/>
              </a:lnSpc>
              <a:buClr>
                <a:srgbClr val="0D0D0D"/>
              </a:buClr>
            </a:pPr>
            <a:r>
              <a:rPr lang="en-US"/>
              <a:t>Local FS, Globus GridFTP, Hadoop Distributed Filesystem (HDFS),</a:t>
            </a:r>
            <a:br>
              <a:rPr lang="en-US"/>
            </a:br>
            <a:r>
              <a:rPr lang="en-US"/>
              <a:t>CloudStore KFS, OpenCloud Sector-Sphere</a:t>
            </a:r>
          </a:p>
          <a:p>
            <a:pPr>
              <a:lnSpc>
                <a:spcPct val="90000"/>
              </a:lnSpc>
              <a:buClr>
                <a:srgbClr val="404040"/>
              </a:buClr>
            </a:pPr>
            <a:r>
              <a:rPr lang="en-US"/>
              <a:t>Replica Adaptors</a:t>
            </a:r>
          </a:p>
          <a:p>
            <a:pPr marL="481013" lvl="1">
              <a:lnSpc>
                <a:spcPct val="90000"/>
              </a:lnSpc>
              <a:buClr>
                <a:srgbClr val="0D0D0D"/>
              </a:buClr>
            </a:pPr>
            <a:r>
              <a:rPr lang="en-US"/>
              <a:t>PostgreSQL/SQLite3, Globus RLS</a:t>
            </a:r>
          </a:p>
          <a:p>
            <a:pPr>
              <a:lnSpc>
                <a:spcPct val="90000"/>
              </a:lnSpc>
              <a:buClr>
                <a:srgbClr val="404040"/>
              </a:buClr>
            </a:pPr>
            <a:r>
              <a:rPr lang="en-US"/>
              <a:t>Advert Adaptors</a:t>
            </a:r>
          </a:p>
          <a:p>
            <a:pPr marL="481013" lvl="1">
              <a:lnSpc>
                <a:spcPct val="90000"/>
              </a:lnSpc>
              <a:buClr>
                <a:srgbClr val="0D0D0D"/>
              </a:buClr>
            </a:pPr>
            <a:r>
              <a:rPr lang="en-US"/>
              <a:t>PostgreSQL/SQLite3, Hadoop H-Base, Hypertable</a:t>
            </a:r>
          </a:p>
          <a:p>
            <a:pPr>
              <a:lnSpc>
                <a:spcPct val="90000"/>
              </a:lnSpc>
              <a:buClr>
                <a:srgbClr val="404040"/>
              </a:buClr>
            </a:pPr>
            <a:r>
              <a:rPr lang="en-US"/>
              <a:t>Other Adaptors</a:t>
            </a:r>
          </a:p>
          <a:p>
            <a:pPr marL="481013" lvl="1">
              <a:lnSpc>
                <a:spcPct val="90000"/>
              </a:lnSpc>
              <a:buClr>
                <a:srgbClr val="0D0D0D"/>
              </a:buClr>
            </a:pPr>
            <a:r>
              <a:rPr lang="en-US"/>
              <a:t>Default RPC / Stream / SD</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T-II: SAGA Sustainability Issues</a:t>
            </a:r>
            <a:endParaRPr lang="en-US" dirty="0"/>
          </a:p>
        </p:txBody>
      </p:sp>
      <p:sp>
        <p:nvSpPr>
          <p:cNvPr id="3" name="Content Placeholder 2"/>
          <p:cNvSpPr>
            <a:spLocks noGrp="1"/>
          </p:cNvSpPr>
          <p:nvPr>
            <p:ph idx="1"/>
          </p:nvPr>
        </p:nvSpPr>
        <p:spPr/>
        <p:txBody>
          <a:bodyPr/>
          <a:lstStyle/>
          <a:p>
            <a:r>
              <a:rPr lang="en-US" dirty="0" smtClean="0"/>
              <a:t>T-II: Making SAGA sustainable!</a:t>
            </a:r>
          </a:p>
          <a:p>
            <a:pPr lvl="1"/>
            <a:r>
              <a:rPr lang="en-US" dirty="0" smtClean="0"/>
              <a:t>For T-I, need T-II</a:t>
            </a:r>
            <a:r>
              <a:rPr lang="en-US" dirty="0" smtClean="0"/>
              <a:t> </a:t>
            </a:r>
          </a:p>
          <a:p>
            <a:pPr lvl="1"/>
            <a:r>
              <a:rPr lang="en-US" dirty="0" smtClean="0"/>
              <a:t>Outsource Development + Deployment + Maintenance</a:t>
            </a:r>
            <a:endParaRPr lang="en-US" dirty="0" smtClean="0"/>
          </a:p>
          <a:p>
            <a:pPr lvl="1"/>
            <a:r>
              <a:rPr lang="en-US" dirty="0" smtClean="0"/>
              <a:t>Strong community-driven standard implementation</a:t>
            </a:r>
          </a:p>
          <a:p>
            <a:pPr lvl="2"/>
            <a:r>
              <a:rPr lang="en-US" dirty="0" smtClean="0"/>
              <a:t>Strategic </a:t>
            </a:r>
            <a:r>
              <a:rPr lang="en-US" dirty="0" smtClean="0"/>
              <a:t>deployment-agreements with big infrastructure providers</a:t>
            </a:r>
          </a:p>
          <a:p>
            <a:pPr lvl="1"/>
            <a:r>
              <a:rPr lang="en-US" dirty="0" smtClean="0"/>
              <a:t>Support for SAGA within community tools</a:t>
            </a:r>
          </a:p>
          <a:p>
            <a:pPr lvl="2"/>
            <a:r>
              <a:rPr lang="en-US" dirty="0" smtClean="0"/>
              <a:t>"Impedance matching between tools and infrastructure”</a:t>
            </a:r>
          </a:p>
          <a:p>
            <a:pPr lvl="1"/>
            <a:r>
              <a:rPr lang="en-US" dirty="0" smtClean="0"/>
              <a:t>Standard + Implementation allow functional extensions (e.g. Advert, Messaging, etc.) </a:t>
            </a:r>
          </a:p>
          <a:p>
            <a:pPr lvl="2"/>
            <a:r>
              <a:rPr lang="en-US" dirty="0" smtClean="0"/>
              <a:t>This allows SAGA to grow with technology and potentially prevents it from becoming 'obsolete’. (This is </a:t>
            </a:r>
            <a:r>
              <a:rPr lang="en-US" dirty="0" err="1" smtClean="0"/>
              <a:t>SAGA's</a:t>
            </a:r>
            <a:r>
              <a:rPr lang="en-US" dirty="0" smtClean="0"/>
              <a:t> horizontal extensibility).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T-III: Sustaining the SAGA Standaard</a:t>
            </a:r>
            <a:endParaRPr lang="en-US" dirty="0"/>
          </a:p>
        </p:txBody>
      </p:sp>
      <p:sp>
        <p:nvSpPr>
          <p:cNvPr id="3" name="Content Placeholder 2"/>
          <p:cNvSpPr>
            <a:spLocks noGrp="1"/>
          </p:cNvSpPr>
          <p:nvPr>
            <p:ph idx="1"/>
          </p:nvPr>
        </p:nvSpPr>
        <p:spPr/>
        <p:txBody>
          <a:bodyPr/>
          <a:lstStyle/>
          <a:p>
            <a:r>
              <a:rPr lang="en-US" dirty="0" smtClean="0"/>
              <a:t>T-III: Keeping a standard a standard!</a:t>
            </a:r>
          </a:p>
          <a:p>
            <a:pPr lvl="1"/>
            <a:r>
              <a:rPr lang="en-US" dirty="0" smtClean="0"/>
              <a:t>For T-I and T-II  need T-III</a:t>
            </a:r>
          </a:p>
          <a:p>
            <a:pPr lvl="1"/>
            <a:r>
              <a:rPr lang="en-US" dirty="0" smtClean="0"/>
              <a:t>General issues of the sustainability of standards apply</a:t>
            </a:r>
          </a:p>
          <a:p>
            <a:pPr lvl="2"/>
            <a:r>
              <a:rPr lang="en-US" dirty="0" smtClean="0"/>
              <a:t>Should standards evolve?</a:t>
            </a:r>
          </a:p>
          <a:p>
            <a:pPr lvl="2"/>
            <a:r>
              <a:rPr lang="en-US" dirty="0" smtClean="0"/>
              <a:t>“For whom the SDO toll”?</a:t>
            </a:r>
          </a:p>
          <a:p>
            <a:pPr lvl="3"/>
            <a:r>
              <a:rPr lang="en-US" dirty="0" smtClean="0"/>
              <a:t>Loss of critical mass?</a:t>
            </a:r>
          </a:p>
          <a:p>
            <a:pPr lvl="1"/>
            <a:r>
              <a:rPr lang="en-US" dirty="0" smtClean="0"/>
              <a:t>And then some issues about DC standards</a:t>
            </a:r>
          </a:p>
          <a:p>
            <a:pPr lvl="2"/>
            <a:r>
              <a:rPr lang="en-US" dirty="0" smtClean="0"/>
              <a:t>Policy: Moral Imperative to use standards?</a:t>
            </a:r>
          </a:p>
          <a:p>
            <a:pPr lvl="1"/>
            <a:endParaRPr lang="en-US" dirty="0" smtClean="0"/>
          </a:p>
          <a:p>
            <a:pPr lvl="1"/>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T-II</a:t>
            </a:r>
            <a:r>
              <a:rPr lang="en-US" dirty="0" smtClean="0"/>
              <a:t> SAGA </a:t>
            </a:r>
            <a:r>
              <a:rPr lang="en-US" smtClean="0"/>
              <a:t>Sustainability: Challenges</a:t>
            </a:r>
            <a:r>
              <a:rPr lang="en-US" dirty="0" smtClean="0"/>
              <a:t>	</a:t>
            </a:r>
            <a:endParaRPr lang="en-US" dirty="0"/>
          </a:p>
        </p:txBody>
      </p:sp>
      <p:sp>
        <p:nvSpPr>
          <p:cNvPr id="3" name="Content Placeholder 2"/>
          <p:cNvSpPr>
            <a:spLocks noGrp="1"/>
          </p:cNvSpPr>
          <p:nvPr>
            <p:ph idx="1"/>
          </p:nvPr>
        </p:nvSpPr>
        <p:spPr>
          <a:xfrm>
            <a:off x="757947" y="1529880"/>
            <a:ext cx="7966954" cy="5007278"/>
          </a:xfrm>
        </p:spPr>
        <p:txBody>
          <a:bodyPr>
            <a:normAutofit fontScale="92500" lnSpcReduction="20000"/>
          </a:bodyPr>
          <a:lstStyle/>
          <a:p>
            <a:pPr lvl="2">
              <a:buNone/>
            </a:pPr>
            <a:endParaRPr lang="en-US" dirty="0" smtClean="0"/>
          </a:p>
          <a:p>
            <a:r>
              <a:rPr lang="en-US" dirty="0" smtClean="0"/>
              <a:t>Engineering challenge</a:t>
            </a:r>
          </a:p>
          <a:p>
            <a:pPr lvl="1"/>
            <a:r>
              <a:rPr lang="en-US" dirty="0" smtClean="0"/>
              <a:t>Syntactical translation is the easy bit.  Enforcing/Engineering semantic consistency is the killer</a:t>
            </a:r>
          </a:p>
          <a:p>
            <a:pPr lvl="2"/>
            <a:r>
              <a:rPr lang="en-US" dirty="0" smtClean="0"/>
              <a:t>For example: Failure models across different </a:t>
            </a:r>
            <a:r>
              <a:rPr lang="en-US" dirty="0" err="1" smtClean="0"/>
              <a:t>backends</a:t>
            </a:r>
            <a:endParaRPr lang="en-US" dirty="0" smtClean="0"/>
          </a:p>
          <a:p>
            <a:r>
              <a:rPr lang="en-US" dirty="0" smtClean="0"/>
              <a:t>“Everything under the hood” is now our problem</a:t>
            </a:r>
          </a:p>
          <a:p>
            <a:pPr lvl="1"/>
            <a:r>
              <a:rPr lang="en-US" dirty="0" smtClean="0"/>
              <a:t>Being the top layer is not the same as being the top dog!</a:t>
            </a:r>
          </a:p>
          <a:p>
            <a:pPr lvl="1"/>
            <a:r>
              <a:rPr lang="en-US" dirty="0" smtClean="0"/>
              <a:t>Unreliable Middleware </a:t>
            </a:r>
          </a:p>
          <a:p>
            <a:pPr lvl="2"/>
            <a:r>
              <a:rPr lang="en-US" dirty="0" smtClean="0"/>
              <a:t>Poorly engineered, insufficiently tested </a:t>
            </a:r>
          </a:p>
          <a:p>
            <a:r>
              <a:rPr lang="en-US" dirty="0" smtClean="0"/>
              <a:t>Low cost of ownership and development</a:t>
            </a:r>
          </a:p>
          <a:p>
            <a:pPr lvl="1"/>
            <a:r>
              <a:rPr lang="en-US" dirty="0" smtClean="0"/>
              <a:t>Code base must be small,  Number of lines of code owned must be minimum</a:t>
            </a:r>
          </a:p>
          <a:p>
            <a:pPr lvl="1"/>
            <a:r>
              <a:rPr lang="en-US" i="1" dirty="0" smtClean="0"/>
              <a:t>Scalable, extensible and sustainable model for cost of testing, integrating and maintaining</a:t>
            </a:r>
          </a:p>
          <a:p>
            <a:pPr lvl="2"/>
            <a:r>
              <a:rPr lang="en-US" i="1" dirty="0" smtClean="0"/>
              <a:t>Interoperability examples will serve to  highlight this amongst others….</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6562" name="Picture 1"/>
          <p:cNvPicPr>
            <a:picLocks noChangeAspect="1" noChangeArrowheads="1"/>
          </p:cNvPicPr>
          <p:nvPr/>
        </p:nvPicPr>
        <p:blipFill>
          <a:blip r:embed="rId3"/>
          <a:srcRect l="5354" t="25015" r="9818" b="14288"/>
          <a:stretch>
            <a:fillRect/>
          </a:stretch>
        </p:blipFill>
        <p:spPr bwMode="auto">
          <a:xfrm>
            <a:off x="0" y="1233488"/>
            <a:ext cx="8901113" cy="4773612"/>
          </a:xfrm>
          <a:prstGeom prst="rect">
            <a:avLst/>
          </a:prstGeom>
          <a:noFill/>
          <a:ln w="9525">
            <a:noFill/>
            <a:round/>
            <a:headEnd/>
            <a:tailEnd/>
          </a:ln>
        </p:spPr>
      </p:pic>
      <p:sp>
        <p:nvSpPr>
          <p:cNvPr id="16391" name="AutoShape 7"/>
          <p:cNvSpPr>
            <a:spLocks noChangeArrowheads="1"/>
          </p:cNvSpPr>
          <p:nvPr/>
        </p:nvSpPr>
        <p:spPr bwMode="auto">
          <a:xfrm>
            <a:off x="923925" y="2513013"/>
            <a:ext cx="1098550" cy="498475"/>
          </a:xfrm>
          <a:prstGeom prst="roundRect">
            <a:avLst>
              <a:gd name="adj" fmla="val 16667"/>
            </a:avLst>
          </a:prstGeom>
          <a:gradFill rotWithShape="0">
            <a:gsLst>
              <a:gs pos="0">
                <a:srgbClr val="9BC1FF"/>
              </a:gs>
              <a:gs pos="100000">
                <a:srgbClr val="3F80CD"/>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89995" tIns="46798" rIns="89995" bIns="46798" anchor="ctr">
            <a:prstTxWarp prst="textNoShape">
              <a:avLst/>
            </a:prstTxWarp>
          </a:bodyPr>
          <a:lstStyle/>
          <a:p>
            <a:pPr algn="ctr">
              <a:tabLst>
                <a:tab pos="0" algn="l"/>
                <a:tab pos="914353" algn="l"/>
                <a:tab pos="1828706" algn="l"/>
                <a:tab pos="2743060" algn="l"/>
                <a:tab pos="3657413" algn="l"/>
                <a:tab pos="4571766" algn="l"/>
                <a:tab pos="5486119" algn="l"/>
                <a:tab pos="6400473" algn="l"/>
                <a:tab pos="7314825" algn="l"/>
                <a:tab pos="8229179" algn="l"/>
                <a:tab pos="9143532" algn="l"/>
                <a:tab pos="10057885" algn="l"/>
              </a:tabLst>
              <a:defRPr/>
            </a:pPr>
            <a:r>
              <a:rPr lang="en-US" dirty="0">
                <a:latin typeface="Arial" pitchFamily="-110" charset="0"/>
                <a:ea typeface="ＭＳ Ｐゴシック" pitchFamily="-110" charset="-128"/>
                <a:cs typeface="ＭＳ Ｐゴシック" pitchFamily="-110" charset="-128"/>
              </a:rPr>
              <a:t>Master</a:t>
            </a:r>
          </a:p>
        </p:txBody>
      </p:sp>
      <p:sp>
        <p:nvSpPr>
          <p:cNvPr id="16392" name="AutoShape 8"/>
          <p:cNvSpPr>
            <a:spLocks noChangeArrowheads="1"/>
          </p:cNvSpPr>
          <p:nvPr/>
        </p:nvSpPr>
        <p:spPr bwMode="auto">
          <a:xfrm>
            <a:off x="2435225" y="5021263"/>
            <a:ext cx="1803400" cy="550862"/>
          </a:xfrm>
          <a:prstGeom prst="roundRect">
            <a:avLst>
              <a:gd name="adj" fmla="val 16667"/>
            </a:avLst>
          </a:prstGeom>
          <a:gradFill rotWithShape="0">
            <a:gsLst>
              <a:gs pos="0">
                <a:srgbClr val="9BC1FF"/>
              </a:gs>
              <a:gs pos="100000">
                <a:srgbClr val="3F80CD"/>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89995" tIns="46798" rIns="89995" bIns="46798" anchor="ctr">
            <a:prstTxWarp prst="textNoShape">
              <a:avLst/>
            </a:prstTxWarp>
          </a:bodyPr>
          <a:lstStyle/>
          <a:p>
            <a:pPr algn="ctr">
              <a:tabLst>
                <a:tab pos="0" algn="l"/>
                <a:tab pos="914353" algn="l"/>
                <a:tab pos="1828706" algn="l"/>
                <a:tab pos="2743060" algn="l"/>
                <a:tab pos="3657413" algn="l"/>
                <a:tab pos="4571766" algn="l"/>
                <a:tab pos="5486119" algn="l"/>
                <a:tab pos="6400473" algn="l"/>
                <a:tab pos="7314825" algn="l"/>
                <a:tab pos="8229179" algn="l"/>
                <a:tab pos="9143532" algn="l"/>
                <a:tab pos="10057885" algn="l"/>
              </a:tabLst>
              <a:defRPr/>
            </a:pPr>
            <a:r>
              <a:rPr lang="en-US" dirty="0">
                <a:latin typeface="Arial" pitchFamily="-110" charset="0"/>
                <a:ea typeface="ＭＳ Ｐゴシック" pitchFamily="-110" charset="-128"/>
                <a:cs typeface="ＭＳ Ｐゴシック" pitchFamily="-110" charset="-128"/>
              </a:rPr>
              <a:t>Agents scheduling</a:t>
            </a:r>
          </a:p>
        </p:txBody>
      </p:sp>
      <p:sp>
        <p:nvSpPr>
          <p:cNvPr id="66565" name="TextBox 8"/>
          <p:cNvSpPr txBox="1">
            <a:spLocks noChangeArrowheads="1"/>
          </p:cNvSpPr>
          <p:nvPr/>
        </p:nvSpPr>
        <p:spPr bwMode="auto">
          <a:xfrm>
            <a:off x="2446338" y="5603875"/>
            <a:ext cx="1792287" cy="600075"/>
          </a:xfrm>
          <a:prstGeom prst="rect">
            <a:avLst/>
          </a:prstGeom>
          <a:solidFill>
            <a:schemeClr val="bg1"/>
          </a:solidFill>
          <a:ln w="9525">
            <a:noFill/>
            <a:miter lim="800000"/>
            <a:headEnd/>
            <a:tailEnd/>
          </a:ln>
        </p:spPr>
        <p:txBody>
          <a:bodyPr lIns="91435" tIns="45718" rIns="91435" bIns="45718">
            <a:prstTxWarp prst="textNoShape">
              <a:avLst/>
            </a:prstTxWarp>
            <a:spAutoFit/>
          </a:bodyPr>
          <a:lstStyle/>
          <a:p>
            <a:pPr>
              <a:lnSpc>
                <a:spcPct val="100000"/>
              </a:lnSpc>
            </a:pPr>
            <a:r>
              <a:rPr lang="en-US" sz="1100">
                <a:solidFill>
                  <a:schemeClr val="tx1"/>
                </a:solidFill>
              </a:rPr>
              <a:t>Heterogeneous resources</a:t>
            </a:r>
          </a:p>
          <a:p>
            <a:pPr>
              <a:lnSpc>
                <a:spcPct val="100000"/>
              </a:lnSpc>
            </a:pPr>
            <a:r>
              <a:rPr lang="en-US" sz="1100">
                <a:solidFill>
                  <a:schemeClr val="tx1"/>
                </a:solidFill>
              </a:rPr>
              <a:t>allocation (Ganga + Ganga/SAGA)</a:t>
            </a:r>
          </a:p>
        </p:txBody>
      </p:sp>
      <p:sp>
        <p:nvSpPr>
          <p:cNvPr id="40966" name="Title 9"/>
          <p:cNvSpPr>
            <a:spLocks noGrp="1"/>
          </p:cNvSpPr>
          <p:nvPr>
            <p:ph type="title"/>
          </p:nvPr>
        </p:nvSpPr>
        <p:spPr>
          <a:xfrm>
            <a:off x="2187575" y="66675"/>
            <a:ext cx="6800850" cy="685800"/>
          </a:xfrm>
        </p:spPr>
        <p:txBody>
          <a:bodyPr>
            <a:noAutofit/>
          </a:bodyPr>
          <a:lstStyle/>
          <a:p>
            <a:pPr eaLnBrk="1" hangingPunct="1">
              <a:defRPr/>
            </a:pPr>
            <a:r>
              <a:rPr lang="en-US" sz="2400" dirty="0" smtClean="0"/>
              <a:t>Lattice-QCD Applications on heterogeneous resources</a:t>
            </a:r>
          </a:p>
        </p:txBody>
      </p:sp>
      <p:sp>
        <p:nvSpPr>
          <p:cNvPr id="66567" name="Can 10"/>
          <p:cNvSpPr>
            <a:spLocks noChangeArrowheads="1"/>
          </p:cNvSpPr>
          <p:nvPr/>
        </p:nvSpPr>
        <p:spPr bwMode="auto">
          <a:xfrm>
            <a:off x="523875" y="1423988"/>
            <a:ext cx="1038225" cy="590550"/>
          </a:xfrm>
          <a:prstGeom prst="can">
            <a:avLst>
              <a:gd name="adj" fmla="val 25000"/>
            </a:avLst>
          </a:prstGeom>
          <a:noFill/>
          <a:ln w="25400">
            <a:noFill/>
            <a:round/>
            <a:headEnd/>
            <a:tailEnd type="triangle" w="med" len="med"/>
          </a:ln>
        </p:spPr>
        <p:txBody>
          <a:bodyPr lIns="89995" tIns="46798" rIns="89995" bIns="46798">
            <a:prstTxWarp prst="textNoShape">
              <a:avLst/>
            </a:prstTxWarp>
            <a:spAutoFit/>
          </a:bodyPr>
          <a:lstStyle/>
          <a:p>
            <a:endParaRPr lang="en-US"/>
          </a:p>
        </p:txBody>
      </p:sp>
      <p:sp>
        <p:nvSpPr>
          <p:cNvPr id="66568" name="Can 11"/>
          <p:cNvSpPr>
            <a:spLocks noChangeArrowheads="1"/>
          </p:cNvSpPr>
          <p:nvPr/>
        </p:nvSpPr>
        <p:spPr bwMode="auto">
          <a:xfrm>
            <a:off x="6384925" y="3749675"/>
            <a:ext cx="1381125" cy="1406525"/>
          </a:xfrm>
          <a:prstGeom prst="can">
            <a:avLst>
              <a:gd name="adj" fmla="val 50010"/>
            </a:avLst>
          </a:prstGeom>
          <a:gradFill rotWithShape="1">
            <a:gsLst>
              <a:gs pos="0">
                <a:schemeClr val="tx1"/>
              </a:gs>
              <a:gs pos="100000">
                <a:srgbClr val="FFFFFF"/>
              </a:gs>
            </a:gsLst>
            <a:path path="rect">
              <a:fillToRect l="100000" t="100000"/>
            </a:path>
          </a:gradFill>
          <a:ln w="25400">
            <a:solidFill>
              <a:schemeClr val="accent1"/>
            </a:solidFill>
            <a:round/>
            <a:headEnd/>
            <a:tailEnd type="triangle" w="med" len="med"/>
          </a:ln>
        </p:spPr>
        <p:txBody>
          <a:bodyPr lIns="89995" tIns="46798" rIns="89995" bIns="46798">
            <a:prstTxWarp prst="textNoShape">
              <a:avLst/>
            </a:prstTxWarp>
            <a:spAutoFit/>
          </a:bodyPr>
          <a:lstStyle/>
          <a:p>
            <a:endParaRPr lang="en-US"/>
          </a:p>
        </p:txBody>
      </p:sp>
      <p:sp>
        <p:nvSpPr>
          <p:cNvPr id="66569" name="Can 12"/>
          <p:cNvSpPr>
            <a:spLocks noChangeArrowheads="1"/>
          </p:cNvSpPr>
          <p:nvPr/>
        </p:nvSpPr>
        <p:spPr bwMode="auto">
          <a:xfrm>
            <a:off x="4700588" y="2863850"/>
            <a:ext cx="1349375" cy="1327150"/>
          </a:xfrm>
          <a:prstGeom prst="can">
            <a:avLst>
              <a:gd name="adj" fmla="val 48167"/>
            </a:avLst>
          </a:prstGeom>
          <a:gradFill rotWithShape="1">
            <a:gsLst>
              <a:gs pos="0">
                <a:schemeClr val="tx1"/>
              </a:gs>
              <a:gs pos="100000">
                <a:srgbClr val="FFFFFF"/>
              </a:gs>
            </a:gsLst>
            <a:path path="rect">
              <a:fillToRect l="100000" t="100000"/>
            </a:path>
          </a:gradFill>
          <a:ln w="25400">
            <a:solidFill>
              <a:schemeClr val="accent1"/>
            </a:solidFill>
            <a:round/>
            <a:headEnd/>
            <a:tailEnd type="triangle" w="med" len="med"/>
          </a:ln>
        </p:spPr>
        <p:txBody>
          <a:bodyPr lIns="89995" tIns="46798" rIns="89995" bIns="46798">
            <a:prstTxWarp prst="textNoShape">
              <a:avLst/>
            </a:prstTxWarp>
            <a:spAutoFit/>
          </a:bodyPr>
          <a:lstStyle/>
          <a:p>
            <a:endParaRPr lang="en-US"/>
          </a:p>
        </p:txBody>
      </p:sp>
      <p:sp>
        <p:nvSpPr>
          <p:cNvPr id="66570" name="Can 13"/>
          <p:cNvSpPr>
            <a:spLocks noChangeArrowheads="1"/>
          </p:cNvSpPr>
          <p:nvPr/>
        </p:nvSpPr>
        <p:spPr bwMode="auto">
          <a:xfrm>
            <a:off x="6907213" y="2211388"/>
            <a:ext cx="1404937" cy="1423987"/>
          </a:xfrm>
          <a:prstGeom prst="can">
            <a:avLst>
              <a:gd name="adj" fmla="val 49993"/>
            </a:avLst>
          </a:prstGeom>
          <a:gradFill rotWithShape="1">
            <a:gsLst>
              <a:gs pos="0">
                <a:schemeClr val="tx1"/>
              </a:gs>
              <a:gs pos="100000">
                <a:srgbClr val="FFFFFF"/>
              </a:gs>
            </a:gsLst>
            <a:path path="rect">
              <a:fillToRect l="100000" t="100000"/>
            </a:path>
          </a:gradFill>
          <a:ln w="25400">
            <a:solidFill>
              <a:schemeClr val="accent1"/>
            </a:solidFill>
            <a:round/>
            <a:headEnd/>
            <a:tailEnd type="triangle" w="med" len="med"/>
          </a:ln>
        </p:spPr>
        <p:txBody>
          <a:bodyPr lIns="89995" tIns="46798" rIns="89995" bIns="46798">
            <a:prstTxWarp prst="textNoShape">
              <a:avLst/>
            </a:prstTxWarp>
            <a:spAutoFit/>
          </a:bodyPr>
          <a:lstStyle/>
          <a:p>
            <a:endParaRPr lang="en-US"/>
          </a:p>
        </p:txBody>
      </p:sp>
      <p:pic>
        <p:nvPicPr>
          <p:cNvPr id="66571" name="Picture 14"/>
          <p:cNvPicPr>
            <a:picLocks noChangeAspect="1"/>
          </p:cNvPicPr>
          <p:nvPr/>
        </p:nvPicPr>
        <p:blipFill>
          <a:blip r:embed="rId4"/>
          <a:srcRect/>
          <a:stretch>
            <a:fillRect/>
          </a:stretch>
        </p:blipFill>
        <p:spPr bwMode="auto">
          <a:xfrm>
            <a:off x="6889750" y="4170363"/>
            <a:ext cx="1135063" cy="703262"/>
          </a:xfrm>
          <a:prstGeom prst="rect">
            <a:avLst/>
          </a:prstGeom>
          <a:noFill/>
          <a:ln w="9525">
            <a:noFill/>
            <a:miter lim="800000"/>
            <a:headEnd/>
            <a:tailEnd/>
          </a:ln>
        </p:spPr>
      </p:pic>
      <p:pic>
        <p:nvPicPr>
          <p:cNvPr id="66572" name="Picture 15"/>
          <p:cNvPicPr>
            <a:picLocks noChangeAspect="1"/>
          </p:cNvPicPr>
          <p:nvPr/>
        </p:nvPicPr>
        <p:blipFill>
          <a:blip r:embed="rId5"/>
          <a:srcRect/>
          <a:stretch>
            <a:fillRect/>
          </a:stretch>
        </p:blipFill>
        <p:spPr bwMode="auto">
          <a:xfrm>
            <a:off x="4144963" y="2751138"/>
            <a:ext cx="1500187" cy="660400"/>
          </a:xfrm>
          <a:prstGeom prst="rect">
            <a:avLst/>
          </a:prstGeom>
          <a:noFill/>
          <a:ln w="9525">
            <a:noFill/>
            <a:miter lim="800000"/>
            <a:headEnd/>
            <a:tailEnd/>
          </a:ln>
        </p:spPr>
      </p:pic>
      <p:sp>
        <p:nvSpPr>
          <p:cNvPr id="18" name="Striped Right Arrow 17"/>
          <p:cNvSpPr/>
          <p:nvPr/>
        </p:nvSpPr>
        <p:spPr bwMode="auto">
          <a:xfrm rot="20976539">
            <a:off x="3840163" y="3990975"/>
            <a:ext cx="2479675" cy="736600"/>
          </a:xfrm>
          <a:prstGeom prst="stripedRightArrow">
            <a:avLst>
              <a:gd name="adj1" fmla="val 50000"/>
              <a:gd name="adj2" fmla="val 134896"/>
            </a:avLst>
          </a:prstGeom>
          <a:solidFill>
            <a:schemeClr val="tx2"/>
          </a:solidFill>
          <a:ln w="25400" cap="flat" cmpd="sng" algn="ctr">
            <a:noFill/>
            <a:prstDash val="solid"/>
            <a:round/>
            <a:headEnd type="none" w="med" len="med"/>
            <a:tailEnd type="triangle" w="med" len="med"/>
          </a:ln>
          <a:effectLst/>
        </p:spPr>
        <p:txBody>
          <a:bodyPr lIns="89995" tIns="46798" rIns="89995" bIns="46798">
            <a:prstTxWarp prst="textNoShape">
              <a:avLst/>
            </a:prstTxWarp>
            <a:spAutoFit/>
          </a:bodyPr>
          <a:lstStyle/>
          <a:p>
            <a:pPr>
              <a:defRPr/>
            </a:pPr>
            <a:endParaRPr lang="en-US">
              <a:latin typeface="Arial" pitchFamily="-110" charset="0"/>
            </a:endParaRPr>
          </a:p>
        </p:txBody>
      </p:sp>
      <p:sp>
        <p:nvSpPr>
          <p:cNvPr id="19" name="Striped Right Arrow 18"/>
          <p:cNvSpPr/>
          <p:nvPr/>
        </p:nvSpPr>
        <p:spPr bwMode="auto">
          <a:xfrm rot="20033143">
            <a:off x="3630613" y="3635375"/>
            <a:ext cx="1249362" cy="736600"/>
          </a:xfrm>
          <a:prstGeom prst="stripedRightArrow">
            <a:avLst>
              <a:gd name="adj1" fmla="val 50000"/>
              <a:gd name="adj2" fmla="val 134896"/>
            </a:avLst>
          </a:prstGeom>
          <a:solidFill>
            <a:schemeClr val="tx2"/>
          </a:solidFill>
          <a:ln w="25400" cap="flat" cmpd="sng" algn="ctr">
            <a:noFill/>
            <a:prstDash val="solid"/>
            <a:round/>
            <a:headEnd type="none" w="med" len="med"/>
            <a:tailEnd type="triangle" w="med" len="med"/>
          </a:ln>
          <a:effectLst/>
        </p:spPr>
        <p:txBody>
          <a:bodyPr lIns="89995" tIns="46798" rIns="89995" bIns="46798">
            <a:prstTxWarp prst="textNoShape">
              <a:avLst/>
            </a:prstTxWarp>
            <a:spAutoFit/>
          </a:bodyPr>
          <a:lstStyle/>
          <a:p>
            <a:pPr>
              <a:defRPr/>
            </a:pPr>
            <a:endParaRPr lang="en-US">
              <a:latin typeface="Arial" pitchFamily="-110" charset="0"/>
            </a:endParaRPr>
          </a:p>
        </p:txBody>
      </p:sp>
      <p:sp>
        <p:nvSpPr>
          <p:cNvPr id="20" name="TextBox 19"/>
          <p:cNvSpPr txBox="1"/>
          <p:nvPr/>
        </p:nvSpPr>
        <p:spPr>
          <a:xfrm>
            <a:off x="4538663" y="4402138"/>
            <a:ext cx="1163637" cy="307975"/>
          </a:xfrm>
          <a:prstGeom prst="rect">
            <a:avLst/>
          </a:prstGeom>
          <a:solidFill>
            <a:schemeClr val="accent3">
              <a:lumMod val="50000"/>
              <a:alpha val="94000"/>
            </a:schemeClr>
          </a:solidFill>
        </p:spPr>
        <p:txBody>
          <a:bodyPr wrap="none" lIns="91435" tIns="45718" rIns="91435" bIns="45718">
            <a:prstTxWarp prst="textNoShape">
              <a:avLst/>
            </a:prstTxWarp>
            <a:spAutoFit/>
          </a:bodyPr>
          <a:lstStyle/>
          <a:p>
            <a:pPr>
              <a:defRPr/>
            </a:pPr>
            <a:r>
              <a:rPr lang="en-US" sz="1400" dirty="0" err="1">
                <a:latin typeface="Arial" pitchFamily="-110" charset="0"/>
              </a:rPr>
              <a:t>Ganga/gLite</a:t>
            </a:r>
            <a:endParaRPr lang="en-US" sz="1400" dirty="0">
              <a:latin typeface="Arial" pitchFamily="-110" charset="0"/>
            </a:endParaRPr>
          </a:p>
        </p:txBody>
      </p:sp>
      <p:sp>
        <p:nvSpPr>
          <p:cNvPr id="21" name="TextBox 20"/>
          <p:cNvSpPr txBox="1"/>
          <p:nvPr/>
        </p:nvSpPr>
        <p:spPr>
          <a:xfrm>
            <a:off x="1946275" y="3748088"/>
            <a:ext cx="2316163" cy="307975"/>
          </a:xfrm>
          <a:prstGeom prst="rect">
            <a:avLst/>
          </a:prstGeom>
          <a:solidFill>
            <a:schemeClr val="accent3">
              <a:lumMod val="50000"/>
              <a:alpha val="94000"/>
            </a:schemeClr>
          </a:solidFill>
        </p:spPr>
        <p:txBody>
          <a:bodyPr wrap="none" lIns="91435" tIns="45718" rIns="91435" bIns="45718">
            <a:prstTxWarp prst="textNoShape">
              <a:avLst/>
            </a:prstTxWarp>
            <a:spAutoFit/>
          </a:bodyPr>
          <a:lstStyle/>
          <a:p>
            <a:pPr>
              <a:defRPr/>
            </a:pPr>
            <a:r>
              <a:rPr lang="en-US" sz="1400" dirty="0" err="1">
                <a:latin typeface="Arial" pitchFamily="-110" charset="0"/>
              </a:rPr>
              <a:t>Ganga</a:t>
            </a:r>
            <a:r>
              <a:rPr lang="en-US" sz="1400" dirty="0">
                <a:latin typeface="Arial" pitchFamily="-110" charset="0"/>
              </a:rPr>
              <a:t>/SAGA (to </a:t>
            </a:r>
            <a:r>
              <a:rPr lang="en-US" sz="1400" dirty="0" err="1">
                <a:latin typeface="Arial" pitchFamily="-110" charset="0"/>
              </a:rPr>
              <a:t>TeraGrid</a:t>
            </a:r>
            <a:r>
              <a:rPr lang="en-US" sz="1400" dirty="0">
                <a:latin typeface="Arial" pitchFamily="-110" charset="0"/>
              </a:rPr>
              <a:t>)</a:t>
            </a:r>
          </a:p>
        </p:txBody>
      </p:sp>
      <p:sp>
        <p:nvSpPr>
          <p:cNvPr id="23" name="Striped Right Arrow 22"/>
          <p:cNvSpPr/>
          <p:nvPr/>
        </p:nvSpPr>
        <p:spPr bwMode="auto">
          <a:xfrm rot="19979810">
            <a:off x="3600450" y="3360738"/>
            <a:ext cx="3887788" cy="738187"/>
          </a:xfrm>
          <a:prstGeom prst="stripedRightArrow">
            <a:avLst>
              <a:gd name="adj1" fmla="val 50000"/>
              <a:gd name="adj2" fmla="val 134896"/>
            </a:avLst>
          </a:prstGeom>
          <a:gradFill flip="none" rotWithShape="1">
            <a:gsLst>
              <a:gs pos="0">
                <a:schemeClr val="bg2"/>
              </a:gs>
              <a:gs pos="100000">
                <a:srgbClr val="FFFFFF"/>
              </a:gs>
            </a:gsLst>
            <a:lin ang="0" scaled="1"/>
            <a:tileRect/>
          </a:gradFill>
          <a:ln w="25400" cap="flat" cmpd="sng" algn="ctr">
            <a:noFill/>
            <a:prstDash val="solid"/>
            <a:round/>
            <a:headEnd type="none" w="med" len="med"/>
            <a:tailEnd type="triangle" w="med" len="med"/>
          </a:ln>
          <a:effectLst/>
        </p:spPr>
        <p:txBody>
          <a:bodyPr lIns="89995" tIns="46798" rIns="89995" bIns="46798">
            <a:prstTxWarp prst="textNoShape">
              <a:avLst/>
            </a:prstTxWarp>
            <a:spAutoFit/>
          </a:bodyPr>
          <a:lstStyle/>
          <a:p>
            <a:pPr>
              <a:defRPr/>
            </a:pPr>
            <a:endParaRPr lang="en-US">
              <a:latin typeface="Arial" pitchFamily="-110" charset="0"/>
            </a:endParaRPr>
          </a:p>
        </p:txBody>
      </p:sp>
      <p:sp>
        <p:nvSpPr>
          <p:cNvPr id="22" name="TextBox 21"/>
          <p:cNvSpPr txBox="1"/>
          <p:nvPr/>
        </p:nvSpPr>
        <p:spPr>
          <a:xfrm>
            <a:off x="6045200" y="3376613"/>
            <a:ext cx="1701800" cy="307975"/>
          </a:xfrm>
          <a:prstGeom prst="rect">
            <a:avLst/>
          </a:prstGeom>
          <a:solidFill>
            <a:schemeClr val="accent3">
              <a:lumMod val="50000"/>
              <a:alpha val="94000"/>
            </a:schemeClr>
          </a:solidFill>
        </p:spPr>
        <p:txBody>
          <a:bodyPr wrap="none" lIns="91435" tIns="45718" rIns="91435" bIns="45718">
            <a:prstTxWarp prst="textNoShape">
              <a:avLst/>
            </a:prstTxWarp>
            <a:spAutoFit/>
          </a:bodyPr>
          <a:lstStyle/>
          <a:p>
            <a:pPr>
              <a:defRPr/>
            </a:pPr>
            <a:r>
              <a:rPr lang="en-US" sz="1400" dirty="0" err="1">
                <a:latin typeface="Arial" pitchFamily="-110" charset="0"/>
              </a:rPr>
              <a:t>Ganga</a:t>
            </a:r>
            <a:r>
              <a:rPr lang="en-US" sz="1400" dirty="0">
                <a:latin typeface="Arial" pitchFamily="-110" charset="0"/>
              </a:rPr>
              <a:t>/SAGA (to *)</a:t>
            </a:r>
          </a:p>
        </p:txBody>
      </p:sp>
      <p:sp>
        <p:nvSpPr>
          <p:cNvPr id="66579" name="Rectangle 24"/>
          <p:cNvSpPr>
            <a:spLocks noChangeArrowheads="1"/>
          </p:cNvSpPr>
          <p:nvPr/>
        </p:nvSpPr>
        <p:spPr bwMode="auto">
          <a:xfrm>
            <a:off x="2565400" y="1277938"/>
            <a:ext cx="3132138" cy="371475"/>
          </a:xfrm>
          <a:prstGeom prst="rect">
            <a:avLst/>
          </a:prstGeom>
          <a:solidFill>
            <a:schemeClr val="bg1"/>
          </a:solidFill>
          <a:ln w="25400">
            <a:noFill/>
            <a:round/>
            <a:headEnd/>
            <a:tailEnd type="triangle" w="med" len="med"/>
          </a:ln>
        </p:spPr>
        <p:txBody>
          <a:bodyPr lIns="89995" tIns="46798" rIns="89995" bIns="46798">
            <a:prstTxWarp prst="textNoShape">
              <a:avLst/>
            </a:prstTxWarp>
            <a:spAutoFit/>
          </a:bodyPr>
          <a:lstStyle/>
          <a:p>
            <a:endParaRPr lang="en-US"/>
          </a:p>
        </p:txBody>
      </p:sp>
      <p:sp>
        <p:nvSpPr>
          <p:cNvPr id="16390" name="AutoShape 6"/>
          <p:cNvSpPr>
            <a:spLocks noChangeArrowheads="1"/>
          </p:cNvSpPr>
          <p:nvPr/>
        </p:nvSpPr>
        <p:spPr bwMode="auto">
          <a:xfrm>
            <a:off x="3209925" y="1609725"/>
            <a:ext cx="2744788" cy="423863"/>
          </a:xfrm>
          <a:prstGeom prst="roundRect">
            <a:avLst>
              <a:gd name="adj" fmla="val 16667"/>
            </a:avLst>
          </a:prstGeom>
          <a:gradFill rotWithShape="0">
            <a:gsLst>
              <a:gs pos="0">
                <a:srgbClr val="9BC1FF"/>
              </a:gs>
              <a:gs pos="100000">
                <a:srgbClr val="3F80CD"/>
              </a:gs>
            </a:gsLst>
            <a:lin ang="5400000" scaled="1"/>
          </a:gradFill>
          <a:ln w="9360">
            <a:solidFill>
              <a:srgbClr val="4A7EBB"/>
            </a:solidFill>
            <a:miter lim="800000"/>
            <a:headEnd/>
            <a:tailEnd/>
          </a:ln>
          <a:effectLst>
            <a:outerShdw blurRad="63500" dist="23040" dir="5400000" algn="ctr" rotWithShape="0">
              <a:srgbClr val="000000">
                <a:alpha val="35036"/>
              </a:srgbClr>
            </a:outerShdw>
          </a:effectLst>
        </p:spPr>
        <p:txBody>
          <a:bodyPr lIns="89995" tIns="46798" rIns="89995" bIns="46798" anchor="ctr">
            <a:prstTxWarp prst="textNoShape">
              <a:avLst/>
            </a:prstTxWarp>
          </a:bodyPr>
          <a:lstStyle/>
          <a:p>
            <a:pPr algn="ctr">
              <a:lnSpc>
                <a:spcPct val="100000"/>
              </a:lnSpc>
              <a:tabLst>
                <a:tab pos="0" algn="l"/>
                <a:tab pos="914353" algn="l"/>
                <a:tab pos="1828706" algn="l"/>
                <a:tab pos="2743060" algn="l"/>
                <a:tab pos="3657413" algn="l"/>
                <a:tab pos="4571766" algn="l"/>
                <a:tab pos="5486119" algn="l"/>
                <a:tab pos="6400473" algn="l"/>
                <a:tab pos="7314825" algn="l"/>
                <a:tab pos="8229179" algn="l"/>
                <a:tab pos="9143532" algn="l"/>
                <a:tab pos="10057885" algn="l"/>
              </a:tabLst>
              <a:defRPr/>
            </a:pPr>
            <a:r>
              <a:rPr lang="en-US" dirty="0">
                <a:solidFill>
                  <a:schemeClr val="tx1"/>
                </a:solidFill>
                <a:latin typeface="Arial" pitchFamily="-110" charset="0"/>
                <a:ea typeface="ＭＳ Ｐゴシック" pitchFamily="-110" charset="-128"/>
                <a:cs typeface="ＭＳ Ｐゴシック" pitchFamily="-110" charset="-128"/>
              </a:rPr>
              <a:t>Payload distribution</a:t>
            </a:r>
          </a:p>
        </p:txBody>
      </p:sp>
      <p:sp>
        <p:nvSpPr>
          <p:cNvPr id="66581" name="TextBox 25"/>
          <p:cNvSpPr txBox="1">
            <a:spLocks noChangeArrowheads="1"/>
          </p:cNvSpPr>
          <p:nvPr/>
        </p:nvSpPr>
        <p:spPr bwMode="auto">
          <a:xfrm>
            <a:off x="34925" y="3052763"/>
            <a:ext cx="1431925" cy="611187"/>
          </a:xfrm>
          <a:prstGeom prst="rect">
            <a:avLst/>
          </a:prstGeom>
          <a:solidFill>
            <a:schemeClr val="bg1"/>
          </a:solidFill>
          <a:ln w="9525">
            <a:noFill/>
            <a:miter lim="800000"/>
            <a:headEnd/>
            <a:tailEnd/>
          </a:ln>
        </p:spPr>
        <p:txBody>
          <a:bodyPr lIns="91435" tIns="45718" rIns="91435" bIns="45718">
            <a:prstTxWarp prst="textNoShape">
              <a:avLst/>
            </a:prstTxWarp>
            <a:spAutoFit/>
          </a:bodyPr>
          <a:lstStyle/>
          <a:p>
            <a:r>
              <a:rPr lang="en-US" sz="1100"/>
              <a:t>Application-aware (and resource-aware) scheduling</a:t>
            </a:r>
          </a:p>
        </p:txBody>
      </p:sp>
      <p:sp>
        <p:nvSpPr>
          <p:cNvPr id="24" name="TextBox 23"/>
          <p:cNvSpPr txBox="1"/>
          <p:nvPr/>
        </p:nvSpPr>
        <p:spPr>
          <a:xfrm>
            <a:off x="43385" y="779145"/>
            <a:ext cx="8860903" cy="800215"/>
          </a:xfrm>
          <a:prstGeom prst="rect">
            <a:avLst/>
          </a:prstGeom>
          <a:solidFill>
            <a:schemeClr val="accent3">
              <a:lumMod val="50000"/>
              <a:alpha val="94000"/>
            </a:schemeClr>
          </a:solidFill>
        </p:spPr>
        <p:txBody>
          <a:bodyPr wrap="square" lIns="91435" tIns="45718" rIns="91435" bIns="45718">
            <a:prstTxWarp prst="textNoShape">
              <a:avLst/>
            </a:prstTxWarp>
            <a:spAutoFit/>
          </a:bodyPr>
          <a:lstStyle/>
          <a:p>
            <a:pPr>
              <a:defRPr/>
            </a:pPr>
            <a:r>
              <a:rPr lang="en-US" sz="3200" b="1" dirty="0">
                <a:solidFill>
                  <a:srgbClr val="F1AF00"/>
                </a:solidFill>
                <a:latin typeface="Apple Casual" pitchFamily="-110" charset="0"/>
                <a:ea typeface="Apple Casual" pitchFamily="-110" charset="0"/>
                <a:cs typeface="Apple Casual" pitchFamily="-110" charset="0"/>
              </a:rPr>
              <a:t>Federating resources</a:t>
            </a:r>
            <a:r>
              <a:rPr lang="en-US" sz="3200" b="1" dirty="0" smtClean="0">
                <a:solidFill>
                  <a:srgbClr val="F1AF00"/>
                </a:solidFill>
                <a:latin typeface="Apple Casual" pitchFamily="-110" charset="0"/>
                <a:ea typeface="Apple Casual" pitchFamily="-110" charset="0"/>
                <a:cs typeface="Apple Casual" pitchFamily="-110" charset="0"/>
              </a:rPr>
              <a:t>! EGEE Conference (Apr’10)</a:t>
            </a:r>
          </a:p>
          <a:p>
            <a:pPr>
              <a:defRPr/>
            </a:pPr>
            <a:r>
              <a:rPr lang="en-US" sz="1400" dirty="0" smtClean="0">
                <a:latin typeface="Arial" pitchFamily="-110" charset="0"/>
              </a:rPr>
              <a:t> </a:t>
            </a:r>
            <a:endParaRPr lang="en-US" sz="1400" dirty="0">
              <a:latin typeface="Arial" pitchFamily="-110" charset="0"/>
            </a:endParaRPr>
          </a:p>
        </p:txBody>
      </p:sp>
      <p:sp>
        <p:nvSpPr>
          <p:cNvPr id="66583" name="TextBox 28"/>
          <p:cNvSpPr txBox="1">
            <a:spLocks noChangeArrowheads="1"/>
          </p:cNvSpPr>
          <p:nvPr/>
        </p:nvSpPr>
        <p:spPr bwMode="auto">
          <a:xfrm>
            <a:off x="7110413" y="1718218"/>
            <a:ext cx="1793875" cy="611188"/>
          </a:xfrm>
          <a:prstGeom prst="rect">
            <a:avLst/>
          </a:prstGeom>
          <a:solidFill>
            <a:schemeClr val="bg1"/>
          </a:solidFill>
          <a:ln w="9525">
            <a:noFill/>
            <a:miter lim="800000"/>
            <a:headEnd/>
            <a:tailEnd/>
          </a:ln>
        </p:spPr>
        <p:txBody>
          <a:bodyPr lIns="91435" tIns="45718" rIns="91435" bIns="45718">
            <a:prstTxWarp prst="textNoShape">
              <a:avLst/>
            </a:prstTxWarp>
            <a:spAutoFit/>
          </a:bodyPr>
          <a:lstStyle/>
          <a:p>
            <a:r>
              <a:rPr lang="en-US" sz="1100" dirty="0"/>
              <a:t>(Not in this demo: cloud resources, additional Grid infrastructures…)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757947" y="1529879"/>
            <a:ext cx="7966954" cy="5128689"/>
          </a:xfrm>
        </p:spPr>
        <p:txBody>
          <a:bodyPr>
            <a:normAutofit/>
          </a:bodyPr>
          <a:lstStyle/>
          <a:p>
            <a:r>
              <a:rPr lang="en-US" dirty="0" smtClean="0"/>
              <a:t>Introduction to SAGA </a:t>
            </a:r>
          </a:p>
          <a:p>
            <a:r>
              <a:rPr lang="en-US" dirty="0" smtClean="0"/>
              <a:t>Sustainability of different types, at different levels:</a:t>
            </a:r>
          </a:p>
          <a:p>
            <a:pPr lvl="1"/>
            <a:r>
              <a:rPr lang="en-US" dirty="0" smtClean="0"/>
              <a:t>T-1: Production Infrastructure (Requires SAGA)</a:t>
            </a:r>
          </a:p>
          <a:p>
            <a:pPr lvl="1"/>
            <a:r>
              <a:rPr lang="en-US" dirty="0" smtClean="0"/>
              <a:t>T-II: Sustainability of SAGA -- the Implementation/Software</a:t>
            </a:r>
          </a:p>
          <a:p>
            <a:pPr lvl="1"/>
            <a:r>
              <a:rPr lang="en-US" dirty="0" smtClean="0"/>
              <a:t>T-III: Sustainability of SAGA -- the Community standard</a:t>
            </a:r>
          </a:p>
          <a:p>
            <a:r>
              <a:rPr lang="en-US" dirty="0" smtClean="0"/>
              <a:t>“Use of standards and integration to improve use”</a:t>
            </a:r>
          </a:p>
          <a:p>
            <a:pPr lvl="1"/>
            <a:r>
              <a:rPr lang="en-US" dirty="0" smtClean="0"/>
              <a:t>Four Interoperability  Projects – access layers and tools</a:t>
            </a:r>
          </a:p>
          <a:p>
            <a:pPr lvl="2"/>
            <a:r>
              <a:rPr lang="en-US" dirty="0" smtClean="0"/>
              <a:t>EGEE-TG[-NAREGI] </a:t>
            </a:r>
          </a:p>
          <a:p>
            <a:pPr lvl="2"/>
            <a:r>
              <a:rPr lang="en-US" dirty="0" smtClean="0"/>
              <a:t>NAREGI-TG</a:t>
            </a:r>
          </a:p>
          <a:p>
            <a:pPr lvl="2"/>
            <a:r>
              <a:rPr lang="en-US" dirty="0" smtClean="0"/>
              <a:t>TG-DEISA</a:t>
            </a:r>
          </a:p>
          <a:p>
            <a:pPr lvl="2"/>
            <a:r>
              <a:rPr lang="en-US" dirty="0" err="1" smtClean="0"/>
              <a:t>ExTENCI</a:t>
            </a:r>
            <a:r>
              <a:rPr lang="en-US" dirty="0" smtClean="0"/>
              <a:t> [TG-OSG]</a:t>
            </a:r>
          </a:p>
          <a:p>
            <a:r>
              <a:rPr lang="en-US" dirty="0" smtClean="0"/>
              <a:t>What can SSI do for SAGA?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p:txBody>
          <a:bodyPr/>
          <a:lstStyle/>
          <a:p>
            <a:pPr eaLnBrk="1" hangingPunct="1">
              <a:defRPr/>
            </a:pPr>
            <a:r>
              <a:rPr lang="en-US" dirty="0" smtClean="0"/>
              <a:t>DIANE INTEGRATION</a:t>
            </a:r>
            <a:endParaRPr lang="en-US" sz="1700" dirty="0" smtClean="0"/>
          </a:p>
        </p:txBody>
      </p:sp>
      <p:pic>
        <p:nvPicPr>
          <p:cNvPr id="65539" name="Picture 2"/>
          <p:cNvPicPr>
            <a:picLocks noChangeAspect="1" noChangeArrowheads="1"/>
          </p:cNvPicPr>
          <p:nvPr/>
        </p:nvPicPr>
        <p:blipFill>
          <a:blip r:embed="rId2"/>
          <a:srcRect/>
          <a:stretch>
            <a:fillRect/>
          </a:stretch>
        </p:blipFill>
        <p:spPr bwMode="auto">
          <a:xfrm>
            <a:off x="268288" y="2268538"/>
            <a:ext cx="3500437" cy="2387600"/>
          </a:xfrm>
          <a:prstGeom prst="rect">
            <a:avLst/>
          </a:prstGeom>
          <a:noFill/>
          <a:ln w="12700">
            <a:noFill/>
            <a:miter lim="800000"/>
            <a:headEnd/>
            <a:tailEnd/>
          </a:ln>
        </p:spPr>
      </p:pic>
      <p:pic>
        <p:nvPicPr>
          <p:cNvPr id="65540" name="Picture 3"/>
          <p:cNvPicPr>
            <a:picLocks noChangeAspect="1" noChangeArrowheads="1"/>
          </p:cNvPicPr>
          <p:nvPr/>
        </p:nvPicPr>
        <p:blipFill>
          <a:blip r:embed="rId3"/>
          <a:srcRect/>
          <a:stretch>
            <a:fillRect/>
          </a:stretch>
        </p:blipFill>
        <p:spPr bwMode="auto">
          <a:xfrm>
            <a:off x="4187825" y="2268538"/>
            <a:ext cx="4491038" cy="3395662"/>
          </a:xfrm>
          <a:prstGeom prst="rect">
            <a:avLst/>
          </a:prstGeom>
          <a:noFill/>
          <a:ln w="12700">
            <a:noFill/>
            <a:miter lim="800000"/>
            <a:headEnd/>
            <a:tailEnd/>
          </a:ln>
        </p:spPr>
      </p:pic>
      <p:sp>
        <p:nvSpPr>
          <p:cNvPr id="65541" name="Rectangle 4"/>
          <p:cNvSpPr>
            <a:spLocks/>
          </p:cNvSpPr>
          <p:nvPr/>
        </p:nvSpPr>
        <p:spPr bwMode="auto">
          <a:xfrm>
            <a:off x="557213" y="1576388"/>
            <a:ext cx="3282950" cy="415925"/>
          </a:xfrm>
          <a:prstGeom prst="rect">
            <a:avLst/>
          </a:prstGeom>
          <a:noFill/>
          <a:ln w="12700">
            <a:noFill/>
            <a:miter lim="800000"/>
            <a:headEnd/>
            <a:tailEnd/>
          </a:ln>
        </p:spPr>
        <p:txBody>
          <a:bodyPr wrap="none" lIns="0" tIns="0" rIns="0" bIns="0" anchor="ctr">
            <a:prstTxWarp prst="textNoShape">
              <a:avLst/>
            </a:prstTxWarp>
            <a:spAutoFit/>
          </a:bodyPr>
          <a:lstStyle/>
          <a:p>
            <a:r>
              <a:rPr lang="en-US" sz="2700" dirty="0">
                <a:solidFill>
                  <a:schemeClr val="tx1"/>
                </a:solidFill>
                <a:ea typeface="Gill Sans Light" charset="0"/>
                <a:cs typeface="Gill Sans Light" charset="0"/>
              </a:rPr>
              <a:t>Diane without SAGA</a:t>
            </a:r>
          </a:p>
        </p:txBody>
      </p:sp>
      <p:sp>
        <p:nvSpPr>
          <p:cNvPr id="65542" name="Rectangle 5"/>
          <p:cNvSpPr>
            <a:spLocks/>
          </p:cNvSpPr>
          <p:nvPr/>
        </p:nvSpPr>
        <p:spPr bwMode="auto">
          <a:xfrm>
            <a:off x="5199063" y="1581150"/>
            <a:ext cx="2795587" cy="414338"/>
          </a:xfrm>
          <a:prstGeom prst="rect">
            <a:avLst/>
          </a:prstGeom>
          <a:noFill/>
          <a:ln w="12700">
            <a:noFill/>
            <a:miter lim="800000"/>
            <a:headEnd/>
            <a:tailEnd/>
          </a:ln>
        </p:spPr>
        <p:txBody>
          <a:bodyPr wrap="none" lIns="0" tIns="0" rIns="0" bIns="0" anchor="ctr">
            <a:prstTxWarp prst="textNoShape">
              <a:avLst/>
            </a:prstTxWarp>
            <a:spAutoFit/>
          </a:bodyPr>
          <a:lstStyle/>
          <a:p>
            <a:r>
              <a:rPr lang="en-US" sz="2700">
                <a:solidFill>
                  <a:schemeClr val="tx1"/>
                </a:solidFill>
                <a:ea typeface="Gill Sans Light" charset="0"/>
                <a:cs typeface="Gill Sans Light" charset="0"/>
              </a:rPr>
              <a:t>Diane with SAGA</a:t>
            </a:r>
          </a:p>
        </p:txBody>
      </p:sp>
      <p:sp>
        <p:nvSpPr>
          <p:cNvPr id="7" name="TextBox 6"/>
          <p:cNvSpPr txBox="1"/>
          <p:nvPr/>
        </p:nvSpPr>
        <p:spPr>
          <a:xfrm>
            <a:off x="423326" y="5709554"/>
            <a:ext cx="8436254" cy="646331"/>
          </a:xfrm>
          <a:prstGeom prst="rect">
            <a:avLst/>
          </a:prstGeom>
          <a:noFill/>
        </p:spPr>
        <p:txBody>
          <a:bodyPr wrap="square" rtlCol="0">
            <a:spAutoFit/>
          </a:bodyPr>
          <a:lstStyle/>
          <a:p>
            <a:r>
              <a:rPr lang="en-US" dirty="0" smtClean="0"/>
              <a:t>DIANE is an execution manager with support for pilot-jobs + worker agents</a:t>
            </a:r>
          </a:p>
          <a:p>
            <a:r>
              <a:rPr lang="en-US" dirty="0" smtClean="0"/>
              <a:t>(ID</a:t>
            </a:r>
            <a:r>
              <a:rPr lang="en-US" b="1" dirty="0" smtClean="0">
                <a:solidFill>
                  <a:srgbClr val="800000"/>
                </a:solidFill>
              </a:rPr>
              <a:t>E</a:t>
            </a:r>
            <a:r>
              <a:rPr lang="en-US" dirty="0" smtClean="0"/>
              <a:t>AS </a:t>
            </a:r>
            <a:r>
              <a:rPr lang="en-US" dirty="0" err="1" smtClean="0"/>
              <a:t>Redux</a:t>
            </a:r>
            <a:r>
              <a:rPr lang="en-US" dirty="0" smtClean="0"/>
              <a:t>)</a:t>
            </a:r>
            <a:endParaRPr lang="en-US"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aga-emi-is.png"/>
          <p:cNvPicPr>
            <a:picLocks noChangeAspect="1"/>
          </p:cNvPicPr>
          <p:nvPr/>
        </p:nvPicPr>
        <p:blipFill>
          <a:blip r:embed="rId2"/>
          <a:stretch>
            <a:fillRect/>
          </a:stretch>
        </p:blipFill>
        <p:spPr>
          <a:xfrm>
            <a:off x="177315" y="0"/>
            <a:ext cx="878937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aga-emi-is-2.png"/>
          <p:cNvPicPr>
            <a:picLocks noChangeAspect="1"/>
          </p:cNvPicPr>
          <p:nvPr/>
        </p:nvPicPr>
        <p:blipFill>
          <a:blip r:embed="rId2"/>
          <a:stretch>
            <a:fillRect/>
          </a:stretch>
        </p:blipFill>
        <p:spPr>
          <a:xfrm>
            <a:off x="2464084" y="432320"/>
            <a:ext cx="4113179" cy="57438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vph-news.png"/>
          <p:cNvPicPr>
            <a:picLocks noChangeAspect="1"/>
          </p:cNvPicPr>
          <p:nvPr/>
        </p:nvPicPr>
        <p:blipFill>
          <a:blip r:embed="rId2"/>
          <a:stretch>
            <a:fillRect/>
          </a:stretch>
        </p:blipFill>
        <p:spPr>
          <a:xfrm>
            <a:off x="1105757" y="0"/>
            <a:ext cx="6932486" cy="6858000"/>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タイトル 1"/>
          <p:cNvSpPr>
            <a:spLocks noGrp="1"/>
          </p:cNvSpPr>
          <p:nvPr>
            <p:ph type="title"/>
          </p:nvPr>
        </p:nvSpPr>
        <p:spPr/>
        <p:txBody>
          <a:bodyPr>
            <a:normAutofit/>
          </a:bodyPr>
          <a:lstStyle/>
          <a:p>
            <a:pPr algn="l"/>
            <a:r>
              <a:rPr lang="en-US" altLang="ja-JP" sz="2800" dirty="0" smtClean="0"/>
              <a:t>RENKEI Project Aims</a:t>
            </a:r>
            <a:endParaRPr lang="ja-JP" altLang="en-US" sz="2800" dirty="0" smtClean="0"/>
          </a:p>
        </p:txBody>
      </p:sp>
      <p:sp>
        <p:nvSpPr>
          <p:cNvPr id="5" name="正方形/長方形 4"/>
          <p:cNvSpPr/>
          <p:nvPr/>
        </p:nvSpPr>
        <p:spPr bwMode="auto">
          <a:xfrm>
            <a:off x="3265532" y="3455267"/>
            <a:ext cx="3143250" cy="1071562"/>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ja-JP" dirty="0">
                <a:solidFill>
                  <a:schemeClr val="tx1"/>
                </a:solidFill>
              </a:rPr>
              <a:t>SAGA-Engine</a:t>
            </a:r>
            <a:endParaRPr lang="ja-JP" altLang="en-US" dirty="0">
              <a:solidFill>
                <a:schemeClr val="tx1"/>
              </a:solidFill>
            </a:endParaRPr>
          </a:p>
        </p:txBody>
      </p:sp>
      <p:sp>
        <p:nvSpPr>
          <p:cNvPr id="6" name="正方形/長方形 5"/>
          <p:cNvSpPr/>
          <p:nvPr/>
        </p:nvSpPr>
        <p:spPr>
          <a:xfrm>
            <a:off x="3929058" y="4976525"/>
            <a:ext cx="1000139" cy="857250"/>
          </a:xfrm>
          <a:prstGeom prst="rect">
            <a:avLst/>
          </a:prstGeom>
          <a:solidFill>
            <a:srgbClr val="FFFF00"/>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anchor="ctr"/>
          <a:lstStyle/>
          <a:p>
            <a:pPr algn="ctr">
              <a:defRPr/>
            </a:pPr>
            <a:r>
              <a:rPr kumimoji="1" lang="en-US" altLang="ja-JP" sz="2000" dirty="0" err="1"/>
              <a:t>gLite</a:t>
            </a:r>
            <a:endParaRPr kumimoji="1" lang="ja-JP" altLang="en-US" sz="2000" dirty="0"/>
          </a:p>
        </p:txBody>
      </p:sp>
      <p:sp>
        <p:nvSpPr>
          <p:cNvPr id="7" name="正方形/長方形 6"/>
          <p:cNvSpPr/>
          <p:nvPr/>
        </p:nvSpPr>
        <p:spPr>
          <a:xfrm>
            <a:off x="2857488" y="4976525"/>
            <a:ext cx="1000139" cy="857250"/>
          </a:xfrm>
          <a:prstGeom prst="rect">
            <a:avLst/>
          </a:prstGeom>
          <a:solidFill>
            <a:srgbClr val="00FFFF"/>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anchor="ctr">
            <a:noAutofit/>
          </a:bodyPr>
          <a:lstStyle/>
          <a:p>
            <a:pPr algn="ctr">
              <a:defRPr/>
            </a:pPr>
            <a:r>
              <a:rPr kumimoji="1" lang="en-US" altLang="ja-JP" sz="2000" dirty="0"/>
              <a:t>NAREGI</a:t>
            </a:r>
            <a:endParaRPr kumimoji="1" lang="ja-JP" altLang="en-US" sz="2000" dirty="0"/>
          </a:p>
        </p:txBody>
      </p:sp>
      <p:sp>
        <p:nvSpPr>
          <p:cNvPr id="8" name="正方形/長方形 7"/>
          <p:cNvSpPr/>
          <p:nvPr/>
        </p:nvSpPr>
        <p:spPr>
          <a:xfrm>
            <a:off x="1785943" y="4976525"/>
            <a:ext cx="1000139" cy="857250"/>
          </a:xfrm>
          <a:prstGeom prst="rect">
            <a:avLst/>
          </a:prstGeom>
          <a:solidFill>
            <a:srgbClr val="00FF00"/>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anchor="ctr"/>
          <a:lstStyle/>
          <a:p>
            <a:pPr algn="ctr">
              <a:defRPr/>
            </a:pPr>
            <a:r>
              <a:rPr kumimoji="1" lang="en-US" altLang="ja-JP" sz="2000" dirty="0"/>
              <a:t>SRB</a:t>
            </a:r>
          </a:p>
          <a:p>
            <a:pPr algn="ctr">
              <a:defRPr/>
            </a:pPr>
            <a:r>
              <a:rPr kumimoji="1" lang="en-US" altLang="ja-JP" sz="2000" dirty="0" err="1"/>
              <a:t>iRODS</a:t>
            </a:r>
            <a:endParaRPr kumimoji="1" lang="ja-JP" altLang="en-US" sz="2000" dirty="0"/>
          </a:p>
        </p:txBody>
      </p:sp>
      <p:sp>
        <p:nvSpPr>
          <p:cNvPr id="17" name="正方形/長方形 16"/>
          <p:cNvSpPr/>
          <p:nvPr/>
        </p:nvSpPr>
        <p:spPr bwMode="auto">
          <a:xfrm>
            <a:off x="3422694" y="3859778"/>
            <a:ext cx="914400" cy="557213"/>
          </a:xfrm>
          <a:prstGeom prst="rect">
            <a:avLst/>
          </a:prstGeom>
          <a:solidFill>
            <a:srgbClr val="00FF00"/>
          </a:solidFill>
          <a:ln w="952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18" name="正方形/長方形 17"/>
          <p:cNvSpPr/>
          <p:nvPr/>
        </p:nvSpPr>
        <p:spPr bwMode="auto">
          <a:xfrm>
            <a:off x="4408532" y="3859778"/>
            <a:ext cx="914400" cy="557213"/>
          </a:xfrm>
          <a:prstGeom prst="rect">
            <a:avLst/>
          </a:prstGeom>
          <a:solidFill>
            <a:srgbClr val="00FFFF"/>
          </a:solidFill>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19" name="正方形/長方形 18"/>
          <p:cNvSpPr/>
          <p:nvPr/>
        </p:nvSpPr>
        <p:spPr bwMode="auto">
          <a:xfrm>
            <a:off x="5408657" y="3859778"/>
            <a:ext cx="914400" cy="557213"/>
          </a:xfrm>
          <a:prstGeom prst="rect">
            <a:avLst/>
          </a:prstGeom>
          <a:solidFill>
            <a:srgbClr val="FFFF00"/>
          </a:solidFill>
          <a:ln w="952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ja-JP" dirty="0" err="1">
                <a:solidFill>
                  <a:schemeClr val="tx1"/>
                </a:solidFill>
              </a:rPr>
              <a:t>Adpt</a:t>
            </a:r>
            <a:endParaRPr lang="ja-JP" altLang="en-US" dirty="0">
              <a:solidFill>
                <a:schemeClr val="tx1"/>
              </a:solidFill>
            </a:endParaRPr>
          </a:p>
        </p:txBody>
      </p:sp>
      <p:sp>
        <p:nvSpPr>
          <p:cNvPr id="21" name="正方形/長方形 20"/>
          <p:cNvSpPr/>
          <p:nvPr/>
        </p:nvSpPr>
        <p:spPr bwMode="auto">
          <a:xfrm>
            <a:off x="3265532" y="3098079"/>
            <a:ext cx="3143250" cy="357188"/>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C++ Interface</a:t>
            </a:r>
            <a:endParaRPr lang="ja-JP" altLang="en-US" dirty="0">
              <a:solidFill>
                <a:schemeClr val="tx1"/>
              </a:solidFill>
            </a:endParaRPr>
          </a:p>
        </p:txBody>
      </p:sp>
      <p:sp>
        <p:nvSpPr>
          <p:cNvPr id="22" name="正方形/長方形 21"/>
          <p:cNvSpPr/>
          <p:nvPr/>
        </p:nvSpPr>
        <p:spPr bwMode="auto">
          <a:xfrm>
            <a:off x="3265532" y="2740892"/>
            <a:ext cx="3143250" cy="357187"/>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Python Binding</a:t>
            </a:r>
            <a:endParaRPr lang="ja-JP" altLang="en-US" dirty="0">
              <a:solidFill>
                <a:schemeClr val="tx1"/>
              </a:solidFill>
            </a:endParaRPr>
          </a:p>
        </p:txBody>
      </p:sp>
      <p:sp>
        <p:nvSpPr>
          <p:cNvPr id="28" name="正方形/長方形 27"/>
          <p:cNvSpPr/>
          <p:nvPr/>
        </p:nvSpPr>
        <p:spPr bwMode="auto">
          <a:xfrm>
            <a:off x="428597" y="2176169"/>
            <a:ext cx="3622748"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Service &amp; Applications</a:t>
            </a:r>
            <a:endParaRPr lang="ja-JP" altLang="en-US" dirty="0">
              <a:solidFill>
                <a:schemeClr val="tx1"/>
              </a:solidFill>
            </a:endParaRPr>
          </a:p>
        </p:txBody>
      </p:sp>
      <p:sp>
        <p:nvSpPr>
          <p:cNvPr id="29" name="正方形/長方形 28"/>
          <p:cNvSpPr/>
          <p:nvPr/>
        </p:nvSpPr>
        <p:spPr bwMode="auto">
          <a:xfrm>
            <a:off x="4051344" y="2176169"/>
            <a:ext cx="785813"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Svc</a:t>
            </a:r>
            <a:endParaRPr lang="ja-JP" altLang="en-US" dirty="0">
              <a:solidFill>
                <a:schemeClr val="tx1"/>
              </a:solidFill>
            </a:endParaRPr>
          </a:p>
        </p:txBody>
      </p:sp>
      <p:sp>
        <p:nvSpPr>
          <p:cNvPr id="30" name="正方形/長方形 29"/>
          <p:cNvSpPr/>
          <p:nvPr/>
        </p:nvSpPr>
        <p:spPr bwMode="auto">
          <a:xfrm>
            <a:off x="4837157" y="2176169"/>
            <a:ext cx="785812"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Apps</a:t>
            </a:r>
            <a:endParaRPr lang="ja-JP" altLang="en-US" dirty="0">
              <a:solidFill>
                <a:schemeClr val="tx1"/>
              </a:solidFill>
            </a:endParaRPr>
          </a:p>
        </p:txBody>
      </p:sp>
      <p:sp>
        <p:nvSpPr>
          <p:cNvPr id="31" name="正方形/長方形 30"/>
          <p:cNvSpPr/>
          <p:nvPr/>
        </p:nvSpPr>
        <p:spPr bwMode="auto">
          <a:xfrm>
            <a:off x="5622969" y="2176169"/>
            <a:ext cx="785813" cy="500063"/>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a:solidFill>
                  <a:schemeClr val="tx1"/>
                </a:solidFill>
              </a:rPr>
              <a:t>Apps</a:t>
            </a:r>
            <a:endParaRPr lang="ja-JP" altLang="en-US" dirty="0">
              <a:solidFill>
                <a:schemeClr val="tx1"/>
              </a:solidFill>
            </a:endParaRPr>
          </a:p>
        </p:txBody>
      </p:sp>
      <p:sp>
        <p:nvSpPr>
          <p:cNvPr id="25" name="雲 24"/>
          <p:cNvSpPr/>
          <p:nvPr/>
        </p:nvSpPr>
        <p:spPr>
          <a:xfrm>
            <a:off x="5000628" y="4976529"/>
            <a:ext cx="1285884" cy="914400"/>
          </a:xfrm>
          <a:prstGeom prst="cloud">
            <a:avLst/>
          </a:prstGeom>
          <a:solidFill>
            <a:schemeClr val="bg1"/>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rtlCol="0" anchor="ctr"/>
          <a:lstStyle/>
          <a:p>
            <a:pPr algn="ctr"/>
            <a:r>
              <a:rPr kumimoji="1" lang="en-US" altLang="ja-JP" dirty="0" smtClean="0"/>
              <a:t>Cloud</a:t>
            </a:r>
            <a:endParaRPr kumimoji="1" lang="ja-JP" altLang="en-US" dirty="0" err="1" smtClean="0"/>
          </a:p>
        </p:txBody>
      </p:sp>
      <p:sp>
        <p:nvSpPr>
          <p:cNvPr id="26" name="正方形/長方形 25"/>
          <p:cNvSpPr/>
          <p:nvPr/>
        </p:nvSpPr>
        <p:spPr>
          <a:xfrm>
            <a:off x="6429381" y="4976529"/>
            <a:ext cx="2143147" cy="857250"/>
          </a:xfrm>
          <a:prstGeom prst="rect">
            <a:avLst/>
          </a:prstGeom>
          <a:solidFill>
            <a:schemeClr val="bg1"/>
          </a:solidFill>
          <a:ln>
            <a:solidFill>
              <a:schemeClr val="tx1"/>
            </a:solidFill>
            <a:tailEnd type="none"/>
          </a:ln>
          <a:effectLst/>
        </p:spPr>
        <p:style>
          <a:lnRef idx="1">
            <a:schemeClr val="dk1"/>
          </a:lnRef>
          <a:fillRef idx="0">
            <a:schemeClr val="dk1"/>
          </a:fillRef>
          <a:effectRef idx="0">
            <a:schemeClr val="dk1"/>
          </a:effectRef>
          <a:fontRef idx="minor">
            <a:schemeClr val="tx1"/>
          </a:fontRef>
        </p:style>
        <p:txBody>
          <a:bodyPr wrap="none" anchor="ctr"/>
          <a:lstStyle/>
          <a:p>
            <a:pPr algn="ctr">
              <a:defRPr/>
            </a:pPr>
            <a:r>
              <a:rPr kumimoji="1" lang="en-US" altLang="ja-JP" sz="2000" dirty="0" smtClean="0"/>
              <a:t>LRMS</a:t>
            </a:r>
          </a:p>
          <a:p>
            <a:pPr algn="ctr">
              <a:defRPr/>
            </a:pPr>
            <a:r>
              <a:rPr lang="en-US" altLang="ja-JP" sz="2000" dirty="0" smtClean="0"/>
              <a:t>LSF/PBS/SGE/…</a:t>
            </a:r>
            <a:endParaRPr kumimoji="1" lang="ja-JP" altLang="en-US" sz="2000" dirty="0"/>
          </a:p>
        </p:txBody>
      </p:sp>
      <p:sp>
        <p:nvSpPr>
          <p:cNvPr id="27" name="テキスト ボックス 26"/>
          <p:cNvSpPr txBox="1"/>
          <p:nvPr/>
        </p:nvSpPr>
        <p:spPr>
          <a:xfrm>
            <a:off x="559011" y="1571612"/>
            <a:ext cx="6099622" cy="400110"/>
          </a:xfrm>
          <a:prstGeom prst="rect">
            <a:avLst/>
          </a:prstGeom>
          <a:noFill/>
        </p:spPr>
        <p:txBody>
          <a:bodyPr wrap="none" rtlCol="0">
            <a:spAutoFit/>
          </a:bodyPr>
          <a:lstStyle/>
          <a:p>
            <a:r>
              <a:rPr kumimoji="1" lang="en-US" altLang="ja-JP" sz="2000" dirty="0" smtClean="0"/>
              <a:t>Middleware-independent service &amp; application</a:t>
            </a:r>
            <a:endParaRPr kumimoji="1" lang="ja-JP" altLang="en-US" sz="2000" dirty="0"/>
          </a:p>
        </p:txBody>
      </p:sp>
      <p:sp>
        <p:nvSpPr>
          <p:cNvPr id="32" name="正方形/長方形 31"/>
          <p:cNvSpPr/>
          <p:nvPr/>
        </p:nvSpPr>
        <p:spPr bwMode="auto">
          <a:xfrm>
            <a:off x="1500166" y="2740878"/>
            <a:ext cx="1643043" cy="1759691"/>
          </a:xfrm>
          <a:prstGeom prst="rect">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nchorCtr="1"/>
          <a:lstStyle/>
          <a:p>
            <a:pPr algn="ctr">
              <a:defRPr/>
            </a:pPr>
            <a:r>
              <a:rPr lang="en-US" altLang="ja-JP" sz="2400" dirty="0" smtClean="0">
                <a:solidFill>
                  <a:schemeClr val="tx1"/>
                </a:solidFill>
              </a:rPr>
              <a:t>RNS</a:t>
            </a:r>
            <a:endParaRPr lang="en-US" altLang="ja-JP" sz="2400" dirty="0">
              <a:solidFill>
                <a:schemeClr val="tx1"/>
              </a:solidFill>
            </a:endParaRPr>
          </a:p>
          <a:p>
            <a:pPr algn="ctr">
              <a:defRPr/>
            </a:pPr>
            <a:r>
              <a:rPr lang="en-US" altLang="ja-JP" sz="1200" dirty="0" smtClean="0">
                <a:solidFill>
                  <a:schemeClr val="tx1"/>
                </a:solidFill>
              </a:rPr>
              <a:t>Yet Another FC </a:t>
            </a:r>
            <a:r>
              <a:rPr lang="en-US" altLang="ja-JP" sz="1200" dirty="0">
                <a:solidFill>
                  <a:schemeClr val="tx1"/>
                </a:solidFill>
              </a:rPr>
              <a:t>service based on OGF standard</a:t>
            </a:r>
          </a:p>
        </p:txBody>
      </p:sp>
      <p:sp>
        <p:nvSpPr>
          <p:cNvPr id="33" name="テキスト ボックス 32"/>
          <p:cNvSpPr txBox="1"/>
          <p:nvPr/>
        </p:nvSpPr>
        <p:spPr>
          <a:xfrm>
            <a:off x="1000125" y="4488428"/>
            <a:ext cx="1578317" cy="369332"/>
          </a:xfrm>
          <a:prstGeom prst="rect">
            <a:avLst/>
          </a:prstGeom>
          <a:noFill/>
        </p:spPr>
        <p:txBody>
          <a:bodyPr wrap="none" rtlCol="0">
            <a:spAutoFit/>
          </a:bodyPr>
          <a:lstStyle/>
          <a:p>
            <a:r>
              <a:rPr kumimoji="1" lang="en-US" altLang="ja-JP" dirty="0" smtClean="0"/>
              <a:t>SAGA adaptors</a:t>
            </a:r>
            <a:endParaRPr kumimoji="1" lang="ja-JP" altLang="en-US" dirty="0"/>
          </a:p>
        </p:txBody>
      </p:sp>
      <p:sp>
        <p:nvSpPr>
          <p:cNvPr id="35" name="フリーフォーム 34"/>
          <p:cNvSpPr/>
          <p:nvPr/>
        </p:nvSpPr>
        <p:spPr>
          <a:xfrm>
            <a:off x="4728493" y="2571744"/>
            <a:ext cx="1304693" cy="2776654"/>
          </a:xfrm>
          <a:custGeom>
            <a:avLst/>
            <a:gdLst>
              <a:gd name="connsiteX0" fmla="*/ 1304693 w 1304693"/>
              <a:gd name="connsiteY0" fmla="*/ 0 h 2776654"/>
              <a:gd name="connsiteX1" fmla="*/ 1159727 w 1304693"/>
              <a:gd name="connsiteY1" fmla="*/ 1471961 h 2776654"/>
              <a:gd name="connsiteX2" fmla="*/ 0 w 1304693"/>
              <a:gd name="connsiteY2" fmla="*/ 2776654 h 2776654"/>
            </a:gdLst>
            <a:ahLst/>
            <a:cxnLst>
              <a:cxn ang="0">
                <a:pos x="connsiteX0" y="connsiteY0"/>
              </a:cxn>
              <a:cxn ang="0">
                <a:pos x="connsiteX1" y="connsiteY1"/>
              </a:cxn>
              <a:cxn ang="0">
                <a:pos x="connsiteX2" y="connsiteY2"/>
              </a:cxn>
            </a:cxnLst>
            <a:rect l="l" t="t" r="r" b="b"/>
            <a:pathLst>
              <a:path w="1304693" h="2776654">
                <a:moveTo>
                  <a:pt x="1304693" y="0"/>
                </a:moveTo>
                <a:lnTo>
                  <a:pt x="1159727" y="1471961"/>
                </a:lnTo>
                <a:lnTo>
                  <a:pt x="0" y="2776654"/>
                </a:lnTo>
              </a:path>
            </a:pathLst>
          </a:custGeom>
          <a:ln w="38100">
            <a:solidFill>
              <a:schemeClr val="accent6">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フリーフォーム 36"/>
          <p:cNvSpPr/>
          <p:nvPr/>
        </p:nvSpPr>
        <p:spPr>
          <a:xfrm>
            <a:off x="3368044" y="2605564"/>
            <a:ext cx="2509025" cy="2609386"/>
          </a:xfrm>
          <a:custGeom>
            <a:avLst/>
            <a:gdLst>
              <a:gd name="connsiteX0" fmla="*/ 2509025 w 2509025"/>
              <a:gd name="connsiteY0" fmla="*/ 0 h 2609386"/>
              <a:gd name="connsiteX1" fmla="*/ 1795347 w 2509025"/>
              <a:gd name="connsiteY1" fmla="*/ 1494264 h 2609386"/>
              <a:gd name="connsiteX2" fmla="*/ 0 w 2509025"/>
              <a:gd name="connsiteY2" fmla="*/ 2609386 h 2609386"/>
            </a:gdLst>
            <a:ahLst/>
            <a:cxnLst>
              <a:cxn ang="0">
                <a:pos x="connsiteX0" y="connsiteY0"/>
              </a:cxn>
              <a:cxn ang="0">
                <a:pos x="connsiteX1" y="connsiteY1"/>
              </a:cxn>
              <a:cxn ang="0">
                <a:pos x="connsiteX2" y="connsiteY2"/>
              </a:cxn>
            </a:cxnLst>
            <a:rect l="l" t="t" r="r" b="b"/>
            <a:pathLst>
              <a:path w="2509025" h="2609386">
                <a:moveTo>
                  <a:pt x="2509025" y="0"/>
                </a:moveTo>
                <a:lnTo>
                  <a:pt x="1795347" y="1494264"/>
                </a:lnTo>
                <a:lnTo>
                  <a:pt x="0" y="2609386"/>
                </a:lnTo>
              </a:path>
            </a:pathLst>
          </a:custGeom>
          <a:ln w="38100">
            <a:solidFill>
              <a:schemeClr val="accent6">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右中かっこ 40"/>
          <p:cNvSpPr/>
          <p:nvPr/>
        </p:nvSpPr>
        <p:spPr>
          <a:xfrm>
            <a:off x="6500851" y="2740879"/>
            <a:ext cx="285752" cy="1785950"/>
          </a:xfrm>
          <a:prstGeom prst="rightBrace">
            <a:avLst>
              <a:gd name="adj1" fmla="val 51259"/>
              <a:gd name="adj2" fmla="val 3439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p:cNvSpPr txBox="1"/>
          <p:nvPr/>
        </p:nvSpPr>
        <p:spPr>
          <a:xfrm>
            <a:off x="6858041" y="3169507"/>
            <a:ext cx="1776320" cy="369332"/>
          </a:xfrm>
          <a:prstGeom prst="rect">
            <a:avLst/>
          </a:prstGeom>
          <a:noFill/>
        </p:spPr>
        <p:txBody>
          <a:bodyPr wrap="none" rtlCol="0">
            <a:spAutoFit/>
          </a:bodyPr>
          <a:lstStyle/>
          <a:p>
            <a:r>
              <a:rPr kumimoji="1" lang="en-US" altLang="ja-JP" dirty="0" smtClean="0"/>
              <a:t>SAGA framework</a:t>
            </a:r>
            <a:endParaRPr kumimoji="1" lang="ja-JP" altLang="en-US" dirty="0"/>
          </a:p>
        </p:txBody>
      </p:sp>
      <p:cxnSp>
        <p:nvCxnSpPr>
          <p:cNvPr id="44" name="直線コネクタ 43"/>
          <p:cNvCxnSpPr>
            <a:stCxn id="33" idx="3"/>
            <a:endCxn id="17" idx="1"/>
          </p:cNvCxnSpPr>
          <p:nvPr/>
        </p:nvCxnSpPr>
        <p:spPr>
          <a:xfrm flipV="1">
            <a:off x="2578442" y="4138385"/>
            <a:ext cx="844252" cy="534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571472" y="6130373"/>
            <a:ext cx="8001056" cy="584775"/>
          </a:xfrm>
          <a:prstGeom prst="rect">
            <a:avLst/>
          </a:prstGeom>
          <a:solidFill>
            <a:schemeClr val="bg1"/>
          </a:solidFill>
          <a:ln>
            <a:solidFill>
              <a:schemeClr val="tx1"/>
            </a:solidFill>
          </a:ln>
        </p:spPr>
        <p:txBody>
          <a:bodyPr wrap="square" rtlCol="0">
            <a:spAutoFit/>
          </a:bodyPr>
          <a:lstStyle/>
          <a:p>
            <a:r>
              <a:rPr kumimoji="1" lang="en-US" altLang="ja-JP" sz="1600" dirty="0" smtClean="0"/>
              <a:t>This activity is funded by MEXT as a part of RENKEI project which </a:t>
            </a:r>
            <a:r>
              <a:rPr lang="en-US" altLang="ja-JP" sz="1600" dirty="0" smtClean="0"/>
              <a:t>develops seamless linkage of resources in the Grids and the local one for e-Science.</a:t>
            </a:r>
            <a:endParaRPr kumimoji="1" lang="ja-JP" altLang="en-US" sz="1600" dirty="0"/>
          </a:p>
        </p:txBody>
      </p:sp>
      <p:sp>
        <p:nvSpPr>
          <p:cNvPr id="52" name="正方形/長方形 51"/>
          <p:cNvSpPr/>
          <p:nvPr/>
        </p:nvSpPr>
        <p:spPr bwMode="auto">
          <a:xfrm>
            <a:off x="7858148" y="1854698"/>
            <a:ext cx="1143008" cy="64294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KEK</a:t>
            </a:r>
            <a:endParaRPr lang="ja-JP" altLang="en-US" dirty="0">
              <a:solidFill>
                <a:schemeClr val="tx1"/>
              </a:solidFill>
            </a:endParaRPr>
          </a:p>
        </p:txBody>
      </p:sp>
      <p:sp>
        <p:nvSpPr>
          <p:cNvPr id="53" name="正方形/長方形 52"/>
          <p:cNvSpPr/>
          <p:nvPr/>
        </p:nvSpPr>
        <p:spPr bwMode="auto">
          <a:xfrm>
            <a:off x="7286644" y="1195715"/>
            <a:ext cx="1714512" cy="642942"/>
          </a:xfrm>
          <a:prstGeom prst="rect">
            <a:avLst/>
          </a:prstGeom>
          <a:ln w="381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Osaka Univ.</a:t>
            </a:r>
          </a:p>
          <a:p>
            <a:pPr algn="ctr">
              <a:defRPr/>
            </a:pPr>
            <a:r>
              <a:rPr lang="en-US" altLang="ja-JP" dirty="0" smtClean="0">
                <a:solidFill>
                  <a:schemeClr val="tx1"/>
                </a:solidFill>
              </a:rPr>
              <a:t>Tsukuba Univ.</a:t>
            </a:r>
            <a:endParaRPr lang="ja-JP" altLang="en-US" dirty="0">
              <a:solidFill>
                <a:schemeClr val="tx1"/>
              </a:solidFill>
            </a:endParaRPr>
          </a:p>
        </p:txBody>
      </p:sp>
      <p:sp>
        <p:nvSpPr>
          <p:cNvPr id="54" name="正方形/長方形 53"/>
          <p:cNvSpPr/>
          <p:nvPr/>
        </p:nvSpPr>
        <p:spPr bwMode="auto">
          <a:xfrm>
            <a:off x="428596" y="2740878"/>
            <a:ext cx="1000131" cy="1759692"/>
          </a:xfrm>
          <a:prstGeom prst="rect">
            <a:avLst/>
          </a:prstGeom>
          <a:ln w="381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HEP</a:t>
            </a:r>
          </a:p>
          <a:p>
            <a:pPr algn="ctr">
              <a:defRPr/>
            </a:pPr>
            <a:r>
              <a:rPr lang="en-US" altLang="ja-JP" dirty="0" smtClean="0">
                <a:solidFill>
                  <a:schemeClr val="tx1"/>
                </a:solidFill>
              </a:rPr>
              <a:t>Library</a:t>
            </a:r>
            <a:endParaRPr lang="ja-JP" altLang="en-US" dirty="0">
              <a:solidFill>
                <a:schemeClr val="tx1"/>
              </a:solidFill>
            </a:endParaRPr>
          </a:p>
        </p:txBody>
      </p:sp>
      <p:sp>
        <p:nvSpPr>
          <p:cNvPr id="55" name="正方形/長方形 54"/>
          <p:cNvSpPr/>
          <p:nvPr/>
        </p:nvSpPr>
        <p:spPr bwMode="auto">
          <a:xfrm>
            <a:off x="7286644" y="2526565"/>
            <a:ext cx="1714512" cy="642942"/>
          </a:xfrm>
          <a:prstGeom prst="rect">
            <a:avLst/>
          </a:prstGeom>
          <a:ln w="38100">
            <a:solidFill>
              <a:schemeClr val="accent3"/>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nchorCtr="1"/>
          <a:lstStyle/>
          <a:p>
            <a:pPr algn="ctr">
              <a:defRPr/>
            </a:pPr>
            <a:r>
              <a:rPr lang="en-US" altLang="ja-JP" dirty="0" smtClean="0">
                <a:solidFill>
                  <a:schemeClr val="tx1"/>
                </a:solidFill>
              </a:rPr>
              <a:t>SAGA</a:t>
            </a:r>
            <a:endParaRPr lang="ja-JP" altLang="en-US" dirty="0">
              <a:solidFill>
                <a:schemeClr val="tx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pPr eaLnBrk="1" hangingPunct="1"/>
            <a:r>
              <a:rPr lang="en-US" altLang="ja-JP" dirty="0" smtClean="0"/>
              <a:t>NAREGI-TG: Practical Examples</a:t>
            </a:r>
            <a:endParaRPr lang="ja-JP" altLang="en-US" dirty="0" smtClean="0"/>
          </a:p>
        </p:txBody>
      </p:sp>
      <p:sp>
        <p:nvSpPr>
          <p:cNvPr id="3" name="コンテンツ プレースホルダ 2"/>
          <p:cNvSpPr>
            <a:spLocks noGrp="1"/>
          </p:cNvSpPr>
          <p:nvPr>
            <p:ph idx="1"/>
          </p:nvPr>
        </p:nvSpPr>
        <p:spPr>
          <a:xfrm>
            <a:off x="457200" y="1600200"/>
            <a:ext cx="5686425" cy="4525963"/>
          </a:xfrm>
        </p:spPr>
        <p:txBody>
          <a:bodyPr rtlCol="0">
            <a:normAutofit fontScale="92500" lnSpcReduction="20000"/>
          </a:bodyPr>
          <a:lstStyle/>
          <a:p>
            <a:pPr eaLnBrk="1" fontAlgn="auto" hangingPunct="1">
              <a:spcAft>
                <a:spcPts val="0"/>
              </a:spcAft>
              <a:buFont typeface="Arial" pitchFamily="34" charset="0"/>
              <a:buChar char="•"/>
              <a:defRPr/>
            </a:pPr>
            <a:r>
              <a:rPr lang="en-US" altLang="ja-JP" dirty="0" smtClean="0">
                <a:cs typeface="+mn-cs"/>
              </a:rPr>
              <a:t>Grid environment</a:t>
            </a:r>
          </a:p>
          <a:p>
            <a:pPr lvl="1" eaLnBrk="1" fontAlgn="auto" hangingPunct="1">
              <a:spcAft>
                <a:spcPts val="0"/>
              </a:spcAft>
              <a:buFont typeface="Arial" pitchFamily="34" charset="0"/>
              <a:buChar char="–"/>
              <a:defRPr/>
            </a:pPr>
            <a:r>
              <a:rPr lang="en-US" altLang="ja-JP" dirty="0" smtClean="0"/>
              <a:t>MW: NAREGI v1.1 released in</a:t>
            </a:r>
          </a:p>
          <a:p>
            <a:pPr lvl="1" eaLnBrk="1" fontAlgn="auto" hangingPunct="1">
              <a:spcAft>
                <a:spcPts val="0"/>
              </a:spcAft>
              <a:buFont typeface="Arial" pitchFamily="34" charset="0"/>
              <a:buChar char="–"/>
              <a:defRPr/>
            </a:pPr>
            <a:r>
              <a:rPr lang="en-US" altLang="ja-JP" dirty="0" smtClean="0"/>
              <a:t>VO scale: KEK, NAO, HIT, and NII</a:t>
            </a:r>
          </a:p>
          <a:p>
            <a:pPr eaLnBrk="1" fontAlgn="auto" hangingPunct="1">
              <a:spcAft>
                <a:spcPts val="0"/>
              </a:spcAft>
              <a:buFont typeface="Arial" pitchFamily="34" charset="0"/>
              <a:buChar char="•"/>
              <a:defRPr/>
            </a:pPr>
            <a:r>
              <a:rPr lang="en-US" altLang="ja-JP" dirty="0" smtClean="0">
                <a:cs typeface="+mn-cs"/>
              </a:rPr>
              <a:t>SAGA adaptors:</a:t>
            </a:r>
          </a:p>
          <a:p>
            <a:pPr lvl="1" eaLnBrk="1" fontAlgn="auto" hangingPunct="1">
              <a:spcAft>
                <a:spcPts val="0"/>
              </a:spcAft>
              <a:buFont typeface="Arial" pitchFamily="34" charset="0"/>
              <a:buChar char="–"/>
              <a:defRPr/>
            </a:pPr>
            <a:r>
              <a:rPr lang="en-US" altLang="ja-JP" dirty="0" smtClean="0"/>
              <a:t>NAREGI adaptor for job completed</a:t>
            </a:r>
          </a:p>
          <a:p>
            <a:pPr lvl="1" eaLnBrk="1" fontAlgn="auto" hangingPunct="1">
              <a:spcAft>
                <a:spcPts val="0"/>
              </a:spcAft>
              <a:buFont typeface="Arial" pitchFamily="34" charset="0"/>
              <a:buChar char="–"/>
              <a:defRPr/>
            </a:pPr>
            <a:r>
              <a:rPr lang="en-US" altLang="ja-JP" dirty="0" smtClean="0"/>
              <a:t>Torque adaptor completed </a:t>
            </a:r>
          </a:p>
          <a:p>
            <a:pPr eaLnBrk="1" fontAlgn="auto" hangingPunct="1">
              <a:spcAft>
                <a:spcPts val="0"/>
              </a:spcAft>
              <a:buFont typeface="Arial" pitchFamily="34" charset="0"/>
              <a:buChar char="•"/>
              <a:defRPr/>
            </a:pPr>
            <a:r>
              <a:rPr lang="en-US" altLang="ja-JP" dirty="0" smtClean="0">
                <a:cs typeface="+mn-cs"/>
              </a:rPr>
              <a:t>Demonstration in </a:t>
            </a:r>
            <a:r>
              <a:rPr lang="en-US" altLang="ja-JP" dirty="0" err="1" smtClean="0">
                <a:cs typeface="+mn-cs"/>
              </a:rPr>
              <a:t>testbed</a:t>
            </a:r>
            <a:endParaRPr lang="en-US" altLang="ja-JP" dirty="0" smtClean="0">
              <a:cs typeface="+mn-cs"/>
            </a:endParaRPr>
          </a:p>
          <a:p>
            <a:pPr lvl="1" eaLnBrk="1" fontAlgn="auto" hangingPunct="1">
              <a:spcAft>
                <a:spcPts val="0"/>
              </a:spcAft>
              <a:buFont typeface="Arial" pitchFamily="34" charset="0"/>
              <a:buChar char="–"/>
              <a:defRPr/>
            </a:pPr>
            <a:r>
              <a:rPr lang="en-US" altLang="ja-JP" dirty="0" smtClean="0"/>
              <a:t>Particle therapy simulation based on Geant4 as the 1</a:t>
            </a:r>
            <a:r>
              <a:rPr lang="en-US" altLang="ja-JP" baseline="30000" dirty="0" smtClean="0"/>
              <a:t>st</a:t>
            </a:r>
            <a:r>
              <a:rPr lang="en-US" altLang="ja-JP" dirty="0" smtClean="0"/>
              <a:t> practical example</a:t>
            </a:r>
          </a:p>
          <a:p>
            <a:pPr lvl="1" eaLnBrk="1" fontAlgn="auto" hangingPunct="1">
              <a:spcAft>
                <a:spcPts val="0"/>
              </a:spcAft>
              <a:buFont typeface="Arial" pitchFamily="34" charset="0"/>
              <a:buChar char="–"/>
              <a:defRPr/>
            </a:pPr>
            <a:r>
              <a:rPr lang="en-US" altLang="ja-JP" dirty="0" smtClean="0"/>
              <a:t>Resource scale</a:t>
            </a:r>
          </a:p>
          <a:p>
            <a:pPr lvl="2" eaLnBrk="1" fontAlgn="auto" hangingPunct="1">
              <a:spcAft>
                <a:spcPts val="0"/>
              </a:spcAft>
              <a:buFont typeface="Arial" pitchFamily="34" charset="0"/>
              <a:buChar char="•"/>
              <a:defRPr/>
            </a:pPr>
            <a:r>
              <a:rPr lang="en-US" altLang="ja-JP" dirty="0" smtClean="0"/>
              <a:t>3 sites: KEK, NAO, HIT</a:t>
            </a:r>
          </a:p>
          <a:p>
            <a:pPr lvl="2" eaLnBrk="1" fontAlgn="auto" hangingPunct="1">
              <a:spcAft>
                <a:spcPts val="0"/>
              </a:spcAft>
              <a:buFont typeface="Arial" pitchFamily="34" charset="0"/>
              <a:buChar char="•"/>
              <a:defRPr/>
            </a:pPr>
            <a:r>
              <a:rPr lang="en-US" altLang="ja-JP" dirty="0" smtClean="0"/>
              <a:t>CPU:  10 cores</a:t>
            </a:r>
          </a:p>
          <a:p>
            <a:pPr lvl="2" eaLnBrk="1" fontAlgn="auto" hangingPunct="1">
              <a:spcAft>
                <a:spcPts val="0"/>
              </a:spcAft>
              <a:buFont typeface="Arial" pitchFamily="34" charset="0"/>
              <a:buChar char="•"/>
              <a:defRPr/>
            </a:pPr>
            <a:r>
              <a:rPr lang="en-US" altLang="ja-JP" dirty="0" smtClean="0"/>
              <a:t>OS: </a:t>
            </a:r>
            <a:r>
              <a:rPr lang="en-US" altLang="ja-JP" dirty="0" err="1" smtClean="0"/>
              <a:t>CentOS</a:t>
            </a:r>
            <a:r>
              <a:rPr lang="en-US" altLang="ja-JP" dirty="0" smtClean="0"/>
              <a:t> 5.2 x86_64</a:t>
            </a:r>
          </a:p>
          <a:p>
            <a:pPr lvl="2" eaLnBrk="1" fontAlgn="auto" hangingPunct="1">
              <a:spcAft>
                <a:spcPts val="0"/>
              </a:spcAft>
              <a:buFont typeface="Arial" pitchFamily="34" charset="0"/>
              <a:buChar char="•"/>
              <a:defRPr/>
            </a:pPr>
            <a:r>
              <a:rPr lang="en-US" altLang="ja-JP" dirty="0" smtClean="0"/>
              <a:t>Memory: 2 GB each</a:t>
            </a:r>
            <a:endParaRPr lang="ja-JP" altLang="en-US" dirty="0" smtClean="0"/>
          </a:p>
        </p:txBody>
      </p:sp>
      <p:pic>
        <p:nvPicPr>
          <p:cNvPr id="4" name="図 3" descr="gmocren.png"/>
          <p:cNvPicPr>
            <a:picLocks noChangeAspect="1"/>
          </p:cNvPicPr>
          <p:nvPr/>
        </p:nvPicPr>
        <p:blipFill>
          <a:blip r:embed="rId3"/>
          <a:stretch>
            <a:fillRect/>
          </a:stretch>
        </p:blipFill>
        <p:spPr>
          <a:xfrm>
            <a:off x="6357938" y="1714500"/>
            <a:ext cx="2411412" cy="1928813"/>
          </a:xfrm>
          <a:prstGeom prst="rect">
            <a:avLst/>
          </a:prstGeom>
          <a:ln>
            <a:noFill/>
          </a:ln>
          <a:effectLst>
            <a:outerShdw blurRad="292100" dist="139700" dir="2700000" algn="tl" rotWithShape="0">
              <a:srgbClr val="333333">
                <a:alpha val="65000"/>
              </a:srgbClr>
            </a:outerShdw>
          </a:effectLst>
        </p:spPr>
      </p:pic>
      <p:pic>
        <p:nvPicPr>
          <p:cNvPr id="5" name="図 4" descr="demo3.jpeg"/>
          <p:cNvPicPr>
            <a:picLocks noChangeAspect="1"/>
          </p:cNvPicPr>
          <p:nvPr/>
        </p:nvPicPr>
        <p:blipFill>
          <a:blip r:embed="rId4"/>
          <a:stretch>
            <a:fillRect/>
          </a:stretch>
        </p:blipFill>
        <p:spPr>
          <a:xfrm>
            <a:off x="6357938" y="4071938"/>
            <a:ext cx="2428875" cy="1843087"/>
          </a:xfrm>
          <a:prstGeom prst="rect">
            <a:avLst/>
          </a:prstGeom>
          <a:ln>
            <a:noFill/>
          </a:ln>
          <a:effectLst>
            <a:outerShdw blurRad="292100" dist="139700" dir="2700000" algn="tl" rotWithShape="0">
              <a:srgbClr val="333333">
                <a:alpha val="65000"/>
              </a:srgbClr>
            </a:outerShdw>
          </a:effectLst>
        </p:spPr>
      </p:pic>
      <p:sp>
        <p:nvSpPr>
          <p:cNvPr id="22534" name="テキスト ボックス 5"/>
          <p:cNvSpPr txBox="1">
            <a:spLocks noChangeArrowheads="1"/>
          </p:cNvSpPr>
          <p:nvPr/>
        </p:nvSpPr>
        <p:spPr bwMode="auto">
          <a:xfrm>
            <a:off x="4643438" y="6286500"/>
            <a:ext cx="4321278" cy="369332"/>
          </a:xfrm>
          <a:prstGeom prst="rect">
            <a:avLst/>
          </a:prstGeom>
          <a:noFill/>
          <a:ln w="9525">
            <a:noFill/>
            <a:miter lim="800000"/>
            <a:headEnd/>
            <a:tailEnd/>
          </a:ln>
        </p:spPr>
        <p:txBody>
          <a:bodyPr wrap="none">
            <a:prstTxWarp prst="textNoShape">
              <a:avLst/>
            </a:prstTxWarp>
            <a:spAutoFit/>
          </a:bodyPr>
          <a:lstStyle/>
          <a:p>
            <a:r>
              <a:rPr lang="en-US" altLang="ja-JP" dirty="0">
                <a:latin typeface="Calibri" charset="0"/>
              </a:rPr>
              <a:t>More application-wise development in </a:t>
            </a:r>
            <a:r>
              <a:rPr lang="en-US" altLang="ja-JP" dirty="0" smtClean="0">
                <a:latin typeface="Calibri" charset="0"/>
              </a:rPr>
              <a:t>2010</a:t>
            </a:r>
            <a:endParaRPr lang="ja-JP" altLang="en-US" dirty="0">
              <a:latin typeface="Calibri"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ExTENCI</a:t>
            </a:r>
            <a:r>
              <a:rPr lang="en-US" dirty="0" smtClean="0"/>
              <a:t>: Cactus Application Scenarios</a:t>
            </a:r>
            <a:endParaRPr lang="en-US" dirty="0"/>
          </a:p>
        </p:txBody>
      </p:sp>
      <p:sp>
        <p:nvSpPr>
          <p:cNvPr id="3" name="Content Placeholder 2"/>
          <p:cNvSpPr>
            <a:spLocks noGrp="1"/>
          </p:cNvSpPr>
          <p:nvPr>
            <p:ph idx="1"/>
          </p:nvPr>
        </p:nvSpPr>
        <p:spPr/>
        <p:txBody>
          <a:bodyPr/>
          <a:lstStyle/>
          <a:p>
            <a:r>
              <a:rPr lang="en-US" dirty="0" smtClean="0"/>
              <a:t>Problem size varies – determinant of Infrastructure used</a:t>
            </a:r>
          </a:p>
          <a:p>
            <a:pPr lvl="1"/>
            <a:r>
              <a:rPr lang="en-US" dirty="0" smtClean="0"/>
              <a:t>TG, OSG or either..</a:t>
            </a:r>
          </a:p>
          <a:p>
            <a:r>
              <a:rPr lang="en-US" dirty="0" smtClean="0"/>
              <a:t>MPI-based applications have a very complex SW environment that they need to worry about</a:t>
            </a:r>
          </a:p>
          <a:p>
            <a:r>
              <a:rPr lang="en-US" dirty="0" smtClean="0"/>
              <a:t>Application Scenarios/Usage Modes</a:t>
            </a:r>
          </a:p>
          <a:p>
            <a:pPr lvl="1"/>
            <a:r>
              <a:rPr lang="en-US" dirty="0" smtClean="0"/>
              <a:t>1. Ensemble of Cactus Simulations</a:t>
            </a:r>
          </a:p>
          <a:p>
            <a:pPr lvl="2"/>
            <a:r>
              <a:rPr lang="en-US" dirty="0" err="1" smtClean="0"/>
              <a:t>NumRel</a:t>
            </a:r>
            <a:r>
              <a:rPr lang="en-US" dirty="0" smtClean="0"/>
              <a:t>, </a:t>
            </a:r>
            <a:r>
              <a:rPr lang="en-US" dirty="0" err="1" smtClean="0"/>
              <a:t>EnKF</a:t>
            </a:r>
            <a:r>
              <a:rPr lang="en-US" dirty="0" smtClean="0"/>
              <a:t> (Petroleum Eng)</a:t>
            </a:r>
          </a:p>
          <a:p>
            <a:pPr lvl="1"/>
            <a:r>
              <a:rPr lang="en-US" dirty="0" smtClean="0"/>
              <a:t>2. </a:t>
            </a:r>
            <a:r>
              <a:rPr lang="en-US" dirty="0" err="1" smtClean="0"/>
              <a:t>Multiphysics</a:t>
            </a:r>
            <a:r>
              <a:rPr lang="en-US" dirty="0" smtClean="0"/>
              <a:t> Code</a:t>
            </a:r>
          </a:p>
          <a:p>
            <a:pPr lvl="2"/>
            <a:r>
              <a:rPr lang="en-US" dirty="0" smtClean="0"/>
              <a:t>GR-MHD, CFD-MD</a:t>
            </a:r>
          </a:p>
          <a:p>
            <a:pPr lvl="1"/>
            <a:r>
              <a:rPr lang="en-US" dirty="0" smtClean="0"/>
              <a:t>3. Spawning Simulations</a:t>
            </a:r>
          </a:p>
          <a:p>
            <a:pPr lvl="2"/>
            <a:r>
              <a:rPr lang="en-US" dirty="0" err="1" smtClean="0"/>
              <a:t>Realtime</a:t>
            </a:r>
            <a:r>
              <a:rPr lang="en-US" dirty="0" smtClean="0"/>
              <a:t> ‘outsourcing’ from </a:t>
            </a:r>
            <a:r>
              <a:rPr lang="en-US" dirty="0" err="1" smtClean="0"/>
              <a:t>BlueWaters</a:t>
            </a:r>
            <a:r>
              <a:rPr lang="en-US" dirty="0" smtClean="0"/>
              <a:t>/Ranger to </a:t>
            </a:r>
            <a:r>
              <a:rPr lang="en-US" dirty="0" err="1" smtClean="0"/>
              <a:t>specialised</a:t>
            </a:r>
            <a:r>
              <a:rPr lang="en-US" dirty="0" smtClean="0"/>
              <a:t> architectures or less powerful resources</a:t>
            </a:r>
          </a:p>
          <a:p>
            <a:endParaRPr lang="en-US" dirty="0" smtClean="0"/>
          </a:p>
          <a:p>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normAutofit fontScale="90000"/>
          </a:bodyPr>
          <a:lstStyle/>
          <a:p>
            <a:r>
              <a:rPr lang="en-US" dirty="0" smtClean="0"/>
              <a:t>SAGA: Access Layers</a:t>
            </a:r>
            <a:r>
              <a:rPr lang="en-US" dirty="0" smtClean="0"/>
              <a:t/>
            </a:r>
            <a:br>
              <a:rPr lang="en-US" dirty="0" smtClean="0"/>
            </a:br>
            <a:r>
              <a:rPr lang="en-US" dirty="0" smtClean="0"/>
              <a:t>Challenge of many </a:t>
            </a:r>
            <a:r>
              <a:rPr lang="en-US" dirty="0" smtClean="0"/>
              <a:t>Adaptors</a:t>
            </a:r>
            <a:endParaRPr lang="en-US" dirty="0" smtClean="0"/>
          </a:p>
        </p:txBody>
      </p:sp>
      <p:sp>
        <p:nvSpPr>
          <p:cNvPr id="274435" name="Rectangle 2"/>
          <p:cNvSpPr>
            <a:spLocks noGrp="1" noChangeArrowheads="1"/>
          </p:cNvSpPr>
          <p:nvPr>
            <p:ph type="body" idx="1"/>
          </p:nvPr>
        </p:nvSpPr>
        <p:spPr>
          <a:xfrm>
            <a:off x="330200" y="1482725"/>
            <a:ext cx="8501063" cy="4830763"/>
          </a:xfrm>
        </p:spPr>
        <p:txBody>
          <a:bodyPr>
            <a:normAutofit/>
          </a:bodyPr>
          <a:lstStyle/>
          <a:p>
            <a:pPr>
              <a:lnSpc>
                <a:spcPct val="90000"/>
              </a:lnSpc>
              <a:buClr>
                <a:srgbClr val="404040"/>
              </a:buClr>
            </a:pPr>
            <a:r>
              <a:rPr lang="en-US"/>
              <a:t>Job Adaptors</a:t>
            </a:r>
          </a:p>
          <a:p>
            <a:pPr marL="481013" lvl="1">
              <a:lnSpc>
                <a:spcPct val="90000"/>
              </a:lnSpc>
              <a:buClr>
                <a:srgbClr val="0D0D0D"/>
              </a:buClr>
            </a:pPr>
            <a:r>
              <a:rPr lang="en-US"/>
              <a:t>Fork (localhost), SSH, Condor, Globus GRAM2, OMII GridSAM, </a:t>
            </a:r>
            <a:br>
              <a:rPr lang="en-US"/>
            </a:br>
            <a:r>
              <a:rPr lang="en-US"/>
              <a:t>Amazon EC2, Platform LSF</a:t>
            </a:r>
          </a:p>
          <a:p>
            <a:pPr>
              <a:lnSpc>
                <a:spcPct val="90000"/>
              </a:lnSpc>
              <a:buClr>
                <a:srgbClr val="404040"/>
              </a:buClr>
            </a:pPr>
            <a:r>
              <a:rPr lang="en-US"/>
              <a:t>File Adaptors</a:t>
            </a:r>
          </a:p>
          <a:p>
            <a:pPr marL="481013" lvl="1">
              <a:lnSpc>
                <a:spcPct val="90000"/>
              </a:lnSpc>
              <a:buClr>
                <a:srgbClr val="0D0D0D"/>
              </a:buClr>
            </a:pPr>
            <a:r>
              <a:rPr lang="en-US"/>
              <a:t>Local FS, Globus GridFTP, Hadoop Distributed Filesystem (HDFS),</a:t>
            </a:r>
            <a:br>
              <a:rPr lang="en-US"/>
            </a:br>
            <a:r>
              <a:rPr lang="en-US"/>
              <a:t>CloudStore KFS, OpenCloud Sector-Sphere</a:t>
            </a:r>
          </a:p>
          <a:p>
            <a:pPr>
              <a:lnSpc>
                <a:spcPct val="90000"/>
              </a:lnSpc>
              <a:buClr>
                <a:srgbClr val="404040"/>
              </a:buClr>
            </a:pPr>
            <a:r>
              <a:rPr lang="en-US"/>
              <a:t>Replica Adaptors</a:t>
            </a:r>
          </a:p>
          <a:p>
            <a:pPr marL="481013" lvl="1">
              <a:lnSpc>
                <a:spcPct val="90000"/>
              </a:lnSpc>
              <a:buClr>
                <a:srgbClr val="0D0D0D"/>
              </a:buClr>
            </a:pPr>
            <a:r>
              <a:rPr lang="en-US"/>
              <a:t>PostgreSQL/SQLite3, Globus RLS</a:t>
            </a:r>
          </a:p>
          <a:p>
            <a:pPr>
              <a:lnSpc>
                <a:spcPct val="90000"/>
              </a:lnSpc>
              <a:buClr>
                <a:srgbClr val="404040"/>
              </a:buClr>
            </a:pPr>
            <a:r>
              <a:rPr lang="en-US"/>
              <a:t>Advert Adaptors</a:t>
            </a:r>
          </a:p>
          <a:p>
            <a:pPr marL="481013" lvl="1">
              <a:lnSpc>
                <a:spcPct val="90000"/>
              </a:lnSpc>
              <a:buClr>
                <a:srgbClr val="0D0D0D"/>
              </a:buClr>
            </a:pPr>
            <a:r>
              <a:rPr lang="en-US"/>
              <a:t>PostgreSQL/SQLite3, Hadoop H-Base, Hypertable</a:t>
            </a:r>
          </a:p>
          <a:p>
            <a:pPr>
              <a:lnSpc>
                <a:spcPct val="90000"/>
              </a:lnSpc>
              <a:buClr>
                <a:srgbClr val="404040"/>
              </a:buClr>
            </a:pPr>
            <a:r>
              <a:rPr lang="en-US"/>
              <a:t>Other Adaptors</a:t>
            </a:r>
          </a:p>
          <a:p>
            <a:pPr marL="481013" lvl="1">
              <a:lnSpc>
                <a:spcPct val="90000"/>
              </a:lnSpc>
              <a:buClr>
                <a:srgbClr val="0D0D0D"/>
              </a:buClr>
            </a:pPr>
            <a:r>
              <a:rPr lang="en-US"/>
              <a:t>Default RPC / Stream / SD</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9154" name="Picture 1"/>
          <p:cNvPicPr>
            <a:picLocks noChangeArrowheads="1"/>
          </p:cNvPicPr>
          <p:nvPr/>
        </p:nvPicPr>
        <p:blipFill>
          <a:blip r:embed="rId3"/>
          <a:srcRect/>
          <a:stretch>
            <a:fillRect/>
          </a:stretch>
        </p:blipFill>
        <p:spPr bwMode="auto">
          <a:xfrm>
            <a:off x="9525" y="44450"/>
            <a:ext cx="1290638" cy="1062038"/>
          </a:xfrm>
          <a:prstGeom prst="rect">
            <a:avLst/>
          </a:prstGeom>
          <a:noFill/>
          <a:ln w="12700">
            <a:noFill/>
            <a:miter lim="800000"/>
            <a:headEnd/>
            <a:tailEnd/>
          </a:ln>
        </p:spPr>
      </p:pic>
      <p:pic>
        <p:nvPicPr>
          <p:cNvPr id="49155" name="Picture 2"/>
          <p:cNvPicPr>
            <a:picLocks noChangeArrowheads="1"/>
          </p:cNvPicPr>
          <p:nvPr/>
        </p:nvPicPr>
        <p:blipFill>
          <a:blip r:embed="rId4"/>
          <a:srcRect/>
          <a:stretch>
            <a:fillRect/>
          </a:stretch>
        </p:blipFill>
        <p:spPr bwMode="auto">
          <a:xfrm>
            <a:off x="7567613" y="36513"/>
            <a:ext cx="1576387" cy="954087"/>
          </a:xfrm>
          <a:prstGeom prst="rect">
            <a:avLst/>
          </a:prstGeom>
          <a:noFill/>
          <a:ln w="12700">
            <a:noFill/>
            <a:miter lim="800000"/>
            <a:headEnd/>
            <a:tailEnd/>
          </a:ln>
        </p:spPr>
      </p:pic>
      <p:sp>
        <p:nvSpPr>
          <p:cNvPr id="62469" name="Rectangle 4"/>
          <p:cNvSpPr>
            <a:spLocks noGrp="1" noChangeArrowheads="1"/>
          </p:cNvSpPr>
          <p:nvPr>
            <p:ph type="title"/>
          </p:nvPr>
        </p:nvSpPr>
        <p:spPr/>
        <p:txBody>
          <a:bodyPr rtlCol="0">
            <a:noAutofit/>
          </a:bodyPr>
          <a:lstStyle/>
          <a:p>
            <a:pPr fontAlgn="auto">
              <a:spcAft>
                <a:spcPts val="0"/>
              </a:spcAft>
              <a:defRPr/>
            </a:pPr>
            <a:r>
              <a:rPr lang="en-US" sz="2800" dirty="0" smtClean="0">
                <a:ea typeface="+mj-ea"/>
                <a:cs typeface="+mj-cs"/>
              </a:rPr>
              <a:t>SAGA-based Tools and Projects</a:t>
            </a:r>
            <a:br>
              <a:rPr lang="en-US" sz="2800" dirty="0" smtClean="0">
                <a:ea typeface="+mj-ea"/>
                <a:cs typeface="+mj-cs"/>
              </a:rPr>
            </a:br>
            <a:r>
              <a:rPr lang="en-US" sz="2400" dirty="0" smtClean="0">
                <a:solidFill>
                  <a:schemeClr val="bg1">
                    <a:lumMod val="75000"/>
                  </a:schemeClr>
                </a:solidFill>
                <a:ea typeface="+mj-ea"/>
                <a:cs typeface="+mj-cs"/>
              </a:rPr>
              <a:t>Advantage of  Standards</a:t>
            </a:r>
          </a:p>
        </p:txBody>
      </p:sp>
      <p:sp>
        <p:nvSpPr>
          <p:cNvPr id="10" name="Content Placeholder 9"/>
          <p:cNvSpPr>
            <a:spLocks noGrp="1"/>
          </p:cNvSpPr>
          <p:nvPr>
            <p:ph idx="1"/>
          </p:nvPr>
        </p:nvSpPr>
        <p:spPr>
          <a:xfrm>
            <a:off x="757238" y="1530350"/>
            <a:ext cx="7967662" cy="4737100"/>
          </a:xfrm>
        </p:spPr>
        <p:txBody>
          <a:bodyPr rtlCol="0">
            <a:normAutofit fontScale="85000" lnSpcReduction="20000"/>
          </a:bodyPr>
          <a:lstStyle/>
          <a:p>
            <a:pPr fontAlgn="auto">
              <a:spcAft>
                <a:spcPts val="0"/>
              </a:spcAft>
              <a:buClr>
                <a:schemeClr val="tx1">
                  <a:lumMod val="95000"/>
                  <a:lumOff val="5000"/>
                </a:schemeClr>
              </a:buClr>
              <a:buFont typeface="Wingdings 2" pitchFamily="18" charset="2"/>
              <a:buChar char=""/>
              <a:defRPr/>
            </a:pPr>
            <a:r>
              <a:rPr lang="en-US" dirty="0" smtClean="0">
                <a:solidFill>
                  <a:schemeClr val="tx1">
                    <a:lumMod val="65000"/>
                    <a:lumOff val="35000"/>
                  </a:schemeClr>
                </a:solidFill>
                <a:ea typeface="+mn-ea"/>
                <a:cs typeface="+mn-cs"/>
              </a:rPr>
              <a:t>JSAGA from IN2P3 (Lyon)</a:t>
            </a:r>
          </a:p>
          <a:p>
            <a:pPr lvl="1" fontAlgn="auto">
              <a:spcAft>
                <a:spcPts val="0"/>
              </a:spcAft>
              <a:buClr>
                <a:schemeClr val="tx1">
                  <a:lumMod val="85000"/>
                  <a:lumOff val="15000"/>
                </a:schemeClr>
              </a:buClr>
              <a:buFont typeface="Arial"/>
              <a:buChar char="•"/>
              <a:defRPr/>
            </a:pPr>
            <a:r>
              <a:rPr lang="en-US" dirty="0" smtClean="0">
                <a:solidFill>
                  <a:schemeClr val="accent5"/>
                </a:solidFill>
                <a:ea typeface="+mn-ea"/>
                <a:hlinkClick r:id="rId5"/>
              </a:rPr>
              <a:t>http://grid.in2p3.fr/jsaga/index.html</a:t>
            </a:r>
            <a:endParaRPr lang="en-US" dirty="0" smtClean="0">
              <a:solidFill>
                <a:schemeClr val="accent5"/>
              </a:solidFill>
              <a:ea typeface="+mn-ea"/>
            </a:endParaRPr>
          </a:p>
          <a:p>
            <a:pPr lvl="1" fontAlgn="auto">
              <a:spcAft>
                <a:spcPts val="0"/>
              </a:spcAft>
              <a:buClr>
                <a:schemeClr val="tx1">
                  <a:lumMod val="85000"/>
                  <a:lumOff val="15000"/>
                </a:schemeClr>
              </a:buClr>
              <a:buFont typeface="Arial"/>
              <a:buChar char="•"/>
              <a:defRPr/>
            </a:pPr>
            <a:r>
              <a:rPr lang="en-US" dirty="0" err="1" smtClean="0">
                <a:solidFill>
                  <a:schemeClr val="accent5"/>
                </a:solidFill>
                <a:ea typeface="+mn-ea"/>
              </a:rPr>
              <a:t>gLite</a:t>
            </a:r>
            <a:r>
              <a:rPr lang="en-US" dirty="0" smtClean="0">
                <a:solidFill>
                  <a:schemeClr val="accent5"/>
                </a:solidFill>
                <a:ea typeface="+mn-ea"/>
              </a:rPr>
              <a:t> adaptors exist</a:t>
            </a:r>
          </a:p>
          <a:p>
            <a:pPr fontAlgn="auto">
              <a:spcAft>
                <a:spcPts val="0"/>
              </a:spcAft>
              <a:buClr>
                <a:schemeClr val="tx1">
                  <a:lumMod val="95000"/>
                  <a:lumOff val="5000"/>
                </a:schemeClr>
              </a:buClr>
              <a:buFont typeface="Wingdings 2" pitchFamily="18" charset="2"/>
              <a:buChar char=""/>
              <a:defRPr/>
            </a:pPr>
            <a:r>
              <a:rPr lang="en-US" dirty="0" smtClean="0">
                <a:solidFill>
                  <a:schemeClr val="tx1">
                    <a:lumMod val="65000"/>
                    <a:lumOff val="35000"/>
                  </a:schemeClr>
                </a:solidFill>
                <a:ea typeface="+mn-ea"/>
                <a:cs typeface="+mn-cs"/>
              </a:rPr>
              <a:t>JAVASAGA (Amsterdam)</a:t>
            </a:r>
          </a:p>
          <a:p>
            <a:pPr lvl="1" fontAlgn="auto">
              <a:spcAft>
                <a:spcPts val="0"/>
              </a:spcAft>
              <a:buFont typeface="Arial"/>
              <a:buChar char="•"/>
              <a:defRPr/>
            </a:pPr>
            <a:r>
              <a:rPr lang="en-US" dirty="0" smtClean="0">
                <a:solidFill>
                  <a:schemeClr val="accent5"/>
                </a:solidFill>
                <a:ea typeface="+mn-ea"/>
              </a:rPr>
              <a:t>Has a wide range of adaptors</a:t>
            </a:r>
          </a:p>
          <a:p>
            <a:pPr lvl="1" fontAlgn="auto">
              <a:spcAft>
                <a:spcPts val="0"/>
              </a:spcAft>
              <a:buFont typeface="Arial"/>
              <a:buChar char="•"/>
              <a:defRPr/>
            </a:pPr>
            <a:r>
              <a:rPr lang="en-US" dirty="0" smtClean="0">
                <a:solidFill>
                  <a:schemeClr val="accent5"/>
                </a:solidFill>
                <a:ea typeface="+mn-ea"/>
              </a:rPr>
              <a:t>JAVASAGA gets released by </a:t>
            </a:r>
            <a:r>
              <a:rPr lang="en-US" dirty="0" err="1" smtClean="0">
                <a:solidFill>
                  <a:schemeClr val="accent5"/>
                </a:solidFill>
                <a:ea typeface="+mn-ea"/>
              </a:rPr>
              <a:t>gLite</a:t>
            </a:r>
            <a:r>
              <a:rPr lang="en-US" dirty="0" smtClean="0">
                <a:solidFill>
                  <a:schemeClr val="accent5"/>
                </a:solidFill>
                <a:ea typeface="+mn-ea"/>
              </a:rPr>
              <a:t> (next few weeks)</a:t>
            </a:r>
          </a:p>
          <a:p>
            <a:pPr fontAlgn="auto">
              <a:spcAft>
                <a:spcPts val="0"/>
              </a:spcAft>
              <a:buClr>
                <a:schemeClr val="tx1">
                  <a:lumMod val="95000"/>
                  <a:lumOff val="5000"/>
                </a:schemeClr>
              </a:buClr>
              <a:buFont typeface="Wingdings 2" pitchFamily="18" charset="2"/>
              <a:buChar char=""/>
              <a:defRPr/>
            </a:pPr>
            <a:r>
              <a:rPr lang="en-US" dirty="0" smtClean="0">
                <a:solidFill>
                  <a:schemeClr val="tx1">
                    <a:lumMod val="65000"/>
                    <a:lumOff val="35000"/>
                  </a:schemeClr>
                </a:solidFill>
                <a:ea typeface="+mn-ea"/>
                <a:cs typeface="+mn-cs"/>
              </a:rPr>
              <a:t>NAREGI/KEK (Active)</a:t>
            </a:r>
          </a:p>
          <a:p>
            <a:pPr lvl="1" fontAlgn="auto">
              <a:spcAft>
                <a:spcPts val="0"/>
              </a:spcAft>
              <a:buFont typeface="Arial"/>
              <a:buChar char="•"/>
              <a:defRPr/>
            </a:pPr>
            <a:r>
              <a:rPr lang="en-US" dirty="0" smtClean="0">
                <a:solidFill>
                  <a:schemeClr val="accent5"/>
                </a:solidFill>
                <a:ea typeface="+mn-ea"/>
                <a:hlinkClick r:id="rId6"/>
              </a:rPr>
              <a:t>http://www.ogf.org/OGF27/materials/1767/OGF27_SAGA_KEK.pdf</a:t>
            </a:r>
            <a:r>
              <a:rPr lang="en-US" dirty="0" smtClean="0">
                <a:solidFill>
                  <a:schemeClr val="accent5"/>
                </a:solidFill>
                <a:ea typeface="+mn-ea"/>
              </a:rPr>
              <a:t> </a:t>
            </a:r>
          </a:p>
          <a:p>
            <a:pPr fontAlgn="auto">
              <a:spcAft>
                <a:spcPts val="0"/>
              </a:spcAft>
              <a:buClr>
                <a:schemeClr val="tx1">
                  <a:lumMod val="95000"/>
                  <a:lumOff val="5000"/>
                </a:schemeClr>
              </a:buClr>
              <a:buFont typeface="Wingdings 2" pitchFamily="18" charset="2"/>
              <a:buChar char=""/>
              <a:defRPr/>
            </a:pPr>
            <a:r>
              <a:rPr lang="en-US" dirty="0" smtClean="0">
                <a:solidFill>
                  <a:schemeClr val="tx1">
                    <a:lumMod val="65000"/>
                    <a:lumOff val="35000"/>
                  </a:schemeClr>
                </a:solidFill>
                <a:ea typeface="+mn-ea"/>
                <a:cs typeface="+mn-cs"/>
              </a:rPr>
              <a:t>DEISA/DESHL</a:t>
            </a:r>
          </a:p>
          <a:p>
            <a:pPr lvl="1" fontAlgn="auto">
              <a:spcAft>
                <a:spcPts val="0"/>
              </a:spcAft>
              <a:buClr>
                <a:schemeClr val="tx1">
                  <a:lumMod val="85000"/>
                  <a:lumOff val="15000"/>
                </a:schemeClr>
              </a:buClr>
              <a:buFont typeface="Arial"/>
              <a:buChar char="•"/>
              <a:defRPr/>
            </a:pPr>
            <a:r>
              <a:rPr lang="en-US" dirty="0" smtClean="0">
                <a:solidFill>
                  <a:schemeClr val="accent5"/>
                </a:solidFill>
                <a:ea typeface="+mn-ea"/>
                <a:hlinkClick r:id="rId7"/>
              </a:rPr>
              <a:t>http://www.fz-juelich.de/nic-series/volume38/pringle.pdf</a:t>
            </a:r>
            <a:r>
              <a:rPr lang="en-US" dirty="0" smtClean="0">
                <a:solidFill>
                  <a:schemeClr val="accent5"/>
                </a:solidFill>
                <a:ea typeface="+mn-ea"/>
              </a:rPr>
              <a:t> )</a:t>
            </a:r>
          </a:p>
          <a:p>
            <a:pPr lvl="1" fontAlgn="auto">
              <a:spcAft>
                <a:spcPts val="0"/>
              </a:spcAft>
              <a:buClr>
                <a:schemeClr val="tx1">
                  <a:lumMod val="85000"/>
                  <a:lumOff val="15000"/>
                </a:schemeClr>
              </a:buClr>
              <a:buFont typeface="Arial"/>
              <a:buChar char="•"/>
              <a:defRPr/>
            </a:pPr>
            <a:r>
              <a:rPr lang="en-US" dirty="0" smtClean="0">
                <a:solidFill>
                  <a:schemeClr val="accent5"/>
                </a:solidFill>
                <a:ea typeface="+mn-ea"/>
                <a:hlinkClick r:id="rId8"/>
              </a:rPr>
              <a:t>http://deisa-jra7.forge.nesc.ac.uk/</a:t>
            </a:r>
            <a:r>
              <a:rPr lang="en-US" dirty="0" smtClean="0">
                <a:solidFill>
                  <a:schemeClr val="accent5"/>
                </a:solidFill>
                <a:ea typeface="+mn-ea"/>
              </a:rPr>
              <a:t>    and </a:t>
            </a:r>
            <a:r>
              <a:rPr lang="en-US" dirty="0" smtClean="0">
                <a:solidFill>
                  <a:schemeClr val="accent5"/>
                </a:solidFill>
                <a:ea typeface="+mn-ea"/>
                <a:hlinkClick r:id="rId9"/>
              </a:rPr>
              <a:t>http://www.ogf.org/OGF19/materials/501/SAGA-DEISA.ppt</a:t>
            </a:r>
            <a:r>
              <a:rPr lang="en-US" dirty="0" smtClean="0">
                <a:solidFill>
                  <a:schemeClr val="accent5"/>
                </a:solidFill>
                <a:ea typeface="+mn-ea"/>
              </a:rPr>
              <a:t> </a:t>
            </a:r>
          </a:p>
          <a:p>
            <a:pPr fontAlgn="auto">
              <a:spcAft>
                <a:spcPts val="0"/>
              </a:spcAft>
              <a:buClr>
                <a:schemeClr val="tx1">
                  <a:lumMod val="95000"/>
                  <a:lumOff val="5000"/>
                </a:schemeClr>
              </a:buClr>
              <a:buFont typeface="Wingdings 2" pitchFamily="18" charset="2"/>
              <a:buChar char=""/>
              <a:defRPr/>
            </a:pPr>
            <a:r>
              <a:rPr lang="en-US" dirty="0" err="1" smtClean="0">
                <a:solidFill>
                  <a:schemeClr val="tx1">
                    <a:lumMod val="65000"/>
                    <a:lumOff val="35000"/>
                  </a:schemeClr>
                </a:solidFill>
                <a:ea typeface="+mn-ea"/>
                <a:cs typeface="+mn-cs"/>
              </a:rPr>
              <a:t>XtreemOS</a:t>
            </a:r>
            <a:endParaRPr lang="en-US" dirty="0" smtClean="0">
              <a:solidFill>
                <a:schemeClr val="tx1">
                  <a:lumMod val="65000"/>
                  <a:lumOff val="35000"/>
                </a:schemeClr>
              </a:solidFill>
              <a:ea typeface="+mn-ea"/>
              <a:cs typeface="+mn-cs"/>
            </a:endParaRPr>
          </a:p>
          <a:p>
            <a:pPr lvl="1" fontAlgn="auto">
              <a:spcAft>
                <a:spcPts val="0"/>
              </a:spcAft>
              <a:buFont typeface="Arial"/>
              <a:buChar char="•"/>
              <a:defRPr/>
            </a:pPr>
            <a:r>
              <a:rPr lang="en-US" dirty="0" smtClean="0">
                <a:solidFill>
                  <a:schemeClr val="accent5"/>
                </a:solidFill>
                <a:ea typeface="+mn-ea"/>
                <a:hlinkClick r:id="rId10"/>
              </a:rPr>
              <a:t>http://saga.cct.lsu.edu/index.php?option=com_content&amp;task=view&amp;id=95&amp;Itemid=174</a:t>
            </a:r>
            <a:endParaRPr lang="en-US" dirty="0" smtClean="0">
              <a:solidFill>
                <a:schemeClr val="accent5"/>
              </a:solidFill>
              <a:ea typeface="+mn-ea"/>
            </a:endParaRPr>
          </a:p>
          <a:p>
            <a:pPr lvl="1" fontAlgn="auto">
              <a:spcAft>
                <a:spcPts val="0"/>
              </a:spcAft>
              <a:buFont typeface="Arial"/>
              <a:buNone/>
              <a:defRPr/>
            </a:pPr>
            <a:endParaRPr lang="en-US" dirty="0" smtClean="0">
              <a:solidFill>
                <a:schemeClr val="accent5"/>
              </a:solidFill>
              <a:ea typeface="+mn-ea"/>
            </a:endParaRPr>
          </a:p>
          <a:p>
            <a:pPr fontAlgn="auto">
              <a:spcAft>
                <a:spcPts val="0"/>
              </a:spcAft>
              <a:buFont typeface="Wingdings 2" pitchFamily="18" charset="2"/>
              <a:buChar char=""/>
              <a:defRPr/>
            </a:pPr>
            <a:endParaRPr lang="en-US" dirty="0">
              <a:solidFill>
                <a:schemeClr val="tx1">
                  <a:lumMod val="65000"/>
                  <a:lumOff val="35000"/>
                </a:schemeClr>
              </a:solidFill>
              <a:ea typeface="+mn-ea"/>
              <a:cs typeface="+mn-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1652" name="Rectangle 4"/>
          <p:cNvSpPr>
            <a:spLocks noGrp="1" noChangeArrowheads="1"/>
          </p:cNvSpPr>
          <p:nvPr>
            <p:ph type="title"/>
          </p:nvPr>
        </p:nvSpPr>
        <p:spPr/>
        <p:txBody>
          <a:bodyPr>
            <a:normAutofit/>
          </a:bodyPr>
          <a:lstStyle/>
          <a:p>
            <a:pPr eaLnBrk="1" hangingPunct="1">
              <a:defRPr/>
            </a:pPr>
            <a:r>
              <a:rPr lang="en-US" sz="2400" smtClean="0"/>
              <a:t>JSAGA: Implementer and user of SAGA</a:t>
            </a:r>
          </a:p>
        </p:txBody>
      </p:sp>
      <p:sp>
        <p:nvSpPr>
          <p:cNvPr id="41" name="Slide Number Placeholder 6"/>
          <p:cNvSpPr>
            <a:spLocks noGrp="1"/>
          </p:cNvSpPr>
          <p:nvPr>
            <p:ph type="sldNum" sz="quarter" idx="12"/>
          </p:nvPr>
        </p:nvSpPr>
        <p:spPr/>
        <p:txBody>
          <a:bodyPr/>
          <a:lstStyle/>
          <a:p>
            <a:pPr>
              <a:defRPr/>
            </a:pPr>
            <a:fld id="{341FBAA0-59C4-6948-B99F-A351CB00FC72}" type="slidenum">
              <a:rPr lang="en-US" smtClean="0"/>
              <a:pPr>
                <a:defRPr/>
              </a:pPr>
              <a:t>29</a:t>
            </a:fld>
            <a:endParaRPr lang="en-US"/>
          </a:p>
        </p:txBody>
      </p:sp>
      <p:sp>
        <p:nvSpPr>
          <p:cNvPr id="411654" name="Rectangle 6"/>
          <p:cNvSpPr>
            <a:spLocks noGrp="1" noChangeArrowheads="1"/>
          </p:cNvSpPr>
          <p:nvPr>
            <p:ph type="body" sz="half" idx="4294967295"/>
          </p:nvPr>
        </p:nvSpPr>
        <p:spPr>
          <a:xfrm>
            <a:off x="5578475" y="2595563"/>
            <a:ext cx="3565525" cy="3681412"/>
          </a:xfrm>
        </p:spPr>
        <p:txBody>
          <a:bodyPr>
            <a:normAutofit fontScale="85000" lnSpcReduction="10000"/>
          </a:bodyPr>
          <a:lstStyle/>
          <a:p>
            <a:pPr lvl="2" eaLnBrk="1" hangingPunct="1">
              <a:defRPr/>
            </a:pPr>
            <a:endParaRPr lang="en-US" sz="1600">
              <a:solidFill>
                <a:srgbClr val="C40000"/>
              </a:solidFill>
              <a:effectLst>
                <a:outerShdw blurRad="38100" dist="38100" dir="2700000" algn="tl">
                  <a:srgbClr val="DDDDDD"/>
                </a:outerShdw>
              </a:effectLst>
            </a:endParaRPr>
          </a:p>
          <a:p>
            <a:pPr lvl="2" eaLnBrk="1" hangingPunct="1">
              <a:defRPr/>
            </a:pPr>
            <a:endParaRPr lang="en-US" sz="1600">
              <a:solidFill>
                <a:srgbClr val="C40000"/>
              </a:solidFill>
              <a:effectLst>
                <a:outerShdw blurRad="38100" dist="38100" dir="2700000" algn="tl">
                  <a:srgbClr val="DDDDDD"/>
                </a:outerShdw>
              </a:effectLst>
            </a:endParaRPr>
          </a:p>
          <a:p>
            <a:pPr lvl="2" eaLnBrk="1" hangingPunct="1">
              <a:defRPr/>
            </a:pPr>
            <a:endParaRPr lang="en-US" sz="1600">
              <a:solidFill>
                <a:srgbClr val="C40000"/>
              </a:solidFill>
              <a:effectLst>
                <a:outerShdw blurRad="38100" dist="38100" dir="2700000" algn="tl">
                  <a:srgbClr val="DDDDDD"/>
                </a:outerShdw>
              </a:effectLst>
            </a:endParaRPr>
          </a:p>
          <a:p>
            <a:pPr eaLnBrk="1" hangingPunct="1">
              <a:buFont typeface="Wingdings" charset="2"/>
              <a:buNone/>
              <a:defRPr/>
            </a:pPr>
            <a:r>
              <a:rPr lang="en-US" sz="2000">
                <a:solidFill>
                  <a:srgbClr val="C40000"/>
                </a:solidFill>
                <a:effectLst>
                  <a:outerShdw blurRad="38100" dist="38100" dir="2700000" algn="tl">
                    <a:srgbClr val="DDDDDD"/>
                  </a:outerShdw>
                </a:effectLst>
                <a:ea typeface="+mn-ea"/>
                <a:cs typeface="+mn-cs"/>
              </a:rPr>
              <a:t>JSAGA </a:t>
            </a:r>
            <a:r>
              <a:rPr lang="en-US" sz="2000" b="1">
                <a:solidFill>
                  <a:srgbClr val="C40000"/>
                </a:solidFill>
                <a:effectLst>
                  <a:outerShdw blurRad="38100" dist="38100" dir="2700000" algn="tl">
                    <a:srgbClr val="DDDDDD"/>
                  </a:outerShdw>
                </a:effectLst>
                <a:ea typeface="+mn-ea"/>
                <a:cs typeface="+mn-cs"/>
              </a:rPr>
              <a:t>uses SAGA </a:t>
            </a:r>
            <a:r>
              <a:rPr lang="en-US" sz="2000">
                <a:solidFill>
                  <a:srgbClr val="C40000"/>
                </a:solidFill>
                <a:effectLst>
                  <a:outerShdw blurRad="38100" dist="38100" dir="2700000" algn="tl">
                    <a:srgbClr val="DDDDDD"/>
                  </a:outerShdw>
                </a:effectLst>
                <a:ea typeface="+mn-ea"/>
                <a:cs typeface="+mn-cs"/>
              </a:rPr>
              <a:t>in a module, which hides heterogeneity of </a:t>
            </a:r>
            <a:r>
              <a:rPr lang="en-US" sz="2000" b="1">
                <a:solidFill>
                  <a:srgbClr val="C40000"/>
                </a:solidFill>
                <a:effectLst>
                  <a:outerShdw blurRad="38100" dist="38100" dir="2700000" algn="tl">
                    <a:srgbClr val="DDDDDD"/>
                  </a:outerShdw>
                </a:effectLst>
                <a:ea typeface="+mn-ea"/>
                <a:cs typeface="+mn-cs"/>
              </a:rPr>
              <a:t>grid infrastructures</a:t>
            </a:r>
            <a:endParaRPr lang="en-US" sz="2000" b="1">
              <a:ea typeface="+mn-ea"/>
              <a:cs typeface="+mn-cs"/>
            </a:endParaRPr>
          </a:p>
          <a:p>
            <a:pPr lvl="1" eaLnBrk="1" hangingPunct="1">
              <a:defRPr/>
            </a:pPr>
            <a:endParaRPr lang="en-US" sz="1800">
              <a:solidFill>
                <a:srgbClr val="0079A4"/>
              </a:solidFill>
              <a:effectLst>
                <a:outerShdw blurRad="38100" dist="38100" dir="2700000" algn="tl">
                  <a:srgbClr val="DDDDDD"/>
                </a:outerShdw>
              </a:effectLst>
            </a:endParaRPr>
          </a:p>
          <a:p>
            <a:pPr lvl="1" eaLnBrk="1" hangingPunct="1">
              <a:defRPr/>
            </a:pPr>
            <a:endParaRPr lang="en-US" sz="1800">
              <a:solidFill>
                <a:srgbClr val="0079A4"/>
              </a:solidFill>
              <a:effectLst>
                <a:outerShdw blurRad="38100" dist="38100" dir="2700000" algn="tl">
                  <a:srgbClr val="DDDDDD"/>
                </a:outerShdw>
              </a:effectLst>
            </a:endParaRPr>
          </a:p>
          <a:p>
            <a:pPr lvl="1" eaLnBrk="1" hangingPunct="1">
              <a:defRPr/>
            </a:pPr>
            <a:endParaRPr lang="en-US" sz="1800">
              <a:solidFill>
                <a:srgbClr val="0079A4"/>
              </a:solidFill>
              <a:effectLst>
                <a:outerShdw blurRad="38100" dist="38100" dir="2700000" algn="tl">
                  <a:srgbClr val="DDDDDD"/>
                </a:outerShdw>
              </a:effectLst>
            </a:endParaRPr>
          </a:p>
          <a:p>
            <a:pPr eaLnBrk="1" hangingPunct="1">
              <a:buFont typeface="Wingdings" charset="2"/>
              <a:buNone/>
              <a:defRPr/>
            </a:pPr>
            <a:r>
              <a:rPr lang="en-US" sz="2000">
                <a:solidFill>
                  <a:srgbClr val="0079A4"/>
                </a:solidFill>
                <a:effectLst>
                  <a:outerShdw blurRad="38100" dist="38100" dir="2700000" algn="tl">
                    <a:srgbClr val="DDDDDD"/>
                  </a:outerShdw>
                </a:effectLst>
                <a:ea typeface="+mn-ea"/>
                <a:cs typeface="+mn-cs"/>
              </a:rPr>
              <a:t>JSAGA </a:t>
            </a:r>
            <a:r>
              <a:rPr lang="en-US" sz="2000" b="1">
                <a:solidFill>
                  <a:srgbClr val="0079A4"/>
                </a:solidFill>
                <a:effectLst>
                  <a:outerShdw blurRad="38100" dist="38100" dir="2700000" algn="tl">
                    <a:srgbClr val="DDDDDD"/>
                  </a:outerShdw>
                </a:effectLst>
                <a:ea typeface="+mn-ea"/>
                <a:cs typeface="+mn-cs"/>
              </a:rPr>
              <a:t>implements SAGA </a:t>
            </a:r>
            <a:r>
              <a:rPr lang="en-US" sz="2000">
                <a:solidFill>
                  <a:srgbClr val="0079A4"/>
                </a:solidFill>
                <a:effectLst>
                  <a:outerShdw blurRad="38100" dist="38100" dir="2700000" algn="tl">
                    <a:srgbClr val="DDDDDD"/>
                  </a:outerShdw>
                </a:effectLst>
                <a:ea typeface="+mn-ea"/>
                <a:cs typeface="+mn-cs"/>
              </a:rPr>
              <a:t>to hide heterogeneity of </a:t>
            </a:r>
            <a:r>
              <a:rPr lang="en-US" sz="2000" b="1">
                <a:solidFill>
                  <a:srgbClr val="0079A4"/>
                </a:solidFill>
                <a:effectLst>
                  <a:outerShdw blurRad="38100" dist="38100" dir="2700000" algn="tl">
                    <a:srgbClr val="DDDDDD"/>
                  </a:outerShdw>
                </a:effectLst>
                <a:ea typeface="+mn-ea"/>
                <a:cs typeface="+mn-cs"/>
              </a:rPr>
              <a:t>middlewares</a:t>
            </a:r>
          </a:p>
        </p:txBody>
      </p:sp>
      <p:grpSp>
        <p:nvGrpSpPr>
          <p:cNvPr id="2" name="Group 7"/>
          <p:cNvGrpSpPr>
            <a:grpSpLocks/>
          </p:cNvGrpSpPr>
          <p:nvPr/>
        </p:nvGrpSpPr>
        <p:grpSpPr bwMode="auto">
          <a:xfrm>
            <a:off x="381000" y="1981200"/>
            <a:ext cx="3886200" cy="1600200"/>
            <a:chOff x="240" y="1248"/>
            <a:chExt cx="2448" cy="1008"/>
          </a:xfrm>
        </p:grpSpPr>
        <p:sp>
          <p:nvSpPr>
            <p:cNvPr id="63526" name="Rectangle 8"/>
            <p:cNvSpPr>
              <a:spLocks noChangeArrowheads="1"/>
            </p:cNvSpPr>
            <p:nvPr/>
          </p:nvSpPr>
          <p:spPr bwMode="auto">
            <a:xfrm>
              <a:off x="240" y="1680"/>
              <a:ext cx="528" cy="576"/>
            </a:xfrm>
            <a:prstGeom prst="rect">
              <a:avLst/>
            </a:prstGeom>
            <a:gradFill rotWithShape="1">
              <a:gsLst>
                <a:gs pos="0">
                  <a:srgbClr val="777777"/>
                </a:gs>
                <a:gs pos="100000">
                  <a:srgbClr val="808080"/>
                </a:gs>
              </a:gsLst>
              <a:lin ang="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777777"/>
              </a:extrusionClr>
            </a:sp3d>
          </p:spPr>
          <p:txBody>
            <a:bodyPr wrap="none" anchor="ctr">
              <a:prstTxWarp prst="textNoShape">
                <a:avLst/>
              </a:prstTxWarp>
              <a:flatTx/>
            </a:bodyPr>
            <a:lstStyle/>
            <a:p>
              <a:endParaRPr lang="en-US"/>
            </a:p>
          </p:txBody>
        </p:sp>
        <p:sp>
          <p:nvSpPr>
            <p:cNvPr id="411657" name="Rectangle 9"/>
            <p:cNvSpPr>
              <a:spLocks noChangeArrowheads="1"/>
            </p:cNvSpPr>
            <p:nvPr/>
          </p:nvSpPr>
          <p:spPr bwMode="auto">
            <a:xfrm>
              <a:off x="240" y="1248"/>
              <a:ext cx="2448" cy="432"/>
            </a:xfrm>
            <a:prstGeom prst="rect">
              <a:avLst/>
            </a:prstGeom>
            <a:gradFill rotWithShape="1">
              <a:gsLst>
                <a:gs pos="0">
                  <a:srgbClr val="777777"/>
                </a:gs>
                <a:gs pos="50000">
                  <a:srgbClr val="B2B2B2"/>
                </a:gs>
                <a:gs pos="100000">
                  <a:srgbClr val="777777"/>
                </a:gs>
              </a:gsLst>
              <a:lin ang="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777777"/>
              </a:extrusionClr>
            </a:sp3d>
          </p:spPr>
          <p:txBody>
            <a:bodyPr wrap="none" anchor="ctr">
              <a:prstTxWarp prst="textNoShape">
                <a:avLst/>
              </a:prstTxWarp>
              <a:flatTx/>
            </a:bodyPr>
            <a:lstStyle/>
            <a:p>
              <a:pPr algn="ctr">
                <a:defRPr/>
              </a:pPr>
              <a:r>
                <a:rPr lang="fr-FR" sz="2000" dirty="0">
                  <a:solidFill>
                    <a:schemeClr val="tx1"/>
                  </a:solidFill>
                  <a:effectLst>
                    <a:outerShdw blurRad="38100" dist="38100" dir="2700000" algn="tl">
                      <a:srgbClr val="000000"/>
                    </a:outerShdw>
                  </a:effectLst>
                </a:rPr>
                <a:t>Applications</a:t>
              </a:r>
            </a:p>
          </p:txBody>
        </p:sp>
      </p:grpSp>
      <p:grpSp>
        <p:nvGrpSpPr>
          <p:cNvPr id="3" name="Group 19"/>
          <p:cNvGrpSpPr>
            <a:grpSpLocks/>
          </p:cNvGrpSpPr>
          <p:nvPr/>
        </p:nvGrpSpPr>
        <p:grpSpPr bwMode="auto">
          <a:xfrm>
            <a:off x="381000" y="5638800"/>
            <a:ext cx="3810000" cy="533400"/>
            <a:chOff x="240" y="3552"/>
            <a:chExt cx="2400" cy="336"/>
          </a:xfrm>
        </p:grpSpPr>
        <p:sp>
          <p:nvSpPr>
            <p:cNvPr id="63509" name="Rectangle 20"/>
            <p:cNvSpPr>
              <a:spLocks noChangeArrowheads="1"/>
            </p:cNvSpPr>
            <p:nvPr/>
          </p:nvSpPr>
          <p:spPr bwMode="auto">
            <a:xfrm>
              <a:off x="240"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0" name="Rectangle 21"/>
            <p:cNvSpPr>
              <a:spLocks noChangeArrowheads="1"/>
            </p:cNvSpPr>
            <p:nvPr/>
          </p:nvSpPr>
          <p:spPr bwMode="auto">
            <a:xfrm>
              <a:off x="384"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1" name="Rectangle 22"/>
            <p:cNvSpPr>
              <a:spLocks noChangeArrowheads="1"/>
            </p:cNvSpPr>
            <p:nvPr/>
          </p:nvSpPr>
          <p:spPr bwMode="auto">
            <a:xfrm>
              <a:off x="528"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2" name="Rectangle 23"/>
            <p:cNvSpPr>
              <a:spLocks noChangeArrowheads="1"/>
            </p:cNvSpPr>
            <p:nvPr/>
          </p:nvSpPr>
          <p:spPr bwMode="auto">
            <a:xfrm>
              <a:off x="672"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3" name="Rectangle 24"/>
            <p:cNvSpPr>
              <a:spLocks noChangeArrowheads="1"/>
            </p:cNvSpPr>
            <p:nvPr/>
          </p:nvSpPr>
          <p:spPr bwMode="auto">
            <a:xfrm>
              <a:off x="816"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4" name="Rectangle 25"/>
            <p:cNvSpPr>
              <a:spLocks noChangeArrowheads="1"/>
            </p:cNvSpPr>
            <p:nvPr/>
          </p:nvSpPr>
          <p:spPr bwMode="auto">
            <a:xfrm>
              <a:off x="960"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5" name="Rectangle 26"/>
            <p:cNvSpPr>
              <a:spLocks noChangeArrowheads="1"/>
            </p:cNvSpPr>
            <p:nvPr/>
          </p:nvSpPr>
          <p:spPr bwMode="auto">
            <a:xfrm>
              <a:off x="1104"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6" name="Rectangle 27"/>
            <p:cNvSpPr>
              <a:spLocks noChangeArrowheads="1"/>
            </p:cNvSpPr>
            <p:nvPr/>
          </p:nvSpPr>
          <p:spPr bwMode="auto">
            <a:xfrm>
              <a:off x="1248"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7" name="Rectangle 28"/>
            <p:cNvSpPr>
              <a:spLocks noChangeArrowheads="1"/>
            </p:cNvSpPr>
            <p:nvPr/>
          </p:nvSpPr>
          <p:spPr bwMode="auto">
            <a:xfrm>
              <a:off x="1392"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8" name="Rectangle 29"/>
            <p:cNvSpPr>
              <a:spLocks noChangeArrowheads="1"/>
            </p:cNvSpPr>
            <p:nvPr/>
          </p:nvSpPr>
          <p:spPr bwMode="auto">
            <a:xfrm>
              <a:off x="1536"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19" name="Rectangle 30"/>
            <p:cNvSpPr>
              <a:spLocks noChangeArrowheads="1"/>
            </p:cNvSpPr>
            <p:nvPr/>
          </p:nvSpPr>
          <p:spPr bwMode="auto">
            <a:xfrm>
              <a:off x="1680"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0" name="Rectangle 31"/>
            <p:cNvSpPr>
              <a:spLocks noChangeArrowheads="1"/>
            </p:cNvSpPr>
            <p:nvPr/>
          </p:nvSpPr>
          <p:spPr bwMode="auto">
            <a:xfrm>
              <a:off x="1824"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1" name="Rectangle 32"/>
            <p:cNvSpPr>
              <a:spLocks noChangeArrowheads="1"/>
            </p:cNvSpPr>
            <p:nvPr/>
          </p:nvSpPr>
          <p:spPr bwMode="auto">
            <a:xfrm>
              <a:off x="1968"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2" name="Rectangle 33"/>
            <p:cNvSpPr>
              <a:spLocks noChangeArrowheads="1"/>
            </p:cNvSpPr>
            <p:nvPr/>
          </p:nvSpPr>
          <p:spPr bwMode="auto">
            <a:xfrm>
              <a:off x="2112"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3" name="Rectangle 34"/>
            <p:cNvSpPr>
              <a:spLocks noChangeArrowheads="1"/>
            </p:cNvSpPr>
            <p:nvPr/>
          </p:nvSpPr>
          <p:spPr bwMode="auto">
            <a:xfrm>
              <a:off x="2256"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4" name="Rectangle 35"/>
            <p:cNvSpPr>
              <a:spLocks noChangeArrowheads="1"/>
            </p:cNvSpPr>
            <p:nvPr/>
          </p:nvSpPr>
          <p:spPr bwMode="auto">
            <a:xfrm>
              <a:off x="2400"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sp>
          <p:nvSpPr>
            <p:cNvPr id="63525" name="Rectangle 36"/>
            <p:cNvSpPr>
              <a:spLocks noChangeArrowheads="1"/>
            </p:cNvSpPr>
            <p:nvPr/>
          </p:nvSpPr>
          <p:spPr bwMode="auto">
            <a:xfrm>
              <a:off x="2544" y="3552"/>
              <a:ext cx="96"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prstTxWarp prst="textNoShape">
                <a:avLst/>
              </a:prstTxWarp>
              <a:flatTx/>
            </a:bodyPr>
            <a:lstStyle/>
            <a:p>
              <a:endParaRPr lang="en-US"/>
            </a:p>
          </p:txBody>
        </p:sp>
      </p:grpSp>
      <p:grpSp>
        <p:nvGrpSpPr>
          <p:cNvPr id="4" name="Group 51"/>
          <p:cNvGrpSpPr>
            <a:grpSpLocks/>
          </p:cNvGrpSpPr>
          <p:nvPr/>
        </p:nvGrpSpPr>
        <p:grpSpPr bwMode="auto">
          <a:xfrm>
            <a:off x="1524000" y="2590800"/>
            <a:ext cx="2743200" cy="990600"/>
            <a:chOff x="960" y="1632"/>
            <a:chExt cx="1728" cy="624"/>
          </a:xfrm>
        </p:grpSpPr>
        <p:sp>
          <p:nvSpPr>
            <p:cNvPr id="411662" name="Rectangle 14"/>
            <p:cNvSpPr>
              <a:spLocks noChangeArrowheads="1"/>
            </p:cNvSpPr>
            <p:nvPr/>
          </p:nvSpPr>
          <p:spPr bwMode="auto">
            <a:xfrm>
              <a:off x="960" y="1824"/>
              <a:ext cx="1728" cy="432"/>
            </a:xfrm>
            <a:prstGeom prst="rect">
              <a:avLst/>
            </a:prstGeom>
            <a:gradFill rotWithShape="1">
              <a:gsLst>
                <a:gs pos="0">
                  <a:srgbClr val="C40000"/>
                </a:gs>
                <a:gs pos="50000">
                  <a:srgbClr val="FF3300"/>
                </a:gs>
                <a:gs pos="100000">
                  <a:srgbClr val="C40000"/>
                </a:gs>
              </a:gsLst>
              <a:lin ang="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prstTxWarp prst="textNoShape">
                <a:avLst/>
              </a:prstTxWarp>
              <a:flatTx/>
            </a:bodyPr>
            <a:lstStyle/>
            <a:p>
              <a:pPr algn="ctr">
                <a:lnSpc>
                  <a:spcPct val="90000"/>
                </a:lnSpc>
                <a:defRPr/>
              </a:pPr>
              <a:r>
                <a:rPr lang="fr-FR" sz="2000">
                  <a:solidFill>
                    <a:schemeClr val="bg1"/>
                  </a:solidFill>
                  <a:effectLst>
                    <a:outerShdw blurRad="38100" dist="38100" dir="2700000" algn="tl">
                      <a:srgbClr val="000000"/>
                    </a:outerShdw>
                  </a:effectLst>
                </a:rPr>
                <a:t>jobs</a:t>
              </a:r>
            </a:p>
            <a:p>
              <a:pPr algn="ctr">
                <a:lnSpc>
                  <a:spcPct val="90000"/>
                </a:lnSpc>
                <a:defRPr/>
              </a:pPr>
              <a:r>
                <a:rPr lang="fr-FR" sz="2000">
                  <a:solidFill>
                    <a:schemeClr val="bg1"/>
                  </a:solidFill>
                  <a:effectLst>
                    <a:outerShdw blurRad="38100" dist="38100" dir="2700000" algn="tl">
                      <a:srgbClr val="000000"/>
                    </a:outerShdw>
                  </a:effectLst>
                </a:rPr>
                <a:t>collection</a:t>
              </a:r>
            </a:p>
          </p:txBody>
        </p:sp>
        <p:pic>
          <p:nvPicPr>
            <p:cNvPr id="63507" name="Picture 15" descr="logo-cc"/>
            <p:cNvPicPr>
              <a:picLocks noChangeAspect="1" noChangeArrowheads="1"/>
            </p:cNvPicPr>
            <p:nvPr/>
          </p:nvPicPr>
          <p:blipFill>
            <a:blip r:embed="rId2"/>
            <a:srcRect/>
            <a:stretch>
              <a:fillRect/>
            </a:stretch>
          </p:blipFill>
          <p:spPr bwMode="auto">
            <a:xfrm>
              <a:off x="1963" y="1902"/>
              <a:ext cx="725" cy="306"/>
            </a:xfrm>
            <a:prstGeom prst="rect">
              <a:avLst/>
            </a:prstGeom>
            <a:noFill/>
            <a:ln w="9525">
              <a:noFill/>
              <a:miter lim="800000"/>
              <a:headEnd/>
              <a:tailEnd/>
            </a:ln>
          </p:spPr>
        </p:pic>
        <p:sp>
          <p:nvSpPr>
            <p:cNvPr id="411698" name="Text Box 50"/>
            <p:cNvSpPr txBox="1">
              <a:spLocks noChangeArrowheads="1"/>
            </p:cNvSpPr>
            <p:nvPr/>
          </p:nvSpPr>
          <p:spPr bwMode="auto">
            <a:xfrm>
              <a:off x="967" y="1632"/>
              <a:ext cx="649" cy="467"/>
            </a:xfrm>
            <a:prstGeom prst="rect">
              <a:avLst/>
            </a:prstGeom>
            <a:noFill/>
            <a:ln w="9525">
              <a:noFill/>
              <a:miter lim="800000"/>
              <a:headEnd/>
              <a:tailEnd/>
            </a:ln>
            <a:effectLst/>
          </p:spPr>
          <p:txBody>
            <a:bodyPr wrap="none">
              <a:prstTxWarp prst="textNoShape">
                <a:avLst/>
              </a:prstTxWarp>
              <a:spAutoFit/>
            </a:bodyPr>
            <a:lstStyle/>
            <a:p>
              <a:pPr>
                <a:defRPr/>
              </a:pPr>
              <a:r>
                <a:rPr lang="fr-FR" sz="2000" dirty="0">
                  <a:solidFill>
                    <a:schemeClr val="tx1"/>
                  </a:solidFill>
                  <a:effectLst>
                    <a:outerShdw blurRad="38100" dist="38100" dir="2700000" algn="tl">
                      <a:srgbClr val="DDDDDD"/>
                    </a:outerShdw>
                  </a:effectLst>
                </a:rPr>
                <a:t>JSAGA</a:t>
              </a:r>
            </a:p>
          </p:txBody>
        </p:sp>
      </p:grpSp>
      <p:grpSp>
        <p:nvGrpSpPr>
          <p:cNvPr id="5" name="Group 55"/>
          <p:cNvGrpSpPr>
            <a:grpSpLocks/>
          </p:cNvGrpSpPr>
          <p:nvPr/>
        </p:nvGrpSpPr>
        <p:grpSpPr bwMode="auto">
          <a:xfrm>
            <a:off x="381000" y="3657600"/>
            <a:ext cx="4038600" cy="838200"/>
            <a:chOff x="240" y="2304"/>
            <a:chExt cx="2544" cy="528"/>
          </a:xfrm>
        </p:grpSpPr>
        <p:sp>
          <p:nvSpPr>
            <p:cNvPr id="411665" name="Rectangle 17"/>
            <p:cNvSpPr>
              <a:spLocks noChangeArrowheads="1"/>
            </p:cNvSpPr>
            <p:nvPr/>
          </p:nvSpPr>
          <p:spPr bwMode="auto">
            <a:xfrm>
              <a:off x="336" y="2304"/>
              <a:ext cx="2448" cy="432"/>
            </a:xfrm>
            <a:prstGeom prst="rect">
              <a:avLst/>
            </a:prstGeom>
            <a:gradFill rotWithShape="1">
              <a:gsLst>
                <a:gs pos="0">
                  <a:srgbClr val="33CC33"/>
                </a:gs>
                <a:gs pos="50000">
                  <a:schemeClr val="accent1"/>
                </a:gs>
                <a:gs pos="100000">
                  <a:srgbClr val="33CC33"/>
                </a:gs>
              </a:gsLst>
              <a:lin ang="0" scaled="1"/>
            </a:gradFill>
            <a:ln w="9525">
              <a:noFill/>
              <a:miter lim="800000"/>
              <a:headEnd/>
              <a:tailEnd/>
            </a:ln>
            <a:effectLst/>
          </p:spPr>
          <p:txBody>
            <a:bodyPr wrap="none" anchor="ctr">
              <a:prstTxWarp prst="textNoShape">
                <a:avLst/>
              </a:prstTxWarp>
            </a:bodyPr>
            <a:lstStyle/>
            <a:p>
              <a:pPr>
                <a:defRPr/>
              </a:pPr>
              <a:r>
                <a:rPr lang="fr-FR" sz="2000">
                  <a:solidFill>
                    <a:srgbClr val="003300"/>
                  </a:solidFill>
                  <a:effectLst>
                    <a:outerShdw blurRad="38100" dist="38100" dir="2700000" algn="tl">
                      <a:srgbClr val="000000"/>
                    </a:outerShdw>
                  </a:effectLst>
                </a:rPr>
                <a:t>                             SAGA</a:t>
              </a:r>
            </a:p>
          </p:txBody>
        </p:sp>
        <p:pic>
          <p:nvPicPr>
            <p:cNvPr id="63504" name="Picture 18" descr="Untitled"/>
            <p:cNvPicPr>
              <a:picLocks noChangeAspect="1" noChangeArrowheads="1"/>
            </p:cNvPicPr>
            <p:nvPr/>
          </p:nvPicPr>
          <p:blipFill>
            <a:blip r:embed="rId3"/>
            <a:srcRect/>
            <a:stretch>
              <a:fillRect/>
            </a:stretch>
          </p:blipFill>
          <p:spPr bwMode="auto">
            <a:xfrm>
              <a:off x="2142" y="2379"/>
              <a:ext cx="630" cy="339"/>
            </a:xfrm>
            <a:prstGeom prst="rect">
              <a:avLst/>
            </a:prstGeom>
            <a:noFill/>
            <a:ln w="9525">
              <a:noFill/>
              <a:miter lim="800000"/>
              <a:headEnd/>
              <a:tailEnd/>
            </a:ln>
          </p:spPr>
        </p:pic>
        <p:sp>
          <p:nvSpPr>
            <p:cNvPr id="411702" name="Rectangle 54"/>
            <p:cNvSpPr>
              <a:spLocks noChangeArrowheads="1"/>
            </p:cNvSpPr>
            <p:nvPr/>
          </p:nvSpPr>
          <p:spPr bwMode="auto">
            <a:xfrm>
              <a:off x="240" y="2400"/>
              <a:ext cx="2448" cy="432"/>
            </a:xfrm>
            <a:prstGeom prst="rect">
              <a:avLst/>
            </a:prstGeom>
            <a:noFill/>
            <a:ln w="9525">
              <a:solidFill>
                <a:schemeClr val="tx2"/>
              </a:solidFill>
              <a:miter lim="800000"/>
              <a:headEnd/>
              <a:tailEnd/>
            </a:ln>
            <a:effectLst/>
            <a:scene3d>
              <a:camera prst="legacyObliqueTopRight"/>
              <a:lightRig rig="legacyFlat3" dir="b"/>
            </a:scene3d>
            <a:sp3d extrusionH="430200" prstMaterial="legacyWireframe">
              <a:bevelT w="13500" h="13500" prst="angle"/>
              <a:bevelB w="13500" h="13500" prst="angle"/>
              <a:extrusionClr>
                <a:schemeClr val="tx2"/>
              </a:extrusionClr>
            </a:sp3d>
          </p:spPr>
          <p:txBody>
            <a:bodyPr wrap="none" anchor="ctr">
              <a:prstTxWarp prst="textNoShape">
                <a:avLst/>
              </a:prstTxWarp>
              <a:flatTx/>
            </a:bodyPr>
            <a:lstStyle/>
            <a:p>
              <a:pPr>
                <a:defRPr/>
              </a:pPr>
              <a:endParaRPr lang="en-US" sz="2000">
                <a:solidFill>
                  <a:srgbClr val="003300"/>
                </a:solidFill>
                <a:effectLst>
                  <a:outerShdw blurRad="38100" dist="38100" dir="2700000" algn="tl">
                    <a:srgbClr val="DDDDDD"/>
                  </a:outerShdw>
                </a:effectLst>
              </a:endParaRPr>
            </a:p>
          </p:txBody>
        </p:sp>
      </p:grpSp>
      <p:grpSp>
        <p:nvGrpSpPr>
          <p:cNvPr id="6" name="Group 60"/>
          <p:cNvGrpSpPr>
            <a:grpSpLocks/>
          </p:cNvGrpSpPr>
          <p:nvPr/>
        </p:nvGrpSpPr>
        <p:grpSpPr bwMode="auto">
          <a:xfrm>
            <a:off x="384175" y="4572000"/>
            <a:ext cx="3902075" cy="1503363"/>
            <a:chOff x="240" y="2880"/>
            <a:chExt cx="2458" cy="947"/>
          </a:xfrm>
        </p:grpSpPr>
        <p:grpSp>
          <p:nvGrpSpPr>
            <p:cNvPr id="7" name="Group 52"/>
            <p:cNvGrpSpPr>
              <a:grpSpLocks/>
            </p:cNvGrpSpPr>
            <p:nvPr/>
          </p:nvGrpSpPr>
          <p:grpSpPr bwMode="auto">
            <a:xfrm>
              <a:off x="240" y="2880"/>
              <a:ext cx="2458" cy="528"/>
              <a:chOff x="240" y="2880"/>
              <a:chExt cx="2458" cy="528"/>
            </a:xfrm>
          </p:grpSpPr>
          <p:sp>
            <p:nvSpPr>
              <p:cNvPr id="411659" name="Rectangle 11"/>
              <p:cNvSpPr>
                <a:spLocks noChangeArrowheads="1"/>
              </p:cNvSpPr>
              <p:nvPr/>
            </p:nvSpPr>
            <p:spPr bwMode="auto">
              <a:xfrm>
                <a:off x="240" y="2976"/>
                <a:ext cx="2448" cy="432"/>
              </a:xfrm>
              <a:prstGeom prst="rect">
                <a:avLst/>
              </a:prstGeom>
              <a:gradFill rotWithShape="1">
                <a:gsLst>
                  <a:gs pos="0">
                    <a:srgbClr val="C40000"/>
                  </a:gs>
                  <a:gs pos="50000">
                    <a:srgbClr val="FF3300"/>
                  </a:gs>
                  <a:gs pos="100000">
                    <a:srgbClr val="C40000"/>
                  </a:gs>
                </a:gsLst>
                <a:lin ang="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3300"/>
                </a:extrusionClr>
              </a:sp3d>
            </p:spPr>
            <p:txBody>
              <a:bodyPr wrap="none" anchor="ctr">
                <a:prstTxWarp prst="textNoShape">
                  <a:avLst/>
                </a:prstTxWarp>
                <a:flatTx/>
              </a:bodyPr>
              <a:lstStyle/>
              <a:p>
                <a:pPr algn="ctr">
                  <a:lnSpc>
                    <a:spcPct val="90000"/>
                  </a:lnSpc>
                  <a:defRPr/>
                </a:pPr>
                <a:r>
                  <a:rPr lang="en-US" sz="2000">
                    <a:solidFill>
                      <a:schemeClr val="bg1"/>
                    </a:solidFill>
                    <a:effectLst>
                      <a:outerShdw blurRad="38100" dist="38100" dir="2700000" algn="tl">
                        <a:srgbClr val="000000"/>
                      </a:outerShdw>
                    </a:effectLst>
                  </a:rPr>
                  <a:t>core engine</a:t>
                </a:r>
              </a:p>
              <a:p>
                <a:pPr algn="ctr">
                  <a:lnSpc>
                    <a:spcPct val="90000"/>
                  </a:lnSpc>
                  <a:defRPr/>
                </a:pPr>
                <a:r>
                  <a:rPr lang="en-US" sz="2000">
                    <a:solidFill>
                      <a:schemeClr val="bg1"/>
                    </a:solidFill>
                    <a:effectLst>
                      <a:outerShdw blurRad="38100" dist="38100" dir="2700000" algn="tl">
                        <a:srgbClr val="000000"/>
                      </a:outerShdw>
                    </a:effectLst>
                  </a:rPr>
                  <a:t>+ plug-ins</a:t>
                </a:r>
              </a:p>
            </p:txBody>
          </p:sp>
          <p:pic>
            <p:nvPicPr>
              <p:cNvPr id="63501" name="Picture 12" descr="logo-cc"/>
              <p:cNvPicPr>
                <a:picLocks noChangeAspect="1" noChangeArrowheads="1"/>
              </p:cNvPicPr>
              <p:nvPr/>
            </p:nvPicPr>
            <p:blipFill>
              <a:blip r:embed="rId2"/>
              <a:srcRect/>
              <a:stretch>
                <a:fillRect/>
              </a:stretch>
            </p:blipFill>
            <p:spPr bwMode="auto">
              <a:xfrm>
                <a:off x="1968" y="3052"/>
                <a:ext cx="730" cy="308"/>
              </a:xfrm>
              <a:prstGeom prst="rect">
                <a:avLst/>
              </a:prstGeom>
              <a:noFill/>
              <a:ln w="9525">
                <a:noFill/>
                <a:miter lim="800000"/>
                <a:headEnd/>
                <a:tailEnd/>
              </a:ln>
            </p:spPr>
          </p:pic>
          <p:sp>
            <p:nvSpPr>
              <p:cNvPr id="411697" name="Text Box 49"/>
              <p:cNvSpPr txBox="1">
                <a:spLocks noChangeArrowheads="1"/>
              </p:cNvSpPr>
              <p:nvPr/>
            </p:nvSpPr>
            <p:spPr bwMode="auto">
              <a:xfrm>
                <a:off x="295" y="2880"/>
                <a:ext cx="649" cy="467"/>
              </a:xfrm>
              <a:prstGeom prst="rect">
                <a:avLst/>
              </a:prstGeom>
              <a:noFill/>
              <a:ln w="9525">
                <a:noFill/>
                <a:miter lim="800000"/>
                <a:headEnd/>
                <a:tailEnd/>
              </a:ln>
              <a:effectLst/>
            </p:spPr>
            <p:txBody>
              <a:bodyPr wrap="none">
                <a:prstTxWarp prst="textNoShape">
                  <a:avLst/>
                </a:prstTxWarp>
                <a:spAutoFit/>
              </a:bodyPr>
              <a:lstStyle/>
              <a:p>
                <a:pPr>
                  <a:defRPr/>
                </a:pPr>
                <a:r>
                  <a:rPr lang="fr-FR" sz="2000" dirty="0">
                    <a:solidFill>
                      <a:schemeClr val="tx1"/>
                    </a:solidFill>
                    <a:effectLst>
                      <a:outerShdw blurRad="38100" dist="38100" dir="2700000" algn="tl">
                        <a:srgbClr val="DDDDDD"/>
                      </a:outerShdw>
                    </a:effectLst>
                  </a:rPr>
                  <a:t>JSAGA</a:t>
                </a:r>
              </a:p>
            </p:txBody>
          </p:sp>
        </p:grpSp>
        <p:sp>
          <p:nvSpPr>
            <p:cNvPr id="411707" name="Text Box 59"/>
            <p:cNvSpPr txBox="1">
              <a:spLocks noChangeArrowheads="1"/>
            </p:cNvSpPr>
            <p:nvPr/>
          </p:nvSpPr>
          <p:spPr bwMode="auto">
            <a:xfrm>
              <a:off x="1046" y="3360"/>
              <a:ext cx="1014" cy="467"/>
            </a:xfrm>
            <a:prstGeom prst="rect">
              <a:avLst/>
            </a:prstGeom>
            <a:noFill/>
            <a:ln w="9525">
              <a:noFill/>
              <a:miter lim="800000"/>
              <a:headEnd/>
              <a:tailEnd/>
            </a:ln>
            <a:effectLst/>
          </p:spPr>
          <p:txBody>
            <a:bodyPr wrap="none">
              <a:prstTxWarp prst="textNoShape">
                <a:avLst/>
              </a:prstTxWarp>
              <a:spAutoFit/>
            </a:bodyPr>
            <a:lstStyle/>
            <a:p>
              <a:pPr algn="ctr">
                <a:defRPr/>
              </a:pPr>
              <a:r>
                <a:rPr lang="en-US" sz="2000" dirty="0">
                  <a:solidFill>
                    <a:schemeClr val="tx1"/>
                  </a:solidFill>
                  <a:effectLst>
                    <a:outerShdw blurRad="38100" dist="38100" dir="2700000" algn="tl">
                      <a:srgbClr val="DDDDDD"/>
                    </a:outerShdw>
                  </a:effectLst>
                </a:rPr>
                <a:t>Legacy APIs</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1"/>
          <p:cNvPicPr>
            <a:picLocks noChangeArrowheads="1"/>
          </p:cNvPicPr>
          <p:nvPr/>
        </p:nvPicPr>
        <p:blipFill>
          <a:blip r:embed="rId2"/>
          <a:srcRect/>
          <a:stretch>
            <a:fillRect/>
          </a:stretch>
        </p:blipFill>
        <p:spPr bwMode="auto">
          <a:xfrm>
            <a:off x="9525" y="44450"/>
            <a:ext cx="1290638" cy="1062038"/>
          </a:xfrm>
          <a:prstGeom prst="rect">
            <a:avLst/>
          </a:prstGeom>
          <a:noFill/>
          <a:ln w="12700">
            <a:noFill/>
            <a:miter lim="800000"/>
            <a:headEnd/>
            <a:tailEnd/>
          </a:ln>
        </p:spPr>
      </p:pic>
      <p:pic>
        <p:nvPicPr>
          <p:cNvPr id="26627" name="Picture 2"/>
          <p:cNvPicPr>
            <a:picLocks noChangeArrowheads="1"/>
          </p:cNvPicPr>
          <p:nvPr/>
        </p:nvPicPr>
        <p:blipFill>
          <a:blip r:embed="rId3"/>
          <a:srcRect/>
          <a:stretch>
            <a:fillRect/>
          </a:stretch>
        </p:blipFill>
        <p:spPr bwMode="auto">
          <a:xfrm>
            <a:off x="7567613" y="36513"/>
            <a:ext cx="1576387" cy="954087"/>
          </a:xfrm>
          <a:prstGeom prst="rect">
            <a:avLst/>
          </a:prstGeom>
          <a:noFill/>
          <a:ln w="12700">
            <a:noFill/>
            <a:miter lim="800000"/>
            <a:headEnd/>
            <a:tailEnd/>
          </a:ln>
        </p:spPr>
      </p:pic>
      <p:sp>
        <p:nvSpPr>
          <p:cNvPr id="26629" name="Rectangle 4"/>
          <p:cNvSpPr>
            <a:spLocks noGrp="1" noChangeArrowheads="1"/>
          </p:cNvSpPr>
          <p:nvPr>
            <p:ph type="title"/>
          </p:nvPr>
        </p:nvSpPr>
        <p:spPr/>
        <p:txBody>
          <a:bodyPr/>
          <a:lstStyle/>
          <a:p>
            <a:r>
              <a:rPr lang="en-US" dirty="0" smtClean="0"/>
              <a:t>SAGA: In a nutshell</a:t>
            </a:r>
            <a:endParaRPr lang="en-US" dirty="0"/>
          </a:p>
        </p:txBody>
      </p:sp>
      <p:sp>
        <p:nvSpPr>
          <p:cNvPr id="12" name="Rectangle 5"/>
          <p:cNvSpPr txBox="1">
            <a:spLocks noChangeArrowheads="1"/>
          </p:cNvSpPr>
          <p:nvPr/>
        </p:nvSpPr>
        <p:spPr>
          <a:xfrm>
            <a:off x="757947" y="1529880"/>
            <a:ext cx="7966954" cy="503331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2000"/>
              </a:spcBef>
              <a:spcAft>
                <a:spcPts val="0"/>
              </a:spcAft>
              <a:buClr>
                <a:schemeClr val="tx1">
                  <a:lumMod val="75000"/>
                  <a:lumOff val="25000"/>
                </a:schemeClr>
              </a:buClr>
              <a:buSzTx/>
              <a:buFont typeface="Wingdings 2" pitchFamily="18"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There exists a lack of programmatic approaches that:</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Provide general-purpose,</a:t>
            </a:r>
            <a:r>
              <a:rPr kumimoji="0" lang="en-US" sz="1800" b="0" i="0" u="none" strike="noStrike" kern="1200" cap="none" spc="0" normalizeH="0" noProof="0" dirty="0" smtClean="0">
                <a:ln>
                  <a:noFill/>
                </a:ln>
                <a:solidFill>
                  <a:schemeClr val="accent5"/>
                </a:solidFill>
                <a:effectLst/>
                <a:uLnTx/>
                <a:uFillTx/>
                <a:latin typeface="+mn-lt"/>
                <a:ea typeface="+mn-ea"/>
                <a:cs typeface="+mn-cs"/>
              </a:rPr>
              <a:t> basic &amp;</a:t>
            </a: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common grid functionality for applications and thus hide underlying complexity, varying semantics..</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The building blocks upon which to construct “consistent” higher-levels of functionality and abstractions</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Meets the need for a Broad Spectrum of Application: </a:t>
            </a:r>
          </a:p>
          <a:p>
            <a:pPr marL="1035050" marR="0" lvl="2" indent="-349250" algn="l" defTabSz="914400" rtl="0" eaLnBrk="1" fontAlgn="auto" latinLnBrk="0" hangingPunct="1">
              <a:lnSpc>
                <a:spcPct val="100000"/>
              </a:lnSpc>
              <a:spcBef>
                <a:spcPts val="600"/>
              </a:spcBef>
              <a:spcAft>
                <a:spcPts val="0"/>
              </a:spcAft>
              <a:buClr>
                <a:schemeClr val="tx1">
                  <a:lumMod val="75000"/>
                  <a:lumOff val="25000"/>
                </a:schemeClr>
              </a:buClr>
              <a:buSzTx/>
              <a:buFont typeface="Arial"/>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Simple scripts, Gateways, Smart Applications and Production Grade Tooling, Workflow…</a:t>
            </a:r>
          </a:p>
          <a:p>
            <a:pPr marL="342900" marR="0" lvl="0" indent="-342900" algn="l" defTabSz="914400" rtl="0" eaLnBrk="1" fontAlgn="auto" latinLnBrk="0" hangingPunct="1">
              <a:lnSpc>
                <a:spcPct val="100000"/>
              </a:lnSpc>
              <a:spcBef>
                <a:spcPts val="2000"/>
              </a:spcBef>
              <a:spcAft>
                <a:spcPts val="0"/>
              </a:spcAft>
              <a:buClr>
                <a:schemeClr val="tx1">
                  <a:lumMod val="75000"/>
                  <a:lumOff val="25000"/>
                </a:schemeClr>
              </a:buClr>
              <a:buSzTx/>
              <a:buFont typeface="Wingdings 2" pitchFamily="18" charset="2"/>
              <a:buChar char=""/>
              <a:tabLst/>
              <a:defRPr/>
            </a:pPr>
            <a:r>
              <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Simple, integrated, stable, uniform and high-level interface</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Simple and Stable: 80:20 restricted scope and </a:t>
            </a:r>
            <a:r>
              <a:rPr kumimoji="0" lang="en-US" sz="1800" b="1" i="0" u="none" strike="noStrike" kern="1200" cap="none" spc="0" normalizeH="0" baseline="0" noProof="0" dirty="0" smtClean="0">
                <a:ln>
                  <a:noFill/>
                </a:ln>
                <a:solidFill>
                  <a:srgbClr val="800000"/>
                </a:solidFill>
                <a:effectLst/>
                <a:uLnTx/>
                <a:uFillTx/>
                <a:latin typeface="+mn-lt"/>
                <a:ea typeface="+mn-ea"/>
                <a:cs typeface="+mn-cs"/>
              </a:rPr>
              <a:t>Standard</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Integrated: Similar semantics &amp; style across</a:t>
            </a:r>
          </a:p>
          <a:p>
            <a:pPr marL="685800" marR="0" lvl="1" indent="-336550" algn="l" defTabSz="914400" rtl="0" eaLnBrk="1" fontAlgn="auto" latinLnBrk="0" hangingPunct="1">
              <a:lnSpc>
                <a:spcPct val="100000"/>
              </a:lnSpc>
              <a:spcBef>
                <a:spcPts val="600"/>
              </a:spcBef>
              <a:spcAft>
                <a:spcPts val="0"/>
              </a:spcAft>
              <a:buClr>
                <a:schemeClr val="tx1">
                  <a:lumMod val="95000"/>
                  <a:lumOff val="5000"/>
                </a:schemeClr>
              </a:buClr>
              <a:buSzTx/>
              <a:buFont typeface="Arial"/>
              <a:buChar char="•"/>
              <a:tabLst/>
              <a:defRPr/>
            </a:pPr>
            <a:r>
              <a:rPr kumimoji="0" lang="en-US" sz="1800" b="0" i="0" u="none" strike="noStrike" kern="1200" cap="none" spc="0" normalizeH="0" baseline="0" noProof="0" dirty="0" smtClean="0">
                <a:ln>
                  <a:noFill/>
                </a:ln>
                <a:solidFill>
                  <a:schemeClr val="accent5"/>
                </a:solidFill>
                <a:effectLst/>
                <a:uLnTx/>
                <a:uFillTx/>
                <a:latin typeface="+mn-lt"/>
                <a:ea typeface="+mn-ea"/>
                <a:cs typeface="+mn-cs"/>
              </a:rPr>
              <a:t>Uniform: Same interface for different distributed systems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smtClean="0"/>
              <a:t>Projects using JSAGA</a:t>
            </a:r>
            <a:endParaRPr lang="en-US"/>
          </a:p>
        </p:txBody>
      </p:sp>
      <p:sp>
        <p:nvSpPr>
          <p:cNvPr id="64514" name="Footer Placeholder 4"/>
          <p:cNvSpPr>
            <a:spLocks noGrp="1"/>
          </p:cNvSpPr>
          <p:nvPr>
            <p:ph type="ftr" sz="quarter" idx="11"/>
          </p:nvPr>
        </p:nvSpPr>
        <p:spPr/>
        <p:txBody>
          <a:bodyPr/>
          <a:lstStyle/>
          <a:p>
            <a:r>
              <a:rPr lang="en-US" smtClean="0"/>
              <a:t>JSAGA</a:t>
            </a:r>
            <a:endParaRPr lang="en-US"/>
          </a:p>
        </p:txBody>
      </p:sp>
      <p:sp>
        <p:nvSpPr>
          <p:cNvPr id="24" name="Slide Number Placeholder 5"/>
          <p:cNvSpPr>
            <a:spLocks noGrp="1"/>
          </p:cNvSpPr>
          <p:nvPr>
            <p:ph type="sldNum" sz="quarter" idx="12"/>
          </p:nvPr>
        </p:nvSpPr>
        <p:spPr/>
        <p:txBody>
          <a:bodyPr/>
          <a:lstStyle/>
          <a:p>
            <a:fld id="{13E030AD-9882-0E48-B20B-A14ECD9DDEB1}" type="slidenum">
              <a:rPr lang="en-US" smtClean="0"/>
              <a:pPr/>
              <a:t>30</a:t>
            </a:fld>
            <a:endParaRPr lang="en-US"/>
          </a:p>
        </p:txBody>
      </p:sp>
      <p:sp>
        <p:nvSpPr>
          <p:cNvPr id="64517" name="Rectangle 3"/>
          <p:cNvSpPr>
            <a:spLocks noGrp="1" noChangeArrowheads="1"/>
          </p:cNvSpPr>
          <p:nvPr>
            <p:ph type="body" idx="4294967295"/>
          </p:nvPr>
        </p:nvSpPr>
        <p:spPr>
          <a:xfrm>
            <a:off x="578650" y="1711774"/>
            <a:ext cx="7967662" cy="4608513"/>
          </a:xfrm>
        </p:spPr>
        <p:txBody>
          <a:bodyPr/>
          <a:lstStyle/>
          <a:p>
            <a:r>
              <a:rPr lang="en-US" dirty="0" smtClean="0"/>
              <a:t>Elis@</a:t>
            </a:r>
          </a:p>
          <a:p>
            <a:pPr lvl="1"/>
            <a:r>
              <a:rPr lang="en-US" dirty="0" smtClean="0"/>
              <a:t>a web portal for submitting jobs to industrial and research grid infrastructures</a:t>
            </a:r>
          </a:p>
          <a:p>
            <a:r>
              <a:rPr lang="en-US" dirty="0" err="1" smtClean="0"/>
              <a:t>SimExplorer</a:t>
            </a:r>
            <a:endParaRPr lang="en-US" dirty="0" smtClean="0"/>
          </a:p>
          <a:p>
            <a:pPr lvl="1"/>
            <a:r>
              <a:rPr lang="en-US" dirty="0" smtClean="0"/>
              <a:t>a set of tools for managing simulation experiments</a:t>
            </a:r>
          </a:p>
          <a:p>
            <a:pPr lvl="1"/>
            <a:r>
              <a:rPr lang="en-US" dirty="0" smtClean="0"/>
              <a:t>includes a workflow engine that submit jobs to heterogeneous distributed computing resources</a:t>
            </a:r>
          </a:p>
          <a:p>
            <a:r>
              <a:rPr lang="en-US" dirty="0" smtClean="0"/>
              <a:t>JJS</a:t>
            </a:r>
          </a:p>
          <a:p>
            <a:pPr lvl="1"/>
            <a:r>
              <a:rPr lang="en-US" dirty="0" smtClean="0"/>
              <a:t>a tool for running efficiently short-life jobs on EGEE</a:t>
            </a:r>
          </a:p>
          <a:p>
            <a:r>
              <a:rPr lang="en-US" dirty="0" smtClean="0"/>
              <a:t>JUX</a:t>
            </a:r>
          </a:p>
          <a:p>
            <a:pPr lvl="1"/>
            <a:r>
              <a:rPr lang="en-US" dirty="0" smtClean="0"/>
              <a:t>a multi-protocols file browser</a:t>
            </a:r>
            <a:endParaRPr lang="en-US" dirty="0"/>
          </a:p>
        </p:txBody>
      </p:sp>
      <p:sp>
        <p:nvSpPr>
          <p:cNvPr id="64518" name="Rectangle 33"/>
          <p:cNvSpPr>
            <a:spLocks noChangeArrowheads="1"/>
          </p:cNvSpPr>
          <p:nvPr/>
        </p:nvSpPr>
        <p:spPr bwMode="auto">
          <a:xfrm>
            <a:off x="7467600" y="1676400"/>
            <a:ext cx="1600200" cy="4724400"/>
          </a:xfrm>
          <a:prstGeom prst="rect">
            <a:avLst/>
          </a:prstGeom>
          <a:solidFill>
            <a:schemeClr val="folHlink"/>
          </a:solidFill>
          <a:ln w="9525">
            <a:noFill/>
            <a:miter lim="800000"/>
            <a:headEnd/>
            <a:tailEnd/>
          </a:ln>
        </p:spPr>
        <p:txBody>
          <a:bodyPr wrap="none" anchor="ctr">
            <a:prstTxWarp prst="textNoShape">
              <a:avLst/>
            </a:prstTxWarp>
          </a:bodyPr>
          <a:lstStyle/>
          <a:p>
            <a:endParaRPr lang="en-US"/>
          </a:p>
        </p:txBody>
      </p:sp>
      <p:pic>
        <p:nvPicPr>
          <p:cNvPr id="64519" name="Picture 34" descr="jjs"/>
          <p:cNvPicPr>
            <a:picLocks noChangeAspect="1" noChangeArrowheads="1"/>
          </p:cNvPicPr>
          <p:nvPr/>
        </p:nvPicPr>
        <p:blipFill>
          <a:blip r:embed="rId2"/>
          <a:srcRect/>
          <a:stretch>
            <a:fillRect/>
          </a:stretch>
        </p:blipFill>
        <p:spPr bwMode="auto">
          <a:xfrm>
            <a:off x="7620000" y="4514850"/>
            <a:ext cx="1312863" cy="742950"/>
          </a:xfrm>
          <a:prstGeom prst="rect">
            <a:avLst/>
          </a:prstGeom>
          <a:noFill/>
          <a:ln w="9525">
            <a:noFill/>
            <a:miter lim="800000"/>
            <a:headEnd/>
            <a:tailEnd/>
          </a:ln>
        </p:spPr>
      </p:pic>
      <p:pic>
        <p:nvPicPr>
          <p:cNvPr id="64520" name="Picture 35" descr="logo"/>
          <p:cNvPicPr>
            <a:picLocks noChangeAspect="1" noChangeArrowheads="1"/>
          </p:cNvPicPr>
          <p:nvPr/>
        </p:nvPicPr>
        <p:blipFill>
          <a:blip r:embed="rId3"/>
          <a:srcRect/>
          <a:stretch>
            <a:fillRect/>
          </a:stretch>
        </p:blipFill>
        <p:spPr bwMode="auto">
          <a:xfrm>
            <a:off x="7924800" y="1752600"/>
            <a:ext cx="736600" cy="1219200"/>
          </a:xfrm>
          <a:prstGeom prst="rect">
            <a:avLst/>
          </a:prstGeom>
          <a:noFill/>
          <a:ln w="9525">
            <a:noFill/>
            <a:miter lim="800000"/>
            <a:headEnd/>
            <a:tailEnd/>
          </a:ln>
        </p:spPr>
      </p:pic>
      <p:grpSp>
        <p:nvGrpSpPr>
          <p:cNvPr id="2" name="Group 48"/>
          <p:cNvGrpSpPr>
            <a:grpSpLocks/>
          </p:cNvGrpSpPr>
          <p:nvPr/>
        </p:nvGrpSpPr>
        <p:grpSpPr bwMode="auto">
          <a:xfrm>
            <a:off x="3429000" y="1676400"/>
            <a:ext cx="1828800" cy="579438"/>
            <a:chOff x="3504" y="1890"/>
            <a:chExt cx="1152" cy="365"/>
          </a:xfrm>
        </p:grpSpPr>
        <p:pic>
          <p:nvPicPr>
            <p:cNvPr id="64533" name="Picture 36" descr="Sans titre"/>
            <p:cNvPicPr>
              <a:picLocks noChangeAspect="1" noChangeArrowheads="1"/>
            </p:cNvPicPr>
            <p:nvPr/>
          </p:nvPicPr>
          <p:blipFill>
            <a:blip r:embed="rId4"/>
            <a:srcRect/>
            <a:stretch>
              <a:fillRect/>
            </a:stretch>
          </p:blipFill>
          <p:spPr bwMode="auto">
            <a:xfrm>
              <a:off x="3504" y="1986"/>
              <a:ext cx="480" cy="182"/>
            </a:xfrm>
            <a:prstGeom prst="rect">
              <a:avLst/>
            </a:prstGeom>
            <a:noFill/>
            <a:ln w="9525">
              <a:noFill/>
              <a:miter lim="800000"/>
              <a:headEnd/>
              <a:tailEnd/>
            </a:ln>
          </p:spPr>
        </p:pic>
        <p:pic>
          <p:nvPicPr>
            <p:cNvPr id="64534" name="Picture 37" descr="BT_logo"/>
            <p:cNvPicPr>
              <a:picLocks noChangeAspect="1" noChangeArrowheads="1"/>
            </p:cNvPicPr>
            <p:nvPr/>
          </p:nvPicPr>
          <p:blipFill>
            <a:blip r:embed="rId5"/>
            <a:srcRect/>
            <a:stretch>
              <a:fillRect/>
            </a:stretch>
          </p:blipFill>
          <p:spPr bwMode="auto">
            <a:xfrm>
              <a:off x="4032" y="1920"/>
              <a:ext cx="624" cy="299"/>
            </a:xfrm>
            <a:prstGeom prst="rect">
              <a:avLst/>
            </a:prstGeom>
            <a:noFill/>
            <a:ln w="9525">
              <a:noFill/>
              <a:miter lim="800000"/>
              <a:headEnd/>
              <a:tailEnd/>
            </a:ln>
          </p:spPr>
        </p:pic>
        <p:sp>
          <p:nvSpPr>
            <p:cNvPr id="246822" name="Text Box 38"/>
            <p:cNvSpPr txBox="1">
              <a:spLocks noChangeArrowheads="1"/>
            </p:cNvSpPr>
            <p:nvPr/>
          </p:nvSpPr>
          <p:spPr bwMode="auto">
            <a:xfrm>
              <a:off x="3899" y="1890"/>
              <a:ext cx="174" cy="365"/>
            </a:xfrm>
            <a:prstGeom prst="rect">
              <a:avLst/>
            </a:prstGeom>
            <a:noFill/>
            <a:ln w="9525">
              <a:noFill/>
              <a:miter lim="800000"/>
              <a:headEnd/>
              <a:tailEnd/>
            </a:ln>
            <a:effectLst/>
          </p:spPr>
          <p:txBody>
            <a:bodyPr wrap="none">
              <a:prstTxWarp prst="textNoShape">
                <a:avLst/>
              </a:prstTxWarp>
              <a:spAutoFit/>
            </a:bodyPr>
            <a:lstStyle/>
            <a:p>
              <a:pPr>
                <a:defRPr/>
              </a:pPr>
              <a:r>
                <a:rPr lang="fr-FR" sz="3200">
                  <a:solidFill>
                    <a:schemeClr val="accent2"/>
                  </a:solidFill>
                  <a:effectLst>
                    <a:outerShdw blurRad="38100" dist="38100" dir="2700000" algn="tl">
                      <a:srgbClr val="DDDDDD"/>
                    </a:outerShdw>
                  </a:effectLst>
                </a:rPr>
                <a:t>/</a:t>
              </a:r>
            </a:p>
          </p:txBody>
        </p:sp>
      </p:grpSp>
      <p:pic>
        <p:nvPicPr>
          <p:cNvPr id="64522" name="Picture 7"/>
          <p:cNvPicPr>
            <a:picLocks noChangeAspect="1" noChangeArrowheads="1"/>
          </p:cNvPicPr>
          <p:nvPr/>
        </p:nvPicPr>
        <p:blipFill>
          <a:blip r:embed="rId6"/>
          <a:srcRect/>
          <a:stretch>
            <a:fillRect/>
          </a:stretch>
        </p:blipFill>
        <p:spPr bwMode="auto">
          <a:xfrm>
            <a:off x="7543800" y="5486400"/>
            <a:ext cx="1447800" cy="809625"/>
          </a:xfrm>
          <a:prstGeom prst="rect">
            <a:avLst/>
          </a:prstGeom>
          <a:noFill/>
          <a:ln w="9525">
            <a:noFill/>
            <a:miter lim="800000"/>
            <a:headEnd/>
            <a:tailEnd/>
          </a:ln>
        </p:spPr>
      </p:pic>
      <p:sp>
        <p:nvSpPr>
          <p:cNvPr id="64523" name="Line 45"/>
          <p:cNvSpPr>
            <a:spLocks noChangeShapeType="1"/>
          </p:cNvSpPr>
          <p:nvPr/>
        </p:nvSpPr>
        <p:spPr bwMode="auto">
          <a:xfrm>
            <a:off x="4800600" y="3124200"/>
            <a:ext cx="41910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4524" name="Line 46"/>
          <p:cNvSpPr>
            <a:spLocks noChangeShapeType="1"/>
          </p:cNvSpPr>
          <p:nvPr/>
        </p:nvSpPr>
        <p:spPr bwMode="auto">
          <a:xfrm>
            <a:off x="4800600" y="4419600"/>
            <a:ext cx="41910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4525" name="Line 47"/>
          <p:cNvSpPr>
            <a:spLocks noChangeShapeType="1"/>
          </p:cNvSpPr>
          <p:nvPr/>
        </p:nvSpPr>
        <p:spPr bwMode="auto">
          <a:xfrm>
            <a:off x="4800600" y="5334000"/>
            <a:ext cx="41910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pic>
        <p:nvPicPr>
          <p:cNvPr id="64526" name="Picture 49" descr="logoCC72"/>
          <p:cNvPicPr>
            <a:picLocks noChangeAspect="1" noChangeArrowheads="1"/>
          </p:cNvPicPr>
          <p:nvPr/>
        </p:nvPicPr>
        <p:blipFill>
          <a:blip r:embed="rId7"/>
          <a:srcRect/>
          <a:stretch>
            <a:fillRect/>
          </a:stretch>
        </p:blipFill>
        <p:spPr bwMode="auto">
          <a:xfrm>
            <a:off x="3657600" y="4267200"/>
            <a:ext cx="1066800" cy="461963"/>
          </a:xfrm>
          <a:prstGeom prst="rect">
            <a:avLst/>
          </a:prstGeom>
          <a:noFill/>
          <a:ln w="9525">
            <a:noFill/>
            <a:miter lim="800000"/>
            <a:headEnd/>
            <a:tailEnd/>
          </a:ln>
        </p:spPr>
      </p:pic>
      <p:pic>
        <p:nvPicPr>
          <p:cNvPr id="64527" name="Picture 50" descr="logoCC72"/>
          <p:cNvPicPr>
            <a:picLocks noChangeAspect="1" noChangeArrowheads="1"/>
          </p:cNvPicPr>
          <p:nvPr/>
        </p:nvPicPr>
        <p:blipFill>
          <a:blip r:embed="rId7"/>
          <a:srcRect/>
          <a:stretch>
            <a:fillRect/>
          </a:stretch>
        </p:blipFill>
        <p:spPr bwMode="auto">
          <a:xfrm>
            <a:off x="3657600" y="5176838"/>
            <a:ext cx="1066800" cy="461962"/>
          </a:xfrm>
          <a:prstGeom prst="rect">
            <a:avLst/>
          </a:prstGeom>
          <a:noFill/>
          <a:ln w="9525">
            <a:noFill/>
            <a:miter lim="800000"/>
            <a:headEnd/>
            <a:tailEnd/>
          </a:ln>
        </p:spPr>
      </p:pic>
      <p:pic>
        <p:nvPicPr>
          <p:cNvPr id="64528" name="Picture 51" descr="logo_boussole"/>
          <p:cNvPicPr>
            <a:picLocks noChangeAspect="1" noChangeArrowheads="1"/>
          </p:cNvPicPr>
          <p:nvPr/>
        </p:nvPicPr>
        <p:blipFill>
          <a:blip r:embed="rId8"/>
          <a:srcRect/>
          <a:stretch>
            <a:fillRect/>
          </a:stretch>
        </p:blipFill>
        <p:spPr bwMode="auto">
          <a:xfrm>
            <a:off x="7772400" y="3379788"/>
            <a:ext cx="944563" cy="811212"/>
          </a:xfrm>
          <a:prstGeom prst="rect">
            <a:avLst/>
          </a:prstGeom>
          <a:noFill/>
          <a:ln w="9525">
            <a:noFill/>
            <a:miter lim="800000"/>
            <a:headEnd/>
            <a:tailEnd/>
          </a:ln>
        </p:spPr>
      </p:pic>
      <p:pic>
        <p:nvPicPr>
          <p:cNvPr id="64529" name="Picture 52" descr="logo_ISC"/>
          <p:cNvPicPr>
            <a:picLocks noChangeAspect="1" noChangeArrowheads="1"/>
          </p:cNvPicPr>
          <p:nvPr/>
        </p:nvPicPr>
        <p:blipFill>
          <a:blip r:embed="rId9"/>
          <a:srcRect/>
          <a:stretch>
            <a:fillRect/>
          </a:stretch>
        </p:blipFill>
        <p:spPr bwMode="auto">
          <a:xfrm>
            <a:off x="3886200" y="2790825"/>
            <a:ext cx="609600" cy="601663"/>
          </a:xfrm>
          <a:prstGeom prst="rect">
            <a:avLst/>
          </a:prstGeom>
          <a:noFill/>
          <a:ln w="9525">
            <a:noFill/>
            <a:miter lim="800000"/>
            <a:headEnd/>
            <a:tailEnd/>
          </a:ln>
        </p:spPr>
      </p:pic>
      <p:sp>
        <p:nvSpPr>
          <p:cNvPr id="64530" name="Line 53"/>
          <p:cNvSpPr>
            <a:spLocks noChangeShapeType="1"/>
          </p:cNvSpPr>
          <p:nvPr/>
        </p:nvSpPr>
        <p:spPr bwMode="auto">
          <a:xfrm>
            <a:off x="1524000" y="5334000"/>
            <a:ext cx="19812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4531" name="Line 54"/>
          <p:cNvSpPr>
            <a:spLocks noChangeShapeType="1"/>
          </p:cNvSpPr>
          <p:nvPr/>
        </p:nvSpPr>
        <p:spPr bwMode="auto">
          <a:xfrm>
            <a:off x="1524000" y="4419600"/>
            <a:ext cx="19812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64532" name="Line 55"/>
          <p:cNvSpPr>
            <a:spLocks noChangeShapeType="1"/>
          </p:cNvSpPr>
          <p:nvPr/>
        </p:nvSpPr>
        <p:spPr bwMode="auto">
          <a:xfrm>
            <a:off x="2514600" y="3124200"/>
            <a:ext cx="1066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7042" name="Picture 1" descr="Picture 2.png"/>
          <p:cNvPicPr>
            <a:picLocks noChangeAspect="1"/>
          </p:cNvPicPr>
          <p:nvPr/>
        </p:nvPicPr>
        <p:blipFill>
          <a:blip r:embed="rId2"/>
          <a:srcRect/>
          <a:stretch>
            <a:fillRect/>
          </a:stretch>
        </p:blipFill>
        <p:spPr bwMode="auto">
          <a:xfrm>
            <a:off x="192088" y="1016000"/>
            <a:ext cx="8799512" cy="52324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itle 1"/>
          <p:cNvSpPr>
            <a:spLocks noGrp="1"/>
          </p:cNvSpPr>
          <p:nvPr>
            <p:ph type="title"/>
          </p:nvPr>
        </p:nvSpPr>
        <p:spPr>
          <a:xfrm>
            <a:off x="928542" y="263714"/>
            <a:ext cx="8215458" cy="914400"/>
          </a:xfrm>
        </p:spPr>
        <p:txBody>
          <a:bodyPr>
            <a:noAutofit/>
          </a:bodyPr>
          <a:lstStyle/>
          <a:p>
            <a:r>
              <a:rPr lang="en-US" sz="2800" dirty="0" smtClean="0"/>
              <a:t>Understanding Distributed Applications</a:t>
            </a:r>
            <a:br>
              <a:rPr lang="en-US" sz="2800" dirty="0" smtClean="0"/>
            </a:br>
            <a:r>
              <a:rPr lang="en-US" sz="2400" dirty="0" smtClean="0">
                <a:solidFill>
                  <a:schemeClr val="bg1">
                    <a:lumMod val="75000"/>
                  </a:schemeClr>
                </a:solidFill>
              </a:rPr>
              <a:t>IDEAS: First Principles Development Objectives</a:t>
            </a:r>
          </a:p>
        </p:txBody>
      </p:sp>
      <p:sp>
        <p:nvSpPr>
          <p:cNvPr id="33795" name="Content Placeholder 2"/>
          <p:cNvSpPr>
            <a:spLocks noGrp="1"/>
          </p:cNvSpPr>
          <p:nvPr>
            <p:ph idx="1"/>
          </p:nvPr>
        </p:nvSpPr>
        <p:spPr>
          <a:xfrm>
            <a:off x="757947" y="1969288"/>
            <a:ext cx="7966954" cy="4295090"/>
          </a:xfrm>
        </p:spPr>
        <p:txBody>
          <a:bodyPr>
            <a:normAutofit fontScale="92500" lnSpcReduction="20000"/>
          </a:bodyPr>
          <a:lstStyle/>
          <a:p>
            <a:r>
              <a:rPr lang="en-US" b="1" dirty="0" smtClean="0">
                <a:solidFill>
                  <a:srgbClr val="800000"/>
                </a:solidFill>
              </a:rPr>
              <a:t>Interoperability:</a:t>
            </a:r>
            <a:r>
              <a:rPr lang="en-US" b="1" dirty="0" smtClean="0"/>
              <a:t>  </a:t>
            </a:r>
            <a:r>
              <a:rPr lang="en-US" dirty="0" smtClean="0"/>
              <a:t>Ability to work across multiple distributed resources</a:t>
            </a:r>
          </a:p>
          <a:p>
            <a:r>
              <a:rPr lang="en-US" b="1" dirty="0" smtClean="0">
                <a:solidFill>
                  <a:srgbClr val="800000"/>
                </a:solidFill>
              </a:rPr>
              <a:t>Distributed Scale-Out:  </a:t>
            </a:r>
            <a:r>
              <a:rPr lang="en-US" dirty="0" smtClean="0"/>
              <a:t>The ability to utilize multiple distributed resources concurrently</a:t>
            </a:r>
          </a:p>
          <a:p>
            <a:r>
              <a:rPr lang="en-US" b="1" dirty="0" smtClean="0">
                <a:solidFill>
                  <a:srgbClr val="800000"/>
                </a:solidFill>
              </a:rPr>
              <a:t>Extensibility:</a:t>
            </a:r>
            <a:r>
              <a:rPr lang="en-US" dirty="0" smtClean="0">
                <a:solidFill>
                  <a:srgbClr val="800000"/>
                </a:solidFill>
              </a:rPr>
              <a:t> </a:t>
            </a:r>
            <a:r>
              <a:rPr lang="en-US" dirty="0" smtClean="0"/>
              <a:t>Support new patterns/abstractions, different programming systems, functionality &amp; Infrastructure</a:t>
            </a:r>
          </a:p>
          <a:p>
            <a:r>
              <a:rPr lang="en-US" b="1" dirty="0" err="1" smtClean="0">
                <a:solidFill>
                  <a:srgbClr val="800000"/>
                </a:solidFill>
              </a:rPr>
              <a:t>Adaptivity</a:t>
            </a:r>
            <a:r>
              <a:rPr lang="en-US" b="1" dirty="0" smtClean="0">
                <a:solidFill>
                  <a:srgbClr val="800000"/>
                </a:solidFill>
              </a:rPr>
              <a:t>:</a:t>
            </a:r>
            <a:r>
              <a:rPr lang="en-US" dirty="0" smtClean="0">
                <a:solidFill>
                  <a:srgbClr val="800000"/>
                </a:solidFill>
              </a:rPr>
              <a:t> </a:t>
            </a:r>
            <a:r>
              <a:rPr lang="en-US" dirty="0" smtClean="0"/>
              <a:t>Response to fluctuations in dynamic resource and availability of dynamic data </a:t>
            </a:r>
          </a:p>
          <a:p>
            <a:r>
              <a:rPr lang="en-US" b="1" dirty="0" smtClean="0">
                <a:solidFill>
                  <a:srgbClr val="800000"/>
                </a:solidFill>
              </a:rPr>
              <a:t>Simplicity:</a:t>
            </a:r>
            <a:r>
              <a:rPr lang="en-US" dirty="0" smtClean="0">
                <a:solidFill>
                  <a:srgbClr val="800000"/>
                </a:solidFill>
              </a:rPr>
              <a:t> </a:t>
            </a:r>
            <a:r>
              <a:rPr lang="en-US" dirty="0" smtClean="0"/>
              <a:t>Accommodate  above distributed concerns at different levels easily…</a:t>
            </a:r>
          </a:p>
          <a:p>
            <a:pPr>
              <a:buNone/>
            </a:pPr>
            <a:r>
              <a:rPr lang="en-US" dirty="0" smtClean="0">
                <a:solidFill>
                  <a:srgbClr val="800000"/>
                </a:solidFill>
              </a:rPr>
              <a:t>     Challenge: How to develop DA effectively and efficiently with the above as first-class objectives?</a:t>
            </a:r>
          </a:p>
          <a:p>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Architecture</a:t>
            </a:r>
            <a:endParaRPr lang="en-US" dirty="0"/>
          </a:p>
        </p:txBody>
      </p:sp>
      <p:pic>
        <p:nvPicPr>
          <p:cNvPr id="4" name="Content Placeholder 3" descr="saga-architecture.png"/>
          <p:cNvPicPr>
            <a:picLocks noGrp="1" noChangeAspect="1"/>
          </p:cNvPicPr>
          <p:nvPr>
            <p:ph idx="1"/>
          </p:nvPr>
        </p:nvPicPr>
        <p:blipFill>
          <a:blip r:embed="rId2"/>
          <a:srcRect t="-1090" b="-1090"/>
          <a:stretch>
            <a:fillRect/>
          </a:stretch>
        </p:blip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Specification Landscape</a:t>
            </a:r>
            <a:endParaRPr lang="en-US" dirty="0"/>
          </a:p>
        </p:txBody>
      </p:sp>
      <p:pic>
        <p:nvPicPr>
          <p:cNvPr id="3" name="Picture 2" descr="saga-landscape.png"/>
          <p:cNvPicPr>
            <a:picLocks noChangeAspect="1"/>
          </p:cNvPicPr>
          <p:nvPr/>
        </p:nvPicPr>
        <p:blipFill>
          <a:blip r:embed="rId2"/>
          <a:stretch>
            <a:fillRect/>
          </a:stretch>
        </p:blipFill>
        <p:spPr>
          <a:xfrm>
            <a:off x="2014639" y="1290993"/>
            <a:ext cx="6318448" cy="5503055"/>
          </a:xfrm>
          <a:prstGeom prst="rect">
            <a:avLst/>
          </a:prstGeom>
        </p:spPr>
      </p:pic>
      <p:sp>
        <p:nvSpPr>
          <p:cNvPr id="4" name="TextBox 3"/>
          <p:cNvSpPr txBox="1"/>
          <p:nvPr/>
        </p:nvSpPr>
        <p:spPr>
          <a:xfrm>
            <a:off x="50311" y="2917361"/>
            <a:ext cx="2137474" cy="1754327"/>
          </a:xfrm>
          <a:prstGeom prst="rect">
            <a:avLst/>
          </a:prstGeom>
          <a:noFill/>
        </p:spPr>
        <p:txBody>
          <a:bodyPr wrap="square" rtlCol="0">
            <a:spAutoFit/>
          </a:bodyPr>
          <a:lstStyle/>
          <a:p>
            <a:r>
              <a:rPr lang="en-US" dirty="0" smtClean="0"/>
              <a:t>Blue lines show</a:t>
            </a:r>
          </a:p>
          <a:p>
            <a:r>
              <a:rPr lang="en-US" dirty="0" smtClean="0"/>
              <a:t>which packages</a:t>
            </a:r>
          </a:p>
          <a:p>
            <a:r>
              <a:rPr lang="en-US" smtClean="0"/>
              <a:t>have </a:t>
            </a:r>
            <a:r>
              <a:rPr lang="en-US" dirty="0" smtClean="0"/>
              <a:t>input in the </a:t>
            </a:r>
          </a:p>
          <a:p>
            <a:r>
              <a:rPr lang="en-US" dirty="0" smtClean="0"/>
              <a:t>Experience document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SAGA/CREAM C++ Example</a:t>
            </a:r>
            <a:endParaRPr lang="en-US" dirty="0"/>
          </a:p>
        </p:txBody>
      </p:sp>
      <p:pic>
        <p:nvPicPr>
          <p:cNvPr id="7" name="Picture 6" descr="code1.png"/>
          <p:cNvPicPr>
            <a:picLocks noChangeAspect="1"/>
          </p:cNvPicPr>
          <p:nvPr/>
        </p:nvPicPr>
        <p:blipFill>
          <a:blip r:embed="rId2"/>
          <a:stretch>
            <a:fillRect/>
          </a:stretch>
        </p:blipFill>
        <p:spPr>
          <a:xfrm>
            <a:off x="539750" y="1524000"/>
            <a:ext cx="8410222" cy="4730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9938" name="Picture 1"/>
          <p:cNvPicPr>
            <a:picLocks noChangeArrowheads="1"/>
          </p:cNvPicPr>
          <p:nvPr/>
        </p:nvPicPr>
        <p:blipFill>
          <a:blip r:embed="rId2"/>
          <a:srcRect/>
          <a:stretch>
            <a:fillRect/>
          </a:stretch>
        </p:blipFill>
        <p:spPr bwMode="auto">
          <a:xfrm>
            <a:off x="9525" y="44450"/>
            <a:ext cx="1290638" cy="1062038"/>
          </a:xfrm>
          <a:prstGeom prst="rect">
            <a:avLst/>
          </a:prstGeom>
          <a:noFill/>
          <a:ln w="12700">
            <a:noFill/>
            <a:miter lim="800000"/>
            <a:headEnd/>
            <a:tailEnd/>
          </a:ln>
        </p:spPr>
      </p:pic>
      <p:pic>
        <p:nvPicPr>
          <p:cNvPr id="39939" name="Picture 2"/>
          <p:cNvPicPr>
            <a:picLocks noChangeArrowheads="1"/>
          </p:cNvPicPr>
          <p:nvPr/>
        </p:nvPicPr>
        <p:blipFill>
          <a:blip r:embed="rId3"/>
          <a:srcRect/>
          <a:stretch>
            <a:fillRect/>
          </a:stretch>
        </p:blipFill>
        <p:spPr bwMode="auto">
          <a:xfrm>
            <a:off x="7567613" y="36513"/>
            <a:ext cx="1576387" cy="954087"/>
          </a:xfrm>
          <a:prstGeom prst="rect">
            <a:avLst/>
          </a:prstGeom>
          <a:noFill/>
          <a:ln w="12700">
            <a:noFill/>
            <a:miter lim="800000"/>
            <a:headEnd/>
            <a:tailEnd/>
          </a:ln>
        </p:spPr>
      </p:pic>
      <p:sp>
        <p:nvSpPr>
          <p:cNvPr id="19460" name="Rectangle 4"/>
          <p:cNvSpPr>
            <a:spLocks noGrp="1" noChangeArrowheads="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SAGA  API: Towards a Standard</a:t>
            </a:r>
            <a:br>
              <a:rPr lang="en-US" dirty="0" smtClean="0"/>
            </a:br>
            <a:r>
              <a:rPr lang="en-US" dirty="0" smtClean="0"/>
              <a:t>Standards promote Interoperability</a:t>
            </a:r>
            <a:br>
              <a:rPr lang="en-US" dirty="0" smtClean="0"/>
            </a:br>
            <a:r>
              <a:rPr lang="en-US" dirty="0" smtClean="0"/>
              <a:t/>
            </a:r>
            <a:br>
              <a:rPr lang="en-US" dirty="0" smtClean="0"/>
            </a:br>
            <a:endParaRPr lang="en-US" dirty="0"/>
          </a:p>
        </p:txBody>
      </p:sp>
      <p:sp>
        <p:nvSpPr>
          <p:cNvPr id="11" name="Content Placeholder 10"/>
          <p:cNvSpPr>
            <a:spLocks noGrp="1"/>
          </p:cNvSpPr>
          <p:nvPr>
            <p:ph idx="1"/>
          </p:nvPr>
        </p:nvSpPr>
        <p:spPr/>
        <p:txBody>
          <a:bodyPr>
            <a:normAutofit fontScale="92500" lnSpcReduction="10000"/>
          </a:bodyPr>
          <a:lstStyle/>
          <a:p>
            <a:pPr lvl="0">
              <a:defRPr/>
            </a:pPr>
            <a:r>
              <a:rPr lang="en-US" dirty="0" smtClean="0"/>
              <a:t>The need for  standard programming interface</a:t>
            </a:r>
          </a:p>
          <a:p>
            <a:pPr lvl="1">
              <a:defRPr/>
            </a:pPr>
            <a:r>
              <a:rPr lang="en-US" dirty="0" smtClean="0"/>
              <a:t>Trade-off “Go it alone” versus “Community” model</a:t>
            </a:r>
          </a:p>
          <a:p>
            <a:pPr lvl="1">
              <a:defRPr/>
            </a:pPr>
            <a:r>
              <a:rPr lang="en-US" dirty="0" smtClean="0"/>
              <a:t>Reinventing the wheel again, yet again, &amp; then again</a:t>
            </a:r>
          </a:p>
          <a:p>
            <a:pPr lvl="1">
              <a:defRPr/>
            </a:pPr>
            <a:r>
              <a:rPr lang="en-US" dirty="0" smtClean="0"/>
              <a:t>MPI a useful analogy of community standard</a:t>
            </a:r>
          </a:p>
          <a:p>
            <a:pPr lvl="2">
              <a:defRPr/>
            </a:pPr>
            <a:r>
              <a:rPr lang="en-US" dirty="0" smtClean="0"/>
              <a:t>Vendors (Resource Provider), Software developers, users..</a:t>
            </a:r>
          </a:p>
          <a:p>
            <a:pPr lvl="2">
              <a:defRPr/>
            </a:pPr>
            <a:r>
              <a:rPr lang="en-US" dirty="0" smtClean="0"/>
              <a:t>social/historic parallels also important</a:t>
            </a:r>
          </a:p>
          <a:p>
            <a:pPr lvl="3">
              <a:defRPr/>
            </a:pPr>
            <a:r>
              <a:rPr lang="en-US" dirty="0" smtClean="0"/>
              <a:t>Time to adoption, after specification ....</a:t>
            </a:r>
          </a:p>
          <a:p>
            <a:pPr>
              <a:defRPr/>
            </a:pPr>
            <a:r>
              <a:rPr lang="en-US" dirty="0" smtClean="0">
                <a:solidFill>
                  <a:schemeClr val="accent5"/>
                </a:solidFill>
              </a:rPr>
              <a:t>OGF the natural choice (SAGA-RG, SAGA-WG)</a:t>
            </a:r>
          </a:p>
          <a:p>
            <a:pPr lvl="2">
              <a:defRPr/>
            </a:pPr>
            <a:r>
              <a:rPr lang="en-US" dirty="0" smtClean="0"/>
              <a:t>Spin-off of the Applications Research Group</a:t>
            </a:r>
          </a:p>
          <a:p>
            <a:pPr lvl="2">
              <a:defRPr/>
            </a:pPr>
            <a:r>
              <a:rPr lang="en-US" dirty="0" smtClean="0"/>
              <a:t>Driven by UK, EU (German/Dutch), US</a:t>
            </a:r>
          </a:p>
          <a:p>
            <a:pPr lvl="2">
              <a:defRPr/>
            </a:pPr>
            <a:r>
              <a:rPr lang="en-US" dirty="0" smtClean="0"/>
              <a:t>Design derived from 23 Use Cases</a:t>
            </a:r>
          </a:p>
          <a:p>
            <a:pPr lvl="3">
              <a:defRPr/>
            </a:pPr>
            <a:r>
              <a:rPr lang="en-US" dirty="0" smtClean="0"/>
              <a:t>different projects, applications and functionality</a:t>
            </a:r>
          </a:p>
          <a:p>
            <a:pPr lvl="3">
              <a:defRPr/>
            </a:pPr>
            <a:r>
              <a:rPr lang="en-US" dirty="0" smtClean="0"/>
              <a:t>biological, coastal </a:t>
            </a:r>
            <a:r>
              <a:rPr lang="en-US" dirty="0" err="1" smtClean="0"/>
              <a:t>modelling</a:t>
            </a:r>
            <a:r>
              <a:rPr lang="en-US" dirty="0" smtClean="0"/>
              <a:t>, visualization</a:t>
            </a:r>
          </a:p>
          <a:p>
            <a:pPr marL="228600" indent="-336550">
              <a:spcBef>
                <a:spcPts val="600"/>
              </a:spcBef>
              <a:buClr>
                <a:schemeClr val="tx1">
                  <a:lumMod val="95000"/>
                  <a:lumOff val="5000"/>
                </a:schemeClr>
              </a:buClr>
              <a:buFont typeface="Arial"/>
              <a:buChar char="•"/>
            </a:pPr>
            <a:r>
              <a:rPr lang="en-US" dirty="0" smtClean="0">
                <a:solidFill>
                  <a:schemeClr val="accent5"/>
                </a:solidFill>
              </a:rPr>
              <a:t>Will discuss the advantage of SAGA as a standard specification</a:t>
            </a:r>
          </a:p>
          <a:p>
            <a:endParaRPr lang="en-US" dirty="0"/>
          </a:p>
        </p:txBody>
      </p:sp>
      <p:sp>
        <p:nvSpPr>
          <p:cNvPr id="10" name="Rectangle 5"/>
          <p:cNvSpPr txBox="1">
            <a:spLocks noChangeArrowheads="1"/>
          </p:cNvSpPr>
          <p:nvPr/>
        </p:nvSpPr>
        <p:spPr>
          <a:xfrm>
            <a:off x="757947" y="1529880"/>
            <a:ext cx="7966954" cy="460888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ts val="2000"/>
              </a:spcBef>
              <a:spcAft>
                <a:spcPts val="0"/>
              </a:spcAft>
              <a:buClr>
                <a:schemeClr val="tx1">
                  <a:lumMod val="75000"/>
                  <a:lumOff val="25000"/>
                </a:schemeClr>
              </a:buClr>
              <a:buSzTx/>
              <a:buFont typeface="Wingdings 2" pitchFamily="18" charset="2"/>
              <a:buChar char=""/>
              <a:tabLst/>
              <a:defRPr/>
            </a:pPr>
            <a:endParaRPr kumimoji="0" lang="en-US" b="0" i="0" u="none" strike="noStrike" kern="1200" cap="none" spc="0" normalizeH="0" baseline="0" noProof="0" dirty="0">
              <a:ln>
                <a:noFill/>
              </a:ln>
              <a:solidFill>
                <a:schemeClr val="accent5"/>
              </a:solidFill>
              <a:effectLst/>
              <a:uLnTx/>
              <a:uFillTx/>
              <a:latin typeface="+mn-lt"/>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4994" name="Picture 1"/>
          <p:cNvPicPr>
            <a:picLocks noChangeArrowheads="1"/>
          </p:cNvPicPr>
          <p:nvPr/>
        </p:nvPicPr>
        <p:blipFill>
          <a:blip r:embed="rId2"/>
          <a:srcRect/>
          <a:stretch>
            <a:fillRect/>
          </a:stretch>
        </p:blipFill>
        <p:spPr bwMode="auto">
          <a:xfrm>
            <a:off x="9525" y="44450"/>
            <a:ext cx="1290638" cy="1062038"/>
          </a:xfrm>
          <a:prstGeom prst="rect">
            <a:avLst/>
          </a:prstGeom>
          <a:noFill/>
          <a:ln w="12700">
            <a:noFill/>
            <a:miter lim="800000"/>
            <a:headEnd/>
            <a:tailEnd/>
          </a:ln>
        </p:spPr>
      </p:pic>
      <p:sp>
        <p:nvSpPr>
          <p:cNvPr id="85000" name="Rectangle 7"/>
          <p:cNvSpPr>
            <a:spLocks noGrp="1" noChangeArrowheads="1"/>
          </p:cNvSpPr>
          <p:nvPr>
            <p:ph type="title"/>
          </p:nvPr>
        </p:nvSpPr>
        <p:spPr/>
        <p:txBody>
          <a:bodyPr>
            <a:normAutofit fontScale="90000"/>
          </a:bodyPr>
          <a:lstStyle/>
          <a:p>
            <a:r>
              <a:rPr lang="en-US" smtClean="0"/>
              <a:t>SAGA Implementation: Extensibility</a:t>
            </a:r>
            <a:endParaRPr lang="en-US"/>
          </a:p>
        </p:txBody>
      </p:sp>
      <p:sp>
        <p:nvSpPr>
          <p:cNvPr id="15" name="Content Placeholder 14"/>
          <p:cNvSpPr>
            <a:spLocks noGrp="1"/>
          </p:cNvSpPr>
          <p:nvPr>
            <p:ph idx="1"/>
          </p:nvPr>
        </p:nvSpPr>
        <p:spPr/>
        <p:txBody>
          <a:bodyPr/>
          <a:lstStyle/>
          <a:p>
            <a:r>
              <a:rPr lang="en-US" dirty="0" smtClean="0"/>
              <a:t>Horizontal Extensibility – API Packages</a:t>
            </a:r>
          </a:p>
          <a:p>
            <a:pPr lvl="1"/>
            <a:r>
              <a:rPr lang="en-US" dirty="0" smtClean="0"/>
              <a:t>Current packages: </a:t>
            </a:r>
          </a:p>
          <a:p>
            <a:pPr lvl="2"/>
            <a:r>
              <a:rPr lang="en-US" dirty="0" smtClean="0"/>
              <a:t>file management, job management, remote procedure calls, replica management, data streaming</a:t>
            </a:r>
          </a:p>
          <a:p>
            <a:pPr lvl="2"/>
            <a:r>
              <a:rPr lang="en-US" dirty="0" smtClean="0"/>
              <a:t>Steering, information services, checkpoint…</a:t>
            </a:r>
          </a:p>
          <a:p>
            <a:r>
              <a:rPr lang="en-US" dirty="0" smtClean="0"/>
              <a:t>Vertical Extensibility – Middleware Bindings</a:t>
            </a:r>
          </a:p>
          <a:p>
            <a:pPr lvl="1"/>
            <a:r>
              <a:rPr lang="en-US" dirty="0" smtClean="0"/>
              <a:t>Different adaptors for different middleware</a:t>
            </a:r>
          </a:p>
          <a:p>
            <a:pPr lvl="1"/>
            <a:r>
              <a:rPr lang="en-US" dirty="0" smtClean="0"/>
              <a:t>Set of ‘local’ adaptors</a:t>
            </a:r>
          </a:p>
          <a:p>
            <a:r>
              <a:rPr lang="en-US" dirty="0" smtClean="0"/>
              <a:t>Extensibility for Optimization and Features</a:t>
            </a:r>
          </a:p>
          <a:p>
            <a:pPr lvl="1"/>
            <a:r>
              <a:rPr lang="en-US" dirty="0" smtClean="0"/>
              <a:t>Bulk optimization, modular design</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632</TotalTime>
  <Words>2193</Words>
  <Application>Microsoft Macintosh PowerPoint</Application>
  <PresentationFormat>On-screen Show (4:3)</PresentationFormat>
  <Paragraphs>287</Paragraphs>
  <Slides>31</Slides>
  <Notes>4</Notes>
  <HiddenSlides>0</HiddenSlides>
  <MMClips>0</MMClips>
  <ScaleCrop>false</ScaleCrop>
  <HeadingPairs>
    <vt:vector size="4" baseType="variant">
      <vt:variant>
        <vt:lpstr>Design Template</vt:lpstr>
      </vt:variant>
      <vt:variant>
        <vt:i4>3</vt:i4>
      </vt:variant>
      <vt:variant>
        <vt:lpstr>Slide Titles</vt:lpstr>
      </vt:variant>
      <vt:variant>
        <vt:i4>31</vt:i4>
      </vt:variant>
    </vt:vector>
  </HeadingPairs>
  <TitlesOfParts>
    <vt:vector size="34" baseType="lpstr">
      <vt:lpstr>Office Theme</vt:lpstr>
      <vt:lpstr>Perspective</vt:lpstr>
      <vt:lpstr>1_Perspective</vt:lpstr>
      <vt:lpstr>Sustainability: The SAGA Experience</vt:lpstr>
      <vt:lpstr>Outline</vt:lpstr>
      <vt:lpstr>SAGA: In a nutshell</vt:lpstr>
      <vt:lpstr>Understanding Distributed Applications IDEAS: First Principles Development Objectives</vt:lpstr>
      <vt:lpstr>SAGA: Architecture</vt:lpstr>
      <vt:lpstr>SAGA: Specification Landscape</vt:lpstr>
      <vt:lpstr>SAGA/CREAM C++ Example</vt:lpstr>
      <vt:lpstr>  SAGA  API: Towards a Standard Standards promote Interoperability  </vt:lpstr>
      <vt:lpstr>SAGA Implementation: Extensibility</vt:lpstr>
      <vt:lpstr>Abstractions for Dynamic Execution  SAGA Pilot-Job (BigJob)</vt:lpstr>
      <vt:lpstr>BigJob: Infrastructure Independent Pilot-Job</vt:lpstr>
      <vt:lpstr>BigJob: Preserving Glide-in Semantics and Interface</vt:lpstr>
      <vt:lpstr>SAGA Pilot-Jobs: What is different?</vt:lpstr>
      <vt:lpstr>T-I: Sustainability Dependence on SAGA</vt:lpstr>
      <vt:lpstr>SAGA: Access Layers Challenge of many Adaptors</vt:lpstr>
      <vt:lpstr>T-II: SAGA Sustainability Issues</vt:lpstr>
      <vt:lpstr>T-III: Sustaining the SAGA Standaard</vt:lpstr>
      <vt:lpstr>T-II SAGA Sustainability: Challenges </vt:lpstr>
      <vt:lpstr>Lattice-QCD Applications on heterogeneous resources</vt:lpstr>
      <vt:lpstr>DIANE INTEGRATION</vt:lpstr>
      <vt:lpstr>Slide 21</vt:lpstr>
      <vt:lpstr>Slide 22</vt:lpstr>
      <vt:lpstr>Slide 23</vt:lpstr>
      <vt:lpstr>RENKEI Project Aims</vt:lpstr>
      <vt:lpstr>NAREGI-TG: Practical Examples</vt:lpstr>
      <vt:lpstr>ExTENCI: Cactus Application Scenarios</vt:lpstr>
      <vt:lpstr>SAGA: Access Layers Challenge of many Adaptors</vt:lpstr>
      <vt:lpstr>SAGA-based Tools and Projects Advantage of  Standards</vt:lpstr>
      <vt:lpstr>JSAGA: Implementer and user of SAGA</vt:lpstr>
      <vt:lpstr>Projects using JSAGA</vt:lpstr>
      <vt:lpstr>Slide 31</vt:lpstr>
    </vt:vector>
  </TitlesOfParts>
  <Company>Louisiana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gLite CREAM Overview</dc:title>
  <dc:creator>Ole</dc:creator>
  <cp:lastModifiedBy>Shantenu Jha</cp:lastModifiedBy>
  <cp:revision>149</cp:revision>
  <dcterms:created xsi:type="dcterms:W3CDTF">2010-09-15T14:50:37Z</dcterms:created>
  <dcterms:modified xsi:type="dcterms:W3CDTF">2010-09-15T15:14:26Z</dcterms:modified>
</cp:coreProperties>
</file>