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352" y="-1320"/>
      </p:cViewPr>
      <p:guideLst>
        <p:guide orient="horz" pos="2304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72455"/>
            <a:ext cx="155448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45280"/>
            <a:ext cx="128016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92949"/>
            <a:ext cx="411480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92949"/>
            <a:ext cx="1203960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700695"/>
            <a:ext cx="155448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100495"/>
            <a:ext cx="155448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06882"/>
            <a:ext cx="80772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706882"/>
            <a:ext cx="80772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37454"/>
            <a:ext cx="808037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319867"/>
            <a:ext cx="808037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637454"/>
            <a:ext cx="808355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319867"/>
            <a:ext cx="808355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91253"/>
            <a:ext cx="601662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91255"/>
            <a:ext cx="102235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530775"/>
            <a:ext cx="601662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5120640"/>
            <a:ext cx="109728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53627"/>
            <a:ext cx="109728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725161"/>
            <a:ext cx="109728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92947"/>
            <a:ext cx="16459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6882"/>
            <a:ext cx="164592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780108"/>
            <a:ext cx="4267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3434-DB38-DC4B-B33E-5405358BD9DE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780108"/>
            <a:ext cx="5791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780108"/>
            <a:ext cx="4267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AECD-AAA9-9043-A726-D2B590151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370"/>
          <p:cNvGrpSpPr/>
          <p:nvPr/>
        </p:nvGrpSpPr>
        <p:grpSpPr>
          <a:xfrm>
            <a:off x="152400" y="152400"/>
            <a:ext cx="18135607" cy="7164976"/>
            <a:chOff x="152400" y="152400"/>
            <a:chExt cx="18135607" cy="7164976"/>
          </a:xfrm>
        </p:grpSpPr>
        <p:cxnSp>
          <p:nvCxnSpPr>
            <p:cNvPr id="368" name="Straight Arrow Connector 367"/>
            <p:cNvCxnSpPr>
              <a:stCxn id="144" idx="2"/>
            </p:cNvCxnSpPr>
            <p:nvPr/>
          </p:nvCxnSpPr>
          <p:spPr>
            <a:xfrm rot="16200000" flipH="1">
              <a:off x="2154369" y="3903530"/>
              <a:ext cx="125386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ounded Rectangle 143"/>
            <p:cNvSpPr/>
            <p:nvPr/>
          </p:nvSpPr>
          <p:spPr>
            <a:xfrm>
              <a:off x="152400" y="152400"/>
              <a:ext cx="5257800" cy="31242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347132" y="364066"/>
              <a:ext cx="48768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MapReduce Manager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46" name="Group 9"/>
            <p:cNvGrpSpPr/>
            <p:nvPr/>
          </p:nvGrpSpPr>
          <p:grpSpPr>
            <a:xfrm>
              <a:off x="355599" y="1981200"/>
              <a:ext cx="4876800" cy="1066800"/>
              <a:chOff x="2192866" y="1650999"/>
              <a:chExt cx="4876800" cy="1066800"/>
            </a:xfrm>
          </p:grpSpPr>
          <p:sp>
            <p:nvSpPr>
              <p:cNvPr id="186" name="Rounded Rectangle 6"/>
              <p:cNvSpPr/>
              <p:nvPr/>
            </p:nvSpPr>
            <p:spPr>
              <a:xfrm>
                <a:off x="2192866" y="1650999"/>
                <a:ext cx="4876800" cy="1066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Pilot Framework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ounded Rectangle 8"/>
              <p:cNvSpPr/>
              <p:nvPr/>
            </p:nvSpPr>
            <p:spPr>
              <a:xfrm>
                <a:off x="3839633" y="2040466"/>
                <a:ext cx="1600200" cy="609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 cap="sq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17375E"/>
                    </a:solidFill>
                  </a:rPr>
                  <a:t>BigJob</a:t>
                </a:r>
              </a:p>
              <a:p>
                <a:pPr algn="ctr"/>
                <a:r>
                  <a:rPr lang="en-US" dirty="0" smtClean="0">
                    <a:solidFill>
                      <a:srgbClr val="17375E"/>
                    </a:solidFill>
                  </a:rPr>
                  <a:t>Manager</a:t>
                </a:r>
                <a:endParaRPr lang="en-US" dirty="0">
                  <a:solidFill>
                    <a:srgbClr val="17375E"/>
                  </a:solidFill>
                </a:endParaRPr>
              </a:p>
            </p:txBody>
          </p:sp>
        </p:grpSp>
        <p:grpSp>
          <p:nvGrpSpPr>
            <p:cNvPr id="147" name="Group 14"/>
            <p:cNvGrpSpPr/>
            <p:nvPr/>
          </p:nvGrpSpPr>
          <p:grpSpPr>
            <a:xfrm>
              <a:off x="1676400" y="821266"/>
              <a:ext cx="2286000" cy="1159934"/>
              <a:chOff x="2235201" y="4800600"/>
              <a:chExt cx="2286000" cy="1159934"/>
            </a:xfrm>
          </p:grpSpPr>
          <p:sp>
            <p:nvSpPr>
              <p:cNvPr id="184" name="Down Arrow 183"/>
              <p:cNvSpPr/>
              <p:nvPr/>
            </p:nvSpPr>
            <p:spPr>
              <a:xfrm>
                <a:off x="2235201" y="4800600"/>
                <a:ext cx="1219200" cy="1159934"/>
              </a:xfrm>
              <a:prstGeom prst="downArrow">
                <a:avLst>
                  <a:gd name="adj1" fmla="val 83333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17375E"/>
                    </a:solidFill>
                  </a:rPr>
                  <a:t>c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reate pilot compute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185" name="Down Arrow 184"/>
              <p:cNvSpPr/>
              <p:nvPr/>
            </p:nvSpPr>
            <p:spPr>
              <a:xfrm>
                <a:off x="3302001" y="4800600"/>
                <a:ext cx="1219200" cy="1159934"/>
              </a:xfrm>
              <a:prstGeom prst="downArrow">
                <a:avLst>
                  <a:gd name="adj1" fmla="val 83333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17375E"/>
                    </a:solidFill>
                  </a:rPr>
                  <a:t>c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reate compute units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</p:grpSp>
        <p:sp>
          <p:nvSpPr>
            <p:cNvPr id="171" name="Rounded Rectangle 170"/>
            <p:cNvSpPr/>
            <p:nvPr/>
          </p:nvSpPr>
          <p:spPr>
            <a:xfrm>
              <a:off x="347132" y="4529668"/>
              <a:ext cx="2226734" cy="2209800"/>
            </a:xfrm>
            <a:prstGeom prst="roundRect">
              <a:avLst/>
            </a:prstGeom>
            <a:gradFill flip="none" rotWithShape="1">
              <a:gsLst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rgbClr val="17375E"/>
                  </a:solidFill>
                </a:rPr>
                <a:t>Resource 1</a:t>
              </a:r>
              <a:endParaRPr lang="en-US" dirty="0">
                <a:solidFill>
                  <a:srgbClr val="17375E"/>
                </a:solidFill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952500" y="5156202"/>
              <a:ext cx="1007534" cy="137160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Compute Pilot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grpSp>
          <p:nvGrpSpPr>
            <p:cNvPr id="173" name="Group 21"/>
            <p:cNvGrpSpPr/>
            <p:nvPr/>
          </p:nvGrpSpPr>
          <p:grpSpPr>
            <a:xfrm>
              <a:off x="1028703" y="5784858"/>
              <a:ext cx="863601" cy="615945"/>
              <a:chOff x="6688666" y="5200650"/>
              <a:chExt cx="863601" cy="615945"/>
            </a:xfrm>
          </p:grpSpPr>
          <p:sp>
            <p:nvSpPr>
              <p:cNvPr id="179" name="Rounded Rectangle 178"/>
              <p:cNvSpPr/>
              <p:nvPr/>
            </p:nvSpPr>
            <p:spPr>
              <a:xfrm>
                <a:off x="6790267" y="5321295"/>
                <a:ext cx="762000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6739465" y="5253565"/>
                <a:ext cx="762000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6688666" y="5200650"/>
                <a:ext cx="762000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MR units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3166532" y="4529668"/>
              <a:ext cx="2226734" cy="2209800"/>
            </a:xfrm>
            <a:prstGeom prst="roundRect">
              <a:avLst/>
            </a:prstGeom>
            <a:gradFill flip="none" rotWithShape="1">
              <a:gsLst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rgbClr val="17375E"/>
                  </a:solidFill>
                </a:rPr>
                <a:t>Resource n</a:t>
              </a:r>
              <a:endParaRPr lang="en-US" dirty="0">
                <a:solidFill>
                  <a:srgbClr val="17375E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3793066" y="5156202"/>
              <a:ext cx="1007534" cy="137160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Compute Pilot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grpSp>
          <p:nvGrpSpPr>
            <p:cNvPr id="162" name="Group 21"/>
            <p:cNvGrpSpPr/>
            <p:nvPr/>
          </p:nvGrpSpPr>
          <p:grpSpPr>
            <a:xfrm>
              <a:off x="3869269" y="5784858"/>
              <a:ext cx="863601" cy="615945"/>
              <a:chOff x="6688666" y="5200650"/>
              <a:chExt cx="863601" cy="615945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6790267" y="5321295"/>
                <a:ext cx="762000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739465" y="5253565"/>
                <a:ext cx="762000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6688666" y="5200650"/>
                <a:ext cx="762000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MR units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 flipV="1">
              <a:off x="2650066" y="5634568"/>
              <a:ext cx="440266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4" idx="2"/>
              <a:endCxn id="160" idx="0"/>
            </p:cNvCxnSpPr>
            <p:nvPr/>
          </p:nvCxnSpPr>
          <p:spPr>
            <a:xfrm rot="16200000" flipH="1">
              <a:off x="2904065" y="3153834"/>
              <a:ext cx="1253068" cy="14985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4" idx="2"/>
              <a:endCxn id="171" idx="0"/>
            </p:cNvCxnSpPr>
            <p:nvPr/>
          </p:nvCxnSpPr>
          <p:spPr>
            <a:xfrm rot="5400000">
              <a:off x="1494366" y="3242734"/>
              <a:ext cx="1253068" cy="13208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4" idx="2"/>
            </p:cNvCxnSpPr>
            <p:nvPr/>
          </p:nvCxnSpPr>
          <p:spPr>
            <a:xfrm rot="5400000">
              <a:off x="1765298" y="3513668"/>
              <a:ext cx="1253070" cy="7789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4" idx="2"/>
            </p:cNvCxnSpPr>
            <p:nvPr/>
          </p:nvCxnSpPr>
          <p:spPr>
            <a:xfrm rot="16200000" flipH="1">
              <a:off x="2565399" y="3492501"/>
              <a:ext cx="1253070" cy="8212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828796" y="3657600"/>
              <a:ext cx="2133604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/>
                <a:t>Schedule compute units to pilot compute</a:t>
              </a:r>
              <a:endParaRPr lang="en-US" sz="1600" dirty="0"/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2877800" y="152400"/>
              <a:ext cx="5410207" cy="6587068"/>
              <a:chOff x="1981200" y="152400"/>
              <a:chExt cx="5410207" cy="6587068"/>
            </a:xfrm>
          </p:grpSpPr>
          <p:grpSp>
            <p:nvGrpSpPr>
              <p:cNvPr id="190" name="Group 90"/>
              <p:cNvGrpSpPr/>
              <p:nvPr/>
            </p:nvGrpSpPr>
            <p:grpSpPr>
              <a:xfrm>
                <a:off x="1981200" y="152400"/>
                <a:ext cx="5257800" cy="6587068"/>
                <a:chOff x="1981200" y="152400"/>
                <a:chExt cx="5257800" cy="6587068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981200" y="152400"/>
                  <a:ext cx="5257800" cy="31242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2175932" y="364066"/>
                  <a:ext cx="4876800" cy="457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</a:rPr>
                    <a:t>MapReduce Manager</a:t>
                  </a:r>
                  <a:endParaRPr 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94" name="Group 9"/>
                <p:cNvGrpSpPr/>
                <p:nvPr/>
              </p:nvGrpSpPr>
              <p:grpSpPr>
                <a:xfrm>
                  <a:off x="2184399" y="1981200"/>
                  <a:ext cx="4876800" cy="1066800"/>
                  <a:chOff x="2192866" y="1650999"/>
                  <a:chExt cx="4876800" cy="1066800"/>
                </a:xfrm>
              </p:grpSpPr>
              <p:sp>
                <p:nvSpPr>
                  <p:cNvPr id="234" name="Rounded Rectangle 6"/>
                  <p:cNvSpPr/>
                  <p:nvPr/>
                </p:nvSpPr>
                <p:spPr>
                  <a:xfrm>
                    <a:off x="2192866" y="1650999"/>
                    <a:ext cx="4876800" cy="10668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Pilot Framework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Rounded Rectangle 7"/>
                  <p:cNvSpPr/>
                  <p:nvPr/>
                </p:nvSpPr>
                <p:spPr>
                  <a:xfrm>
                    <a:off x="2497666" y="2040466"/>
                    <a:ext cx="1600200" cy="609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sq">
                    <a:solidFill>
                      <a:schemeClr val="tx1"/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BigData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Manager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6" name="Rounded Rectangle 8"/>
                  <p:cNvSpPr/>
                  <p:nvPr/>
                </p:nvSpPr>
                <p:spPr>
                  <a:xfrm>
                    <a:off x="5240866" y="2040466"/>
                    <a:ext cx="1600200" cy="609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sq">
                    <a:solidFill>
                      <a:schemeClr val="tx1"/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BigJob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Manager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</p:grpSp>
            <p:grpSp>
              <p:nvGrpSpPr>
                <p:cNvPr id="195" name="Group 14"/>
                <p:cNvGrpSpPr/>
                <p:nvPr/>
              </p:nvGrpSpPr>
              <p:grpSpPr>
                <a:xfrm>
                  <a:off x="2412999" y="821266"/>
                  <a:ext cx="4419600" cy="1159934"/>
                  <a:chOff x="1143000" y="4800600"/>
                  <a:chExt cx="4419600" cy="1159934"/>
                </a:xfrm>
              </p:grpSpPr>
              <p:sp>
                <p:nvSpPr>
                  <p:cNvPr id="230" name="Down Arrow 229"/>
                  <p:cNvSpPr/>
                  <p:nvPr/>
                </p:nvSpPr>
                <p:spPr>
                  <a:xfrm>
                    <a:off x="11430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pilot-data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1" name="Down Arrow 230"/>
                  <p:cNvSpPr/>
                  <p:nvPr/>
                </p:nvSpPr>
                <p:spPr>
                  <a:xfrm>
                    <a:off x="22098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a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dd data units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2" name="Down Arrow 231"/>
                  <p:cNvSpPr/>
                  <p:nvPr/>
                </p:nvSpPr>
                <p:spPr>
                  <a:xfrm>
                    <a:off x="32766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pilot compute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3" name="Down Arrow 232"/>
                  <p:cNvSpPr/>
                  <p:nvPr/>
                </p:nvSpPr>
                <p:spPr>
                  <a:xfrm>
                    <a:off x="43434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compute units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</p:grpSp>
            <p:grpSp>
              <p:nvGrpSpPr>
                <p:cNvPr id="196" name="Group 27"/>
                <p:cNvGrpSpPr/>
                <p:nvPr/>
              </p:nvGrpSpPr>
              <p:grpSpPr>
                <a:xfrm>
                  <a:off x="2175932" y="4529668"/>
                  <a:ext cx="2226734" cy="2209800"/>
                  <a:chOff x="2192866" y="4038600"/>
                  <a:chExt cx="2226734" cy="2209800"/>
                </a:xfrm>
              </p:grpSpPr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2192866" y="4038600"/>
                    <a:ext cx="2226734" cy="2209800"/>
                  </a:xfrm>
                  <a:prstGeom prst="roundRect">
                    <a:avLst/>
                  </a:prstGeom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Resource 1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22775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Compute 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221" name="Group 21"/>
                  <p:cNvGrpSpPr/>
                  <p:nvPr/>
                </p:nvGrpSpPr>
                <p:grpSpPr>
                  <a:xfrm>
                    <a:off x="23537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27" name="Rounded Rectangle 226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8" name="Rounded Rectangle 227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9" name="Rounded Rectangle 228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MR units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  <p:sp>
                <p:nvSpPr>
                  <p:cNvPr id="222" name="Rounded Rectangle 22"/>
                  <p:cNvSpPr/>
                  <p:nvPr/>
                </p:nvSpPr>
                <p:spPr>
                  <a:xfrm>
                    <a:off x="33443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Data</a:t>
                    </a:r>
                  </a:p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223" name="Group 23"/>
                  <p:cNvGrpSpPr/>
                  <p:nvPr/>
                </p:nvGrpSpPr>
                <p:grpSpPr>
                  <a:xfrm>
                    <a:off x="34205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24" name="Rounded Rectangle 24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5" name="Rounded Rectangle 224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6" name="Rounded Rectangle 225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Data worker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7" name="Group 28"/>
                <p:cNvGrpSpPr/>
                <p:nvPr/>
              </p:nvGrpSpPr>
              <p:grpSpPr>
                <a:xfrm>
                  <a:off x="4995332" y="4529668"/>
                  <a:ext cx="2226734" cy="2209800"/>
                  <a:chOff x="2192866" y="4038600"/>
                  <a:chExt cx="2226734" cy="2209800"/>
                </a:xfrm>
              </p:grpSpPr>
              <p:sp>
                <p:nvSpPr>
                  <p:cNvPr id="208" name="Rounded Rectangle 207"/>
                  <p:cNvSpPr/>
                  <p:nvPr/>
                </p:nvSpPr>
                <p:spPr>
                  <a:xfrm>
                    <a:off x="2192866" y="4038600"/>
                    <a:ext cx="2226734" cy="2209800"/>
                  </a:xfrm>
                  <a:prstGeom prst="roundRect">
                    <a:avLst/>
                  </a:prstGeom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Resource n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09" name="Rounded Rectangle 208"/>
                  <p:cNvSpPr/>
                  <p:nvPr/>
                </p:nvSpPr>
                <p:spPr>
                  <a:xfrm>
                    <a:off x="22775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Compute 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210" name="Group 21"/>
                  <p:cNvGrpSpPr/>
                  <p:nvPr/>
                </p:nvGrpSpPr>
                <p:grpSpPr>
                  <a:xfrm>
                    <a:off x="23537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7" name="Rounded Rectangle 216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8" name="Rounded Rectangle 217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MR units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33443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Data</a:t>
                    </a:r>
                  </a:p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212" name="Group 23"/>
                  <p:cNvGrpSpPr/>
                  <p:nvPr/>
                </p:nvGrpSpPr>
                <p:grpSpPr>
                  <a:xfrm>
                    <a:off x="34205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13" name="Rounded Rectangle 212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4" name="Rounded Rectangle 213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5" name="Rounded Rectangle 214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Data worker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4478866" y="5634568"/>
                  <a:ext cx="440266" cy="158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>
                  <a:endCxn id="219" idx="0"/>
                </p:cNvCxnSpPr>
                <p:nvPr/>
              </p:nvCxnSpPr>
              <p:spPr>
                <a:xfrm rot="5400000">
                  <a:off x="2662765" y="3903134"/>
                  <a:ext cx="1253068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>
                  <a:off x="3290094" y="3277394"/>
                  <a:ext cx="1806838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>
                  <a:endCxn id="208" idx="0"/>
                </p:cNvCxnSpPr>
                <p:nvPr/>
              </p:nvCxnSpPr>
              <p:spPr>
                <a:xfrm>
                  <a:off x="3290094" y="3277394"/>
                  <a:ext cx="2818605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290094" y="3277394"/>
                  <a:ext cx="1408904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endCxn id="208" idx="0"/>
                </p:cNvCxnSpPr>
                <p:nvPr/>
              </p:nvCxnSpPr>
              <p:spPr>
                <a:xfrm rot="16200000" flipH="1">
                  <a:off x="5471582" y="3892551"/>
                  <a:ext cx="1253068" cy="211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>
                  <a:endCxn id="219" idx="0"/>
                </p:cNvCxnSpPr>
                <p:nvPr/>
              </p:nvCxnSpPr>
              <p:spPr>
                <a:xfrm rot="10800000" flipV="1">
                  <a:off x="3289299" y="3277394"/>
                  <a:ext cx="2798234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/>
                <p:cNvCxnSpPr/>
                <p:nvPr/>
              </p:nvCxnSpPr>
              <p:spPr>
                <a:xfrm rot="10800000" flipV="1">
                  <a:off x="4284137" y="3277394"/>
                  <a:ext cx="1803398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rot="10800000" flipV="1">
                  <a:off x="4698999" y="3277394"/>
                  <a:ext cx="1388534" cy="12530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/>
                <p:cNvSpPr txBox="1"/>
                <p:nvPr/>
              </p:nvSpPr>
              <p:spPr>
                <a:xfrm>
                  <a:off x="2286000" y="3657600"/>
                  <a:ext cx="1794932" cy="58477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 smtClean="0"/>
                    <a:t>Schedule data units to pilot data</a:t>
                  </a:r>
                  <a:endParaRPr lang="en-US" sz="1600" dirty="0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5257803" y="3657600"/>
                <a:ext cx="2133604" cy="58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/>
                  <a:t>Schedule compute units to pilot compute</a:t>
                </a:r>
                <a:endParaRPr lang="en-US" sz="1600" dirty="0"/>
              </a:p>
            </p:txBody>
          </p:sp>
        </p:grpSp>
        <p:sp>
          <p:nvSpPr>
            <p:cNvPr id="240" name="Rounded Rectangle 239"/>
            <p:cNvSpPr/>
            <p:nvPr/>
          </p:nvSpPr>
          <p:spPr>
            <a:xfrm>
              <a:off x="6553200" y="152400"/>
              <a:ext cx="5257800" cy="31242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6747932" y="364066"/>
              <a:ext cx="48768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MapReduce Manager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Down Arrow 279"/>
            <p:cNvSpPr/>
            <p:nvPr/>
          </p:nvSpPr>
          <p:spPr>
            <a:xfrm>
              <a:off x="8551331" y="821266"/>
              <a:ext cx="1219200" cy="1159934"/>
            </a:xfrm>
            <a:prstGeom prst="downArrow">
              <a:avLst>
                <a:gd name="adj1" fmla="val 83333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rgbClr val="17375E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sorting data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grpSp>
          <p:nvGrpSpPr>
            <p:cNvPr id="335" name="Group 334"/>
            <p:cNvGrpSpPr/>
            <p:nvPr/>
          </p:nvGrpSpPr>
          <p:grpSpPr>
            <a:xfrm>
              <a:off x="6847878" y="4059762"/>
              <a:ext cx="4810719" cy="2679706"/>
              <a:chOff x="6585416" y="3490386"/>
              <a:chExt cx="4810719" cy="2679706"/>
            </a:xfrm>
          </p:grpSpPr>
          <p:sp>
            <p:nvSpPr>
              <p:cNvPr id="285" name="Rounded Rectangle 284"/>
              <p:cNvSpPr/>
              <p:nvPr/>
            </p:nvSpPr>
            <p:spPr>
              <a:xfrm>
                <a:off x="6609162" y="4378061"/>
                <a:ext cx="934638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 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1,2, … ,n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 rot="5400000" flipH="1" flipV="1">
                <a:off x="6896497" y="5253171"/>
                <a:ext cx="38179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Rounded Rectangle 288"/>
              <p:cNvSpPr/>
              <p:nvPr/>
            </p:nvSpPr>
            <p:spPr>
              <a:xfrm>
                <a:off x="10388601" y="3490386"/>
                <a:ext cx="1007534" cy="685799"/>
              </a:xfrm>
              <a:prstGeom prst="roundRect">
                <a:avLst>
                  <a:gd name="adj" fmla="val 1889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</a:t>
                </a:r>
                <a:r>
                  <a:rPr lang="en-US" sz="1600" dirty="0">
                    <a:solidFill>
                      <a:srgbClr val="17375E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set</a:t>
                </a:r>
              </a:p>
              <a:p>
                <a:pPr algn="ctr"/>
                <a:r>
                  <a:rPr lang="en-US" sz="1600" dirty="0">
                    <a:solidFill>
                      <a:srgbClr val="17375E"/>
                    </a:solidFill>
                  </a:rPr>
                  <a:t>1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10388601" y="4229897"/>
                <a:ext cx="1007534" cy="685799"/>
              </a:xfrm>
              <a:prstGeom prst="roundRect">
                <a:avLst>
                  <a:gd name="adj" fmla="val 1889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</a:t>
                </a:r>
                <a:r>
                  <a:rPr lang="en-US" sz="1600" dirty="0">
                    <a:solidFill>
                      <a:srgbClr val="17375E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set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2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10388601" y="5484293"/>
                <a:ext cx="1007534" cy="685799"/>
              </a:xfrm>
              <a:prstGeom prst="roundRect">
                <a:avLst>
                  <a:gd name="adj" fmla="val 1889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</a:t>
                </a:r>
                <a:r>
                  <a:rPr lang="en-US" sz="1600" dirty="0">
                    <a:solidFill>
                      <a:srgbClr val="17375E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set</a:t>
                </a:r>
              </a:p>
              <a:p>
                <a:pPr algn="ctr"/>
                <a:r>
                  <a:rPr lang="en-US" sz="1600" dirty="0">
                    <a:solidFill>
                      <a:srgbClr val="17375E"/>
                    </a:solidFill>
                  </a:rPr>
                  <a:t>n</a:t>
                </a:r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6585416" y="3638550"/>
                <a:ext cx="934638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 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1,2, … ,n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293" name="Rounded Rectangle 292"/>
              <p:cNvSpPr/>
              <p:nvPr/>
            </p:nvSpPr>
            <p:spPr>
              <a:xfrm>
                <a:off x="6609162" y="5632457"/>
                <a:ext cx="934638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 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1,2, … ,n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 rot="5400000" flipH="1" flipV="1">
                <a:off x="10706497" y="5197743"/>
                <a:ext cx="38179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stCxn id="292" idx="3"/>
                <a:endCxn id="289" idx="1"/>
              </p:cNvCxnSpPr>
              <p:nvPr/>
            </p:nvCxnSpPr>
            <p:spPr>
              <a:xfrm flipV="1">
                <a:off x="7520054" y="3833286"/>
                <a:ext cx="2868547" cy="529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>
                <a:stCxn id="292" idx="3"/>
              </p:cNvCxnSpPr>
              <p:nvPr/>
            </p:nvCxnSpPr>
            <p:spPr>
              <a:xfrm>
                <a:off x="7520054" y="3886200"/>
                <a:ext cx="2868547" cy="643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>
                <a:stCxn id="292" idx="3"/>
                <a:endCxn id="291" idx="1"/>
              </p:cNvCxnSpPr>
              <p:nvPr/>
            </p:nvCxnSpPr>
            <p:spPr>
              <a:xfrm>
                <a:off x="7520054" y="3886200"/>
                <a:ext cx="2868547" cy="19409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285" idx="3"/>
                <a:endCxn id="289" idx="1"/>
              </p:cNvCxnSpPr>
              <p:nvPr/>
            </p:nvCxnSpPr>
            <p:spPr>
              <a:xfrm flipV="1">
                <a:off x="7543800" y="3833286"/>
                <a:ext cx="2844801" cy="7924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85" idx="3"/>
                <a:endCxn id="290" idx="1"/>
              </p:cNvCxnSpPr>
              <p:nvPr/>
            </p:nvCxnSpPr>
            <p:spPr>
              <a:xfrm flipV="1">
                <a:off x="7543800" y="4572797"/>
                <a:ext cx="2844801" cy="529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>
                <a:stCxn id="285" idx="3"/>
                <a:endCxn id="291" idx="1"/>
              </p:cNvCxnSpPr>
              <p:nvPr/>
            </p:nvCxnSpPr>
            <p:spPr>
              <a:xfrm>
                <a:off x="7543800" y="4625711"/>
                <a:ext cx="2844801" cy="12014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>
                <a:stCxn id="293" idx="3"/>
              </p:cNvCxnSpPr>
              <p:nvPr/>
            </p:nvCxnSpPr>
            <p:spPr>
              <a:xfrm flipV="1">
                <a:off x="7543800" y="3790951"/>
                <a:ext cx="2844801" cy="20891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>
                <a:stCxn id="293" idx="3"/>
                <a:endCxn id="290" idx="1"/>
              </p:cNvCxnSpPr>
              <p:nvPr/>
            </p:nvCxnSpPr>
            <p:spPr>
              <a:xfrm flipV="1">
                <a:off x="7543800" y="4572797"/>
                <a:ext cx="2844801" cy="13073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>
                <a:stCxn id="293" idx="3"/>
                <a:endCxn id="291" idx="1"/>
              </p:cNvCxnSpPr>
              <p:nvPr/>
            </p:nvCxnSpPr>
            <p:spPr>
              <a:xfrm flipV="1">
                <a:off x="7543800" y="5827193"/>
                <a:ext cx="2844801" cy="529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ounded Rectangle 323"/>
              <p:cNvSpPr/>
              <p:nvPr/>
            </p:nvSpPr>
            <p:spPr>
              <a:xfrm>
                <a:off x="10388601" y="5042302"/>
                <a:ext cx="934638" cy="347132"/>
              </a:xfrm>
              <a:prstGeom prst="roundRect">
                <a:avLst>
                  <a:gd name="adj" fmla="val 0"/>
                </a:avLst>
              </a:prstGeom>
              <a:noFill/>
              <a:ln w="19050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cxnSp>
            <p:nvCxnSpPr>
              <p:cNvPr id="326" name="Straight Arrow Connector 325"/>
              <p:cNvCxnSpPr>
                <a:stCxn id="292" idx="3"/>
                <a:endCxn id="324" idx="1"/>
              </p:cNvCxnSpPr>
              <p:nvPr/>
            </p:nvCxnSpPr>
            <p:spPr>
              <a:xfrm>
                <a:off x="7520054" y="3886200"/>
                <a:ext cx="2868547" cy="132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>
                <a:stCxn id="285" idx="3"/>
              </p:cNvCxnSpPr>
              <p:nvPr/>
            </p:nvCxnSpPr>
            <p:spPr>
              <a:xfrm>
                <a:off x="7543800" y="4625711"/>
                <a:ext cx="2844801" cy="5901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>
                <a:stCxn id="293" idx="3"/>
              </p:cNvCxnSpPr>
              <p:nvPr/>
            </p:nvCxnSpPr>
            <p:spPr>
              <a:xfrm flipV="1">
                <a:off x="7543800" y="5215868"/>
                <a:ext cx="2844801" cy="6642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6" name="Rounded Rectangle 6"/>
            <p:cNvSpPr/>
            <p:nvPr/>
          </p:nvSpPr>
          <p:spPr>
            <a:xfrm>
              <a:off x="6747932" y="1981200"/>
              <a:ext cx="4876800" cy="1066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Pilot Framework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7"/>
            <p:cNvSpPr/>
            <p:nvPr/>
          </p:nvSpPr>
          <p:spPr>
            <a:xfrm>
              <a:off x="8398931" y="2370664"/>
              <a:ext cx="16002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17375E"/>
                  </a:solidFill>
                </a:rPr>
                <a:t>BigData</a:t>
              </a:r>
            </a:p>
            <a:p>
              <a:pPr algn="ctr"/>
              <a:r>
                <a:rPr lang="en-US" dirty="0" smtClean="0">
                  <a:solidFill>
                    <a:srgbClr val="17375E"/>
                  </a:solidFill>
                </a:rPr>
                <a:t>Manager</a:t>
              </a:r>
              <a:endParaRPr lang="en-US" dirty="0">
                <a:solidFill>
                  <a:srgbClr val="17375E"/>
                </a:solidFill>
              </a:endParaRPr>
            </a:p>
          </p:txBody>
        </p:sp>
        <p:sp>
          <p:nvSpPr>
            <p:cNvPr id="339" name="Chevron 338"/>
            <p:cNvSpPr/>
            <p:nvPr/>
          </p:nvSpPr>
          <p:spPr>
            <a:xfrm>
              <a:off x="5562600" y="3124200"/>
              <a:ext cx="838200" cy="1159926"/>
            </a:xfrm>
            <a:prstGeom prst="chevron">
              <a:avLst>
                <a:gd name="adj" fmla="val 48737"/>
              </a:avLst>
            </a:prstGeom>
            <a:gradFill flip="none" rotWithShape="1">
              <a:gsLst>
                <a:gs pos="31000">
                  <a:schemeClr val="bg1">
                    <a:lumMod val="50000"/>
                  </a:schemeClr>
                </a:gs>
                <a:gs pos="96000">
                  <a:srgbClr val="FFFFFF"/>
                </a:gs>
                <a:gs pos="8000">
                  <a:schemeClr val="tx1">
                    <a:lumMod val="75000"/>
                    <a:lumOff val="2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762000" y="6908799"/>
              <a:ext cx="42079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Stage 1 : Map</a:t>
              </a:r>
              <a:endParaRPr lang="en-US" sz="20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7086600" y="6917266"/>
              <a:ext cx="42079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Stage 2 : Shuffle</a:t>
              </a:r>
              <a:endParaRPr lang="en-US" sz="20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3491631" y="6908799"/>
              <a:ext cx="42079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Stage 3 : Reduce</a:t>
              </a:r>
              <a:endParaRPr lang="en-US" sz="2000" dirty="0"/>
            </a:p>
          </p:txBody>
        </p:sp>
        <p:sp>
          <p:nvSpPr>
            <p:cNvPr id="344" name="Chevron 343"/>
            <p:cNvSpPr/>
            <p:nvPr/>
          </p:nvSpPr>
          <p:spPr>
            <a:xfrm>
              <a:off x="11942234" y="3124203"/>
              <a:ext cx="838200" cy="1159926"/>
            </a:xfrm>
            <a:prstGeom prst="chevron">
              <a:avLst>
                <a:gd name="adj" fmla="val 48737"/>
              </a:avLst>
            </a:prstGeom>
            <a:gradFill flip="none" rotWithShape="1">
              <a:gsLst>
                <a:gs pos="31000">
                  <a:schemeClr val="bg1">
                    <a:lumMod val="50000"/>
                  </a:schemeClr>
                </a:gs>
                <a:gs pos="96000">
                  <a:srgbClr val="FFFFFF"/>
                </a:gs>
                <a:gs pos="8000">
                  <a:schemeClr val="tx1">
                    <a:lumMod val="75000"/>
                    <a:lumOff val="2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6585414" y="3657600"/>
              <a:ext cx="15679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/>
                <a:t>n- resources</a:t>
              </a:r>
              <a:endParaRPr lang="en-US" sz="1600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395414" y="3657600"/>
              <a:ext cx="15679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/>
                <a:t>n- resources</a:t>
              </a:r>
              <a:endParaRPr lang="en-US" sz="1600" dirty="0"/>
            </a:p>
          </p:txBody>
        </p:sp>
        <p:cxnSp>
          <p:nvCxnSpPr>
            <p:cNvPr id="353" name="Elbow Connector 352"/>
            <p:cNvCxnSpPr>
              <a:stCxn id="240" idx="2"/>
              <a:endCxn id="346" idx="0"/>
            </p:cNvCxnSpPr>
            <p:nvPr/>
          </p:nvCxnSpPr>
          <p:spPr>
            <a:xfrm rot="16200000" flipH="1">
              <a:off x="9990253" y="2468446"/>
              <a:ext cx="381000" cy="19973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Elbow Connector 355"/>
            <p:cNvCxnSpPr>
              <a:stCxn id="240" idx="2"/>
              <a:endCxn id="345" idx="0"/>
            </p:cNvCxnSpPr>
            <p:nvPr/>
          </p:nvCxnSpPr>
          <p:spPr>
            <a:xfrm rot="5400000">
              <a:off x="8085254" y="2560754"/>
              <a:ext cx="381000" cy="181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152393" y="152400"/>
            <a:ext cx="18135614" cy="7164976"/>
            <a:chOff x="152393" y="152400"/>
            <a:chExt cx="18135614" cy="7164976"/>
          </a:xfrm>
        </p:grpSpPr>
        <p:grpSp>
          <p:nvGrpSpPr>
            <p:cNvPr id="7" name="Group 188"/>
            <p:cNvGrpSpPr/>
            <p:nvPr/>
          </p:nvGrpSpPr>
          <p:grpSpPr>
            <a:xfrm>
              <a:off x="12877800" y="152400"/>
              <a:ext cx="5410207" cy="6587068"/>
              <a:chOff x="1981200" y="152400"/>
              <a:chExt cx="5410207" cy="6587068"/>
            </a:xfrm>
          </p:grpSpPr>
          <p:grpSp>
            <p:nvGrpSpPr>
              <p:cNvPr id="8" name="Group 90"/>
              <p:cNvGrpSpPr/>
              <p:nvPr/>
            </p:nvGrpSpPr>
            <p:grpSpPr>
              <a:xfrm>
                <a:off x="1981200" y="152400"/>
                <a:ext cx="5257800" cy="6587068"/>
                <a:chOff x="1981200" y="152400"/>
                <a:chExt cx="5257800" cy="6587068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981200" y="152400"/>
                  <a:ext cx="5257800" cy="31242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2175932" y="364066"/>
                  <a:ext cx="4876800" cy="457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</a:rPr>
                    <a:t>MapReduce Manager</a:t>
                  </a:r>
                  <a:endParaRPr 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" name="Group 9"/>
                <p:cNvGrpSpPr/>
                <p:nvPr/>
              </p:nvGrpSpPr>
              <p:grpSpPr>
                <a:xfrm>
                  <a:off x="2184399" y="1981200"/>
                  <a:ext cx="4876800" cy="1066800"/>
                  <a:chOff x="2192866" y="1650999"/>
                  <a:chExt cx="4876800" cy="1066800"/>
                </a:xfrm>
              </p:grpSpPr>
              <p:sp>
                <p:nvSpPr>
                  <p:cNvPr id="234" name="Rounded Rectangle 6"/>
                  <p:cNvSpPr/>
                  <p:nvPr/>
                </p:nvSpPr>
                <p:spPr>
                  <a:xfrm>
                    <a:off x="2192866" y="1650999"/>
                    <a:ext cx="4876800" cy="10668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Pilot Framework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Rounded Rectangle 7"/>
                  <p:cNvSpPr/>
                  <p:nvPr/>
                </p:nvSpPr>
                <p:spPr>
                  <a:xfrm>
                    <a:off x="2497666" y="2040466"/>
                    <a:ext cx="1600200" cy="609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sq">
                    <a:solidFill>
                      <a:schemeClr val="tx1"/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BigData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Manager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6" name="Rounded Rectangle 8"/>
                  <p:cNvSpPr/>
                  <p:nvPr/>
                </p:nvSpPr>
                <p:spPr>
                  <a:xfrm>
                    <a:off x="5240866" y="2040466"/>
                    <a:ext cx="1600200" cy="609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sq">
                    <a:solidFill>
                      <a:schemeClr val="tx1"/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BigJob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Manager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</p:grpSp>
            <p:grpSp>
              <p:nvGrpSpPr>
                <p:cNvPr id="10" name="Group 14"/>
                <p:cNvGrpSpPr/>
                <p:nvPr/>
              </p:nvGrpSpPr>
              <p:grpSpPr>
                <a:xfrm>
                  <a:off x="2412999" y="821266"/>
                  <a:ext cx="4419600" cy="1159934"/>
                  <a:chOff x="1143000" y="4800600"/>
                  <a:chExt cx="4419600" cy="1159934"/>
                </a:xfrm>
              </p:grpSpPr>
              <p:sp>
                <p:nvSpPr>
                  <p:cNvPr id="230" name="Down Arrow 229"/>
                  <p:cNvSpPr/>
                  <p:nvPr/>
                </p:nvSpPr>
                <p:spPr>
                  <a:xfrm>
                    <a:off x="11430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pilot-data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1" name="Down Arrow 230"/>
                  <p:cNvSpPr/>
                  <p:nvPr/>
                </p:nvSpPr>
                <p:spPr>
                  <a:xfrm>
                    <a:off x="22098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a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dd data units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2" name="Down Arrow 231"/>
                  <p:cNvSpPr/>
                  <p:nvPr/>
                </p:nvSpPr>
                <p:spPr>
                  <a:xfrm>
                    <a:off x="32766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pilot compute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33" name="Down Arrow 232"/>
                  <p:cNvSpPr/>
                  <p:nvPr/>
                </p:nvSpPr>
                <p:spPr>
                  <a:xfrm>
                    <a:off x="43434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compute units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</p:grpSp>
            <p:grpSp>
              <p:nvGrpSpPr>
                <p:cNvPr id="11" name="Group 27"/>
                <p:cNvGrpSpPr/>
                <p:nvPr/>
              </p:nvGrpSpPr>
              <p:grpSpPr>
                <a:xfrm>
                  <a:off x="2175932" y="4529668"/>
                  <a:ext cx="2226734" cy="2209800"/>
                  <a:chOff x="2192866" y="4038600"/>
                  <a:chExt cx="2226734" cy="2209800"/>
                </a:xfrm>
              </p:grpSpPr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2192866" y="4038600"/>
                    <a:ext cx="2226734" cy="2209800"/>
                  </a:xfrm>
                  <a:prstGeom prst="roundRect">
                    <a:avLst/>
                  </a:prstGeom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Resource 1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22775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Compute 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2" name="Group 21"/>
                  <p:cNvGrpSpPr/>
                  <p:nvPr/>
                </p:nvGrpSpPr>
                <p:grpSpPr>
                  <a:xfrm>
                    <a:off x="23537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27" name="Rounded Rectangle 226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8" name="Rounded Rectangle 227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9" name="Rounded Rectangle 228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MR units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  <p:sp>
                <p:nvSpPr>
                  <p:cNvPr id="222" name="Rounded Rectangle 22"/>
                  <p:cNvSpPr/>
                  <p:nvPr/>
                </p:nvSpPr>
                <p:spPr>
                  <a:xfrm>
                    <a:off x="33443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Data</a:t>
                    </a:r>
                  </a:p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3" name="Group 23"/>
                  <p:cNvGrpSpPr/>
                  <p:nvPr/>
                </p:nvGrpSpPr>
                <p:grpSpPr>
                  <a:xfrm>
                    <a:off x="34205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24" name="Rounded Rectangle 24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5" name="Rounded Rectangle 224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26" name="Rounded Rectangle 225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Data </a:t>
                      </a:r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worker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" name="Group 28"/>
                <p:cNvGrpSpPr/>
                <p:nvPr/>
              </p:nvGrpSpPr>
              <p:grpSpPr>
                <a:xfrm>
                  <a:off x="4995332" y="4529668"/>
                  <a:ext cx="2226734" cy="2209800"/>
                  <a:chOff x="2192866" y="4038600"/>
                  <a:chExt cx="2226734" cy="2209800"/>
                </a:xfrm>
              </p:grpSpPr>
              <p:sp>
                <p:nvSpPr>
                  <p:cNvPr id="208" name="Rounded Rectangle 207"/>
                  <p:cNvSpPr/>
                  <p:nvPr/>
                </p:nvSpPr>
                <p:spPr>
                  <a:xfrm>
                    <a:off x="2192866" y="4038600"/>
                    <a:ext cx="2226734" cy="2209800"/>
                  </a:xfrm>
                  <a:prstGeom prst="roundRect">
                    <a:avLst/>
                  </a:prstGeom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Resource n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209" name="Rounded Rectangle 208"/>
                  <p:cNvSpPr/>
                  <p:nvPr/>
                </p:nvSpPr>
                <p:spPr>
                  <a:xfrm>
                    <a:off x="22775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Compute 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5" name="Group 21"/>
                  <p:cNvGrpSpPr/>
                  <p:nvPr/>
                </p:nvGrpSpPr>
                <p:grpSpPr>
                  <a:xfrm>
                    <a:off x="23537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7" name="Rounded Rectangle 216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8" name="Rounded Rectangle 217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MR units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33443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Data</a:t>
                    </a:r>
                  </a:p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6" name="Group 23"/>
                  <p:cNvGrpSpPr/>
                  <p:nvPr/>
                </p:nvGrpSpPr>
                <p:grpSpPr>
                  <a:xfrm>
                    <a:off x="34205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213" name="Rounded Rectangle 212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4" name="Rounded Rectangle 213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215" name="Rounded Rectangle 214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Data </a:t>
                      </a:r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worker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4478866" y="5634568"/>
                  <a:ext cx="440266" cy="158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>
                  <a:endCxn id="219" idx="0"/>
                </p:cNvCxnSpPr>
                <p:nvPr/>
              </p:nvCxnSpPr>
              <p:spPr>
                <a:xfrm rot="5400000">
                  <a:off x="2662765" y="3903134"/>
                  <a:ext cx="1253068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>
                  <a:off x="3290094" y="3277394"/>
                  <a:ext cx="1806838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>
                  <a:endCxn id="208" idx="0"/>
                </p:cNvCxnSpPr>
                <p:nvPr/>
              </p:nvCxnSpPr>
              <p:spPr>
                <a:xfrm>
                  <a:off x="3290094" y="3277394"/>
                  <a:ext cx="2818605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290094" y="3277394"/>
                  <a:ext cx="1408904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endCxn id="208" idx="0"/>
                </p:cNvCxnSpPr>
                <p:nvPr/>
              </p:nvCxnSpPr>
              <p:spPr>
                <a:xfrm rot="16200000" flipH="1">
                  <a:off x="5471582" y="3892551"/>
                  <a:ext cx="1253068" cy="211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>
                  <a:endCxn id="219" idx="0"/>
                </p:cNvCxnSpPr>
                <p:nvPr/>
              </p:nvCxnSpPr>
              <p:spPr>
                <a:xfrm rot="10800000" flipV="1">
                  <a:off x="3289299" y="3277394"/>
                  <a:ext cx="2798234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/>
                <p:cNvCxnSpPr/>
                <p:nvPr/>
              </p:nvCxnSpPr>
              <p:spPr>
                <a:xfrm rot="10800000" flipV="1">
                  <a:off x="4284137" y="3277394"/>
                  <a:ext cx="1803398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rot="10800000" flipV="1">
                  <a:off x="4698999" y="3277394"/>
                  <a:ext cx="1388534" cy="12530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/>
                <p:cNvSpPr txBox="1"/>
                <p:nvPr/>
              </p:nvSpPr>
              <p:spPr>
                <a:xfrm>
                  <a:off x="2286000" y="3657600"/>
                  <a:ext cx="1794932" cy="58477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 smtClean="0"/>
                    <a:t>Schedule data units to pilot data</a:t>
                  </a:r>
                  <a:endParaRPr lang="en-US" sz="1600" dirty="0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5257803" y="3657600"/>
                <a:ext cx="2133604" cy="58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/>
                  <a:t>Schedule compute units to pilot compute</a:t>
                </a:r>
                <a:endParaRPr lang="en-US" sz="1600" dirty="0"/>
              </a:p>
            </p:txBody>
          </p:sp>
        </p:grpSp>
        <p:sp>
          <p:nvSpPr>
            <p:cNvPr id="240" name="Rounded Rectangle 239"/>
            <p:cNvSpPr/>
            <p:nvPr/>
          </p:nvSpPr>
          <p:spPr>
            <a:xfrm>
              <a:off x="6553200" y="152400"/>
              <a:ext cx="5257800" cy="31242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6747932" y="364066"/>
              <a:ext cx="48768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MapReduce Manager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Down Arrow 279"/>
            <p:cNvSpPr/>
            <p:nvPr/>
          </p:nvSpPr>
          <p:spPr>
            <a:xfrm>
              <a:off x="8551331" y="821266"/>
              <a:ext cx="1219200" cy="1159934"/>
            </a:xfrm>
            <a:prstGeom prst="downArrow">
              <a:avLst>
                <a:gd name="adj1" fmla="val 83333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rgbClr val="17375E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sorting data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grpSp>
          <p:nvGrpSpPr>
            <p:cNvPr id="17" name="Group 334"/>
            <p:cNvGrpSpPr/>
            <p:nvPr/>
          </p:nvGrpSpPr>
          <p:grpSpPr>
            <a:xfrm>
              <a:off x="6847878" y="4059762"/>
              <a:ext cx="4810719" cy="2679706"/>
              <a:chOff x="6585416" y="3490386"/>
              <a:chExt cx="4810719" cy="2679706"/>
            </a:xfrm>
          </p:grpSpPr>
          <p:sp>
            <p:nvSpPr>
              <p:cNvPr id="285" name="Rounded Rectangle 284"/>
              <p:cNvSpPr/>
              <p:nvPr/>
            </p:nvSpPr>
            <p:spPr>
              <a:xfrm>
                <a:off x="6609162" y="4378061"/>
                <a:ext cx="934638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 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1,2, … N</a:t>
                </a:r>
                <a:r>
                  <a:rPr lang="en-US" sz="1600" baseline="-25000" dirty="0" smtClean="0">
                    <a:solidFill>
                      <a:srgbClr val="17375E"/>
                    </a:solidFill>
                  </a:rPr>
                  <a:t>R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 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 rot="5400000" flipH="1" flipV="1">
                <a:off x="6896497" y="5253171"/>
                <a:ext cx="38179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Rounded Rectangle 288"/>
              <p:cNvSpPr/>
              <p:nvPr/>
            </p:nvSpPr>
            <p:spPr>
              <a:xfrm>
                <a:off x="10388601" y="3490386"/>
                <a:ext cx="1007534" cy="685799"/>
              </a:xfrm>
              <a:prstGeom prst="roundRect">
                <a:avLst>
                  <a:gd name="adj" fmla="val 1889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</a:t>
                </a:r>
                <a:r>
                  <a:rPr lang="en-US" sz="1600" dirty="0">
                    <a:solidFill>
                      <a:srgbClr val="17375E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set</a:t>
                </a:r>
              </a:p>
              <a:p>
                <a:pPr algn="ctr"/>
                <a:r>
                  <a:rPr lang="en-US" sz="1600" dirty="0">
                    <a:solidFill>
                      <a:srgbClr val="17375E"/>
                    </a:solidFill>
                  </a:rPr>
                  <a:t>1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10388601" y="4229897"/>
                <a:ext cx="1007534" cy="685799"/>
              </a:xfrm>
              <a:prstGeom prst="roundRect">
                <a:avLst>
                  <a:gd name="adj" fmla="val 1889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</a:t>
                </a:r>
                <a:r>
                  <a:rPr lang="en-US" sz="1600" dirty="0">
                    <a:solidFill>
                      <a:srgbClr val="17375E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set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2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10388601" y="5484293"/>
                <a:ext cx="1007534" cy="685799"/>
              </a:xfrm>
              <a:prstGeom prst="roundRect">
                <a:avLst>
                  <a:gd name="adj" fmla="val 1889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</a:t>
                </a:r>
                <a:r>
                  <a:rPr lang="en-US" sz="1600" dirty="0">
                    <a:solidFill>
                      <a:srgbClr val="17375E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set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N</a:t>
                </a:r>
                <a:r>
                  <a:rPr lang="en-US" sz="1600" baseline="-25000" dirty="0" smtClean="0">
                    <a:solidFill>
                      <a:srgbClr val="17375E"/>
                    </a:solidFill>
                  </a:rPr>
                  <a:t>R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6585416" y="3638550"/>
                <a:ext cx="934638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 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1,2, … N</a:t>
                </a:r>
                <a:r>
                  <a:rPr lang="en-US" sz="1600" baseline="-25000" dirty="0" smtClean="0">
                    <a:solidFill>
                      <a:srgbClr val="17375E"/>
                    </a:solidFill>
                  </a:rPr>
                  <a:t>R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 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293" name="Rounded Rectangle 292"/>
              <p:cNvSpPr/>
              <p:nvPr/>
            </p:nvSpPr>
            <p:spPr>
              <a:xfrm>
                <a:off x="6609162" y="5632457"/>
                <a:ext cx="934638" cy="4953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Data </a:t>
                </a:r>
              </a:p>
              <a:p>
                <a:pPr algn="ctr"/>
                <a:r>
                  <a:rPr lang="en-US" sz="1600" dirty="0" smtClean="0">
                    <a:solidFill>
                      <a:srgbClr val="17375E"/>
                    </a:solidFill>
                  </a:rPr>
                  <a:t>1,2, … N</a:t>
                </a:r>
                <a:r>
                  <a:rPr lang="en-US" sz="1600" baseline="-25000" dirty="0" smtClean="0">
                    <a:solidFill>
                      <a:srgbClr val="17375E"/>
                    </a:solidFill>
                  </a:rPr>
                  <a:t>R</a:t>
                </a:r>
                <a:r>
                  <a:rPr lang="en-US" sz="1600" dirty="0" smtClean="0">
                    <a:solidFill>
                      <a:srgbClr val="17375E"/>
                    </a:solidFill>
                  </a:rPr>
                  <a:t> </a:t>
                </a:r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 rot="5400000" flipH="1" flipV="1">
                <a:off x="10706497" y="5197743"/>
                <a:ext cx="38179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stCxn id="292" idx="3"/>
                <a:endCxn id="289" idx="1"/>
              </p:cNvCxnSpPr>
              <p:nvPr/>
            </p:nvCxnSpPr>
            <p:spPr>
              <a:xfrm flipV="1">
                <a:off x="7520054" y="3833286"/>
                <a:ext cx="2868547" cy="529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>
                <a:stCxn id="292" idx="3"/>
              </p:cNvCxnSpPr>
              <p:nvPr/>
            </p:nvCxnSpPr>
            <p:spPr>
              <a:xfrm>
                <a:off x="7520054" y="3886200"/>
                <a:ext cx="2868547" cy="643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>
                <a:stCxn id="292" idx="3"/>
                <a:endCxn id="291" idx="1"/>
              </p:cNvCxnSpPr>
              <p:nvPr/>
            </p:nvCxnSpPr>
            <p:spPr>
              <a:xfrm>
                <a:off x="7520054" y="3886200"/>
                <a:ext cx="2868547" cy="19409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285" idx="3"/>
                <a:endCxn id="289" idx="1"/>
              </p:cNvCxnSpPr>
              <p:nvPr/>
            </p:nvCxnSpPr>
            <p:spPr>
              <a:xfrm flipV="1">
                <a:off x="7543800" y="3833286"/>
                <a:ext cx="2844801" cy="7924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85" idx="3"/>
                <a:endCxn id="290" idx="1"/>
              </p:cNvCxnSpPr>
              <p:nvPr/>
            </p:nvCxnSpPr>
            <p:spPr>
              <a:xfrm flipV="1">
                <a:off x="7543800" y="4572797"/>
                <a:ext cx="2844801" cy="529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>
                <a:stCxn id="285" idx="3"/>
                <a:endCxn id="291" idx="1"/>
              </p:cNvCxnSpPr>
              <p:nvPr/>
            </p:nvCxnSpPr>
            <p:spPr>
              <a:xfrm>
                <a:off x="7543800" y="4625711"/>
                <a:ext cx="2844801" cy="12014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>
                <a:stCxn id="293" idx="3"/>
              </p:cNvCxnSpPr>
              <p:nvPr/>
            </p:nvCxnSpPr>
            <p:spPr>
              <a:xfrm flipV="1">
                <a:off x="7543800" y="3790951"/>
                <a:ext cx="2844801" cy="20891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>
                <a:stCxn id="293" idx="3"/>
                <a:endCxn id="290" idx="1"/>
              </p:cNvCxnSpPr>
              <p:nvPr/>
            </p:nvCxnSpPr>
            <p:spPr>
              <a:xfrm flipV="1">
                <a:off x="7543800" y="4572797"/>
                <a:ext cx="2844801" cy="13073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>
                <a:stCxn id="293" idx="3"/>
                <a:endCxn id="291" idx="1"/>
              </p:cNvCxnSpPr>
              <p:nvPr/>
            </p:nvCxnSpPr>
            <p:spPr>
              <a:xfrm flipV="1">
                <a:off x="7543800" y="5827193"/>
                <a:ext cx="2844801" cy="529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ounded Rectangle 323"/>
              <p:cNvSpPr/>
              <p:nvPr/>
            </p:nvSpPr>
            <p:spPr>
              <a:xfrm>
                <a:off x="10388601" y="5042302"/>
                <a:ext cx="934638" cy="347132"/>
              </a:xfrm>
              <a:prstGeom prst="roundRect">
                <a:avLst>
                  <a:gd name="adj" fmla="val 0"/>
                </a:avLst>
              </a:prstGeom>
              <a:noFill/>
              <a:ln w="19050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600" dirty="0">
                  <a:solidFill>
                    <a:srgbClr val="17375E"/>
                  </a:solidFill>
                </a:endParaRPr>
              </a:p>
            </p:txBody>
          </p:sp>
          <p:cxnSp>
            <p:nvCxnSpPr>
              <p:cNvPr id="326" name="Straight Arrow Connector 325"/>
              <p:cNvCxnSpPr>
                <a:stCxn id="292" idx="3"/>
                <a:endCxn id="324" idx="1"/>
              </p:cNvCxnSpPr>
              <p:nvPr/>
            </p:nvCxnSpPr>
            <p:spPr>
              <a:xfrm>
                <a:off x="7520054" y="3886200"/>
                <a:ext cx="2868547" cy="132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>
                <a:stCxn id="285" idx="3"/>
              </p:cNvCxnSpPr>
              <p:nvPr/>
            </p:nvCxnSpPr>
            <p:spPr>
              <a:xfrm>
                <a:off x="7543800" y="4625711"/>
                <a:ext cx="2844801" cy="5901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>
                <a:stCxn id="293" idx="3"/>
              </p:cNvCxnSpPr>
              <p:nvPr/>
            </p:nvCxnSpPr>
            <p:spPr>
              <a:xfrm flipV="1">
                <a:off x="7543800" y="5215868"/>
                <a:ext cx="2844801" cy="6642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6" name="Rounded Rectangle 6"/>
            <p:cNvSpPr/>
            <p:nvPr/>
          </p:nvSpPr>
          <p:spPr>
            <a:xfrm>
              <a:off x="6747932" y="1981200"/>
              <a:ext cx="4876800" cy="1066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Pilot Framework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7"/>
            <p:cNvSpPr/>
            <p:nvPr/>
          </p:nvSpPr>
          <p:spPr>
            <a:xfrm>
              <a:off x="8398931" y="2370664"/>
              <a:ext cx="16002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17375E"/>
                  </a:solidFill>
                </a:rPr>
                <a:t>BigData</a:t>
              </a:r>
            </a:p>
            <a:p>
              <a:pPr algn="ctr"/>
              <a:r>
                <a:rPr lang="en-US" dirty="0" smtClean="0">
                  <a:solidFill>
                    <a:srgbClr val="17375E"/>
                  </a:solidFill>
                </a:rPr>
                <a:t>Manager</a:t>
              </a:r>
              <a:endParaRPr lang="en-US" dirty="0">
                <a:solidFill>
                  <a:srgbClr val="17375E"/>
                </a:solidFill>
              </a:endParaRPr>
            </a:p>
          </p:txBody>
        </p:sp>
        <p:sp>
          <p:nvSpPr>
            <p:cNvPr id="339" name="Chevron 338"/>
            <p:cNvSpPr/>
            <p:nvPr/>
          </p:nvSpPr>
          <p:spPr>
            <a:xfrm>
              <a:off x="5659966" y="3124200"/>
              <a:ext cx="838200" cy="1159926"/>
            </a:xfrm>
            <a:prstGeom prst="chevron">
              <a:avLst>
                <a:gd name="adj" fmla="val 48737"/>
              </a:avLst>
            </a:prstGeom>
            <a:gradFill flip="none" rotWithShape="1">
              <a:gsLst>
                <a:gs pos="31000">
                  <a:schemeClr val="bg1">
                    <a:lumMod val="50000"/>
                  </a:schemeClr>
                </a:gs>
                <a:gs pos="96000">
                  <a:srgbClr val="FFFFFF"/>
                </a:gs>
                <a:gs pos="8000">
                  <a:schemeClr val="tx1">
                    <a:lumMod val="75000"/>
                    <a:lumOff val="2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762000" y="6908799"/>
              <a:ext cx="42079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Stage 1 : Map</a:t>
              </a:r>
              <a:endParaRPr lang="en-US" sz="20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7086600" y="6917266"/>
              <a:ext cx="42079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Stage 2 : Shuffle</a:t>
              </a:r>
              <a:endParaRPr lang="en-US" sz="20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3491631" y="6908799"/>
              <a:ext cx="42079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Stage 3 : Reduce</a:t>
              </a:r>
              <a:endParaRPr lang="en-US" sz="2000" dirty="0"/>
            </a:p>
          </p:txBody>
        </p:sp>
        <p:sp>
          <p:nvSpPr>
            <p:cNvPr id="344" name="Chevron 343"/>
            <p:cNvSpPr/>
            <p:nvPr/>
          </p:nvSpPr>
          <p:spPr>
            <a:xfrm>
              <a:off x="12039600" y="3124203"/>
              <a:ext cx="838200" cy="1159926"/>
            </a:xfrm>
            <a:prstGeom prst="chevron">
              <a:avLst>
                <a:gd name="adj" fmla="val 48737"/>
              </a:avLst>
            </a:prstGeom>
            <a:gradFill flip="none" rotWithShape="1">
              <a:gsLst>
                <a:gs pos="31000">
                  <a:schemeClr val="bg1">
                    <a:lumMod val="50000"/>
                  </a:schemeClr>
                </a:gs>
                <a:gs pos="96000">
                  <a:srgbClr val="FFFFFF"/>
                </a:gs>
                <a:gs pos="8000">
                  <a:schemeClr val="tx1">
                    <a:lumMod val="75000"/>
                    <a:lumOff val="2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6585414" y="3657600"/>
              <a:ext cx="15679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/>
                <a:t>n- resources</a:t>
              </a:r>
              <a:endParaRPr lang="en-US" sz="1600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395414" y="3657600"/>
              <a:ext cx="15679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/>
                <a:t>n- resources</a:t>
              </a:r>
              <a:endParaRPr lang="en-US" sz="1600" dirty="0"/>
            </a:p>
          </p:txBody>
        </p:sp>
        <p:cxnSp>
          <p:nvCxnSpPr>
            <p:cNvPr id="353" name="Elbow Connector 352"/>
            <p:cNvCxnSpPr>
              <a:stCxn id="240" idx="2"/>
              <a:endCxn id="346" idx="0"/>
            </p:cNvCxnSpPr>
            <p:nvPr/>
          </p:nvCxnSpPr>
          <p:spPr>
            <a:xfrm rot="16200000" flipH="1">
              <a:off x="9990253" y="2468446"/>
              <a:ext cx="381000" cy="19973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Elbow Connector 355"/>
            <p:cNvCxnSpPr>
              <a:stCxn id="240" idx="2"/>
              <a:endCxn id="345" idx="0"/>
            </p:cNvCxnSpPr>
            <p:nvPr/>
          </p:nvCxnSpPr>
          <p:spPr>
            <a:xfrm rot="5400000">
              <a:off x="8085254" y="2560754"/>
              <a:ext cx="381000" cy="181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88"/>
            <p:cNvGrpSpPr/>
            <p:nvPr/>
          </p:nvGrpSpPr>
          <p:grpSpPr>
            <a:xfrm>
              <a:off x="152393" y="152400"/>
              <a:ext cx="5410207" cy="6587068"/>
              <a:chOff x="1981200" y="152400"/>
              <a:chExt cx="5410207" cy="6587068"/>
            </a:xfrm>
          </p:grpSpPr>
          <p:grpSp>
            <p:nvGrpSpPr>
              <p:cNvPr id="115" name="Group 90"/>
              <p:cNvGrpSpPr/>
              <p:nvPr/>
            </p:nvGrpSpPr>
            <p:grpSpPr>
              <a:xfrm>
                <a:off x="1981200" y="152400"/>
                <a:ext cx="5257800" cy="6587068"/>
                <a:chOff x="1981200" y="152400"/>
                <a:chExt cx="5257800" cy="6587068"/>
              </a:xfrm>
            </p:grpSpPr>
            <p:sp>
              <p:nvSpPr>
                <p:cNvPr id="117" name="Rounded Rectangle 116"/>
                <p:cNvSpPr/>
                <p:nvPr/>
              </p:nvSpPr>
              <p:spPr>
                <a:xfrm>
                  <a:off x="1981200" y="152400"/>
                  <a:ext cx="5257800" cy="31242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2175932" y="364066"/>
                  <a:ext cx="4876800" cy="457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</a:rPr>
                    <a:t>MapReduce Manager</a:t>
                  </a:r>
                  <a:endParaRPr 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9" name="Group 9"/>
                <p:cNvGrpSpPr/>
                <p:nvPr/>
              </p:nvGrpSpPr>
              <p:grpSpPr>
                <a:xfrm>
                  <a:off x="2184399" y="1981200"/>
                  <a:ext cx="4876800" cy="1066800"/>
                  <a:chOff x="2192866" y="1650999"/>
                  <a:chExt cx="4876800" cy="1066800"/>
                </a:xfrm>
              </p:grpSpPr>
              <p:sp>
                <p:nvSpPr>
                  <p:cNvPr id="174" name="Rounded Rectangle 6"/>
                  <p:cNvSpPr/>
                  <p:nvPr/>
                </p:nvSpPr>
                <p:spPr>
                  <a:xfrm>
                    <a:off x="2192866" y="1650999"/>
                    <a:ext cx="4876800" cy="10668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Pilot Framework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5" name="Rounded Rectangle 7"/>
                  <p:cNvSpPr/>
                  <p:nvPr/>
                </p:nvSpPr>
                <p:spPr>
                  <a:xfrm>
                    <a:off x="2497666" y="2040466"/>
                    <a:ext cx="1600200" cy="609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sq">
                    <a:solidFill>
                      <a:schemeClr val="tx1"/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BigData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Manager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176" name="Rounded Rectangle 8"/>
                  <p:cNvSpPr/>
                  <p:nvPr/>
                </p:nvSpPr>
                <p:spPr>
                  <a:xfrm>
                    <a:off x="5240866" y="2040466"/>
                    <a:ext cx="1600200" cy="609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sq">
                    <a:solidFill>
                      <a:schemeClr val="tx1"/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BigJob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Manager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</p:grpSp>
            <p:grpSp>
              <p:nvGrpSpPr>
                <p:cNvPr id="120" name="Group 14"/>
                <p:cNvGrpSpPr/>
                <p:nvPr/>
              </p:nvGrpSpPr>
              <p:grpSpPr>
                <a:xfrm>
                  <a:off x="2412999" y="821266"/>
                  <a:ext cx="4419600" cy="1159934"/>
                  <a:chOff x="1143000" y="4800600"/>
                  <a:chExt cx="4419600" cy="1159934"/>
                </a:xfrm>
              </p:grpSpPr>
              <p:sp>
                <p:nvSpPr>
                  <p:cNvPr id="165" name="Down Arrow 164"/>
                  <p:cNvSpPr/>
                  <p:nvPr/>
                </p:nvSpPr>
                <p:spPr>
                  <a:xfrm>
                    <a:off x="11430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pilot-data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166" name="Down Arrow 165"/>
                  <p:cNvSpPr/>
                  <p:nvPr/>
                </p:nvSpPr>
                <p:spPr>
                  <a:xfrm>
                    <a:off x="22098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a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dd data units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167" name="Down Arrow 166"/>
                  <p:cNvSpPr/>
                  <p:nvPr/>
                </p:nvSpPr>
                <p:spPr>
                  <a:xfrm>
                    <a:off x="32766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pilot compute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173" name="Down Arrow 172"/>
                  <p:cNvSpPr/>
                  <p:nvPr/>
                </p:nvSpPr>
                <p:spPr>
                  <a:xfrm>
                    <a:off x="4343400" y="4800600"/>
                    <a:ext cx="1219200" cy="1159934"/>
                  </a:xfrm>
                  <a:prstGeom prst="downArrow">
                    <a:avLst>
                      <a:gd name="adj1" fmla="val 83333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17375E"/>
                        </a:solidFill>
                      </a:rPr>
                      <a:t>c</a:t>
                    </a:r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reate compute units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</p:grpSp>
            <p:grpSp>
              <p:nvGrpSpPr>
                <p:cNvPr id="121" name="Group 27"/>
                <p:cNvGrpSpPr/>
                <p:nvPr/>
              </p:nvGrpSpPr>
              <p:grpSpPr>
                <a:xfrm>
                  <a:off x="2175932" y="4529668"/>
                  <a:ext cx="2226734" cy="2209800"/>
                  <a:chOff x="2192866" y="4038600"/>
                  <a:chExt cx="2226734" cy="2209800"/>
                </a:xfrm>
              </p:grpSpPr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2192866" y="4038600"/>
                    <a:ext cx="2226734" cy="2209800"/>
                  </a:xfrm>
                  <a:prstGeom prst="roundRect">
                    <a:avLst/>
                  </a:prstGeom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Resource 1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22775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Compute 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49" name="Group 21"/>
                  <p:cNvGrpSpPr/>
                  <p:nvPr/>
                </p:nvGrpSpPr>
                <p:grpSpPr>
                  <a:xfrm>
                    <a:off x="23537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MR units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  <p:sp>
                <p:nvSpPr>
                  <p:cNvPr id="151" name="Rounded Rectangle 22"/>
                  <p:cNvSpPr/>
                  <p:nvPr/>
                </p:nvSpPr>
                <p:spPr>
                  <a:xfrm>
                    <a:off x="33443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Data</a:t>
                    </a:r>
                  </a:p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53" name="Group 23"/>
                  <p:cNvGrpSpPr/>
                  <p:nvPr/>
                </p:nvGrpSpPr>
                <p:grpSpPr>
                  <a:xfrm>
                    <a:off x="34205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155" name="Rounded Rectangle 24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57" name="Rounded Rectangle 156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59" name="Rounded Rectangle 158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Data </a:t>
                      </a:r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worker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22" name="Group 28"/>
                <p:cNvGrpSpPr/>
                <p:nvPr/>
              </p:nvGrpSpPr>
              <p:grpSpPr>
                <a:xfrm>
                  <a:off x="4995332" y="4529668"/>
                  <a:ext cx="2226734" cy="2209800"/>
                  <a:chOff x="2192866" y="4038600"/>
                  <a:chExt cx="2226734" cy="2209800"/>
                </a:xfrm>
              </p:grpSpPr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2192866" y="4038600"/>
                    <a:ext cx="2226734" cy="2209800"/>
                  </a:xfrm>
                  <a:prstGeom prst="roundRect">
                    <a:avLst/>
                  </a:prstGeom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dirty="0" smtClean="0">
                        <a:solidFill>
                          <a:srgbClr val="17375E"/>
                        </a:solidFill>
                      </a:rPr>
                      <a:t>Resource n</a:t>
                    </a:r>
                    <a:endParaRPr lang="en-US" dirty="0">
                      <a:solidFill>
                        <a:srgbClr val="17375E"/>
                      </a:solidFill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2775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Compute 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35" name="Group 21"/>
                  <p:cNvGrpSpPr/>
                  <p:nvPr/>
                </p:nvGrpSpPr>
                <p:grpSpPr>
                  <a:xfrm>
                    <a:off x="23537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141" name="Rounded Rectangle 140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42" name="Rounded Rectangle 141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46" name="Rounded Rectangle 145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MR units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3344333" y="4665134"/>
                    <a:ext cx="1007534" cy="13716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Data</a:t>
                    </a:r>
                  </a:p>
                  <a:p>
                    <a:pPr algn="ctr"/>
                    <a:r>
                      <a:rPr lang="en-US" sz="1600" dirty="0" smtClean="0">
                        <a:solidFill>
                          <a:srgbClr val="17375E"/>
                        </a:solidFill>
                      </a:rPr>
                      <a:t>Pilot</a:t>
                    </a:r>
                    <a:endParaRPr lang="en-US" sz="1600" dirty="0">
                      <a:solidFill>
                        <a:srgbClr val="17375E"/>
                      </a:solidFill>
                    </a:endParaRPr>
                  </a:p>
                </p:txBody>
              </p:sp>
              <p:grpSp>
                <p:nvGrpSpPr>
                  <p:cNvPr id="137" name="Group 23"/>
                  <p:cNvGrpSpPr/>
                  <p:nvPr/>
                </p:nvGrpSpPr>
                <p:grpSpPr>
                  <a:xfrm>
                    <a:off x="3420536" y="5293790"/>
                    <a:ext cx="863601" cy="615945"/>
                    <a:chOff x="6688666" y="5200650"/>
                    <a:chExt cx="863601" cy="615945"/>
                  </a:xfrm>
                </p:grpSpPr>
                <p:sp>
                  <p:nvSpPr>
                    <p:cNvPr id="138" name="Rounded Rectangle 137"/>
                    <p:cNvSpPr/>
                    <p:nvPr/>
                  </p:nvSpPr>
                  <p:spPr>
                    <a:xfrm>
                      <a:off x="6790267" y="532129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39" name="Rounded Rectangle 138"/>
                    <p:cNvSpPr/>
                    <p:nvPr/>
                  </p:nvSpPr>
                  <p:spPr>
                    <a:xfrm>
                      <a:off x="6739465" y="5253565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  <p:sp>
                  <p:nvSpPr>
                    <p:cNvPr id="140" name="Rounded Rectangle 139"/>
                    <p:cNvSpPr/>
                    <p:nvPr/>
                  </p:nvSpPr>
                  <p:spPr>
                    <a:xfrm>
                      <a:off x="6688666" y="5200650"/>
                      <a:ext cx="762000" cy="495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lang="en-US" sz="1600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Data </a:t>
                      </a:r>
                      <a:r>
                        <a:rPr lang="en-US" sz="1600" dirty="0" smtClean="0">
                          <a:solidFill>
                            <a:srgbClr val="17375E"/>
                          </a:solidFill>
                        </a:rPr>
                        <a:t>worker</a:t>
                      </a:r>
                      <a:endParaRPr lang="en-US" sz="1600" dirty="0">
                        <a:solidFill>
                          <a:srgbClr val="17375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478866" y="5634568"/>
                  <a:ext cx="440266" cy="158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endCxn id="147" idx="0"/>
                </p:cNvCxnSpPr>
                <p:nvPr/>
              </p:nvCxnSpPr>
              <p:spPr>
                <a:xfrm rot="5400000">
                  <a:off x="2662765" y="3903134"/>
                  <a:ext cx="1253068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3290094" y="3277394"/>
                  <a:ext cx="1806838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>
                  <a:endCxn id="133" idx="0"/>
                </p:cNvCxnSpPr>
                <p:nvPr/>
              </p:nvCxnSpPr>
              <p:spPr>
                <a:xfrm>
                  <a:off x="3290094" y="3277394"/>
                  <a:ext cx="2818605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3290094" y="3277394"/>
                  <a:ext cx="1408904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endCxn id="133" idx="0"/>
                </p:cNvCxnSpPr>
                <p:nvPr/>
              </p:nvCxnSpPr>
              <p:spPr>
                <a:xfrm rot="16200000" flipH="1">
                  <a:off x="5471582" y="3892551"/>
                  <a:ext cx="1253068" cy="211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endCxn id="147" idx="0"/>
                </p:cNvCxnSpPr>
                <p:nvPr/>
              </p:nvCxnSpPr>
              <p:spPr>
                <a:xfrm rot="10800000" flipV="1">
                  <a:off x="3289299" y="3277394"/>
                  <a:ext cx="2798234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rot="10800000" flipV="1">
                  <a:off x="4284137" y="3277394"/>
                  <a:ext cx="1803398" cy="1252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rot="10800000" flipV="1">
                  <a:off x="4698999" y="3277394"/>
                  <a:ext cx="1388534" cy="12530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2286000" y="3657600"/>
                  <a:ext cx="1794932" cy="58477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 smtClean="0"/>
                    <a:t>Schedule data units to pilot data</a:t>
                  </a:r>
                  <a:endParaRPr lang="en-US" sz="1600" dirty="0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5257803" y="3657600"/>
                <a:ext cx="2133604" cy="58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/>
                  <a:t>Schedule compute units to pilot compute</a:t>
                </a:r>
                <a:endParaRPr lang="en-US" sz="16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7619</TotalTime>
  <Words>292</Words>
  <Application>Microsoft Macintosh PowerPoint</Application>
  <PresentationFormat>Custom</PresentationFormat>
  <Paragraphs>135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 Kim</dc:creator>
  <cp:lastModifiedBy>NY</cp:lastModifiedBy>
  <cp:revision>10</cp:revision>
  <cp:lastPrinted>2012-03-07T21:41:16Z</cp:lastPrinted>
  <dcterms:created xsi:type="dcterms:W3CDTF">2012-03-02T16:54:57Z</dcterms:created>
  <dcterms:modified xsi:type="dcterms:W3CDTF">2012-04-09T03:52:55Z</dcterms:modified>
</cp:coreProperties>
</file>