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Default Extension="png" ContentType="image/png"/>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1" r:id="rId1"/>
  </p:sldMasterIdLst>
  <p:notesMasterIdLst>
    <p:notesMasterId r:id="rId3"/>
  </p:notesMasterIdLst>
  <p:sldIdLst>
    <p:sldId id="256" r:id="rId2"/>
  </p:sldIdLst>
  <p:sldSz cx="43891200" cy="32918400"/>
  <p:notesSz cx="9601200" cy="7315200"/>
  <p:defaultTextStyle>
    <a:defPPr>
      <a:defRPr lang="zh-TW"/>
    </a:defPPr>
    <a:lvl1pPr algn="l" rtl="0" fontAlgn="base">
      <a:spcBef>
        <a:spcPct val="0"/>
      </a:spcBef>
      <a:spcAft>
        <a:spcPct val="0"/>
      </a:spcAft>
      <a:defRPr kumimoji="1" sz="8600"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sz="8600"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sz="8600"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sz="8600"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sz="8600" kern="1200">
        <a:solidFill>
          <a:schemeClr val="tx1"/>
        </a:solidFill>
        <a:latin typeface="Arial" charset="0"/>
        <a:ea typeface="新細明體" pitchFamily="18" charset="-120"/>
        <a:cs typeface="+mn-cs"/>
      </a:defRPr>
    </a:lvl5pPr>
    <a:lvl6pPr marL="2286000" algn="l" defTabSz="914400" rtl="0" eaLnBrk="1" latinLnBrk="0" hangingPunct="1">
      <a:defRPr kumimoji="1" sz="8600" kern="1200">
        <a:solidFill>
          <a:schemeClr val="tx1"/>
        </a:solidFill>
        <a:latin typeface="Arial" charset="0"/>
        <a:ea typeface="新細明體" pitchFamily="18" charset="-120"/>
        <a:cs typeface="+mn-cs"/>
      </a:defRPr>
    </a:lvl6pPr>
    <a:lvl7pPr marL="2743200" algn="l" defTabSz="914400" rtl="0" eaLnBrk="1" latinLnBrk="0" hangingPunct="1">
      <a:defRPr kumimoji="1" sz="8600" kern="1200">
        <a:solidFill>
          <a:schemeClr val="tx1"/>
        </a:solidFill>
        <a:latin typeface="Arial" charset="0"/>
        <a:ea typeface="新細明體" pitchFamily="18" charset="-120"/>
        <a:cs typeface="+mn-cs"/>
      </a:defRPr>
    </a:lvl7pPr>
    <a:lvl8pPr marL="3200400" algn="l" defTabSz="914400" rtl="0" eaLnBrk="1" latinLnBrk="0" hangingPunct="1">
      <a:defRPr kumimoji="1" sz="8600" kern="1200">
        <a:solidFill>
          <a:schemeClr val="tx1"/>
        </a:solidFill>
        <a:latin typeface="Arial" charset="0"/>
        <a:ea typeface="新細明體" pitchFamily="18" charset="-120"/>
        <a:cs typeface="+mn-cs"/>
      </a:defRPr>
    </a:lvl8pPr>
    <a:lvl9pPr marL="3657600" algn="l" defTabSz="914400" rtl="0" eaLnBrk="1" latinLnBrk="0" hangingPunct="1">
      <a:defRPr kumimoji="1" sz="8600"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99"/>
    <a:srgbClr val="FF9966"/>
    <a:srgbClr val="CC3300"/>
    <a:srgbClr val="990099"/>
    <a:srgbClr val="FF0000"/>
    <a:srgbClr val="FFCC00"/>
    <a:srgbClr val="FF6600"/>
    <a:srgbClr val="FF9900"/>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8425" autoAdjust="0"/>
    <p:restoredTop sz="89540" autoAdjust="0"/>
  </p:normalViewPr>
  <p:slideViewPr>
    <p:cSldViewPr snapToObjects="1">
      <p:cViewPr>
        <p:scale>
          <a:sx n="33" d="100"/>
          <a:sy n="33" d="100"/>
        </p:scale>
        <p:origin x="-232" y="2528"/>
      </p:cViewPr>
      <p:guideLst>
        <p:guide orient="horz" pos="3149"/>
        <p:guide pos="1675"/>
        <p:guide pos="13631"/>
        <p:guide pos="25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365125"/>
          </a:xfrm>
          <a:prstGeom prst="rect">
            <a:avLst/>
          </a:prstGeom>
        </p:spPr>
        <p:txBody>
          <a:bodyPr vert="horz" lIns="91440" tIns="45720" rIns="91440" bIns="45720" rtlCol="0"/>
          <a:lstStyle>
            <a:lvl1pPr algn="r">
              <a:defRPr sz="1200"/>
            </a:lvl1pPr>
          </a:lstStyle>
          <a:p>
            <a:fld id="{A60BDE4C-1E47-4343-BCB3-7EC161DBAAFD}" type="datetimeFigureOut">
              <a:rPr lang="en-US" smtClean="0"/>
              <a:pPr/>
              <a:t>9/2/08</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3475038"/>
            <a:ext cx="7680325" cy="3290887"/>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6948488"/>
            <a:ext cx="4160838" cy="3651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6948488"/>
            <a:ext cx="4160838" cy="365125"/>
          </a:xfrm>
          <a:prstGeom prst="rect">
            <a:avLst/>
          </a:prstGeom>
        </p:spPr>
        <p:txBody>
          <a:bodyPr vert="horz" lIns="91440" tIns="45720" rIns="91440" bIns="45720" rtlCol="0" anchor="b"/>
          <a:lstStyle>
            <a:lvl1pPr algn="r">
              <a:defRPr sz="1200"/>
            </a:lvl1pPr>
          </a:lstStyle>
          <a:p>
            <a:fld id="{FF34F5F8-850F-3543-B626-47243AE502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250 word abstract</a:t>
            </a:r>
          </a:p>
          <a:p>
            <a:r>
              <a:rPr lang="en-US" dirty="0" smtClean="0"/>
              <a:t>Connections with </a:t>
            </a:r>
            <a:r>
              <a:rPr lang="en-US" dirty="0" err="1" smtClean="0"/>
              <a:t>cybertools</a:t>
            </a:r>
            <a:endParaRPr lang="en-US" dirty="0" smtClean="0"/>
          </a:p>
          <a:p>
            <a:r>
              <a:rPr lang="en-US" dirty="0" smtClean="0"/>
              <a:t>acknowledgements</a:t>
            </a:r>
            <a:endParaRPr lang="en-US" dirty="0"/>
          </a:p>
        </p:txBody>
      </p:sp>
      <p:sp>
        <p:nvSpPr>
          <p:cNvPr id="4" name="Slide Number Placeholder 3"/>
          <p:cNvSpPr>
            <a:spLocks noGrp="1"/>
          </p:cNvSpPr>
          <p:nvPr>
            <p:ph type="sldNum" sz="quarter" idx="10"/>
          </p:nvPr>
        </p:nvSpPr>
        <p:spPr/>
        <p:txBody>
          <a:bodyPr/>
          <a:lstStyle/>
          <a:p>
            <a:fld id="{FF34F5F8-850F-3543-B626-47243AE5027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2F5720DC-31FC-48AE-B47A-DA6D8E18D098}" type="slidenum">
              <a:rPr lang="en-US" altLang="zh-TW" smtClean="0"/>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77E2DE4D-8D7F-4A67-8159-5DF965757401}" type="slidenum">
              <a:rPr lang="en-US" altLang="zh-TW" smtClean="0"/>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E24AA318-F486-449C-BE1F-A5DA6EC1AF88}" type="slidenum">
              <a:rPr lang="en-US" altLang="zh-TW" smtClean="0"/>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userDrawn="1">
  <p:cSld name="Title, Text, and 2 Content">
    <p:spTree>
      <p:nvGrpSpPr>
        <p:cNvPr id="1" name=""/>
        <p:cNvGrpSpPr/>
        <p:nvPr/>
      </p:nvGrpSpPr>
      <p:grpSpPr>
        <a:xfrm>
          <a:off x="0" y="0"/>
          <a:ext cx="0" cy="0"/>
          <a:chOff x="0" y="0"/>
          <a:chExt cx="0" cy="0"/>
        </a:xfrm>
      </p:grpSpPr>
      <p:sp>
        <p:nvSpPr>
          <p:cNvPr id="14" name="Rounded Rectangle 13"/>
          <p:cNvSpPr/>
          <p:nvPr userDrawn="1"/>
        </p:nvSpPr>
        <p:spPr>
          <a:xfrm>
            <a:off x="457199" y="448288"/>
            <a:ext cx="42976800" cy="32004000"/>
          </a:xfrm>
          <a:prstGeom prst="roundRect">
            <a:avLst>
              <a:gd name="adj" fmla="val 1439"/>
            </a:avLst>
          </a:prstGeom>
          <a:noFill/>
          <a:ln w="2540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half" idx="1"/>
          </p:nvPr>
        </p:nvSpPr>
        <p:spPr>
          <a:xfrm>
            <a:off x="2193925" y="7680325"/>
            <a:ext cx="19675475" cy="21724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21800" y="7680325"/>
            <a:ext cx="19675475" cy="10785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2021800" y="18618200"/>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9"/>
          <p:cNvSpPr txBox="1">
            <a:spLocks noChangeArrowheads="1"/>
          </p:cNvSpPr>
          <p:nvPr userDrawn="1"/>
        </p:nvSpPr>
        <p:spPr>
          <a:xfrm>
            <a:off x="374067" y="332512"/>
            <a:ext cx="43159680" cy="4297680"/>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438840" tIns="219422" rIns="438840" bIns="219422" rtlCol="0" anchor="ctr">
            <a:normAutofit fontScale="97500"/>
          </a:bodyPr>
          <a:lstStyle/>
          <a:p>
            <a:pPr marL="0" marR="0" lvl="0" indent="0" algn="ctr" defTabSz="4388419" rtl="0" eaLnBrk="1" fontAlgn="ctr" latinLnBrk="0" hangingPunct="1">
              <a:lnSpc>
                <a:spcPct val="100000"/>
              </a:lnSpc>
              <a:spcBef>
                <a:spcPct val="0"/>
              </a:spcBef>
              <a:spcAft>
                <a:spcPts val="0"/>
              </a:spcAft>
              <a:buClrTx/>
              <a:buSzTx/>
              <a:buFontTx/>
              <a:buNone/>
              <a:tabLst/>
              <a:defRPr/>
            </a:pPr>
            <a:endParaRPr kumimoji="0" lang="en-US" altLang="zh-TW" sz="55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FFFD1859-7502-4659-9634-C4F7D4227CFE}" type="slidenum">
              <a:rPr lang="en-US" altLang="zh-TW" smtClean="0"/>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8E26389B-43AB-44EB-9036-A81469AF6A1D}" type="slidenum">
              <a:rPr lang="en-US" altLang="zh-TW" smtClean="0"/>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E3C6B061-584C-481F-8DC1-467ACB39797E}" type="slidenum">
              <a:rPr lang="en-US" altLang="zh-TW" smtClean="0"/>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a:defRPr/>
            </a:pPr>
            <a:fld id="{7FD5F042-56BC-45A7-A37E-D1AC1957DBAB}" type="slidenum">
              <a:rPr lang="en-US" altLang="zh-TW" smtClean="0"/>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a:defRPr/>
            </a:pPr>
            <a:fld id="{3A9D6483-10FC-4AC2-AEE0-B2A4BF7EB7B5}" type="slidenum">
              <a:rPr lang="en-US" altLang="zh-TW" smtClean="0"/>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a:defRPr/>
            </a:pPr>
            <a:fld id="{4B0F42E4-8130-47E4-8BB2-3ECE15D0BAD2}" type="slidenum">
              <a:rPr lang="en-US" altLang="zh-TW" smtClean="0"/>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7618C6B0-E9C6-49A1-9B92-C565445D700C}" type="slidenum">
              <a:rPr lang="en-US" altLang="zh-TW" smtClean="0"/>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B457DD8C-C85E-4E9B-85EF-B0527B2F0B02}" type="slidenum">
              <a:rPr lang="en-US" altLang="zh-TW" smtClean="0"/>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ltLang="zh-TW"/>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ltLang="zh-TW"/>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7B217479-F822-485B-BD4C-0F7433EBF64E}" type="slidenum">
              <a:rPr lang="en-US" altLang="zh-TW" smtClean="0"/>
              <a:pPr>
                <a:defRPr/>
              </a:pPr>
              <a:t>‹#›</a:t>
            </a:fld>
            <a:endParaRPr lang="en-US" altLang="zh-TW"/>
          </a:p>
        </p:txBody>
      </p:sp>
      <p:sp>
        <p:nvSpPr>
          <p:cNvPr id="7" name="Rectangle 7"/>
          <p:cNvSpPr>
            <a:spLocks noChangeArrowheads="1"/>
          </p:cNvSpPr>
          <p:nvPr userDrawn="1"/>
        </p:nvSpPr>
        <p:spPr bwMode="auto">
          <a:xfrm>
            <a:off x="0" y="0"/>
            <a:ext cx="43891200" cy="32918400"/>
          </a:xfrm>
          <a:prstGeom prst="rect">
            <a:avLst/>
          </a:prstGeom>
          <a:gradFill rotWithShape="1">
            <a:gsLst>
              <a:gs pos="0">
                <a:schemeClr val="bg1"/>
              </a:gs>
              <a:gs pos="100000">
                <a:srgbClr val="0099FF"/>
              </a:gs>
            </a:gsLst>
            <a:lin ang="2700000" scaled="1"/>
          </a:gradFill>
          <a:ln w="9525">
            <a:solidFill>
              <a:schemeClr val="tx1"/>
            </a:solid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eg"/><Relationship Id="rId5" Type="http://schemas.openxmlformats.org/officeDocument/2006/relationships/image" Target="../media/image3.pd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7" name="Rectangle 9"/>
          <p:cNvSpPr>
            <a:spLocks noGrp="1" noChangeArrowheads="1"/>
          </p:cNvSpPr>
          <p:nvPr>
            <p:ph type="title" idx="4294967295"/>
          </p:nvPr>
        </p:nvSpPr>
        <p:spPr>
          <a:xfrm>
            <a:off x="5183188" y="370115"/>
            <a:ext cx="33602612" cy="4114800"/>
          </a:xfrm>
          <a:noFill/>
          <a:effectLst>
            <a:outerShdw dist="107763" dir="2700000" algn="ctr" rotWithShape="0">
              <a:schemeClr val="bg2">
                <a:alpha val="50000"/>
              </a:schemeClr>
            </a:outerShdw>
          </a:effectLst>
        </p:spPr>
        <p:txBody>
          <a:bodyPr>
            <a:normAutofit fontScale="90000"/>
          </a:bodyPr>
          <a:lstStyle/>
          <a:p>
            <a:pPr fontAlgn="ctr">
              <a:lnSpc>
                <a:spcPct val="150000"/>
              </a:lnSpc>
              <a:spcBef>
                <a:spcPts val="0"/>
              </a:spcBef>
              <a:defRPr/>
            </a:pPr>
            <a:r>
              <a:rPr lang="en-US" altLang="zh-TW" sz="8800" b="1" dirty="0" smtClean="0">
                <a:solidFill>
                  <a:srgbClr val="FFFFFF"/>
                </a:solidFill>
                <a:effectLst>
                  <a:outerShdw blurRad="38100" dist="38100" dir="2700000" algn="tl">
                    <a:srgbClr val="000000"/>
                  </a:outerShdw>
                </a:effectLst>
                <a:latin typeface="Tahoma"/>
                <a:cs typeface="Tahoma"/>
              </a:rPr>
              <a:t>Enabling Distributed Applications with </a:t>
            </a:r>
            <a:r>
              <a:rPr lang="en-US" altLang="zh-TW" sz="8800" b="1" dirty="0" smtClean="0">
                <a:solidFill>
                  <a:srgbClr val="FFFFFF"/>
                </a:solidFill>
                <a:effectLst>
                  <a:outerShdw blurRad="38100" dist="38100" dir="2700000" algn="tl">
                    <a:srgbClr val="000000"/>
                  </a:outerShdw>
                </a:effectLst>
                <a:latin typeface="Tahoma"/>
                <a:cs typeface="Tahoma"/>
              </a:rPr>
              <a:t>SAGA</a:t>
            </a:r>
            <a:r>
              <a:rPr lang="en-US" altLang="zh-TW" sz="8800" dirty="0" smtClean="0">
                <a:solidFill>
                  <a:srgbClr val="FFFFFF"/>
                </a:solidFill>
                <a:effectLst>
                  <a:outerShdw blurRad="38100" dist="38100" dir="2700000" algn="tl">
                    <a:srgbClr val="000000"/>
                  </a:outerShdw>
                </a:effectLst>
                <a:latin typeface="Tahoma"/>
                <a:cs typeface="Tahoma"/>
              </a:rPr>
              <a:t/>
            </a:r>
            <a:br>
              <a:rPr lang="en-US" altLang="zh-TW" sz="8800" dirty="0" smtClean="0">
                <a:solidFill>
                  <a:srgbClr val="FFFFFF"/>
                </a:solidFill>
                <a:effectLst>
                  <a:outerShdw blurRad="38100" dist="38100" dir="2700000" algn="tl">
                    <a:srgbClr val="000000"/>
                  </a:outerShdw>
                </a:effectLst>
                <a:latin typeface="Tahoma"/>
                <a:cs typeface="Tahoma"/>
              </a:rPr>
            </a:br>
            <a:r>
              <a:rPr lang="en-US" altLang="zh-TW" sz="4800" b="1" dirty="0" smtClean="0">
                <a:solidFill>
                  <a:schemeClr val="bg1"/>
                </a:solidFill>
                <a:effectLst>
                  <a:outerShdw blurRad="38100" dist="38100" dir="2700000" algn="tl">
                    <a:srgbClr val="000000"/>
                  </a:outerShdw>
                </a:effectLst>
                <a:latin typeface="Tahoma"/>
                <a:cs typeface="Tahoma"/>
              </a:rPr>
              <a:t>Shantenu Jha</a:t>
            </a:r>
            <a:r>
              <a:rPr lang="en-US" altLang="zh-TW" sz="4800" b="1" baseline="30000" dirty="0" smtClean="0">
                <a:solidFill>
                  <a:schemeClr val="bg1"/>
                </a:solidFill>
                <a:effectLst>
                  <a:outerShdw blurRad="38100" dist="38100" dir="2700000" algn="tl">
                    <a:srgbClr val="000000"/>
                  </a:outerShdw>
                </a:effectLst>
                <a:latin typeface="Tahoma"/>
                <a:cs typeface="Tahoma"/>
              </a:rPr>
              <a:t>12</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Hartmut</a:t>
            </a:r>
            <a:r>
              <a:rPr lang="en-US" altLang="zh-TW" sz="4800" b="1" dirty="0" smtClean="0">
                <a:solidFill>
                  <a:schemeClr val="bg1"/>
                </a:solidFill>
                <a:effectLst>
                  <a:outerShdw blurRad="38100" dist="38100" dir="2700000" algn="tl">
                    <a:srgbClr val="000000"/>
                  </a:outerShdw>
                </a:effectLst>
                <a:latin typeface="Tahoma"/>
                <a:cs typeface="Tahoma"/>
              </a:rPr>
              <a:t> Kaiser</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smtClean="0">
                <a:solidFill>
                  <a:schemeClr val="bg1"/>
                </a:solidFill>
                <a:effectLst>
                  <a:outerShdw blurRad="38100" dist="38100" dir="2700000" algn="tl">
                    <a:srgbClr val="000000"/>
                  </a:outerShdw>
                </a:effectLst>
                <a:latin typeface="Tahoma"/>
                <a:cs typeface="Tahoma"/>
              </a:rPr>
              <a:t>André </a:t>
            </a:r>
            <a:r>
              <a:rPr lang="en-US" altLang="zh-TW" sz="4800" b="1" dirty="0" err="1" smtClean="0">
                <a:solidFill>
                  <a:schemeClr val="bg1"/>
                </a:solidFill>
                <a:effectLst>
                  <a:outerShdw blurRad="38100" dist="38100" dir="2700000" algn="tl">
                    <a:srgbClr val="000000"/>
                  </a:outerShdw>
                </a:effectLst>
                <a:latin typeface="Tahoma"/>
                <a:cs typeface="Tahoma"/>
              </a:rPr>
              <a:t>Merzky</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smtClean="0">
                <a:solidFill>
                  <a:schemeClr val="bg1"/>
                </a:solidFill>
                <a:effectLst>
                  <a:outerShdw blurRad="38100" dist="38100" dir="2700000" algn="tl">
                    <a:srgbClr val="000000"/>
                  </a:outerShdw>
                </a:effectLst>
                <a:latin typeface="Tahoma"/>
                <a:cs typeface="Tahoma"/>
              </a:rPr>
              <a:t>Ole </a:t>
            </a:r>
            <a:r>
              <a:rPr lang="en-US" altLang="zh-TW" sz="4800" b="1" dirty="0" smtClean="0">
                <a:solidFill>
                  <a:schemeClr val="bg1"/>
                </a:solidFill>
                <a:effectLst>
                  <a:outerShdw blurRad="38100" dist="38100" dir="2700000" algn="tl">
                    <a:srgbClr val="000000"/>
                  </a:outerShdw>
                </a:effectLst>
                <a:latin typeface="Tahoma"/>
                <a:cs typeface="Tahoma"/>
              </a:rPr>
              <a:t>Weidner, Joao </a:t>
            </a:r>
            <a:r>
              <a:rPr lang="en-US" altLang="zh-TW" sz="4800" b="1" dirty="0" err="1" smtClean="0">
                <a:solidFill>
                  <a:schemeClr val="bg1"/>
                </a:solidFill>
                <a:effectLst>
                  <a:outerShdw blurRad="38100" dist="38100" dir="2700000" algn="tl">
                    <a:srgbClr val="000000"/>
                  </a:outerShdw>
                </a:effectLst>
                <a:latin typeface="Tahoma"/>
                <a:cs typeface="Tahoma"/>
              </a:rPr>
              <a:t>Abecasis</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Joohyun</a:t>
            </a:r>
            <a:r>
              <a:rPr lang="en-US" altLang="zh-TW" sz="4800" b="1" dirty="0" smtClean="0">
                <a:solidFill>
                  <a:schemeClr val="bg1"/>
                </a:solidFill>
                <a:effectLst>
                  <a:outerShdw blurRad="38100" dist="38100" dir="2700000" algn="tl">
                    <a:srgbClr val="000000"/>
                  </a:outerShdw>
                </a:effectLst>
                <a:latin typeface="Tahoma"/>
                <a:cs typeface="Tahoma"/>
              </a:rPr>
              <a:t> Kim and  Andre </a:t>
            </a:r>
            <a:r>
              <a:rPr lang="en-US" altLang="zh-TW" sz="4800" b="1" dirty="0" err="1" smtClean="0">
                <a:solidFill>
                  <a:schemeClr val="bg1"/>
                </a:solidFill>
                <a:effectLst>
                  <a:outerShdw blurRad="38100" dist="38100" dir="2700000" algn="tl">
                    <a:srgbClr val="000000"/>
                  </a:outerShdw>
                </a:effectLst>
                <a:latin typeface="Tahoma"/>
                <a:cs typeface="Tahoma"/>
              </a:rPr>
              <a:t>Luckow</a:t>
            </a:r>
            <a:r>
              <a:rPr lang="en-US" altLang="zh-TW" sz="1400" dirty="0" smtClean="0">
                <a:solidFill>
                  <a:schemeClr val="bg1"/>
                </a:solidFill>
                <a:latin typeface="Tahoma"/>
                <a:cs typeface="Tahoma"/>
              </a:rPr>
              <a:t/>
            </a:r>
            <a:br>
              <a:rPr lang="en-US" altLang="zh-TW" sz="1400" dirty="0" smtClean="0">
                <a:solidFill>
                  <a:schemeClr val="bg1"/>
                </a:solidFill>
                <a:latin typeface="Tahoma"/>
                <a:cs typeface="Tahoma"/>
              </a:rPr>
            </a:br>
            <a:r>
              <a:rPr lang="en-US" altLang="zh-TW" sz="1400" dirty="0" smtClean="0">
                <a:solidFill>
                  <a:schemeClr val="bg1"/>
                </a:solidFill>
                <a:latin typeface="Tahoma"/>
                <a:cs typeface="Tahoma"/>
              </a:rPr>
              <a:t>1 </a:t>
            </a:r>
            <a:r>
              <a:rPr lang="en-US" altLang="zh-TW" sz="3600" b="1" dirty="0" smtClean="0">
                <a:solidFill>
                  <a:schemeClr val="bg1"/>
                </a:solidFill>
                <a:effectLst>
                  <a:outerShdw blurRad="38100" dist="38100" dir="2700000" algn="tl">
                    <a:srgbClr val="000000"/>
                  </a:outerShdw>
                </a:effectLst>
                <a:latin typeface="Tahoma"/>
                <a:cs typeface="Tahoma"/>
              </a:rPr>
              <a:t>Center </a:t>
            </a:r>
            <a:r>
              <a:rPr lang="en-US" altLang="zh-TW" sz="3600" b="1" dirty="0" smtClean="0">
                <a:solidFill>
                  <a:schemeClr val="bg1"/>
                </a:solidFill>
                <a:effectLst>
                  <a:outerShdw blurRad="38100" dist="38100" dir="2700000" algn="tl">
                    <a:srgbClr val="000000"/>
                  </a:outerShdw>
                </a:effectLst>
                <a:latin typeface="Tahoma"/>
                <a:cs typeface="Tahoma"/>
              </a:rPr>
              <a:t>for Computation &amp; Technology, Louisiana State University, Baton Rouge, U.S.A</a:t>
            </a:r>
            <a:r>
              <a:rPr lang="en-US" altLang="zh-TW" sz="3600" b="1" dirty="0" smtClean="0">
                <a:solidFill>
                  <a:schemeClr val="bg1"/>
                </a:solidFill>
                <a:effectLst>
                  <a:outerShdw blurRad="38100" dist="38100" dir="2700000" algn="tl">
                    <a:srgbClr val="000000"/>
                  </a:outerShdw>
                </a:effectLst>
                <a:latin typeface="Tahoma"/>
                <a:cs typeface="Tahoma"/>
              </a:rPr>
              <a:t>.</a:t>
            </a:r>
            <a:br>
              <a:rPr lang="en-US" altLang="zh-TW" sz="3600" b="1" dirty="0" smtClean="0">
                <a:solidFill>
                  <a:schemeClr val="bg1"/>
                </a:solidFill>
                <a:effectLst>
                  <a:outerShdw blurRad="38100" dist="38100" dir="2700000" algn="tl">
                    <a:srgbClr val="000000"/>
                  </a:outerShdw>
                </a:effectLst>
                <a:latin typeface="Tahoma"/>
                <a:cs typeface="Tahoma"/>
              </a:rPr>
            </a:br>
            <a:r>
              <a:rPr lang="en-US" altLang="zh-TW" sz="3600" b="1" baseline="30000" dirty="0" smtClean="0">
                <a:solidFill>
                  <a:schemeClr val="bg1"/>
                </a:solidFill>
                <a:effectLst>
                  <a:outerShdw blurRad="38100" dist="38100" dir="2700000" algn="tl">
                    <a:srgbClr val="000000"/>
                  </a:outerShdw>
                </a:effectLst>
                <a:latin typeface="Tahoma"/>
                <a:cs typeface="Tahoma"/>
              </a:rPr>
              <a:t>2</a:t>
            </a:r>
            <a:r>
              <a:rPr lang="en-US" altLang="zh-TW" sz="3600" b="1" dirty="0" smtClean="0">
                <a:solidFill>
                  <a:schemeClr val="bg1"/>
                </a:solidFill>
                <a:effectLst>
                  <a:outerShdw blurRad="38100" dist="38100" dir="2700000" algn="tl">
                    <a:srgbClr val="000000"/>
                  </a:outerShdw>
                </a:effectLst>
                <a:latin typeface="Tahoma"/>
                <a:cs typeface="Tahoma"/>
              </a:rPr>
              <a:t>e-Science Institute, Edinburgh</a:t>
            </a:r>
            <a:endParaRPr lang="en-US" altLang="zh-TW" sz="5500" dirty="0" smtClean="0">
              <a:latin typeface="Tahoma"/>
              <a:cs typeface="Tahoma"/>
            </a:endParaRPr>
          </a:p>
        </p:txBody>
      </p:sp>
      <p:sp>
        <p:nvSpPr>
          <p:cNvPr id="1189" name="AutoShape 1627"/>
          <p:cNvSpPr>
            <a:spLocks noChangeArrowheads="1"/>
          </p:cNvSpPr>
          <p:nvPr/>
        </p:nvSpPr>
        <p:spPr bwMode="auto">
          <a:xfrm>
            <a:off x="764829" y="5029200"/>
            <a:ext cx="13103572" cy="16065082"/>
          </a:xfrm>
          <a:prstGeom prst="roundRect">
            <a:avLst>
              <a:gd name="adj" fmla="val 6389"/>
            </a:avLst>
          </a:prstGeom>
          <a:solidFill>
            <a:schemeClr val="bg2"/>
          </a:solidFill>
          <a:ln w="76200">
            <a:solidFill>
              <a:srgbClr val="000099"/>
            </a:solidFill>
            <a:round/>
            <a:headEnd/>
            <a:tailEnd/>
          </a:ln>
        </p:spPr>
        <p:txBody>
          <a:bodyPr wrap="square" lIns="274320" rIns="274320" bIns="548640" anchor="ctr">
            <a:noAutofit/>
          </a:bodyPr>
          <a:lstStyle/>
          <a:p>
            <a:pPr algn="ctr">
              <a:lnSpc>
                <a:spcPct val="130000"/>
              </a:lnSpc>
              <a:spcAft>
                <a:spcPts val="4200"/>
              </a:spcAft>
            </a:pPr>
            <a:r>
              <a:rPr lang="en-US" sz="5400" b="1" dirty="0" smtClean="0">
                <a:solidFill>
                  <a:srgbClr val="000099"/>
                </a:solidFill>
                <a:latin typeface="Tahoma"/>
                <a:cs typeface="Tahoma"/>
              </a:rPr>
              <a:t>Abstract</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The Simple API for Grid Applications (SAGA), a proposed recommendation of the Open Grid Forum (OGF), defines a high-level programmatic interface for developers of Distributed Applications [1]. The fundamental idea of SAGA is to lower the barrier for applications and application scientists to utilize distributed infrastructure. SAGA provides a simple, uniform, stable interface to the most often required functionality in order to construct general purpose, extensible and scalable applications.</a:t>
            </a:r>
          </a:p>
          <a:p>
            <a:pPr algn="just">
              <a:lnSpc>
                <a:spcPct val="130000"/>
              </a:lnSpc>
              <a:spcAft>
                <a:spcPts val="1800"/>
              </a:spcAft>
            </a:pPr>
            <a:r>
              <a:rPr lang="en-US" sz="2800" dirty="0" smtClean="0">
                <a:latin typeface="Georgia"/>
                <a:cs typeface="Georgia"/>
              </a:rPr>
              <a:t>Our group has lead the SAGA effort, starting from the specification effort at the OGF to providing the first C++ implementation [2]. We are also developing several different novel applications, using SAGA to harness the power of distributed infrastructure.</a:t>
            </a:r>
          </a:p>
          <a:p>
            <a:pPr algn="just">
              <a:lnSpc>
                <a:spcPct val="130000"/>
              </a:lnSpc>
              <a:spcAft>
                <a:spcPts val="1800"/>
              </a:spcAft>
            </a:pPr>
            <a:r>
              <a:rPr lang="en-US" sz="2800" dirty="0" smtClean="0">
                <a:latin typeface="Georgia"/>
                <a:cs typeface="Georgia"/>
              </a:rPr>
              <a:t>SAGA has already been used to develop different types of distributed applications. Namely, (</a:t>
            </a:r>
            <a:r>
              <a:rPr lang="en-US" sz="2800" dirty="0" err="1" smtClean="0">
                <a:latin typeface="Georgia"/>
                <a:cs typeface="Georgia"/>
              </a:rPr>
              <a:t>i</a:t>
            </a:r>
            <a:r>
              <a:rPr lang="en-US" sz="2800" dirty="0" smtClean="0">
                <a:latin typeface="Georgia"/>
                <a:cs typeface="Georgia"/>
              </a:rPr>
              <a:t>) converting legacy applications to utilize distributed resources; (ii) development of applications based upon abstractions and frameworks that are themselves developed using SAGA; (iii) first principles applications, explicitly cognizant of the fact that they will operate in a distributed environment, where the application logic is coupled with the distributed logic. SAGA supports the development of these applications and many others, thus providing a tool to develop a broad and general class of applications. </a:t>
            </a:r>
          </a:p>
        </p:txBody>
      </p:sp>
      <p:sp>
        <p:nvSpPr>
          <p:cNvPr id="1207" name="Rectangle 1025"/>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09" name="Rectangle 1026"/>
          <p:cNvSpPr>
            <a:spLocks noChangeArrowheads="1"/>
          </p:cNvSpPr>
          <p:nvPr/>
        </p:nvSpPr>
        <p:spPr bwMode="auto">
          <a:xfrm>
            <a:off x="0" y="2057400"/>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210" name="Rectangle 1028"/>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12" name="Rectangle 1029"/>
          <p:cNvSpPr>
            <a:spLocks noChangeArrowheads="1"/>
          </p:cNvSpPr>
          <p:nvPr/>
        </p:nvSpPr>
        <p:spPr bwMode="auto">
          <a:xfrm>
            <a:off x="0" y="2676525"/>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4" name="Rectangle 13"/>
          <p:cNvSpPr/>
          <p:nvPr/>
        </p:nvSpPr>
        <p:spPr>
          <a:xfrm>
            <a:off x="0" y="29565600"/>
            <a:ext cx="6934200" cy="3352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 name="Picture 142" descr="ProcessHorizontal.jpg"/>
          <p:cNvPicPr>
            <a:picLocks noChangeAspect="1"/>
          </p:cNvPicPr>
          <p:nvPr/>
        </p:nvPicPr>
        <p:blipFill>
          <a:blip r:embed="rId3"/>
          <a:stretch>
            <a:fillRect/>
          </a:stretch>
        </p:blipFill>
        <p:spPr>
          <a:xfrm>
            <a:off x="310417" y="29826858"/>
            <a:ext cx="6312916" cy="2733674"/>
          </a:xfrm>
          <a:prstGeom prst="rect">
            <a:avLst/>
          </a:prstGeom>
        </p:spPr>
      </p:pic>
      <p:grpSp>
        <p:nvGrpSpPr>
          <p:cNvPr id="13" name="Group 12"/>
          <p:cNvGrpSpPr/>
          <p:nvPr/>
        </p:nvGrpSpPr>
        <p:grpSpPr>
          <a:xfrm>
            <a:off x="609600" y="558800"/>
            <a:ext cx="5189836" cy="3809999"/>
            <a:chOff x="457200" y="457200"/>
            <a:chExt cx="5486400" cy="4027715"/>
          </a:xfrm>
        </p:grpSpPr>
        <p:sp>
          <p:nvSpPr>
            <p:cNvPr id="12" name="Rectangle 11"/>
            <p:cNvSpPr/>
            <p:nvPr/>
          </p:nvSpPr>
          <p:spPr>
            <a:xfrm>
              <a:off x="457200" y="457200"/>
              <a:ext cx="5486400" cy="40277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CCT Logo - FULLCOLORTOWER_VERT.png"/>
            <p:cNvPicPr>
              <a:picLocks noChangeAspect="1"/>
            </p:cNvPicPr>
            <p:nvPr/>
          </p:nvPicPr>
          <p:blipFill>
            <a:blip r:embed="rId4"/>
            <a:stretch>
              <a:fillRect/>
            </a:stretch>
          </p:blipFill>
          <p:spPr>
            <a:xfrm>
              <a:off x="621298" y="545716"/>
              <a:ext cx="5162057" cy="3721483"/>
            </a:xfrm>
            <a:prstGeom prst="rect">
              <a:avLst/>
            </a:prstGeom>
          </p:spPr>
        </p:pic>
      </p:grpSp>
      <p:sp>
        <p:nvSpPr>
          <p:cNvPr id="17" name="AutoShape 1627"/>
          <p:cNvSpPr>
            <a:spLocks noChangeArrowheads="1"/>
          </p:cNvSpPr>
          <p:nvPr/>
        </p:nvSpPr>
        <p:spPr bwMode="auto">
          <a:xfrm>
            <a:off x="897388" y="21646488"/>
            <a:ext cx="27900090" cy="7919111"/>
          </a:xfrm>
          <a:prstGeom prst="roundRect">
            <a:avLst>
              <a:gd name="adj" fmla="val 16667"/>
            </a:avLst>
          </a:prstGeom>
          <a:solidFill>
            <a:srgbClr val="FFFFFF"/>
          </a:solidFill>
          <a:ln w="76200">
            <a:solidFill>
              <a:srgbClr val="000099"/>
            </a:solidFill>
            <a:round/>
            <a:headEnd/>
            <a:tailEnd/>
          </a:ln>
        </p:spPr>
        <p:txBody>
          <a:bodyPr wrap="square" lIns="274320" rIns="274320" bIns="548640" anchor="t">
            <a:noAutofit/>
          </a:bodyPr>
          <a:lstStyle/>
          <a:p>
            <a:pPr algn="ctr">
              <a:lnSpc>
                <a:spcPct val="130000"/>
              </a:lnSpc>
              <a:spcAft>
                <a:spcPts val="1800"/>
              </a:spcAft>
            </a:pPr>
            <a:endParaRPr lang="en-US" sz="2800" dirty="0" smtClean="0">
              <a:latin typeface="Georgia"/>
              <a:cs typeface="Georgia"/>
            </a:endParaRPr>
          </a:p>
        </p:txBody>
      </p:sp>
      <p:sp>
        <p:nvSpPr>
          <p:cNvPr id="20" name="AutoShape 1627"/>
          <p:cNvSpPr>
            <a:spLocks noChangeArrowheads="1"/>
          </p:cNvSpPr>
          <p:nvPr/>
        </p:nvSpPr>
        <p:spPr bwMode="auto">
          <a:xfrm>
            <a:off x="29265568" y="24910709"/>
            <a:ext cx="13716000" cy="4654891"/>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References</a:t>
            </a:r>
            <a:endParaRPr lang="en-US" sz="4000" b="1" dirty="0" smtClean="0">
              <a:solidFill>
                <a:srgbClr val="000099"/>
              </a:solidFill>
              <a:latin typeface="Tahoma"/>
              <a:cs typeface="Tahoma"/>
            </a:endParaRPr>
          </a:p>
          <a:p>
            <a:pPr marL="514350" indent="-514350" algn="just">
              <a:lnSpc>
                <a:spcPct val="130000"/>
              </a:lnSpc>
              <a:spcAft>
                <a:spcPts val="600"/>
              </a:spcAft>
              <a:buFont typeface="+mj-lt"/>
              <a:buAutoNum type="arabicPeriod"/>
            </a:pPr>
            <a:r>
              <a:rPr lang="en-US" sz="2800" dirty="0" err="1" smtClean="0">
                <a:latin typeface="Georgia"/>
                <a:cs typeface="Georgia"/>
              </a:rPr>
              <a:t>Goodale</a:t>
            </a:r>
            <a:r>
              <a:rPr lang="en-US" sz="2800" dirty="0" smtClean="0">
                <a:latin typeface="Georgia"/>
                <a:cs typeface="Georgia"/>
              </a:rPr>
              <a:t>, T, </a:t>
            </a:r>
            <a:r>
              <a:rPr lang="en-US" sz="2800" dirty="0" err="1" smtClean="0">
                <a:latin typeface="Georgia"/>
                <a:cs typeface="Georgia"/>
              </a:rPr>
              <a:t>Jha</a:t>
            </a:r>
            <a:r>
              <a:rPr lang="en-US" sz="2800" dirty="0" smtClean="0">
                <a:latin typeface="Georgia"/>
                <a:cs typeface="Georgia"/>
              </a:rPr>
              <a:t>, S, Kaiser, H, </a:t>
            </a:r>
            <a:r>
              <a:rPr lang="en-US" sz="2800" dirty="0" err="1" smtClean="0">
                <a:latin typeface="Georgia"/>
                <a:cs typeface="Georgia"/>
              </a:rPr>
              <a:t>Kielmann</a:t>
            </a:r>
            <a:r>
              <a:rPr lang="en-US" sz="2800" dirty="0" smtClean="0">
                <a:latin typeface="Georgia"/>
                <a:cs typeface="Georgia"/>
              </a:rPr>
              <a:t>, T, </a:t>
            </a:r>
            <a:r>
              <a:rPr lang="en-US" sz="2800" dirty="0" err="1" smtClean="0">
                <a:latin typeface="Georgia"/>
                <a:cs typeface="Georgia"/>
              </a:rPr>
              <a:t>Kleijer</a:t>
            </a:r>
            <a:r>
              <a:rPr lang="en-US" sz="2800" dirty="0" smtClean="0">
                <a:latin typeface="Georgia"/>
                <a:cs typeface="Georgia"/>
              </a:rPr>
              <a:t>, P, </a:t>
            </a:r>
            <a:r>
              <a:rPr lang="en-US" sz="2800" dirty="0" err="1" smtClean="0">
                <a:latin typeface="Georgia"/>
                <a:cs typeface="Georgia"/>
              </a:rPr>
              <a:t>Merzky</a:t>
            </a:r>
            <a:r>
              <a:rPr lang="en-US" sz="2800" dirty="0" smtClean="0">
                <a:latin typeface="Georgia"/>
                <a:cs typeface="Georgia"/>
              </a:rPr>
              <a:t>, A, </a:t>
            </a:r>
            <a:r>
              <a:rPr lang="en-US" sz="2800" dirty="0" err="1" smtClean="0">
                <a:latin typeface="Georgia"/>
                <a:cs typeface="Georgia"/>
              </a:rPr>
              <a:t>Shalf</a:t>
            </a:r>
            <a:r>
              <a:rPr lang="en-US" sz="2800" dirty="0" smtClean="0">
                <a:latin typeface="Georgia"/>
                <a:cs typeface="Georgia"/>
              </a:rPr>
              <a:t>, J, Smith, C, (2007) GFD-R-P.90 A Simple API for Grid Applications (SAGA), Open Grid Forum</a:t>
            </a:r>
          </a:p>
          <a:p>
            <a:pPr marL="514350" indent="-514350" algn="just">
              <a:lnSpc>
                <a:spcPct val="130000"/>
              </a:lnSpc>
              <a:spcAft>
                <a:spcPts val="600"/>
              </a:spcAft>
              <a:buFont typeface="+mj-lt"/>
              <a:buAutoNum type="arabicPeriod"/>
            </a:pPr>
            <a:r>
              <a:rPr lang="en-US" sz="2800" dirty="0" smtClean="0">
                <a:latin typeface="Georgia"/>
                <a:cs typeface="Georgia"/>
              </a:rPr>
              <a:t>SAGA C++ Project [Online]. http://</a:t>
            </a:r>
            <a:r>
              <a:rPr lang="en-US" sz="2800" dirty="0" err="1" smtClean="0">
                <a:latin typeface="Georgia"/>
                <a:cs typeface="Georgia"/>
              </a:rPr>
              <a:t>saga.cct.lsu.edu</a:t>
            </a:r>
            <a:endParaRPr lang="en-US" sz="2800" dirty="0" smtClean="0">
              <a:latin typeface="Georgia"/>
              <a:cs typeface="Georgia"/>
            </a:endParaRPr>
          </a:p>
        </p:txBody>
      </p:sp>
      <p:sp>
        <p:nvSpPr>
          <p:cNvPr id="21" name="AutoShape 1627"/>
          <p:cNvSpPr>
            <a:spLocks noChangeArrowheads="1"/>
          </p:cNvSpPr>
          <p:nvPr/>
        </p:nvSpPr>
        <p:spPr bwMode="auto">
          <a:xfrm>
            <a:off x="7315200" y="30800338"/>
            <a:ext cx="35666368" cy="1813262"/>
          </a:xfrm>
          <a:prstGeom prst="roundRect">
            <a:avLst>
              <a:gd name="adj" fmla="val 16667"/>
            </a:avLst>
          </a:prstGeom>
          <a:noFill/>
          <a:ln w="76200">
            <a:noFill/>
            <a:round/>
            <a:headEnd/>
            <a:tailEnd/>
          </a:ln>
        </p:spPr>
        <p:txBody>
          <a:bodyPr wrap="square" lIns="274320" rIns="274320" bIns="548640" anchor="t">
            <a:spAutoFit/>
          </a:bodyPr>
          <a:lstStyle/>
          <a:p>
            <a:pPr>
              <a:lnSpc>
                <a:spcPct val="130000"/>
              </a:lnSpc>
              <a:spcAft>
                <a:spcPts val="1800"/>
              </a:spcAft>
            </a:pPr>
            <a:r>
              <a:rPr lang="en-US" sz="5400" b="1" dirty="0" smtClean="0">
                <a:solidFill>
                  <a:srgbClr val="000099"/>
                </a:solidFill>
                <a:latin typeface="Tahoma"/>
                <a:cs typeface="Tahoma"/>
              </a:rPr>
              <a:t>Acknowledgements: </a:t>
            </a:r>
            <a:r>
              <a:rPr lang="en-US" sz="2800" dirty="0" smtClean="0">
                <a:latin typeface="Georgia"/>
                <a:cs typeface="Georgia"/>
              </a:rPr>
              <a:t>This work was supported</a:t>
            </a:r>
            <a:r>
              <a:rPr lang="en-US" sz="2800" dirty="0" smtClean="0">
                <a:latin typeface="Georgia"/>
                <a:cs typeface="Georgia"/>
              </a:rPr>
              <a:t> </a:t>
            </a:r>
            <a:r>
              <a:rPr lang="en-US" sz="2800" dirty="0" smtClean="0">
                <a:latin typeface="Georgia"/>
                <a:cs typeface="Georgia"/>
              </a:rPr>
              <a:t> primarily by</a:t>
            </a:r>
            <a:r>
              <a:rPr lang="en-US" sz="2800" dirty="0" smtClean="0">
                <a:latin typeface="Georgia"/>
                <a:cs typeface="Georgia"/>
              </a:rPr>
              <a:t>  </a:t>
            </a:r>
            <a:r>
              <a:rPr lang="en-US" sz="2800" dirty="0" smtClean="0"/>
              <a:t>UK EPSRC grant number GR/D0766171/1 (via </a:t>
            </a:r>
            <a:r>
              <a:rPr lang="en-US" sz="2800" dirty="0" smtClean="0"/>
              <a:t>OMII-UK)</a:t>
            </a:r>
            <a:r>
              <a:rPr lang="en-US" sz="2800" dirty="0" smtClean="0">
                <a:latin typeface="Georgia"/>
                <a:cs typeface="Georgia"/>
              </a:rPr>
              <a:t>  and </a:t>
            </a:r>
            <a:r>
              <a:rPr lang="en-US" sz="2800" dirty="0" smtClean="0">
                <a:latin typeface="Georgia"/>
                <a:cs typeface="Georgia"/>
              </a:rPr>
              <a:t>in part by </a:t>
            </a:r>
            <a:r>
              <a:rPr lang="en-US" sz="2800" dirty="0" smtClean="0">
                <a:latin typeface="Georgia"/>
                <a:cs typeface="Georgia"/>
              </a:rPr>
              <a:t>NSF</a:t>
            </a:r>
            <a:r>
              <a:rPr lang="en-US" sz="2800" dirty="0" smtClean="0">
                <a:latin typeface="Georgia"/>
                <a:cs typeface="Georgia"/>
              </a:rPr>
              <a:t>, the Louisiana Board-of-Regents and CCT funds.</a:t>
            </a:r>
          </a:p>
        </p:txBody>
      </p:sp>
      <p:sp>
        <p:nvSpPr>
          <p:cNvPr id="22" name="AutoShape 1627"/>
          <p:cNvSpPr>
            <a:spLocks noChangeArrowheads="1"/>
          </p:cNvSpPr>
          <p:nvPr/>
        </p:nvSpPr>
        <p:spPr bwMode="auto">
          <a:xfrm>
            <a:off x="29265568" y="12938860"/>
            <a:ext cx="13716000" cy="11468660"/>
          </a:xfrm>
          <a:prstGeom prst="roundRect">
            <a:avLst>
              <a:gd name="adj" fmla="val 7519"/>
            </a:avLst>
          </a:prstGeom>
          <a:solidFill>
            <a:srgbClr val="FFFFFF"/>
          </a:solidFill>
          <a:ln w="76200">
            <a:solidFill>
              <a:srgbClr val="000099"/>
            </a:solidFill>
            <a:round/>
            <a:headEnd/>
            <a:tailEnd/>
          </a:ln>
        </p:spPr>
        <p:txBody>
          <a:bodyPr wrap="square" lIns="274320" rIns="274320" bIns="548640" anchor="ctr" anchorCtr="0">
            <a:noAutofit/>
          </a:bodyPr>
          <a:lstStyle/>
          <a:p>
            <a:pPr algn="ctr">
              <a:lnSpc>
                <a:spcPct val="130000"/>
              </a:lnSpc>
              <a:spcAft>
                <a:spcPts val="1800"/>
              </a:spcAft>
            </a:pPr>
            <a:r>
              <a:rPr lang="en-US" sz="5400" b="1" dirty="0" smtClean="0">
                <a:solidFill>
                  <a:srgbClr val="000099"/>
                </a:solidFill>
                <a:latin typeface="Tahoma"/>
                <a:cs typeface="Tahoma"/>
              </a:rPr>
              <a:t>Enabling </a:t>
            </a:r>
            <a:r>
              <a:rPr lang="en-US" sz="5400" b="1" dirty="0" err="1" smtClean="0">
                <a:solidFill>
                  <a:srgbClr val="000099"/>
                </a:solidFill>
                <a:latin typeface="Tahoma"/>
                <a:cs typeface="Tahoma"/>
              </a:rPr>
              <a:t>e</a:t>
            </a:r>
            <a:r>
              <a:rPr lang="en-US" sz="5400" b="1" dirty="0" smtClean="0">
                <a:solidFill>
                  <a:srgbClr val="000099"/>
                </a:solidFill>
                <a:latin typeface="Tahoma"/>
                <a:cs typeface="Tahoma"/>
              </a:rPr>
              <a:t>-Research</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SAGA is being used</a:t>
            </a:r>
            <a:r>
              <a:rPr lang="en-US" sz="2800" dirty="0" smtClean="0">
                <a:latin typeface="Georgia"/>
                <a:cs typeface="Georgia"/>
              </a:rPr>
              <a:t> </a:t>
            </a:r>
            <a:r>
              <a:rPr lang="en-US" sz="2800" dirty="0" smtClean="0">
                <a:latin typeface="Georgia"/>
                <a:cs typeface="Georgia"/>
              </a:rPr>
              <a:t>to facilitating the uptake of distributed infrastructure and development of distribute applications </a:t>
            </a:r>
            <a:r>
              <a:rPr lang="en-US" sz="2800" dirty="0" smtClean="0">
                <a:latin typeface="Georgia"/>
                <a:cs typeface="Georgia"/>
              </a:rPr>
              <a:t>in </a:t>
            </a:r>
            <a:r>
              <a:rPr lang="en-US" sz="2800" dirty="0" smtClean="0">
                <a:latin typeface="Georgia"/>
                <a:cs typeface="Georgia"/>
              </a:rPr>
              <a:t>several critical ways:</a:t>
            </a:r>
            <a:endParaRPr lang="en-US" sz="2800" dirty="0" smtClean="0">
              <a:latin typeface="Georgia"/>
              <a:cs typeface="Georgia"/>
            </a:endParaRPr>
          </a:p>
          <a:p>
            <a:pPr marL="457200" indent="-457200" algn="just">
              <a:lnSpc>
                <a:spcPct val="130000"/>
              </a:lnSpc>
              <a:spcAft>
                <a:spcPts val="1800"/>
              </a:spcAft>
              <a:buFont typeface="Courier New"/>
              <a:buChar char="o"/>
            </a:pPr>
            <a:r>
              <a:rPr lang="en-US" sz="2800" dirty="0" smtClean="0">
                <a:latin typeface="Georgia"/>
                <a:cs typeface="Georgia"/>
              </a:rPr>
              <a:t>….  In </a:t>
            </a:r>
            <a:r>
              <a:rPr lang="en-US" sz="2800" dirty="0" smtClean="0">
                <a:latin typeface="Georgia"/>
                <a:cs typeface="Georgia"/>
              </a:rPr>
              <a:t>particular it can be used to support specific application usage patterns, for example, it has been used for distributed replica-exchange (RE) simulations using NAMD. The same  infrastructure can be used for use with other codes such as LAMMPS, etc. The figure above provides  details on how SAGA is used to implement RE</a:t>
            </a:r>
            <a:r>
              <a:rPr lang="en-US" sz="2800" dirty="0" smtClean="0">
                <a:latin typeface="Georgia"/>
                <a:cs typeface="Georgia"/>
              </a:rPr>
              <a:t>.</a:t>
            </a:r>
          </a:p>
          <a:p>
            <a:pPr marL="457200" indent="-457200" algn="just">
              <a:lnSpc>
                <a:spcPct val="130000"/>
              </a:lnSpc>
              <a:spcAft>
                <a:spcPts val="1800"/>
              </a:spcAft>
              <a:buFont typeface="Courier New"/>
              <a:buChar char="o"/>
            </a:pPr>
            <a:endParaRPr lang="en-US" sz="2800" dirty="0" smtClean="0">
              <a:latin typeface="Georgia"/>
              <a:cs typeface="Georgia"/>
            </a:endParaRPr>
          </a:p>
        </p:txBody>
      </p:sp>
      <p:sp>
        <p:nvSpPr>
          <p:cNvPr id="28" name="AutoShape 1627"/>
          <p:cNvSpPr>
            <a:spLocks noChangeArrowheads="1"/>
          </p:cNvSpPr>
          <p:nvPr/>
        </p:nvSpPr>
        <p:spPr bwMode="auto">
          <a:xfrm>
            <a:off x="14398540" y="12938859"/>
            <a:ext cx="14336889" cy="8155423"/>
          </a:xfrm>
          <a:prstGeom prst="roundRect">
            <a:avLst>
              <a:gd name="adj" fmla="val 11046"/>
            </a:avLst>
          </a:prstGeom>
          <a:solidFill>
            <a:srgbClr val="FFFFFF"/>
          </a:solidFill>
          <a:ln w="76200">
            <a:solidFill>
              <a:srgbClr val="000099"/>
            </a:solidFill>
            <a:round/>
            <a:headEnd/>
            <a:tailEnd/>
          </a:ln>
        </p:spPr>
        <p:txBody>
          <a:bodyPr wrap="square" lIns="274320" rIns="274320" bIns="365760" anchor="t">
            <a:spAutoFit/>
          </a:bodyPr>
          <a:lstStyle/>
          <a:p>
            <a:pPr algn="ctr">
              <a:lnSpc>
                <a:spcPct val="110000"/>
              </a:lnSpc>
              <a:spcAft>
                <a:spcPts val="1800"/>
              </a:spcAft>
            </a:pPr>
            <a:r>
              <a:rPr lang="en-US" sz="5400" b="1" dirty="0" smtClean="0">
                <a:solidFill>
                  <a:srgbClr val="000099"/>
                </a:solidFill>
                <a:latin typeface="Tahoma"/>
                <a:cs typeface="Tahoma"/>
              </a:rPr>
              <a:t>Simple, Powerful Abstraction Layer</a:t>
            </a:r>
          </a:p>
          <a:p>
            <a:pPr algn="just">
              <a:lnSpc>
                <a:spcPct val="130000"/>
              </a:lnSpc>
              <a:spcAft>
                <a:spcPts val="1800"/>
              </a:spcAft>
            </a:pPr>
            <a:r>
              <a:rPr lang="en-US" sz="2800" dirty="0" smtClean="0">
                <a:latin typeface="Georgia"/>
                <a:cs typeface="Georgia"/>
              </a:rPr>
              <a:t>SAGA facilitates the use of distributed infrastructure by providing a simple interface across different middleware distributions and environments. Therefore once an application has been written using SAGA it can be deployed and run on any environment in which SAGA is supported.</a:t>
            </a:r>
          </a:p>
          <a:p>
            <a:pPr algn="just">
              <a:lnSpc>
                <a:spcPct val="130000"/>
              </a:lnSpc>
              <a:spcAft>
                <a:spcPts val="1800"/>
              </a:spcAft>
            </a:pPr>
            <a:r>
              <a:rPr lang="en-US" sz="2800" dirty="0" smtClean="0">
                <a:latin typeface="Georgia"/>
                <a:cs typeface="Georgia"/>
              </a:rPr>
              <a:t>We are developing adaptors for the most commonly occurring distributed environments.  Additionally SAGA provides the  abstractions from which commonly occurring execution patterns and usage modes  can be supported. For example for data-intensive applications, we create a framework that supports the common </a:t>
            </a:r>
            <a:r>
              <a:rPr lang="en-US" sz="2800" dirty="0" err="1" smtClean="0">
                <a:latin typeface="Georgia"/>
                <a:cs typeface="Georgia"/>
              </a:rPr>
              <a:t>MapReduce</a:t>
            </a:r>
            <a:r>
              <a:rPr lang="en-US" sz="2800" dirty="0" smtClean="0">
                <a:latin typeface="Georgia"/>
                <a:cs typeface="Georgia"/>
              </a:rPr>
              <a:t> pattern. Applications involving basic functionality such as searching, can then be deployed over distributed environments</a:t>
            </a:r>
          </a:p>
        </p:txBody>
      </p:sp>
      <p:pic>
        <p:nvPicPr>
          <p:cNvPr id="23" name="Picture 22" descr="bigpicture.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1905000" y="21833807"/>
            <a:ext cx="25831800" cy="754138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4143</TotalTime>
  <Words>615</Words>
  <Application>Microsoft Office PowerPoint</Application>
  <PresentationFormat>Custom</PresentationFormat>
  <Paragraphs>19</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Enabling Distributed Applications with SAGA Shantenu Jha12, Hartmut Kaiser, André Merzky, Ole Weidner, Joao Abecasis, Joohyun Kim and  Andre Luckow 1 Center for Computation &amp; Technology, Louisiana State University, Baton Rouge, U.S.A. 2e-Science Institute, Edinburgh</vt:lpstr>
    </vt:vector>
  </TitlesOfParts>
  <Company>Net School</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pin-chuan chen</dc:creator>
  <cp:lastModifiedBy>Shantenu Jha</cp:lastModifiedBy>
  <cp:revision>170</cp:revision>
  <dcterms:created xsi:type="dcterms:W3CDTF">2008-09-02T10:49:15Z</dcterms:created>
  <dcterms:modified xsi:type="dcterms:W3CDTF">2008-09-02T11:07:04Z</dcterms:modified>
</cp:coreProperties>
</file>