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8" r:id="rId2"/>
    <p:sldMasterId id="2147483680" r:id="rId3"/>
  </p:sldMasterIdLst>
  <p:notesMasterIdLst>
    <p:notesMasterId r:id="rId13"/>
  </p:notesMasterIdLst>
  <p:handoutMasterIdLst>
    <p:handoutMasterId r:id="rId14"/>
  </p:handoutMasterIdLst>
  <p:sldIdLst>
    <p:sldId id="256" r:id="rId4"/>
    <p:sldId id="281" r:id="rId5"/>
    <p:sldId id="282" r:id="rId6"/>
    <p:sldId id="261" r:id="rId7"/>
    <p:sldId id="262" r:id="rId8"/>
    <p:sldId id="263" r:id="rId9"/>
    <p:sldId id="264" r:id="rId10"/>
    <p:sldId id="277" r:id="rId11"/>
    <p:sldId id="278" r:id="rId12"/>
  </p:sldIdLst>
  <p:sldSz cx="9144000" cy="6858000" type="screen4x3"/>
  <p:notesSz cx="6858000" cy="9144000"/>
  <p:defaultTextStyle>
    <a:defPPr>
      <a:defRPr lang="en-US"/>
    </a:defPPr>
    <a:lvl1pPr marL="0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9CD"/>
    <a:srgbClr val="8BADBD"/>
    <a:srgbClr val="8BACBD"/>
    <a:srgbClr val="B5B5B5"/>
    <a:srgbClr val="424242"/>
    <a:srgbClr val="E4E6DE"/>
    <a:srgbClr val="595959"/>
    <a:srgbClr val="323232"/>
    <a:srgbClr val="E9A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04" autoAdjust="0"/>
    <p:restoredTop sz="94668" autoAdjust="0"/>
  </p:normalViewPr>
  <p:slideViewPr>
    <p:cSldViewPr snapToGrid="0" snapToObjects="1">
      <p:cViewPr varScale="1">
        <p:scale>
          <a:sx n="96" d="100"/>
          <a:sy n="96" d="100"/>
        </p:scale>
        <p:origin x="-4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7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4B2-6F12-454D-8DA7-7B9C78843B81}" type="datetimeFigureOut">
              <a:rPr lang="en-US" smtClean="0"/>
              <a:pPr/>
              <a:t>4/6/2011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AEAE-9455-E64B-9026-F04C33961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779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4AD4-A78B-B645-8B43-825B1EB2901C}" type="datetimeFigureOut">
              <a:rPr lang="en-US" smtClean="0"/>
              <a:pPr/>
              <a:t>4/6/2011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1C05A-BBAC-0741-9B8E-1278839E95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449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4/6/2011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8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 sz="2800"/>
            </a:lvl2pPr>
            <a:lvl3pPr marL="914353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3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274306" rIns="274306" bIns="274306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marL="0" lvl="0" indent="0" algn="l" defTabSz="914353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459EC1CE-E98D-704D-AD6F-6E3323A36483}" type="datetime1">
              <a:rPr lang="en-US" smtClean="0"/>
              <a:pPr/>
              <a:t>4/6/2011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92A5-8B3E-1949-B0CC-6F0593ACFA8E}" type="datetime1">
              <a:rPr lang="en-US" smtClean="0"/>
              <a:pPr/>
              <a:t>4/6/2011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C381DA14-A3C0-9C42-96F2-BEE3D5DE963D}" type="datetime1">
              <a:rPr lang="en-US" smtClean="0"/>
              <a:pPr/>
              <a:t>4/6/2011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33319320-9A5F-694B-B7B5-C734EC93AAA2}" type="datetime1">
              <a:rPr lang="en-US" smtClean="0"/>
              <a:pPr/>
              <a:t>4/6/2011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397-A6E6-7547-B24A-92BB5049E0F2}" type="datetime1">
              <a:rPr lang="en-US" smtClean="0"/>
              <a:pPr/>
              <a:t>4/6/2011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5"/>
            <a:ext cx="914400" cy="5533278"/>
          </a:xfrm>
        </p:spPr>
        <p:txBody>
          <a:bodyPr vert="eaVert" lIns="274306" tIns="685765" bIns="685765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D46-BD5E-E641-9118-DCE28F3B83FA}" type="datetime1">
              <a:rPr lang="en-US" smtClean="0"/>
              <a:pPr/>
              <a:t>4/6/2011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4/6/2011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4/6/2011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4990"/>
            <a:ext cx="8913813" cy="792651"/>
          </a:xfrm>
          <a:solidFill>
            <a:srgbClr val="424242"/>
          </a:solidFill>
        </p:spPr>
        <p:txBody>
          <a:bodyPr lIns="1097224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4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298" y="334441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BC26097E-015C-3B4D-86C1-CD2AD30F0B81}" type="datetime1">
              <a:rPr lang="en-US" smtClean="0"/>
              <a:pPr/>
              <a:t>4/6/2011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91435" rIns="274306" bIns="91435" rtlCol="0" anchor="t" anchorCtr="0"/>
          <a:lstStyle>
            <a:lvl1pPr marL="0" indent="0" algn="l" defTabSz="914353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49F4-2545-3040-B7BD-803CA59D50C7}" type="datetime1">
              <a:rPr lang="en-US" smtClean="0"/>
              <a:pPr/>
              <a:t>4/6/2011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659" tIns="45718" rIns="274306" bIns="45718" rtlCol="0" anchor="b" anchorCtr="0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91435" rIns="274306" bIns="91435" rtlCol="0" anchor="ctr" anchorCtr="0">
            <a:normAutofit/>
          </a:bodyPr>
          <a:lstStyle>
            <a:lvl1pPr marL="0" indent="0" algn="l" defTabSz="914353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9088-CEDD-2F48-A9A0-611A3CC03FE9}" type="datetime1">
              <a:rPr lang="en-US" smtClean="0"/>
              <a:pPr/>
              <a:t>4/6/2011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AED87ACF-EB3C-EA42-8610-542FB50388EB}" type="datetime1">
              <a:rPr lang="en-US" smtClean="0"/>
              <a:pPr/>
              <a:t>4/6/2011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0E0DC31B-692F-774E-A937-DA560DE61DA8}" type="datetime1">
              <a:rPr lang="en-US" smtClean="0"/>
              <a:pPr/>
              <a:t>4/6/2011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6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4/6/2011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C516-787B-9A45-AFCF-5D75DD78DEBE}" type="datetime1">
              <a:rPr lang="en-US" smtClean="0"/>
              <a:pPr/>
              <a:t>4/6/2011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274306" rIns="274306" bIns="274306" rtlCol="0" anchor="t" anchorCtr="0">
            <a:normAutofit/>
          </a:bodyPr>
          <a:lstStyle>
            <a:lvl1pPr marL="0" indent="0" algn="l" defTabSz="914353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F19CAA94-9393-BB4A-8CB6-008B1351A132}" type="datetime1">
              <a:rPr lang="en-US" smtClean="0"/>
              <a:pPr/>
              <a:t>4/6/2011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3"/>
            <a:ext cx="7610476" cy="367076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476A5E-2ED6-7749-A8C1-D0B1EEEB97E0}" type="datetime1">
              <a:rPr lang="en-US" smtClean="0"/>
              <a:pPr/>
              <a:t>4/6/2011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marL="0" indent="0" algn="l" defTabSz="914353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4/6/2011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4/6/2011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static.saga.cct.lsu.edu/docs/programming_guide/html/saga-programming-guide.html" TargetMode="External"/><Relationship Id="rId3" Type="http://schemas.openxmlformats.org/officeDocument/2006/relationships/hyperlink" Target="http://faust.cct.lsu.edu/trac/saga/wiki/" TargetMode="External"/><Relationship Id="rId7" Type="http://schemas.openxmlformats.org/officeDocument/2006/relationships/hyperlink" Target="https://svn.cct.lsu.edu/repos/saga/core/trunk/docs/manuals/programming_guide/tex/saga-programming-guide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tic.saga.cct.lsu.edu/apidoc/cpp/latest/" TargetMode="External"/><Relationship Id="rId5" Type="http://schemas.openxmlformats.org/officeDocument/2006/relationships/hyperlink" Target="http://static.saga.cct.lsu.edu/apidoc/python/latest/" TargetMode="External"/><Relationship Id="rId4" Type="http://schemas.openxmlformats.org/officeDocument/2006/relationships/hyperlink" Target="http://saga.cct.lsu.edu/software/cpp/documentatio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ct.lsu.edu/~sjha/dpa_publications/dpa_surveypaper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14400" y="4318000"/>
            <a:ext cx="8001000" cy="2540000"/>
          </a:xfrm>
        </p:spPr>
        <p:txBody>
          <a:bodyPr/>
          <a:lstStyle/>
          <a:p>
            <a:r>
              <a:rPr lang="en-US" dirty="0" smtClean="0"/>
              <a:t>Building and Installing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274306"/>
          <a:lstStyle/>
          <a:p>
            <a:r>
              <a:rPr lang="en-US" dirty="0" smtClean="0"/>
              <a:t>A Brief Introduction to SAGA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10" y="6282902"/>
            <a:ext cx="472733" cy="463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771" y="6306665"/>
            <a:ext cx="1079685" cy="421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All </a:t>
            </a:r>
            <a:r>
              <a:rPr lang="en-US" dirty="0" smtClean="0"/>
              <a:t>material from this tutorial can be found at:</a:t>
            </a:r>
            <a:br>
              <a:rPr lang="en-US" dirty="0" smtClean="0"/>
            </a:b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https://</a:t>
            </a:r>
            <a:r>
              <a:rPr lang="en-US" sz="1400" b="1" dirty="0" smtClean="0"/>
              <a:t>svn.cct.lsu.edu/repos/saga-projects/tutorial/EGI-2011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General Information and Documentation</a:t>
            </a:r>
            <a:endParaRPr lang="en-US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xfrm>
            <a:off x="1017534" y="1875235"/>
            <a:ext cx="7707367" cy="4391095"/>
          </a:xfrm>
          <a:ln/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General information</a:t>
            </a:r>
          </a:p>
          <a:p>
            <a:pPr lvl="1"/>
            <a:r>
              <a:rPr lang="en-US" dirty="0" smtClean="0">
                <a:hlinkClick r:id="rId3"/>
              </a:rPr>
              <a:t>http://saga. cct.lsu.edu/</a:t>
            </a:r>
            <a:endParaRPr lang="en-US" dirty="0" smtClean="0"/>
          </a:p>
          <a:p>
            <a:r>
              <a:rPr lang="en-US" dirty="0" smtClean="0"/>
              <a:t>Documentation:</a:t>
            </a:r>
          </a:p>
          <a:p>
            <a:pPr lvl="1"/>
            <a:r>
              <a:rPr lang="en-US" dirty="0" smtClean="0">
                <a:hlinkClick r:id="rId4"/>
              </a:rPr>
              <a:t>http://</a:t>
            </a:r>
            <a:r>
              <a:rPr lang="en-US" dirty="0" err="1" smtClean="0">
                <a:hlinkClick r:id="rId4"/>
              </a:rPr>
              <a:t>saga.cct.lsu.edu/software/cpp/documentation</a:t>
            </a:r>
            <a:endParaRPr lang="en-US" dirty="0" smtClean="0"/>
          </a:p>
          <a:p>
            <a:r>
              <a:rPr lang="en-US" dirty="0" smtClean="0"/>
              <a:t>API </a:t>
            </a:r>
            <a:r>
              <a:rPr lang="en-US" dirty="0"/>
              <a:t>documentation </a:t>
            </a:r>
            <a:endParaRPr lang="en-US" dirty="0" smtClean="0"/>
          </a:p>
          <a:p>
            <a:pPr lvl="1"/>
            <a:r>
              <a:rPr lang="en-US" dirty="0" smtClean="0"/>
              <a:t>Python</a:t>
            </a:r>
          </a:p>
          <a:p>
            <a:pPr lvl="2"/>
            <a:r>
              <a:rPr lang="en-US" dirty="0">
                <a:hlinkClick r:id="rId5"/>
              </a:rPr>
              <a:t>http://static.saga.cct.lsu.edu/apidoc/python/latest</a:t>
            </a:r>
            <a:r>
              <a:rPr lang="en-US" dirty="0" smtClean="0">
                <a:hlinkClick r:id="rId5"/>
              </a:rPr>
              <a:t>/</a:t>
            </a:r>
            <a:endParaRPr lang="en-US" dirty="0"/>
          </a:p>
          <a:p>
            <a:pPr lvl="1"/>
            <a:r>
              <a:rPr lang="en-US" dirty="0" smtClean="0"/>
              <a:t>C++</a:t>
            </a:r>
          </a:p>
          <a:p>
            <a:pPr lvl="2"/>
            <a:r>
              <a:rPr lang="en-US" dirty="0">
                <a:hlinkClick r:id="rId6"/>
              </a:rPr>
              <a:t>http://static.saga.cct.lsu.edu/apidoc/cpp/latest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207880"/>
            <a:r>
              <a:rPr lang="en-US" dirty="0" smtClean="0"/>
              <a:t>Programmers Guide:</a:t>
            </a:r>
          </a:p>
          <a:p>
            <a:pPr marL="550763" lvl="1"/>
            <a:r>
              <a:rPr lang="en-US" dirty="0" smtClean="0">
                <a:hlinkClick r:id="rId7"/>
              </a:rPr>
              <a:t>https://svn.cct.lsu.edu/repos/saga/core/trunk/docs/manuals/programming_guide/tex/saga-programming-guide.pdf</a:t>
            </a:r>
            <a:endParaRPr lang="en-US" dirty="0" smtClean="0"/>
          </a:p>
          <a:p>
            <a:pPr marL="550763" lvl="1"/>
            <a:endParaRPr lang="en-US" dirty="0" smtClean="0"/>
          </a:p>
          <a:p>
            <a:pPr marL="550763" lvl="1"/>
            <a:endParaRPr lang="en-US" dirty="0" smtClean="0"/>
          </a:p>
          <a:p>
            <a:pPr marL="482186" lvl="1"/>
            <a:endParaRPr lang="en-US" dirty="0" smtClean="0">
              <a:solidFill>
                <a:srgbClr val="B70000"/>
              </a:solidFill>
              <a:hlinkClick r:id="rId8"/>
            </a:endParaRPr>
          </a:p>
          <a:p>
            <a:pPr marL="482186" lvl="1"/>
            <a:endParaRPr lang="en-US" dirty="0">
              <a:solidFill>
                <a:srgbClr val="B7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November 29,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1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tabLst>
                <a:tab pos="457177" algn="l"/>
                <a:tab pos="914353" algn="l"/>
                <a:tab pos="1371530" algn="l"/>
                <a:tab pos="1828706" algn="l"/>
                <a:tab pos="2285883" algn="l"/>
                <a:tab pos="2743060" algn="l"/>
                <a:tab pos="3200236" algn="l"/>
                <a:tab pos="3657413" algn="l"/>
                <a:tab pos="4114590" algn="l"/>
                <a:tab pos="4571766" algn="l"/>
                <a:tab pos="5028942" algn="l"/>
                <a:tab pos="5486119" algn="l"/>
                <a:tab pos="5943296" algn="l"/>
                <a:tab pos="6400473" algn="l"/>
                <a:tab pos="6857649" algn="l"/>
                <a:tab pos="7314825" algn="l"/>
                <a:tab pos="7772002" algn="l"/>
                <a:tab pos="8229179" algn="l"/>
                <a:tab pos="8686355" algn="l"/>
                <a:tab pos="9143532" algn="l"/>
              </a:tabLst>
            </a:pPr>
            <a:endParaRPr lang="en-US" sz="2800" dirty="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Distributed Applications </a:t>
            </a:r>
            <a:br>
              <a:rPr lang="en-US" sz="2400" dirty="0" smtClean="0"/>
            </a:br>
            <a:r>
              <a:rPr lang="en-US" sz="2400" dirty="0" smtClean="0"/>
              <a:t>Development Challenges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482367" y="1846122"/>
            <a:ext cx="7966954" cy="494043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Developing Distributed Applications is fundamentally hard:</a:t>
            </a:r>
          </a:p>
          <a:p>
            <a:pPr lvl="1"/>
            <a:r>
              <a:rPr lang="en-US" dirty="0" smtClean="0"/>
              <a:t>Intrinsic: </a:t>
            </a:r>
          </a:p>
          <a:p>
            <a:pPr lvl="2"/>
            <a:r>
              <a:rPr lang="en-US" dirty="0" smtClean="0"/>
              <a:t>Control/Coordination &amp; execution over Heterogeneous sites</a:t>
            </a:r>
          </a:p>
          <a:p>
            <a:pPr lvl="2"/>
            <a:r>
              <a:rPr lang="en-US" dirty="0" smtClean="0"/>
              <a:t>Complex Design point/Models of Distributed Applications, </a:t>
            </a:r>
          </a:p>
          <a:p>
            <a:pPr lvl="3"/>
            <a:r>
              <a:rPr lang="en-US" dirty="0" smtClean="0"/>
              <a:t>Reasons for using distributed CI -- more than (peak) performance result</a:t>
            </a:r>
          </a:p>
          <a:p>
            <a:pPr lvl="1"/>
            <a:r>
              <a:rPr lang="en-US" dirty="0" smtClean="0"/>
              <a:t>Extrinsic:</a:t>
            </a:r>
          </a:p>
          <a:p>
            <a:pPr lvl="2"/>
            <a:r>
              <a:rPr lang="en-US" dirty="0" smtClean="0"/>
              <a:t>(Complex) Underlying infrastructure &amp; its provisioning</a:t>
            </a:r>
          </a:p>
          <a:p>
            <a:pPr lvl="2"/>
            <a:r>
              <a:rPr lang="en-US" dirty="0" smtClean="0"/>
              <a:t>Large number Programming systems, tools and environments</a:t>
            </a:r>
          </a:p>
          <a:p>
            <a:pPr lvl="3"/>
            <a:r>
              <a:rPr lang="en-US" dirty="0" smtClean="0"/>
              <a:t>Lack of  well-defined interfaces &amp; abstractions</a:t>
            </a:r>
          </a:p>
          <a:p>
            <a:pPr lvl="3"/>
            <a:r>
              <a:rPr lang="en-US" dirty="0" smtClean="0"/>
              <a:t>Interoperability and extensibility become difficult</a:t>
            </a:r>
          </a:p>
          <a:p>
            <a:r>
              <a:rPr lang="en-US" dirty="0" smtClean="0">
                <a:sym typeface="Arial" pitchFamily="-110" charset="0"/>
              </a:rPr>
              <a:t>Number of “effective” distributed applications  that utilize resources sequentially, concurrently or asynchronously is low </a:t>
            </a:r>
          </a:p>
          <a:p>
            <a:pPr lvl="1"/>
            <a:r>
              <a:rPr lang="en-US" dirty="0" smtClean="0"/>
              <a:t>Distributed CI: Is the whole &gt;  than the sum of the parts?</a:t>
            </a:r>
          </a:p>
          <a:p>
            <a:r>
              <a:rPr lang="en-US" dirty="0" smtClean="0">
                <a:sym typeface="Arial" pitchFamily="-110" charset="0"/>
              </a:rPr>
              <a:t>See: DPA Survey Paper:</a:t>
            </a:r>
          </a:p>
          <a:p>
            <a:pPr lvl="1"/>
            <a:r>
              <a:rPr lang="en-US" dirty="0" smtClean="0">
                <a:sym typeface="Arial" pitchFamily="-110" charset="0"/>
                <a:hlinkClick r:id="rId2"/>
              </a:rPr>
              <a:t>http://www.cct.lsu.edu/~sjha/dpa_publications/dpa_surveypaper.pdf</a:t>
            </a:r>
            <a:endParaRPr lang="en-US" dirty="0" smtClean="0">
              <a:sym typeface="Arial" pitchFamily="-110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In a nutshell</a:t>
            </a:r>
            <a:endParaRPr lang="en-US"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757948" y="2038256"/>
            <a:ext cx="7691373" cy="4524934"/>
          </a:xfrm>
          <a:prstGeom prst="rect">
            <a:avLst/>
          </a:prstGeom>
        </p:spPr>
        <p:txBody>
          <a:bodyPr vert="horz" lIns="91435" tIns="45718" rIns="91435" bIns="45718" rtlCol="0">
            <a:normAutofit fontScale="85000" lnSpcReduction="10000"/>
          </a:bodyPr>
          <a:lstStyle/>
          <a:p>
            <a:pPr marL="342882" indent="-342882" defTabSz="914353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Char char="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There exists a lack of Programmatic approaches that:</a:t>
            </a:r>
          </a:p>
          <a:p>
            <a:pPr marL="685765" lvl="1" indent="-336532" defTabSz="914353">
              <a:spcBef>
                <a:spcPts val="600"/>
              </a:spcBef>
              <a:buClr>
                <a:schemeClr val="tx1">
                  <a:lumMod val="95000"/>
                  <a:lumOff val="5000"/>
                </a:schemeClr>
              </a:buClr>
              <a:buFont typeface="Arial"/>
              <a:buChar char="•"/>
              <a:defRPr/>
            </a:pPr>
            <a:r>
              <a:rPr lang="en-US" dirty="0" smtClean="0">
                <a:solidFill>
                  <a:schemeClr val="accent5"/>
                </a:solidFill>
              </a:rPr>
              <a:t>Provide general-purpose, basic &amp;common grid functionality for applications and thus hide underlying complexity, varying semantics..</a:t>
            </a:r>
          </a:p>
          <a:p>
            <a:pPr marL="685765" lvl="1" indent="-336532" defTabSz="914353">
              <a:spcBef>
                <a:spcPts val="600"/>
              </a:spcBef>
              <a:buClr>
                <a:schemeClr val="tx1">
                  <a:lumMod val="95000"/>
                  <a:lumOff val="5000"/>
                </a:schemeClr>
              </a:buClr>
              <a:buFont typeface="Arial"/>
              <a:buChar char="•"/>
              <a:defRPr/>
            </a:pPr>
            <a:r>
              <a:rPr lang="en-US" dirty="0" smtClean="0">
                <a:solidFill>
                  <a:schemeClr val="accent5"/>
                </a:solidFill>
              </a:rPr>
              <a:t>The building blocks upon which to construct “consistent” higher-levels of functionality and abstractions</a:t>
            </a:r>
          </a:p>
          <a:p>
            <a:pPr marL="685765" lvl="1" indent="-336532" defTabSz="914353">
              <a:spcBef>
                <a:spcPts val="600"/>
              </a:spcBef>
              <a:buClr>
                <a:schemeClr val="tx1">
                  <a:lumMod val="95000"/>
                  <a:lumOff val="5000"/>
                </a:schemeClr>
              </a:buClr>
              <a:buFont typeface="Arial"/>
              <a:buChar char="•"/>
              <a:defRPr/>
            </a:pPr>
            <a:r>
              <a:rPr lang="en-US" dirty="0" smtClean="0">
                <a:solidFill>
                  <a:schemeClr val="accent5"/>
                </a:solidFill>
              </a:rPr>
              <a:t>Meets the need for a Broad Spectrum of Application: </a:t>
            </a:r>
          </a:p>
          <a:p>
            <a:pPr marL="1034997" lvl="2" indent="-349232" defTabSz="914353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Simple scripts, Gateways, Smart Applications and Production Grade Tooling, Workflow…</a:t>
            </a:r>
          </a:p>
          <a:p>
            <a:pPr marL="342882" indent="-342882" defTabSz="914353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Char char="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Simple, integrated, stable, uniform and high-level interface</a:t>
            </a:r>
          </a:p>
          <a:p>
            <a:pPr marL="685765" lvl="1" indent="-336532" defTabSz="914353">
              <a:spcBef>
                <a:spcPts val="600"/>
              </a:spcBef>
              <a:buClr>
                <a:schemeClr val="tx1">
                  <a:lumMod val="95000"/>
                  <a:lumOff val="5000"/>
                </a:schemeClr>
              </a:buClr>
              <a:buFont typeface="Arial"/>
              <a:buChar char="•"/>
              <a:defRPr/>
            </a:pPr>
            <a:r>
              <a:rPr lang="en-US" dirty="0" smtClean="0">
                <a:solidFill>
                  <a:schemeClr val="accent5"/>
                </a:solidFill>
              </a:rPr>
              <a:t>Simple and Stable: 80:20 restricted scope and </a:t>
            </a:r>
            <a:r>
              <a:rPr lang="en-US" b="1" dirty="0" smtClean="0">
                <a:solidFill>
                  <a:srgbClr val="800000"/>
                </a:solidFill>
              </a:rPr>
              <a:t>Standard</a:t>
            </a:r>
          </a:p>
          <a:p>
            <a:pPr marL="685765" lvl="1" indent="-336532" defTabSz="914353">
              <a:spcBef>
                <a:spcPts val="600"/>
              </a:spcBef>
              <a:buClr>
                <a:schemeClr val="tx1">
                  <a:lumMod val="95000"/>
                  <a:lumOff val="5000"/>
                </a:schemeClr>
              </a:buClr>
              <a:buFont typeface="Arial"/>
              <a:buChar char="•"/>
              <a:defRPr/>
            </a:pPr>
            <a:r>
              <a:rPr lang="en-US" dirty="0" smtClean="0">
                <a:solidFill>
                  <a:schemeClr val="accent5"/>
                </a:solidFill>
              </a:rPr>
              <a:t>Integrated: Similar semantics &amp; style across</a:t>
            </a:r>
          </a:p>
          <a:p>
            <a:pPr marL="685765" lvl="1" indent="-336532" defTabSz="914353">
              <a:spcBef>
                <a:spcPts val="600"/>
              </a:spcBef>
              <a:buClr>
                <a:schemeClr val="tx1">
                  <a:lumMod val="95000"/>
                  <a:lumOff val="5000"/>
                </a:schemeClr>
              </a:buClr>
              <a:buFont typeface="Arial"/>
              <a:buChar char="•"/>
              <a:defRPr/>
            </a:pPr>
            <a:r>
              <a:rPr lang="en-US" dirty="0" smtClean="0">
                <a:solidFill>
                  <a:schemeClr val="accent5"/>
                </a:solidFill>
              </a:rPr>
              <a:t>Uniform: Same interface for different distributed systems</a:t>
            </a:r>
          </a:p>
          <a:p>
            <a:pPr marL="342882" indent="-342882" defTabSz="914353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Char char="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SAGA: Provides Application* developers with units required to compose high-level functionality across (distinct) distributed systems</a:t>
            </a:r>
          </a:p>
          <a:p>
            <a:pPr marL="685765" lvl="1" indent="-336532" defTabSz="914353">
              <a:spcBef>
                <a:spcPts val="600"/>
              </a:spcBef>
              <a:buClr>
                <a:schemeClr val="tx1">
                  <a:lumMod val="95000"/>
                  <a:lumOff val="5000"/>
                </a:schemeClr>
              </a:buClr>
              <a:defRPr/>
            </a:pPr>
            <a:r>
              <a:rPr lang="en-US" dirty="0" smtClean="0">
                <a:solidFill>
                  <a:schemeClr val="accent5"/>
                </a:solidFill>
              </a:rPr>
              <a:t>    (*) One Person’s Application is another Person’s Tool</a:t>
            </a:r>
            <a:endParaRPr lang="en-US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Picture 5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1" y="1112838"/>
            <a:ext cx="7375525" cy="521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Title 2"/>
          <p:cNvSpPr>
            <a:spLocks noGrp="1"/>
          </p:cNvSpPr>
          <p:nvPr>
            <p:ph type="title"/>
          </p:nvPr>
        </p:nvSpPr>
        <p:spPr>
          <a:xfrm>
            <a:off x="1" y="171356"/>
            <a:ext cx="8913813" cy="914400"/>
          </a:xfrm>
        </p:spPr>
        <p:txBody>
          <a:bodyPr/>
          <a:lstStyle/>
          <a:p>
            <a:r>
              <a:rPr lang="en-US" smtClean="0"/>
              <a:t>SAGA: In a thousand words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Architecture</a:t>
            </a:r>
            <a:endParaRPr lang="en-US" dirty="0"/>
          </a:p>
        </p:txBody>
      </p:sp>
      <p:pic>
        <p:nvPicPr>
          <p:cNvPr id="4" name="Content Placeholder 3" descr="saga-architecture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90" b="-1090"/>
          <a:stretch>
            <a:fillRect/>
          </a:stretch>
        </p:blipFill>
        <p:spPr/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SAGA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896" y="2068619"/>
            <a:ext cx="7984005" cy="4553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SAGA is used to develop applications that are distributed by definition:</a:t>
            </a:r>
          </a:p>
          <a:p>
            <a:pPr lvl="1"/>
            <a:r>
              <a:rPr lang="en-US" dirty="0" smtClean="0"/>
              <a:t>Simple extensions of “localized applications” (</a:t>
            </a:r>
            <a:r>
              <a:rPr lang="en-US" dirty="0" err="1" smtClean="0"/>
              <a:t>eg</a:t>
            </a:r>
            <a:r>
              <a:rPr lang="en-US" dirty="0" smtClean="0"/>
              <a:t> scripting)</a:t>
            </a:r>
          </a:p>
          <a:p>
            <a:pPr lvl="2"/>
            <a:r>
              <a:rPr lang="en-US" dirty="0" smtClean="0"/>
              <a:t>MW applications, workers submitted to &gt;8 back-ends </a:t>
            </a:r>
          </a:p>
          <a:p>
            <a:pPr lvl="1"/>
            <a:r>
              <a:rPr lang="en-US" dirty="0" smtClean="0"/>
              <a:t>Novel Distributed Programming Models (</a:t>
            </a:r>
            <a:r>
              <a:rPr lang="en-US" dirty="0" err="1" smtClean="0"/>
              <a:t>eg</a:t>
            </a:r>
            <a:r>
              <a:rPr lang="en-US" dirty="0" smtClean="0"/>
              <a:t> Rep-</a:t>
            </a:r>
            <a:r>
              <a:rPr lang="en-US" dirty="0" err="1" smtClean="0"/>
              <a:t>Exch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SAGA: Build tools and implement abstractions that enable the execution of applications over distributed resources, </a:t>
            </a:r>
            <a:r>
              <a:rPr lang="en-US" i="1" dirty="0" smtClean="0"/>
              <a:t>without modifying the applications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Infrastructure Independent Pilot-Jobs</a:t>
            </a:r>
          </a:p>
          <a:p>
            <a:r>
              <a:rPr lang="en-US" dirty="0" smtClean="0"/>
              <a:t>SAGA: To provide uniform access layers to heterogeneous CI</a:t>
            </a:r>
          </a:p>
          <a:p>
            <a:pPr lvl="1"/>
            <a:r>
              <a:rPr lang="en-US" dirty="0" smtClean="0"/>
              <a:t>Uniform access to EGI (ARC, </a:t>
            </a:r>
            <a:r>
              <a:rPr lang="en-US" dirty="0" err="1" smtClean="0"/>
              <a:t>gLite</a:t>
            </a:r>
            <a:r>
              <a:rPr lang="en-US" dirty="0" smtClean="0"/>
              <a:t>, </a:t>
            </a:r>
            <a:r>
              <a:rPr lang="en-US" dirty="0" err="1" smtClean="0"/>
              <a:t>Globus</a:t>
            </a:r>
            <a:r>
              <a:rPr lang="en-US" dirty="0" smtClean="0"/>
              <a:t> and </a:t>
            </a:r>
            <a:r>
              <a:rPr lang="en-US" dirty="0" err="1" smtClean="0"/>
              <a:t>Unicore</a:t>
            </a:r>
            <a:r>
              <a:rPr lang="en-US" dirty="0" smtClean="0"/>
              <a:t>/BES)</a:t>
            </a:r>
          </a:p>
          <a:p>
            <a:pPr lvl="1"/>
            <a:r>
              <a:rPr lang="en-US" dirty="0" smtClean="0"/>
              <a:t>Simplify the building of tools and Gateways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ndelbrot-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15" y="1287404"/>
            <a:ext cx="8089359" cy="557059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1.  Develop applications that are distributed by definition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442</TotalTime>
  <Words>415</Words>
  <Application>Microsoft Office PowerPoint</Application>
  <PresentationFormat>On-screen Show (4:3)</PresentationFormat>
  <Paragraphs>62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Perspective</vt:lpstr>
      <vt:lpstr>1_Perspective</vt:lpstr>
      <vt:lpstr>2_Perspective</vt:lpstr>
      <vt:lpstr>A Brief Introduction to SAGA</vt:lpstr>
      <vt:lpstr> All material from this tutorial can be found at:   https://svn.cct.lsu.edu/repos/saga-projects/tutorial/EGI-2011</vt:lpstr>
      <vt:lpstr>General Information and Documentation</vt:lpstr>
      <vt:lpstr>Distributed Applications  Development Challenges</vt:lpstr>
      <vt:lpstr>SAGA: In a nutshell</vt:lpstr>
      <vt:lpstr>SAGA: In a thousand words</vt:lpstr>
      <vt:lpstr>SAGA: Architecture</vt:lpstr>
      <vt:lpstr>How is SAGA Used?</vt:lpstr>
      <vt:lpstr>1.  Develop applications that are distributed by definition</vt:lpstr>
    </vt:vector>
  </TitlesOfParts>
  <Company>Louisiana State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Andre Merzky</cp:lastModifiedBy>
  <cp:revision>123</cp:revision>
  <dcterms:created xsi:type="dcterms:W3CDTF">2010-11-29T19:20:00Z</dcterms:created>
  <dcterms:modified xsi:type="dcterms:W3CDTF">2011-04-06T12:35:23Z</dcterms:modified>
</cp:coreProperties>
</file>