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273" r:id="rId16"/>
    <p:sldId id="281" r:id="rId17"/>
    <p:sldId id="330" r:id="rId18"/>
    <p:sldId id="274" r:id="rId19"/>
    <p:sldId id="275" r:id="rId20"/>
    <p:sldId id="276" r:id="rId21"/>
    <p:sldId id="277" r:id="rId22"/>
    <p:sldId id="278" r:id="rId23"/>
    <p:sldId id="279" r:id="rId24"/>
    <p:sldId id="295" r:id="rId25"/>
    <p:sldId id="280" r:id="rId26"/>
    <p:sldId id="293" r:id="rId27"/>
    <p:sldId id="329" r:id="rId28"/>
    <p:sldId id="294" r:id="rId29"/>
    <p:sldId id="323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6" r:id="rId38"/>
    <p:sldId id="307" r:id="rId39"/>
    <p:sldId id="305" r:id="rId40"/>
    <p:sldId id="308" r:id="rId41"/>
    <p:sldId id="309" r:id="rId42"/>
    <p:sldId id="311" r:id="rId43"/>
    <p:sldId id="312" r:id="rId44"/>
    <p:sldId id="313" r:id="rId45"/>
    <p:sldId id="314" r:id="rId46"/>
    <p:sldId id="315" r:id="rId47"/>
    <p:sldId id="317" r:id="rId48"/>
    <p:sldId id="319" r:id="rId49"/>
    <p:sldId id="318" r:id="rId50"/>
    <p:sldId id="320" r:id="rId51"/>
    <p:sldId id="343" r:id="rId52"/>
    <p:sldId id="321" r:id="rId53"/>
    <p:sldId id="322" r:id="rId54"/>
    <p:sldId id="344" r:id="rId55"/>
    <p:sldId id="324" r:id="rId56"/>
    <p:sldId id="325" r:id="rId57"/>
    <p:sldId id="326" r:id="rId58"/>
    <p:sldId id="327" r:id="rId59"/>
    <p:sldId id="328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2" autoAdjust="0"/>
    <p:restoredTop sz="94714" autoAdjust="0"/>
  </p:normalViewPr>
  <p:slideViewPr>
    <p:cSldViewPr snapToGrid="0" snapToObjects="1">
      <p:cViewPr varScale="1">
        <p:scale>
          <a:sx n="91" d="100"/>
          <a:sy n="91" d="100"/>
        </p:scale>
        <p:origin x="-4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59000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double A[N*N], B[N*N], C[N*N];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A);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initMatB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(N, B);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grpc_initialize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(argv[1]);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handle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mat_mult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grpc_call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(&amp;handle, N, A, B, C) != GRPC_NO_ERROR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exit (1);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grpc_function_handle_destruct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(&amp;handle);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grpc_finalize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GridCPR</a:t>
            </a:r>
            <a:r>
              <a:rPr lang="en-US" dirty="0" smtClean="0"/>
              <a:t> (Checkpoint &amp; Recovery)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seem to favor application level </a:t>
            </a:r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GridCPR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to manage checkpoints </a:t>
            </a:r>
          </a:p>
          <a:p>
            <a:pPr lvl="1"/>
            <a:r>
              <a:rPr lang="en-US" dirty="0" smtClean="0"/>
              <a:t>defines an architecture, service interfaces, and scope of client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SAGA aligned !</a:t>
            </a:r>
            <a:endParaRPr lang="en-US" dirty="0" smtClean="0"/>
          </a:p>
          <a:p>
            <a:r>
              <a:rPr lang="en-US" dirty="0" smtClean="0"/>
              <a:t>not many implementations exist, usage declining</a:t>
            </a:r>
          </a:p>
          <a:p>
            <a:pPr lvl="1"/>
            <a:r>
              <a:rPr lang="en-US" dirty="0" smtClean="0"/>
              <a:t>virtualized hardware makes CPR somewhat superfluous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XML based language for describing job requirements </a:t>
            </a:r>
          </a:p>
          <a:p>
            <a:r>
              <a:rPr lang="en-US" dirty="0" smtClean="0"/>
              <a:t>does not cover resource description (on purpose) does not cover workflows, or job dependencies etc (on purpose) </a:t>
            </a:r>
          </a:p>
          <a:p>
            <a:r>
              <a:rPr lang="en-US" dirty="0" smtClean="0"/>
              <a:t>JSDL is extensible (</a:t>
            </a:r>
            <a:r>
              <a:rPr lang="en-US" dirty="0" err="1" smtClean="0"/>
              <a:t>ParameterSweep</a:t>
            </a:r>
            <a:r>
              <a:rPr lang="en-US" dirty="0" smtClean="0"/>
              <a:t>, SPMD, </a:t>
            </a:r>
            <a:r>
              <a:rPr lang="en-US" dirty="0" smtClean="0"/>
              <a:t>...)</a:t>
            </a:r>
          </a:p>
          <a:p>
            <a:r>
              <a:rPr lang="en-US" dirty="0" smtClean="0"/>
              <a:t>top-down approach</a:t>
            </a:r>
            <a:endParaRPr lang="en-US" dirty="0" smtClean="0"/>
          </a:p>
          <a:p>
            <a:r>
              <a:rPr lang="en-US" dirty="0" smtClean="0"/>
              <a:t>SAGA leans on JSDL for job description</a:t>
            </a:r>
          </a:p>
          <a:p>
            <a:pPr lvl="1"/>
            <a:r>
              <a:rPr lang="en-US" dirty="0" smtClean="0"/>
              <a:t>future revisions of SAGA will support JSDL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JSDL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992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&lt;Executable&gt;/bin/date&lt;/Executable&gt;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jsdl-posix:POSIXApplication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&lt;/Application&gt;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&lt;Resources ...&gt;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&gt;LINUX&lt;/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OperatingSystem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&lt;/Resources&gt;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JobDescription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jsdl:JobDefinition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high-level API </a:t>
            </a:r>
            <a:r>
              <a:rPr lang="en-US" dirty="0" smtClean="0"/>
              <a:t>specs exist in OGF, and are successful </a:t>
            </a:r>
          </a:p>
          <a:p>
            <a:r>
              <a:rPr lang="en-US" dirty="0" smtClean="0"/>
              <a:t>OGF APIs do not cover the complete OGF scope </a:t>
            </a:r>
          </a:p>
          <a:p>
            <a:r>
              <a:rPr lang="en-US" dirty="0" smtClean="0"/>
              <a:t>the various API standards are disjoint </a:t>
            </a:r>
          </a:p>
          <a:p>
            <a:r>
              <a:rPr lang="en-US" dirty="0" smtClean="0"/>
              <a:t>WSDL as service interface specification cannot replace an application level API (wrong level of abstraction)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SAGA tries to address these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governing </a:t>
            </a:r>
            <a:r>
              <a:rPr lang="en-US" dirty="0" smtClean="0"/>
              <a:t>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extensible</a:t>
            </a:r>
            <a:endParaRPr lang="en-US" dirty="0" smtClean="0"/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focus today on C++ or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API Landscape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96" y="1917787"/>
            <a:ext cx="5726274" cy="4726309"/>
          </a:xfrm>
        </p:spPr>
      </p:pic>
    </p:spTree>
    <p:extLst>
      <p:ext uri="{BB962C8B-B14F-4D97-AF65-F5344CB8AC3E}">
        <p14:creationId xmlns:p14="http://schemas.microsoft.com/office/powerpoint/2010/main" val="9951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SAGA Standardization</a:t>
            </a:r>
          </a:p>
          <a:p>
            <a:r>
              <a:rPr lang="en-US" dirty="0" smtClean="0"/>
              <a:t>API </a:t>
            </a:r>
            <a:r>
              <a:rPr lang="en-US" dirty="0"/>
              <a:t>S</a:t>
            </a:r>
            <a:r>
              <a:rPr lang="en-US" dirty="0" smtClean="0"/>
              <a:t>tructure and Scope</a:t>
            </a:r>
          </a:p>
          <a:p>
            <a:r>
              <a:rPr lang="en-US" dirty="0" smtClean="0"/>
              <a:t>API </a:t>
            </a:r>
            <a:r>
              <a:rPr lang="en-US" dirty="0"/>
              <a:t>W</a:t>
            </a:r>
            <a:r>
              <a:rPr lang="en-US" dirty="0" smtClean="0"/>
              <a:t>alkthrough</a:t>
            </a:r>
          </a:p>
          <a:p>
            <a:r>
              <a:rPr lang="en-US" dirty="0" smtClean="0"/>
              <a:t>SAGA </a:t>
            </a:r>
            <a:r>
              <a:rPr lang="en-US" dirty="0" err="1" smtClean="0"/>
              <a:t>SoftwareComponents</a:t>
            </a:r>
            <a:endParaRPr lang="en-US" dirty="0" smtClean="0"/>
          </a:p>
          <a:p>
            <a:pPr lvl="1"/>
            <a:r>
              <a:rPr lang="en-US" dirty="0" smtClean="0"/>
              <a:t>C++ API bindings</a:t>
            </a:r>
          </a:p>
          <a:p>
            <a:pPr lvl="1"/>
            <a:r>
              <a:rPr lang="en-US" dirty="0" smtClean="0"/>
              <a:t>Python API bindings</a:t>
            </a:r>
          </a:p>
          <a:p>
            <a:pPr lvl="1"/>
            <a:r>
              <a:rPr lang="en-US" dirty="0" smtClean="0"/>
              <a:t>[ Java API bindings ]</a:t>
            </a:r>
          </a:p>
          <a:p>
            <a:pPr lvl="1"/>
            <a:r>
              <a:rPr lang="en-US" dirty="0" smtClean="0"/>
              <a:t>Adaptors (backend </a:t>
            </a:r>
            <a:r>
              <a:rPr lang="en-US" dirty="0" smtClean="0"/>
              <a:t>connect)</a:t>
            </a:r>
            <a:endParaRPr lang="en-US" dirty="0" smtClean="0"/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</a:t>
            </a:r>
            <a:r>
              <a:rPr lang="en-US" dirty="0" smtClean="0"/>
              <a:t>established </a:t>
            </a:r>
            <a:r>
              <a:rPr lang="en-US" dirty="0" smtClean="0"/>
              <a:t>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Teaser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1933330"/>
            <a:ext cx="7966954" cy="483209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#include &lt;saga/saga.hpp&gt;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main ()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("a", "b",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list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0;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/>
              <a:t>APIs: 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diversity of </a:t>
            </a:r>
            <a:r>
              <a:rPr lang="en-US" dirty="0" smtClean="0"/>
              <a:t>(G</a:t>
            </a:r>
            <a:r>
              <a:rPr lang="en-US" dirty="0" smtClean="0"/>
              <a:t>rid) middleware </a:t>
            </a:r>
            <a:r>
              <a:rPr lang="en-US" dirty="0" smtClean="0"/>
              <a:t>implies diversity of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middleware APIs are often a by-product</a:t>
            </a:r>
            <a:endParaRPr lang="en-US" dirty="0" smtClean="0"/>
          </a:p>
          <a:p>
            <a:r>
              <a:rPr lang="en-US" dirty="0" smtClean="0"/>
              <a:t>APIs are difficult to sync with middleware development, and to stay </a:t>
            </a:r>
            <a:r>
              <a:rPr lang="en-US" b="1" dirty="0" smtClean="0"/>
              <a:t>simple</a:t>
            </a:r>
            <a:endParaRPr lang="en-US" dirty="0" smtClean="0"/>
          </a:p>
          <a:p>
            <a:r>
              <a:rPr lang="en-US" dirty="0" smtClean="0"/>
              <a:t>successful APIs generalize programming concepts</a:t>
            </a:r>
          </a:p>
          <a:p>
            <a:pPr lvl="1"/>
            <a:r>
              <a:rPr lang="en-US" dirty="0"/>
              <a:t>MPI, CORBA, COM, RPC, PVM, SSH, … </a:t>
            </a:r>
            <a:endParaRPr lang="en-US" dirty="0" smtClean="0"/>
          </a:p>
          <a:p>
            <a:r>
              <a:rPr lang="en-US" dirty="0"/>
              <a:t>no </a:t>
            </a:r>
            <a:r>
              <a:rPr lang="en-US" dirty="0" smtClean="0"/>
              <a:t>new </a:t>
            </a:r>
            <a:r>
              <a:rPr lang="en-US" dirty="0"/>
              <a:t>API standards for distributed computing</a:t>
            </a:r>
          </a:p>
          <a:p>
            <a:pPr lvl="1"/>
            <a:r>
              <a:rPr lang="en-US" dirty="0" smtClean="0"/>
              <a:t>!</a:t>
            </a:r>
            <a:r>
              <a:rPr lang="en-US" dirty="0"/>
              <a:t>standard:  </a:t>
            </a:r>
            <a:r>
              <a:rPr lang="en-US" dirty="0" smtClean="0"/>
              <a:t>Globus</a:t>
            </a:r>
            <a:r>
              <a:rPr lang="en-US" dirty="0"/>
              <a:t>, </a:t>
            </a:r>
            <a:r>
              <a:rPr lang="en-US" dirty="0" err="1"/>
              <a:t>gLite</a:t>
            </a:r>
            <a:r>
              <a:rPr lang="en-US" dirty="0"/>
              <a:t>, </a:t>
            </a:r>
            <a:r>
              <a:rPr lang="en-US" dirty="0" err="1"/>
              <a:t>Unicore</a:t>
            </a:r>
            <a:r>
              <a:rPr lang="en-US" dirty="0"/>
              <a:t>, Condor, </a:t>
            </a:r>
            <a:r>
              <a:rPr lang="en-US" dirty="0" err="1"/>
              <a:t>iRods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Grid Forum (OGF)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Open Grid Forum (aka GF, EGF, </a:t>
            </a:r>
            <a:r>
              <a:rPr lang="en-US" dirty="0" smtClean="0"/>
              <a:t>GGF, EGA) </a:t>
            </a:r>
            <a:r>
              <a:rPr lang="en-US" dirty="0" smtClean="0"/>
              <a:t>standardizes distributed computing infrastructures/MW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gridFTP</a:t>
            </a:r>
            <a:r>
              <a:rPr lang="en-US" dirty="0" smtClean="0"/>
              <a:t>, JSDL, OCCI, …</a:t>
            </a:r>
            <a:endParaRPr lang="en-US" dirty="0" smtClean="0"/>
          </a:p>
          <a:p>
            <a:r>
              <a:rPr lang="en-US" dirty="0" smtClean="0"/>
              <a:t>focuses on interfaces, but also protocols, </a:t>
            </a:r>
            <a:r>
              <a:rPr lang="en-US" dirty="0" smtClean="0"/>
              <a:t>architectures, APIs</a:t>
            </a:r>
          </a:p>
          <a:p>
            <a:r>
              <a:rPr lang="en-US" dirty="0"/>
              <a:t>d</a:t>
            </a:r>
            <a:r>
              <a:rPr lang="en-US" dirty="0" smtClean="0"/>
              <a:t>riven by academia, but some buy-in / acceptance in industry</a:t>
            </a:r>
          </a:p>
          <a:p>
            <a:r>
              <a:rPr lang="en-US" dirty="0"/>
              <a:t>c</a:t>
            </a:r>
            <a:r>
              <a:rPr lang="en-US" dirty="0" smtClean="0"/>
              <a:t>ooperation with SDOs like SNIA, DMTF, IETF,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10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saga::filesystem::file f;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(saga::context::X509);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s;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this works – session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context are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// as a rule: don’t worry about object lifetime too much...</a:t>
            </a:r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saga::context c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saga::filesystem::file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(“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("b");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</a:t>
            </a:r>
            <a:r>
              <a:rPr lang="en-US" dirty="0" smtClean="0"/>
              <a:t>systems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create () ; run () ; wait () 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	-&gt; create () ; run () 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	-&gt; create () 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</a:t>
            </a:r>
            <a:r>
              <a:rPr lang="en-US" dirty="0" smtClean="0">
                <a:latin typeface="Century Gothic" pitchFamily="34" charset="0"/>
                <a:cs typeface="Consolas" pitchFamily="49" charset="0"/>
              </a:rPr>
              <a:t>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	-&gt;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lvl="1">
              <a:tabLst>
                <a:tab pos="1828800" algn="l"/>
                <a:tab pos="1944688" algn="l"/>
                <a:tab pos="3709988" algn="l"/>
                <a:tab pos="5086350" algn="l"/>
                <a:tab pos="616902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 run();	wait();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</a:t>
            </a:r>
            <a:r>
              <a:rPr lang="en-US" dirty="0" smtClean="0">
                <a:latin typeface="Century Gothic" pitchFamily="34" charset="0"/>
                <a:cs typeface="Consolas" pitchFamily="49" charset="0"/>
              </a:rPr>
              <a:t>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within OGF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16" y="2068618"/>
            <a:ext cx="7966954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OGF focuses on services </a:t>
            </a:r>
          </a:p>
          <a:p>
            <a:r>
              <a:rPr lang="en-US" dirty="0" smtClean="0"/>
              <a:t>numerous service interfaces</a:t>
            </a:r>
          </a:p>
          <a:p>
            <a:pPr lvl="1"/>
            <a:r>
              <a:rPr lang="en-US" dirty="0" smtClean="0"/>
              <a:t>often WS-based, but also REST, others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effort on higher level APIs </a:t>
            </a:r>
          </a:p>
          <a:p>
            <a:pPr lvl="1"/>
            <a:r>
              <a:rPr lang="en-US" dirty="0" smtClean="0"/>
              <a:t>Distributed Resource Management Application API (DRMAA) </a:t>
            </a:r>
          </a:p>
          <a:p>
            <a:pPr lvl="1"/>
            <a:r>
              <a:rPr lang="en-US" dirty="0" smtClean="0"/>
              <a:t>Remote Procedure Calls (</a:t>
            </a:r>
            <a:r>
              <a:rPr lang="en-US" dirty="0" err="1" smtClean="0"/>
              <a:t>GridRPC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Checkpoint and Recovery (</a:t>
            </a:r>
            <a:r>
              <a:rPr lang="en-US" dirty="0" err="1" smtClean="0"/>
              <a:t>GridCPR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[ Job </a:t>
            </a:r>
            <a:r>
              <a:rPr lang="en-US" dirty="0" smtClean="0"/>
              <a:t>Submission and Description Language (JSDL</a:t>
            </a:r>
            <a:r>
              <a:rPr lang="en-US" dirty="0" smtClean="0"/>
              <a:t>) 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873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DRMAA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implementable on all major resource management services </a:t>
            </a:r>
          </a:p>
          <a:p>
            <a:r>
              <a:rPr lang="en-US" dirty="0" smtClean="0"/>
              <a:t>simple means to define and submit jobs</a:t>
            </a:r>
          </a:p>
          <a:p>
            <a:r>
              <a:rPr lang="en-US" dirty="0" smtClean="0"/>
              <a:t>basic job management features (status, kill) </a:t>
            </a:r>
          </a:p>
          <a:p>
            <a:r>
              <a:rPr lang="en-US" dirty="0" smtClean="0"/>
              <a:t>job templates for bulk job management</a:t>
            </a:r>
          </a:p>
          <a:p>
            <a:r>
              <a:rPr lang="en-US" dirty="0" smtClean="0"/>
              <a:t>DRMAA.v2 is expected by end of </a:t>
            </a:r>
            <a:r>
              <a:rPr lang="en-US" dirty="0" smtClean="0"/>
              <a:t>2010 (oops) </a:t>
            </a:r>
          </a:p>
          <a:p>
            <a:pPr lvl="1"/>
            <a:r>
              <a:rPr lang="en-US" dirty="0" smtClean="0"/>
              <a:t>OO</a:t>
            </a:r>
          </a:p>
          <a:p>
            <a:pPr lvl="1"/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DRMAA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859" y="2165812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drmaa_job_template_t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!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(exe, 5, 0) 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create_job_template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failed\n");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return 1;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drmaa_errno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(jobid)-1,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job_template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diagnosis,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(diagnosis)-1) 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== DRMAA_ERRNO_DRM_COMMUNICATION_FAILURE 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fprintf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stderr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drmaa_run_job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failed: %s\n", diagnosis);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sleep (1);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4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OGF: </a:t>
            </a:r>
            <a:r>
              <a:rPr lang="en-US" dirty="0" err="1" smtClean="0"/>
              <a:t>GridRPC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standardizes the three existing RPC implementations for Grids </a:t>
            </a:r>
            <a:r>
              <a:rPr lang="en-US" dirty="0" smtClean="0"/>
              <a:t>(</a:t>
            </a:r>
            <a:r>
              <a:rPr lang="en-US" dirty="0" err="1" smtClean="0"/>
              <a:t>Ninf</a:t>
            </a:r>
            <a:r>
              <a:rPr lang="en-US" dirty="0" smtClean="0"/>
              <a:t>-G, DIET)</a:t>
            </a:r>
            <a:endParaRPr lang="en-US" dirty="0" smtClean="0"/>
          </a:p>
          <a:p>
            <a:r>
              <a:rPr lang="en-US" dirty="0" smtClean="0"/>
              <a:t>example of </a:t>
            </a:r>
            <a:r>
              <a:rPr lang="en-US" i="1" dirty="0" smtClean="0"/>
              <a:t>’</a:t>
            </a:r>
            <a:r>
              <a:rPr lang="en-US" i="1" dirty="0" err="1" smtClean="0"/>
              <a:t>gridified</a:t>
            </a:r>
            <a:r>
              <a:rPr lang="en-US" i="1" dirty="0" smtClean="0"/>
              <a:t> API’ </a:t>
            </a:r>
            <a:endParaRPr lang="en-US" dirty="0" smtClean="0"/>
          </a:p>
          <a:p>
            <a:r>
              <a:rPr lang="en-US" dirty="0" smtClean="0"/>
              <a:t>simple: get function handle, call function </a:t>
            </a:r>
          </a:p>
          <a:p>
            <a:r>
              <a:rPr lang="en-US" dirty="0" smtClean="0"/>
              <a:t>explicit support for </a:t>
            </a:r>
            <a:r>
              <a:rPr lang="en-US" dirty="0" smtClean="0"/>
              <a:t>asynchronous method calls</a:t>
            </a:r>
            <a:endParaRPr lang="en-US" dirty="0" smtClean="0"/>
          </a:p>
          <a:p>
            <a:r>
              <a:rPr lang="en-US" dirty="0" smtClean="0"/>
              <a:t>G</a:t>
            </a:r>
            <a:r>
              <a:rPr lang="en-US" dirty="0" smtClean="0"/>
              <a:t>ridRPC.v2 </a:t>
            </a:r>
            <a:r>
              <a:rPr lang="en-US" dirty="0" smtClean="0"/>
              <a:t>adds support for remote </a:t>
            </a:r>
            <a:r>
              <a:rPr lang="en-US" dirty="0" smtClean="0"/>
              <a:t>persistent data handles</a:t>
            </a:r>
          </a:p>
          <a:p>
            <a:pPr lvl="1"/>
            <a:r>
              <a:rPr lang="en-US" dirty="0" smtClean="0"/>
              <a:t>SAGA aligned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53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</TotalTime>
  <Words>3169</Words>
  <Application>Microsoft Office PowerPoint</Application>
  <PresentationFormat>On-screen Show (4:3)</PresentationFormat>
  <Paragraphs>608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Perspective</vt:lpstr>
      <vt:lpstr>Introduction to the SAGA API</vt:lpstr>
      <vt:lpstr>Outline</vt:lpstr>
      <vt:lpstr>SAGA: Teaser</vt:lpstr>
      <vt:lpstr>Grid APIs: some observations</vt:lpstr>
      <vt:lpstr>Open Grid Forum (OGF)</vt:lpstr>
      <vt:lpstr>APIs within OGF</vt:lpstr>
      <vt:lpstr>OGF: DRMAA</vt:lpstr>
      <vt:lpstr>DRMAA Example</vt:lpstr>
      <vt:lpstr>OGF: GridRPC</vt:lpstr>
      <vt:lpstr>OGF: GridRPC</vt:lpstr>
      <vt:lpstr>OGF: GridCPR (Checkpoint &amp; Recovery)</vt:lpstr>
      <vt:lpstr>OGF: JSDL</vt:lpstr>
      <vt:lpstr>OGF: JSDL</vt:lpstr>
      <vt:lpstr>OGF: Summary</vt:lpstr>
      <vt:lpstr>SAGA Design Principles</vt:lpstr>
      <vt:lpstr>Implementation</vt:lpstr>
      <vt:lpstr>SAGA API Landscape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Session: Lifetime</vt:lpstr>
      <vt:lpstr>SAGA Tasks</vt:lpstr>
      <vt:lpstr>SAGA Tasks:  States</vt:lpstr>
      <vt:lpstr>SAGA Tasks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80</cp:revision>
  <dcterms:created xsi:type="dcterms:W3CDTF">2010-11-29T19:00:25Z</dcterms:created>
  <dcterms:modified xsi:type="dcterms:W3CDTF">2011-04-11T04:29:14Z</dcterms:modified>
</cp:coreProperties>
</file>