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5"/>
  </p:notesMasterIdLst>
  <p:sldIdLst>
    <p:sldId id="256" r:id="rId3"/>
    <p:sldId id="832" r:id="rId4"/>
    <p:sldId id="787" r:id="rId5"/>
    <p:sldId id="846" r:id="rId6"/>
    <p:sldId id="815" r:id="rId7"/>
    <p:sldId id="816" r:id="rId8"/>
    <p:sldId id="844" r:id="rId9"/>
    <p:sldId id="848" r:id="rId10"/>
    <p:sldId id="849" r:id="rId11"/>
    <p:sldId id="850" r:id="rId12"/>
    <p:sldId id="851" r:id="rId13"/>
    <p:sldId id="853" r:id="rId14"/>
    <p:sldId id="854" r:id="rId15"/>
    <p:sldId id="864" r:id="rId16"/>
    <p:sldId id="858" r:id="rId17"/>
    <p:sldId id="860" r:id="rId18"/>
    <p:sldId id="856" r:id="rId19"/>
    <p:sldId id="857" r:id="rId20"/>
    <p:sldId id="861" r:id="rId21"/>
    <p:sldId id="862" r:id="rId22"/>
    <p:sldId id="757" r:id="rId23"/>
    <p:sldId id="7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6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8C641A-60C8-014D-9A29-9CEB50A103E1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This is a good time to pause and take stock: 1</a:t>
            </a:r>
            <a:r>
              <a:rPr lang="en-US" baseline="30000" smtClean="0">
                <a:ea typeface="ＭＳ Ｐゴシック" pitchFamily="-84" charset="-128"/>
                <a:cs typeface="ＭＳ Ｐゴシック" pitchFamily="-84" charset="-128"/>
              </a:rPr>
              <a:t>st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 generation done, new capabilities are emerging, new application requirements. 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There have been failures. 1000 cores – 100 Gb – 10 sites not 10 people, but 1 graduate student. 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Domain specific versus General purpose? Build upon existing infrastructure or split off and specialise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ga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df"/><Relationship Id="rId5" Type="http://schemas.openxmlformats.org/officeDocument/2006/relationships/image" Target="../media/image22.png"/><Relationship Id="rId6" Type="http://schemas.openxmlformats.org/officeDocument/2006/relationships/image" Target="../media/image23.pdf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Pradeep Mantha, </a:t>
            </a:r>
            <a:r>
              <a:rPr lang="en-US" sz="2100" dirty="0" err="1" smtClean="0"/>
              <a:t>Nayong</a:t>
            </a:r>
            <a:r>
              <a:rPr lang="en-US" sz="2100" dirty="0" smtClean="0"/>
              <a:t> Kim, 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,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Shantenu </a:t>
            </a:r>
            <a:r>
              <a:rPr lang="en-US" sz="2100" dirty="0" err="1" smtClean="0"/>
              <a:t>Jha</a:t>
            </a:r>
            <a:endParaRPr lang="en-US" sz="2100" dirty="0" smtClean="0"/>
          </a:p>
          <a:p>
            <a:endParaRPr lang="en-US" sz="2400" dirty="0" smtClean="0">
              <a:ea typeface="ＭＳ Ｐゴシック" pitchFamily="-84" charset="-128"/>
              <a:cs typeface="ＭＳ Ｐゴシック" pitchFamily="-84" charset="-128"/>
              <a:hlinkClick r:id="rId3"/>
            </a:endParaRPr>
          </a:p>
          <a:p>
            <a:r>
              <a:rPr lang="en-US" sz="2400" dirty="0" smtClean="0">
                <a:ea typeface="ＭＳ Ｐゴシック" pitchFamily="-84" charset="-128"/>
                <a:cs typeface="ＭＳ Ｐゴシック" pitchFamily="-84" charset="-128"/>
                <a:hlinkClick r:id="rId3"/>
              </a:rPr>
              <a:t>http://saga-project.org</a:t>
            </a:r>
            <a:endParaRPr lang="en-US" sz="24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Understanding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-based Next-Generation Sequencing Alignment on Distributed </a:t>
            </a:r>
            <a:r>
              <a:rPr lang="en-US" sz="2400" dirty="0" err="1" smtClean="0"/>
              <a:t>CyberInfrastructures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Pilot-Data - SAGA Pilot-Abstractions for Data on DCI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Similar levels of heterogeneity in the data infrastructure</a:t>
            </a:r>
          </a:p>
          <a:p>
            <a:pPr lvl="1"/>
            <a:r>
              <a:rPr lang="en-US" sz="2000" dirty="0" smtClean="0"/>
              <a:t>File systems, storage, transport protocols, …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Support application level capabilities to specify dependencies at a logical level rather than specific file level</a:t>
            </a:r>
          </a:p>
          <a:p>
            <a:pPr lvl="1"/>
            <a:r>
              <a:rPr lang="en-US" sz="2000" dirty="0" smtClean="0"/>
              <a:t>First class support for Affinities (D-C, D-D)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Typically placement and scheduling of data is decoupled from the compute-tasks</a:t>
            </a:r>
          </a:p>
          <a:p>
            <a:pPr lvl="1"/>
            <a:r>
              <a:rPr lang="en-US" sz="2000" dirty="0" smtClean="0"/>
              <a:t>Integrated approach to compute and data ?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Dynamic decision for data</a:t>
            </a:r>
          </a:p>
          <a:p>
            <a:pPr lvl="1"/>
            <a:r>
              <a:rPr lang="en-US" sz="2000" dirty="0" smtClean="0"/>
              <a:t>Analogous  to late-binding of data</a:t>
            </a:r>
          </a:p>
          <a:p>
            <a:pPr lvl="1"/>
            <a:r>
              <a:rPr lang="en-US" sz="2000" dirty="0" smtClean="0"/>
              <a:t>Fluctuating resources as a fundamental property of DCI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Abstraction for other factors and not application specific way:</a:t>
            </a:r>
          </a:p>
          <a:p>
            <a:pPr lvl="1"/>
            <a:r>
              <a:rPr lang="en-US" sz="2000" dirty="0" smtClean="0"/>
              <a:t>Varying data sources, fluctuating data rates, etc</a:t>
            </a:r>
          </a:p>
          <a:p>
            <a:r>
              <a:rPr lang="en-US" sz="2200" dirty="0" smtClean="0"/>
              <a:t>SAGA Based Pilot-Data abstraction - </a:t>
            </a:r>
            <a:r>
              <a:rPr lang="en-US" sz="2200" dirty="0" err="1" smtClean="0"/>
              <a:t>BigData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Exposing the P* Model: The Pilot-API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Interoperable and extensible and supports multiple distinct production cyber infrastructures. </a:t>
            </a:r>
          </a:p>
          <a:p>
            <a:r>
              <a:rPr lang="en-US" dirty="0" smtClean="0"/>
              <a:t>Exposes the core functionalities of a Pilot framework via a unified interface.</a:t>
            </a:r>
          </a:p>
          <a:p>
            <a:r>
              <a:rPr lang="en-US" dirty="0" smtClean="0"/>
              <a:t>The API provides five core classes: </a:t>
            </a:r>
          </a:p>
          <a:p>
            <a:pPr lvl="1"/>
            <a:r>
              <a:rPr lang="en-US" dirty="0" err="1" smtClean="0"/>
              <a:t>PilotComputeService</a:t>
            </a:r>
            <a:r>
              <a:rPr lang="en-US" dirty="0" smtClean="0"/>
              <a:t> for managing Pilot-Jobs, </a:t>
            </a:r>
          </a:p>
          <a:p>
            <a:pPr lvl="1"/>
            <a:r>
              <a:rPr lang="en-US" dirty="0" err="1" smtClean="0"/>
              <a:t>PilotDataService</a:t>
            </a:r>
            <a:r>
              <a:rPr lang="en-US" dirty="0" smtClean="0"/>
              <a:t> for managing Pilot-Data </a:t>
            </a:r>
          </a:p>
          <a:p>
            <a:pPr lvl="1"/>
            <a:r>
              <a:rPr lang="en-US" dirty="0" err="1" smtClean="0"/>
              <a:t>ComputeDataService</a:t>
            </a:r>
            <a:r>
              <a:rPr lang="en-US" dirty="0" smtClean="0"/>
              <a:t> for the management of </a:t>
            </a:r>
            <a:r>
              <a:rPr lang="en-US" dirty="0" err="1" smtClean="0"/>
              <a:t>ComputeUnits</a:t>
            </a:r>
            <a:r>
              <a:rPr lang="en-US" dirty="0" smtClean="0"/>
              <a:t> (CUs) and </a:t>
            </a:r>
            <a:r>
              <a:rPr lang="en-US" dirty="0" err="1" smtClean="0"/>
              <a:t>DataUnits</a:t>
            </a:r>
            <a:r>
              <a:rPr lang="en-US" dirty="0" smtClean="0"/>
              <a:t> (</a:t>
            </a:r>
            <a:r>
              <a:rPr lang="en-US" dirty="0" err="1" smtClean="0"/>
              <a:t>DUs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A CU represents a primary self-containing piece of work, while a DU represents a logical set for data.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Pilot-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MapReduce</a:t>
            </a: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6" name="Content Placeholder 3" descr="pmr-flow.png"/>
          <p:cNvPicPr>
            <a:picLocks noChangeAspect="1"/>
          </p:cNvPicPr>
          <p:nvPr/>
        </p:nvPicPr>
        <p:blipFill>
          <a:blip r:embed="rId2"/>
          <a:srcRect t="-17921" b="-17921"/>
          <a:stretch>
            <a:fillRect/>
          </a:stretch>
        </p:blipFill>
        <p:spPr bwMode="auto">
          <a:xfrm>
            <a:off x="592847" y="1178114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Pilot-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MapReduce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(for NGS)</a:t>
            </a:r>
            <a:endParaRPr lang="en-US" dirty="0"/>
          </a:p>
        </p:txBody>
      </p:sp>
      <p:pic>
        <p:nvPicPr>
          <p:cNvPr id="5" name="Content Placeholder 4" descr="mr-arch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1672" r="-21672"/>
              <a:stretch>
                <a:fillRect/>
              </a:stretch>
            </p:blipFill>
          </mc:Choice>
          <mc:Fallback>
            <p:blipFill>
              <a:blip r:embed="rId3"/>
              <a:srcRect l="-21672" r="-21672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P* Model of Pilot-Abstractions Redux</a:t>
            </a:r>
          </a:p>
        </p:txBody>
      </p:sp>
      <p:pic>
        <p:nvPicPr>
          <p:cNvPr id="95235" name="Content Placeholder 4" descr="pilot-abstractions-lay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6310" r="-56310"/>
          <a:stretch>
            <a:fillRect/>
          </a:stretch>
        </p:blipFill>
        <p:spPr>
          <a:xfrm>
            <a:off x="327025" y="1524000"/>
            <a:ext cx="9142413" cy="5037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PMR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Pilot-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smtClean="0"/>
              <a:t>PMR) can be configured as</a:t>
            </a:r>
          </a:p>
          <a:p>
            <a:r>
              <a:rPr lang="en-US" dirty="0" smtClean="0"/>
              <a:t>Local </a:t>
            </a:r>
            <a:r>
              <a:rPr lang="en-US" dirty="0" smtClean="0"/>
              <a:t>MR</a:t>
            </a:r>
          </a:p>
          <a:p>
            <a:pPr lvl="1"/>
            <a:r>
              <a:rPr lang="en-US" dirty="0" smtClean="0"/>
              <a:t>Localization of data is costly</a:t>
            </a:r>
            <a:endParaRPr lang="en-US" dirty="0" smtClean="0"/>
          </a:p>
          <a:p>
            <a:r>
              <a:rPr lang="en-US" dirty="0" smtClean="0"/>
              <a:t>Hierarchical </a:t>
            </a:r>
            <a:r>
              <a:rPr lang="en-US" dirty="0" smtClean="0"/>
              <a:t>MR</a:t>
            </a:r>
          </a:p>
          <a:p>
            <a:pPr lvl="1"/>
            <a:r>
              <a:rPr lang="en-US" dirty="0" smtClean="0"/>
              <a:t>Suitable for distributed data analysis. Global reduce is overhead and is not easy and straight forward to design for all kinds of application.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 smtClean="0"/>
              <a:t>MR</a:t>
            </a:r>
          </a:p>
          <a:p>
            <a:pPr lvl="1"/>
            <a:r>
              <a:rPr lang="en-US" dirty="0" smtClean="0"/>
              <a:t>Suitable for distributed data analysis.</a:t>
            </a:r>
            <a:r>
              <a:rPr lang="en-US" dirty="0" smtClean="0"/>
              <a:t> No global reduce is required.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Distributed (DMR) versus Hierarchical (HMR) </a:t>
            </a:r>
          </a:p>
        </p:txBody>
      </p:sp>
      <p:pic>
        <p:nvPicPr>
          <p:cNvPr id="63490" name="Content Placeholder 3" descr="distributed_hierachic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32" r="-93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NGS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Short Read Alignment</a:t>
            </a:r>
          </a:p>
          <a:p>
            <a:pPr lvl="1"/>
            <a:r>
              <a:rPr lang="en-US" dirty="0" smtClean="0"/>
              <a:t>BWA, Bowtie etc.,</a:t>
            </a:r>
          </a:p>
          <a:p>
            <a:r>
              <a:rPr lang="en-US" dirty="0" smtClean="0"/>
              <a:t>Post Alignment</a:t>
            </a:r>
          </a:p>
          <a:p>
            <a:pPr lvl="1"/>
            <a:r>
              <a:rPr lang="en-US" dirty="0" smtClean="0"/>
              <a:t>Duplicate read removal, SNP Finding etc.,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for NGS Analysis</a:t>
            </a:r>
          </a:p>
          <a:p>
            <a:pPr lvl="1"/>
            <a:r>
              <a:rPr lang="en-US" dirty="0" err="1" smtClean="0"/>
              <a:t>Seqal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API based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hort </a:t>
            </a:r>
            <a:r>
              <a:rPr lang="en-US" dirty="0" smtClean="0"/>
              <a:t>read alignment using BWA aligner in map phase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uplicate </a:t>
            </a:r>
            <a:r>
              <a:rPr lang="en-US" dirty="0" smtClean="0"/>
              <a:t>read removal in reduce </a:t>
            </a:r>
            <a:r>
              <a:rPr lang="en-US" dirty="0" smtClean="0"/>
              <a:t>phase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Crossbow: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Streaming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Contains </a:t>
            </a:r>
            <a:r>
              <a:rPr lang="en-US" dirty="0" smtClean="0"/>
              <a:t>4 steps - preprocessing, Alignment, SNP finding and </a:t>
            </a:r>
            <a:r>
              <a:rPr lang="en-US" dirty="0" err="1" smtClean="0"/>
              <a:t>postprocessing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/>
              <a:t>step is a </a:t>
            </a:r>
            <a:r>
              <a:rPr lang="en-US" dirty="0" err="1" smtClean="0"/>
              <a:t>Hadoop</a:t>
            </a:r>
            <a:r>
              <a:rPr lang="en-US" dirty="0" smtClean="0"/>
              <a:t> streaming-based </a:t>
            </a:r>
            <a:r>
              <a:rPr lang="en-US" dirty="0" err="1" smtClean="0"/>
              <a:t>MapReduce</a:t>
            </a:r>
            <a:r>
              <a:rPr lang="en-US" dirty="0" smtClean="0"/>
              <a:t> application and the output of each step is stored in HDFS and read from HDFS by the next step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PMR versus other </a:t>
            </a:r>
            <a:r>
              <a:rPr lang="en-US" dirty="0" err="1" smtClean="0"/>
              <a:t>MapReduce</a:t>
            </a:r>
            <a:r>
              <a:rPr lang="en-US" dirty="0" smtClean="0"/>
              <a:t> Implementations</a:t>
            </a:r>
            <a:endParaRPr lang="en-US" dirty="0"/>
          </a:p>
        </p:txBody>
      </p:sp>
      <p:pic>
        <p:nvPicPr>
          <p:cNvPr id="4" name="Content Placeholder 3" descr="Screen Shot 2012-06-12 at 5.18.3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533" b="-9533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PMR Scalability </a:t>
            </a:r>
            <a:endParaRPr lang="en-US" dirty="0"/>
          </a:p>
        </p:txBody>
      </p:sp>
      <p:pic>
        <p:nvPicPr>
          <p:cNvPr id="4" name="Content Placeholder 3" descr="scale-out-bw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6240" b="-6240"/>
              <a:stretch>
                <a:fillRect/>
              </a:stretch>
            </p:blipFill>
          </mc:Choice>
          <mc:Fallback>
            <p:blipFill>
              <a:blip r:embed="rId3"/>
              <a:srcRect t="-6240" b="-6240"/>
              <a:stretch>
                <a:fillRect/>
              </a:stretch>
            </p:blipFill>
          </mc:Fallback>
        </mc:AlternateContent>
        <p:spPr>
          <a:xfrm>
            <a:off x="676254" y="1178114"/>
            <a:ext cx="3985340" cy="2572220"/>
          </a:xfrm>
        </p:spPr>
      </p:pic>
      <p:pic>
        <p:nvPicPr>
          <p:cNvPr id="5" name="Picture 4" descr="scale-up-b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61594" y="1178114"/>
            <a:ext cx="4482406" cy="2305520"/>
          </a:xfrm>
          <a:prstGeom prst="rect">
            <a:avLst/>
          </a:prstGeom>
        </p:spPr>
      </p:pic>
      <p:pic>
        <p:nvPicPr>
          <p:cNvPr id="7" name="Picture 6" descr="seqal_lprm_dpmr-full_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919532" y="3483634"/>
            <a:ext cx="5356873" cy="31076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178114"/>
            <a:ext cx="7966954" cy="4608884"/>
          </a:xfrm>
        </p:spPr>
        <p:txBody>
          <a:bodyPr>
            <a:noAutofit/>
          </a:bodyPr>
          <a:lstStyle/>
          <a:p>
            <a:r>
              <a:rPr lang="en-US" sz="1650" dirty="0" smtClean="0"/>
              <a:t>Motivation</a:t>
            </a:r>
          </a:p>
          <a:p>
            <a:pPr lvl="1"/>
            <a:r>
              <a:rPr lang="en-US" sz="1650" dirty="0" smtClean="0"/>
              <a:t>Advances in NGS platforms challenges NGS analytics on humongous amounts of sequencing data.</a:t>
            </a:r>
          </a:p>
          <a:p>
            <a:pPr lvl="1"/>
            <a:r>
              <a:rPr lang="en-US" sz="1650" dirty="0" err="1" smtClean="0"/>
              <a:t>MapReduce</a:t>
            </a:r>
            <a:r>
              <a:rPr lang="en-US" sz="1650" dirty="0" smtClean="0"/>
              <a:t> is an effective scalable programming model for processing huge amounts of data.</a:t>
            </a:r>
          </a:p>
          <a:p>
            <a:pPr lvl="1"/>
            <a:r>
              <a:rPr lang="en-US" sz="1650" dirty="0" smtClean="0"/>
              <a:t>Complexities of scaling applications for NGS analytics on DCI, using traditional MR implementations.</a:t>
            </a:r>
          </a:p>
          <a:p>
            <a:pPr lvl="1"/>
            <a:r>
              <a:rPr lang="en-US" sz="1650" dirty="0" smtClean="0"/>
              <a:t>Provide an effective, extensible and scalable </a:t>
            </a:r>
            <a:r>
              <a:rPr lang="en-US" sz="1650" dirty="0" err="1" smtClean="0"/>
              <a:t>MapReduce</a:t>
            </a:r>
            <a:r>
              <a:rPr lang="en-US" sz="1650" dirty="0" smtClean="0"/>
              <a:t> framework to perform NGS analytics on  DCI.</a:t>
            </a:r>
          </a:p>
          <a:p>
            <a:r>
              <a:rPr lang="en-US" sz="1650" dirty="0" smtClean="0"/>
              <a:t>P* Model of Pilot-Abstractions</a:t>
            </a:r>
          </a:p>
          <a:p>
            <a:pPr lvl="1"/>
            <a:r>
              <a:rPr lang="en-US" sz="1650" dirty="0" smtClean="0"/>
              <a:t>SAGA: A Standards layer upon which other abstractions are built</a:t>
            </a:r>
          </a:p>
          <a:p>
            <a:pPr lvl="1"/>
            <a:r>
              <a:rPr lang="en-US" sz="1650" dirty="0" smtClean="0"/>
              <a:t>Uniform abstraction for compute and data</a:t>
            </a:r>
          </a:p>
          <a:p>
            <a:pPr lvl="1"/>
            <a:r>
              <a:rPr lang="en-US" sz="1650" dirty="0" smtClean="0"/>
              <a:t>Interoperability and Extensibility</a:t>
            </a:r>
          </a:p>
          <a:p>
            <a:r>
              <a:rPr lang="en-US" sz="1650" dirty="0" smtClean="0"/>
              <a:t>Pilot-</a:t>
            </a:r>
            <a:r>
              <a:rPr lang="en-US" sz="1650" dirty="0" err="1" smtClean="0"/>
              <a:t>MapReduce</a:t>
            </a:r>
            <a:r>
              <a:rPr lang="en-US" sz="1650" dirty="0" smtClean="0"/>
              <a:t> </a:t>
            </a:r>
            <a:endParaRPr lang="en-US" sz="1650" dirty="0" smtClean="0">
              <a:solidFill>
                <a:schemeClr val="accent5"/>
              </a:solidFill>
            </a:endParaRPr>
          </a:p>
          <a:p>
            <a:pPr marL="692150" lvl="2" indent="-342900"/>
            <a:r>
              <a:rPr lang="en-US" sz="1650" dirty="0" err="1" smtClean="0">
                <a:solidFill>
                  <a:schemeClr val="accent5"/>
                </a:solidFill>
              </a:rPr>
              <a:t>MapReduce</a:t>
            </a:r>
            <a:r>
              <a:rPr lang="en-US" sz="1650" dirty="0" smtClean="0">
                <a:solidFill>
                  <a:schemeClr val="accent5"/>
                </a:solidFill>
              </a:rPr>
              <a:t> Topologies: Local, Distributed, Hierarchical</a:t>
            </a:r>
          </a:p>
          <a:p>
            <a:pPr marL="692150" lvl="2" indent="-342900"/>
            <a:r>
              <a:rPr lang="en-US" sz="1650" dirty="0" err="1" smtClean="0">
                <a:solidFill>
                  <a:schemeClr val="accent5"/>
                </a:solidFill>
              </a:rPr>
              <a:t>MapReduce</a:t>
            </a:r>
            <a:r>
              <a:rPr lang="en-US" sz="1650" dirty="0" smtClean="0">
                <a:solidFill>
                  <a:schemeClr val="accent5"/>
                </a:solidFill>
              </a:rPr>
              <a:t> based next-generation gene sequencing data</a:t>
            </a:r>
          </a:p>
          <a:p>
            <a:r>
              <a:rPr lang="en-US" sz="1650" dirty="0" smtClean="0"/>
              <a:t>Conclusion</a:t>
            </a:r>
          </a:p>
          <a:p>
            <a:pPr lvl="1"/>
            <a:endParaRPr lang="en-US" sz="1650" dirty="0" smtClean="0"/>
          </a:p>
          <a:p>
            <a:endParaRPr lang="en-US" sz="16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PMR Extensibility and Parallelism</a:t>
            </a:r>
            <a:endParaRPr lang="en-US" dirty="0"/>
          </a:p>
        </p:txBody>
      </p:sp>
      <p:pic>
        <p:nvPicPr>
          <p:cNvPr id="4" name="Content Placeholder 3" descr="cb_lpmr_dpmr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080" r="-2080"/>
              <a:stretch>
                <a:fillRect/>
              </a:stretch>
            </p:blipFill>
          </mc:Choice>
          <mc:Fallback>
            <p:blipFill>
              <a:blip r:embed="rId3"/>
              <a:srcRect l="-2080" r="-2080"/>
              <a:stretch>
                <a:fillRect/>
              </a:stretch>
            </p:blipFill>
          </mc:Fallback>
        </mc:AlternateContent>
        <p:spPr>
          <a:xfrm>
            <a:off x="4434200" y="1178114"/>
            <a:ext cx="4709800" cy="2724620"/>
          </a:xfrm>
        </p:spPr>
      </p:pic>
      <p:pic>
        <p:nvPicPr>
          <p:cNvPr id="6" name="Picture 5" descr="seqalvslocalpmr-b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" y="1178114"/>
            <a:ext cx="4434199" cy="2650983"/>
          </a:xfrm>
          <a:prstGeom prst="rect">
            <a:avLst/>
          </a:prstGeom>
        </p:spPr>
      </p:pic>
      <p:pic>
        <p:nvPicPr>
          <p:cNvPr id="7" name="Picture 6" descr="fig6_bw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501900" y="3902734"/>
            <a:ext cx="5092700" cy="27213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NGS Applications – data intensive applications </a:t>
            </a:r>
            <a:r>
              <a:rPr lang="en-US" dirty="0" smtClean="0"/>
              <a:t>present broad range of challenges at scale</a:t>
            </a:r>
          </a:p>
          <a:p>
            <a:pPr lvl="1"/>
            <a:r>
              <a:rPr lang="en-US" dirty="0" smtClean="0"/>
              <a:t>Have characterized</a:t>
            </a:r>
            <a:r>
              <a:rPr lang="en-US" dirty="0" smtClean="0"/>
              <a:t> </a:t>
            </a:r>
            <a:r>
              <a:rPr lang="en-US" dirty="0" err="1" smtClean="0"/>
              <a:t>Seqal</a:t>
            </a:r>
            <a:r>
              <a:rPr lang="en-US" dirty="0" smtClean="0"/>
              <a:t> and Crossbow as </a:t>
            </a:r>
            <a:r>
              <a:rPr lang="en-US" dirty="0" smtClean="0"/>
              <a:t>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DARE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beyond</a:t>
            </a:r>
            <a:endParaRPr lang="en-US" i="1" dirty="0" smtClean="0"/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PMR-based NGS tools, implemented and scrutinized in this work, were developed in conjunction with our development of the runtime environment for dynamic applications, Distributed Application Runtime Environment (DARE)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case for advanced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847725"/>
          </a:xfrm>
        </p:spPr>
        <p:txBody>
          <a:bodyPr rIns="81279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</a:tabLst>
            </a:pPr>
            <a:r>
              <a:rPr lang="en-US" sz="2400" smtClean="0">
                <a:ea typeface="ＭＳ Ｐゴシック" pitchFamily="-84" charset="-128"/>
                <a:cs typeface="ＭＳ Ｐゴシック" pitchFamily="-84" charset="-128"/>
              </a:rPr>
              <a:t>Grand Challenge: Building the Global Cyberinfrastructure</a:t>
            </a:r>
            <a:endParaRPr lang="en-US" sz="2400" smtClean="0">
              <a:solidFill>
                <a:srgbClr val="262626"/>
              </a:solidFill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33795" name="Picture 3" descr="NEWTERAGRIDMA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404938"/>
            <a:ext cx="3811588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9300" y="1374775"/>
            <a:ext cx="4518025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 descr="extenci-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3425" y="3868738"/>
            <a:ext cx="5945188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 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Coordination, decomposition, granularity, distribution:</a:t>
            </a:r>
          </a:p>
          <a:p>
            <a:pPr lvl="2"/>
            <a:r>
              <a:rPr lang="en-US" sz="1700" dirty="0" smtClean="0"/>
              <a:t>Where, when, how to distribute? How to manage coordination?</a:t>
            </a:r>
          </a:p>
          <a:p>
            <a:pPr lvl="2"/>
            <a:r>
              <a:rPr lang="en-US" sz="1700" dirty="0" smtClean="0"/>
              <a:t>What is the task decomposition granularity? Mapping to resources?</a:t>
            </a:r>
          </a:p>
          <a:p>
            <a:pPr lvl="2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  <a:p>
            <a:pPr lvl="1"/>
            <a:r>
              <a:rPr lang="en-US" sz="1700" dirty="0" smtClean="0"/>
              <a:t>If clouds part of a larger, richer distributed CI</a:t>
            </a:r>
          </a:p>
          <a:p>
            <a:pPr lvl="2"/>
            <a:r>
              <a:rPr lang="en-US" sz="1700" dirty="0" smtClean="0"/>
              <a:t>Are certain tasks better suited for Grids, others on Cloud? When?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Clouds as the natural CI for DI computing?</a:t>
            </a:r>
          </a:p>
          <a:p>
            <a:pPr lvl="1"/>
            <a:r>
              <a:rPr lang="en-US" sz="1700" dirty="0" smtClean="0"/>
              <a:t>Need to support  distributed, dynamic loads</a:t>
            </a:r>
          </a:p>
          <a:p>
            <a:pPr lvl="2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2"/>
            <a:r>
              <a:rPr lang="en-US" sz="1700" dirty="0" smtClean="0"/>
              <a:t>Sequence length variation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for application configuration trade-offs</a:t>
            </a:r>
          </a:p>
          <a:p>
            <a:pPr lvl="1"/>
            <a:r>
              <a:rPr lang="en-US" sz="1700" dirty="0" smtClean="0"/>
              <a:t>Is the Cloud data localization model scalable and/or sustainable?</a:t>
            </a:r>
          </a:p>
          <a:p>
            <a:pPr lvl="2"/>
            <a:r>
              <a:rPr lang="en-US" sz="1700" dirty="0" smtClean="0"/>
              <a:t>Must address: How and when to move compute to data (or vice-versa) in scalable fashion?</a:t>
            </a:r>
          </a:p>
          <a:p>
            <a:pPr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1266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Complexities involved for Scalable solutions to NGS Analytics on DCI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650" dirty="0" smtClean="0"/>
          </a:p>
          <a:p>
            <a:r>
              <a:rPr lang="en-US" sz="1650" dirty="0" smtClean="0"/>
              <a:t>Traditional, open source  MR implementation like </a:t>
            </a:r>
            <a:r>
              <a:rPr lang="en-US" sz="1650" dirty="0" err="1" smtClean="0"/>
              <a:t>Hadoop</a:t>
            </a:r>
            <a:r>
              <a:rPr lang="en-US" sz="1650" dirty="0" smtClean="0"/>
              <a:t> is limited by </a:t>
            </a:r>
          </a:p>
          <a:p>
            <a:pPr lvl="1"/>
            <a:r>
              <a:rPr lang="en-US" sz="1650" dirty="0" smtClean="0"/>
              <a:t>Designed for single/local cluster</a:t>
            </a:r>
          </a:p>
          <a:p>
            <a:pPr lvl="1"/>
            <a:r>
              <a:rPr lang="en-US" sz="1650" dirty="0" smtClean="0"/>
              <a:t>Infrastructure dependent – Need HDFS</a:t>
            </a:r>
          </a:p>
          <a:p>
            <a:pPr lvl="1"/>
            <a:r>
              <a:rPr lang="en-US" sz="1650" dirty="0" smtClean="0"/>
              <a:t>Performance degradation when scaled to widely located clusters.</a:t>
            </a:r>
          </a:p>
          <a:p>
            <a:pPr lvl="1"/>
            <a:r>
              <a:rPr lang="en-US" sz="1650" dirty="0" smtClean="0"/>
              <a:t>Cannot run on most of DCI like </a:t>
            </a:r>
            <a:r>
              <a:rPr lang="en-US" sz="1650" dirty="0" err="1" smtClean="0"/>
              <a:t>FutureGrid</a:t>
            </a:r>
            <a:r>
              <a:rPr lang="en-US" sz="1650" dirty="0" smtClean="0"/>
              <a:t>, due to firewall issues.</a:t>
            </a:r>
          </a:p>
          <a:p>
            <a:pPr lvl="1"/>
            <a:r>
              <a:rPr lang="en-US" sz="1650" dirty="0" smtClean="0"/>
              <a:t>Complexity in configuring MR setup on DCI.</a:t>
            </a:r>
          </a:p>
          <a:p>
            <a:r>
              <a:rPr lang="en-US" sz="1650" dirty="0" smtClean="0"/>
              <a:t>DCI is complex</a:t>
            </a:r>
          </a:p>
          <a:p>
            <a:pPr lvl="1"/>
            <a:r>
              <a:rPr lang="en-US" sz="1650" dirty="0" smtClean="0"/>
              <a:t>Heterogeneous software, access-layers, policy..</a:t>
            </a:r>
          </a:p>
          <a:p>
            <a:pPr lvl="1"/>
            <a:r>
              <a:rPr lang="en-US" sz="1650" dirty="0" smtClean="0"/>
              <a:t>Middleware: Heterogeneity and semantic incompatibility</a:t>
            </a:r>
          </a:p>
          <a:p>
            <a:pPr lvl="1"/>
            <a:r>
              <a:rPr lang="en-US" sz="1650" dirty="0" smtClean="0"/>
              <a:t>Slow/lack of agreement towards a standards-based solution</a:t>
            </a:r>
          </a:p>
          <a:p>
            <a:pPr lvl="1"/>
            <a:r>
              <a:rPr lang="en-US" sz="1650" dirty="0" smtClean="0"/>
              <a:t>Difficult to integrate services &amp; software (service-level </a:t>
            </a:r>
            <a:r>
              <a:rPr lang="en-US" sz="1650" dirty="0" err="1" smtClean="0"/>
              <a:t>Interop</a:t>
            </a:r>
            <a:r>
              <a:rPr lang="en-US" sz="1650" dirty="0" smtClean="0"/>
              <a:t>)</a:t>
            </a:r>
          </a:p>
          <a:p>
            <a:pPr lvl="1"/>
            <a:r>
              <a:rPr lang="en-US" sz="1650" dirty="0" smtClean="0"/>
              <a:t>This is not Google (i.e., uniform, single top-down solution), as much of a socio-cultural challenge as a technical one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SAGA – An Overview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Pilot-Jobs: Pilot-Abstractions for Compute on DCI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4486</TotalTime>
  <Words>1514</Words>
  <Application>Microsoft Macintosh PowerPoint</Application>
  <PresentationFormat>On-screen Show (4:3)</PresentationFormat>
  <Paragraphs>158</Paragraphs>
  <Slides>22</Slides>
  <Notes>3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Perspective</vt:lpstr>
      <vt:lpstr>2_saga_theme</vt:lpstr>
      <vt:lpstr>Understanding MapReduce-based Next-Generation Sequencing Alignment on Distributed CyberInfrastructures</vt:lpstr>
      <vt:lpstr>Overview</vt:lpstr>
      <vt:lpstr>The case for advanced NGS Analytics</vt:lpstr>
      <vt:lpstr>Grand Challenge: Building the Global Cyberinfrastructure</vt:lpstr>
      <vt:lpstr>What are the Challenges for LS Applications on Clouds? </vt:lpstr>
      <vt:lpstr>What are the Challenges for LS Applications on Clouds?</vt:lpstr>
      <vt:lpstr>Complexities involved for Scalable solutions to NGS Analytics on DCI</vt:lpstr>
      <vt:lpstr>SAGA – An Overview</vt:lpstr>
      <vt:lpstr>Pilot-Jobs: Pilot-Abstractions for Compute on DCI</vt:lpstr>
      <vt:lpstr>Pilot-Data - SAGA Pilot-Abstractions for Data on DCI </vt:lpstr>
      <vt:lpstr>Exposing the P* Model: The Pilot-API</vt:lpstr>
      <vt:lpstr>Pilot-MapReduce</vt:lpstr>
      <vt:lpstr>Pilot-MapReduce (for NGS)</vt:lpstr>
      <vt:lpstr>P* Model of Pilot-Abstractions Redux</vt:lpstr>
      <vt:lpstr>PMR Topologies</vt:lpstr>
      <vt:lpstr>Distributed (DMR) versus Hierarchical (HMR) </vt:lpstr>
      <vt:lpstr>Target NGS Analysis </vt:lpstr>
      <vt:lpstr>PMR versus other MapReduce Implementations</vt:lpstr>
      <vt:lpstr>PMR Scalability </vt:lpstr>
      <vt:lpstr>PMR Extensibility and Parallelism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Pradeep Mantha</cp:lastModifiedBy>
  <cp:revision>2094</cp:revision>
  <cp:lastPrinted>2010-11-03T18:37:11Z</cp:lastPrinted>
  <dcterms:created xsi:type="dcterms:W3CDTF">2012-06-13T03:31:53Z</dcterms:created>
  <dcterms:modified xsi:type="dcterms:W3CDTF">2012-06-13T04:17:37Z</dcterms:modified>
</cp:coreProperties>
</file>