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64" r:id="rId3"/>
    <p:sldId id="271" r:id="rId4"/>
    <p:sldId id="272" r:id="rId5"/>
    <p:sldId id="273" r:id="rId6"/>
    <p:sldId id="265" r:id="rId7"/>
    <p:sldId id="266" r:id="rId8"/>
    <p:sldId id="276" r:id="rId9"/>
    <p:sldId id="260" r:id="rId10"/>
    <p:sldId id="277" r:id="rId11"/>
    <p:sldId id="274" r:id="rId12"/>
    <p:sldId id="275" r:id="rId13"/>
    <p:sldId id="278" r:id="rId14"/>
    <p:sldId id="259" r:id="rId15"/>
    <p:sldId id="269" r:id="rId16"/>
    <p:sldId id="279" r:id="rId17"/>
    <p:sldId id="281" r:id="rId18"/>
    <p:sldId id="267" r:id="rId19"/>
    <p:sldId id="284" r:id="rId20"/>
    <p:sldId id="283" r:id="rId21"/>
    <p:sldId id="282" r:id="rId22"/>
    <p:sldId id="285" r:id="rId23"/>
    <p:sldId id="286" r:id="rId24"/>
    <p:sldId id="26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9461C"/>
    <a:srgbClr val="B5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994" autoAdjust="0"/>
  </p:normalViewPr>
  <p:slideViewPr>
    <p:cSldViewPr snapToGrid="0" snapToObjects="1">
      <p:cViewPr varScale="1">
        <p:scale>
          <a:sx n="101" d="100"/>
          <a:sy n="101" d="100"/>
        </p:scale>
        <p:origin x="-110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1" Type="http://schemas.openxmlformats.org/officeDocument/2006/relationships/tableStyles" Target="tableStyles.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printerSettings" Target="printerSettings/printerSettings1.bin"/><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esProps" Target="presProps.xml"/><Relationship Id="rId26" Type="http://schemas.openxmlformats.org/officeDocument/2006/relationships/notesMaster" Target="notesMasters/notesMaster1.xml"/><Relationship Id="rId30" Type="http://schemas.openxmlformats.org/officeDocument/2006/relationships/theme" Target="theme/theme1.xml"/><Relationship Id="rId11" Type="http://schemas.openxmlformats.org/officeDocument/2006/relationships/slide" Target="slides/slide10.xml"/><Relationship Id="rId29" Type="http://schemas.openxmlformats.org/officeDocument/2006/relationships/viewProps" Target="view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_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Performance of different RE models locally on LONI/Teragrid resource QueenBee</a:t>
            </a:r>
          </a:p>
        </c:rich>
      </c:tx>
      <c:layout/>
    </c:title>
    <c:plotArea>
      <c:layout/>
      <c:lineChart>
        <c:grouping val="standard"/>
        <c:ser>
          <c:idx val="0"/>
          <c:order val="0"/>
          <c:tx>
            <c:strRef>
              <c:f>'Andre Rework'!$A$3</c:f>
              <c:strCache>
                <c:ptCount val="1"/>
                <c:pt idx="0">
                  <c:v>Synchronous</c:v>
                </c:pt>
              </c:strCache>
            </c:strRef>
          </c:tx>
          <c:marker>
            <c:symbol val="diamond"/>
            <c:size val="7"/>
          </c:marker>
          <c:errBars>
            <c:errDir val="y"/>
            <c:errBarType val="both"/>
            <c:errValType val="cust"/>
            <c:plus>
              <c:numRef>
                <c:f>'Andre Rework'!$B$10:$E$10</c:f>
                <c:numCache>
                  <c:formatCode>General</c:formatCode>
                  <c:ptCount val="4"/>
                  <c:pt idx="0">
                    <c:v>8.81</c:v>
                  </c:pt>
                  <c:pt idx="1">
                    <c:v>11.2</c:v>
                  </c:pt>
                  <c:pt idx="2">
                    <c:v>17.0</c:v>
                  </c:pt>
                  <c:pt idx="3">
                    <c:v>18.34</c:v>
                  </c:pt>
                </c:numCache>
              </c:numRef>
            </c:plus>
            <c:minus>
              <c:numRef>
                <c:f>'Andre Rework'!$B$10:$E$10</c:f>
                <c:numCache>
                  <c:formatCode>General</c:formatCode>
                  <c:ptCount val="4"/>
                  <c:pt idx="0">
                    <c:v>8.81</c:v>
                  </c:pt>
                  <c:pt idx="1">
                    <c:v>11.2</c:v>
                  </c:pt>
                  <c:pt idx="2">
                    <c:v>17.0</c:v>
                  </c:pt>
                  <c:pt idx="3">
                    <c:v>18.34</c:v>
                  </c:pt>
                </c:numCache>
              </c:numRef>
            </c:minus>
          </c:errBars>
          <c:cat>
            <c:numRef>
              <c:f>'Andre Rework'!$B$2:$F$2</c:f>
              <c:numCache>
                <c:formatCode>0</c:formatCode>
                <c:ptCount val="5"/>
                <c:pt idx="0">
                  <c:v>4.0</c:v>
                </c:pt>
                <c:pt idx="1">
                  <c:v>8.0</c:v>
                </c:pt>
                <c:pt idx="2">
                  <c:v>16.0</c:v>
                </c:pt>
                <c:pt idx="3">
                  <c:v>32.0</c:v>
                </c:pt>
                <c:pt idx="4">
                  <c:v>64.0</c:v>
                </c:pt>
              </c:numCache>
            </c:numRef>
          </c:cat>
          <c:val>
            <c:numRef>
              <c:f>'Andre Rework'!$B$3:$F$3</c:f>
              <c:numCache>
                <c:formatCode>General</c:formatCode>
                <c:ptCount val="5"/>
                <c:pt idx="0">
                  <c:v>624.0</c:v>
                </c:pt>
                <c:pt idx="1">
                  <c:v>685.0</c:v>
                </c:pt>
                <c:pt idx="2">
                  <c:v>802.0</c:v>
                </c:pt>
                <c:pt idx="3">
                  <c:v>1023.0</c:v>
                </c:pt>
                <c:pt idx="4">
                  <c:v>1432.0</c:v>
                </c:pt>
              </c:numCache>
            </c:numRef>
          </c:val>
        </c:ser>
        <c:ser>
          <c:idx val="1"/>
          <c:order val="1"/>
          <c:tx>
            <c:strRef>
              <c:f>'Andre Rework'!$A$4</c:f>
              <c:strCache>
                <c:ptCount val="1"/>
                <c:pt idx="0">
                  <c:v>Asynchronous - Centralized</c:v>
                </c:pt>
              </c:strCache>
            </c:strRef>
          </c:tx>
          <c:errBars>
            <c:errDir val="y"/>
            <c:errBarType val="both"/>
            <c:errValType val="cust"/>
            <c:plus>
              <c:numRef>
                <c:f>'Andre Rework'!$B$11:$E$11</c:f>
                <c:numCache>
                  <c:formatCode>General</c:formatCode>
                  <c:ptCount val="4"/>
                  <c:pt idx="0">
                    <c:v>11.1</c:v>
                  </c:pt>
                  <c:pt idx="1">
                    <c:v>3.23</c:v>
                  </c:pt>
                  <c:pt idx="2">
                    <c:v>16.36</c:v>
                  </c:pt>
                  <c:pt idx="3">
                    <c:v>13.4</c:v>
                  </c:pt>
                </c:numCache>
              </c:numRef>
            </c:plus>
            <c:minus>
              <c:numRef>
                <c:f>'Andre Rework'!$B$11:$E$11</c:f>
                <c:numCache>
                  <c:formatCode>General</c:formatCode>
                  <c:ptCount val="4"/>
                  <c:pt idx="0">
                    <c:v>11.1</c:v>
                  </c:pt>
                  <c:pt idx="1">
                    <c:v>3.23</c:v>
                  </c:pt>
                  <c:pt idx="2">
                    <c:v>16.36</c:v>
                  </c:pt>
                  <c:pt idx="3">
                    <c:v>13.4</c:v>
                  </c:pt>
                </c:numCache>
              </c:numRef>
            </c:minus>
          </c:errBars>
          <c:cat>
            <c:numRef>
              <c:f>'Andre Rework'!$B$2:$F$2</c:f>
              <c:numCache>
                <c:formatCode>0</c:formatCode>
                <c:ptCount val="5"/>
                <c:pt idx="0">
                  <c:v>4.0</c:v>
                </c:pt>
                <c:pt idx="1">
                  <c:v>8.0</c:v>
                </c:pt>
                <c:pt idx="2">
                  <c:v>16.0</c:v>
                </c:pt>
                <c:pt idx="3">
                  <c:v>32.0</c:v>
                </c:pt>
                <c:pt idx="4">
                  <c:v>64.0</c:v>
                </c:pt>
              </c:numCache>
            </c:numRef>
          </c:cat>
          <c:val>
            <c:numRef>
              <c:f>'Andre Rework'!$B$4:$F$4</c:f>
              <c:numCache>
                <c:formatCode>General</c:formatCode>
                <c:ptCount val="5"/>
                <c:pt idx="0">
                  <c:v>628.6</c:v>
                </c:pt>
                <c:pt idx="1">
                  <c:v>630.0</c:v>
                </c:pt>
                <c:pt idx="2">
                  <c:v>701.8299999999999</c:v>
                </c:pt>
                <c:pt idx="3">
                  <c:v>804.0</c:v>
                </c:pt>
                <c:pt idx="4">
                  <c:v>1014.0</c:v>
                </c:pt>
              </c:numCache>
            </c:numRef>
          </c:val>
        </c:ser>
        <c:ser>
          <c:idx val="2"/>
          <c:order val="2"/>
          <c:tx>
            <c:strRef>
              <c:f>'Andre Rework'!$A$5</c:f>
              <c:strCache>
                <c:ptCount val="1"/>
                <c:pt idx="0">
                  <c:v>Asynchronous - Decentralized</c:v>
                </c:pt>
              </c:strCache>
            </c:strRef>
          </c:tx>
          <c:errBars>
            <c:errDir val="y"/>
            <c:errBarType val="both"/>
            <c:errValType val="cust"/>
            <c:plus>
              <c:numRef>
                <c:f>'Andre Rework'!$B$12:$E$12</c:f>
                <c:numCache>
                  <c:formatCode>General</c:formatCode>
                  <c:ptCount val="4"/>
                  <c:pt idx="0">
                    <c:v>5.97</c:v>
                  </c:pt>
                  <c:pt idx="1">
                    <c:v>6.14</c:v>
                  </c:pt>
                  <c:pt idx="2">
                    <c:v>3.38</c:v>
                  </c:pt>
                  <c:pt idx="3">
                    <c:v>4.24</c:v>
                  </c:pt>
                </c:numCache>
              </c:numRef>
            </c:plus>
            <c:minus>
              <c:numRef>
                <c:f>'Andre Rework'!$B$12:$E$12</c:f>
                <c:numCache>
                  <c:formatCode>General</c:formatCode>
                  <c:ptCount val="4"/>
                  <c:pt idx="0">
                    <c:v>5.97</c:v>
                  </c:pt>
                  <c:pt idx="1">
                    <c:v>6.14</c:v>
                  </c:pt>
                  <c:pt idx="2">
                    <c:v>3.38</c:v>
                  </c:pt>
                  <c:pt idx="3">
                    <c:v>4.24</c:v>
                  </c:pt>
                </c:numCache>
              </c:numRef>
            </c:minus>
          </c:errBars>
          <c:cat>
            <c:numRef>
              <c:f>'Andre Rework'!$B$2:$F$2</c:f>
              <c:numCache>
                <c:formatCode>0</c:formatCode>
                <c:ptCount val="5"/>
                <c:pt idx="0">
                  <c:v>4.0</c:v>
                </c:pt>
                <c:pt idx="1">
                  <c:v>8.0</c:v>
                </c:pt>
                <c:pt idx="2">
                  <c:v>16.0</c:v>
                </c:pt>
                <c:pt idx="3">
                  <c:v>32.0</c:v>
                </c:pt>
                <c:pt idx="4">
                  <c:v>64.0</c:v>
                </c:pt>
              </c:numCache>
            </c:numRef>
          </c:cat>
          <c:val>
            <c:numRef>
              <c:f>'Andre Rework'!$B$5:$F$5</c:f>
              <c:numCache>
                <c:formatCode>General</c:formatCode>
                <c:ptCount val="5"/>
                <c:pt idx="0">
                  <c:v>588.9</c:v>
                </c:pt>
                <c:pt idx="1">
                  <c:v>609.0</c:v>
                </c:pt>
                <c:pt idx="2">
                  <c:v>583.3299999999999</c:v>
                </c:pt>
                <c:pt idx="3">
                  <c:v>641.0</c:v>
                </c:pt>
                <c:pt idx="4">
                  <c:v>650.0</c:v>
                </c:pt>
              </c:numCache>
            </c:numRef>
          </c:val>
        </c:ser>
        <c:marker val="1"/>
        <c:axId val="557149048"/>
        <c:axId val="568461288"/>
      </c:lineChart>
      <c:catAx>
        <c:axId val="557149048"/>
        <c:scaling>
          <c:orientation val="minMax"/>
        </c:scaling>
        <c:axPos val="b"/>
        <c:title>
          <c:tx>
            <c:rich>
              <a:bodyPr/>
              <a:lstStyle/>
              <a:p>
                <a:pPr>
                  <a:defRPr lang="de-DE" sz="1400"/>
                </a:pPr>
                <a:r>
                  <a:rPr lang="de-DE" sz="1400"/>
                  <a:t>Number of Replicas</a:t>
                </a:r>
              </a:p>
            </c:rich>
          </c:tx>
          <c:layout/>
        </c:title>
        <c:numFmt formatCode="0" sourceLinked="1"/>
        <c:tickLblPos val="nextTo"/>
        <c:txPr>
          <a:bodyPr/>
          <a:lstStyle/>
          <a:p>
            <a:pPr>
              <a:defRPr lang="de-DE" sz="1300"/>
            </a:pPr>
            <a:endParaRPr lang="en-US"/>
          </a:p>
        </c:txPr>
        <c:crossAx val="568461288"/>
        <c:crosses val="autoZero"/>
        <c:auto val="1"/>
        <c:lblAlgn val="ctr"/>
        <c:lblOffset val="100"/>
      </c:catAx>
      <c:valAx>
        <c:axId val="568461288"/>
        <c:scaling>
          <c:orientation val="minMax"/>
          <c:min val="400.0"/>
        </c:scaling>
        <c:axPos val="l"/>
        <c:majorGridlines/>
        <c:title>
          <c:tx>
            <c:rich>
              <a:bodyPr/>
              <a:lstStyle/>
              <a:p>
                <a:pPr>
                  <a:defRPr lang="de-DE" sz="1300"/>
                </a:pPr>
                <a:r>
                  <a:rPr lang="de-DE" sz="1300"/>
                  <a:t>Runtime (in sec)</a:t>
                </a:r>
              </a:p>
            </c:rich>
          </c:tx>
          <c:layout/>
        </c:title>
        <c:numFmt formatCode="General" sourceLinked="1"/>
        <c:tickLblPos val="nextTo"/>
        <c:txPr>
          <a:bodyPr/>
          <a:lstStyle/>
          <a:p>
            <a:pPr>
              <a:defRPr lang="de-DE" sz="1300"/>
            </a:pPr>
            <a:endParaRPr lang="en-US"/>
          </a:p>
        </c:txPr>
        <c:crossAx val="557149048"/>
        <c:crosses val="autoZero"/>
        <c:crossBetween val="between"/>
        <c:majorUnit val="100.0"/>
      </c:valAx>
    </c:plotArea>
    <c:legend>
      <c:legendPos val="b"/>
      <c:layout/>
      <c:txPr>
        <a:bodyPr/>
        <a:lstStyle/>
        <a:p>
          <a:pPr>
            <a:defRPr lang="de-DE" sz="12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Results (distributed over Teragrid resources Ranger and QueenBee) </a:t>
            </a:r>
          </a:p>
        </c:rich>
      </c:tx>
      <c:layout/>
    </c:title>
    <c:plotArea>
      <c:layout/>
      <c:barChart>
        <c:barDir val="col"/>
        <c:grouping val="clustered"/>
        <c:ser>
          <c:idx val="0"/>
          <c:order val="0"/>
          <c:tx>
            <c:strRef>
              <c:f>Sheet1!$A$36</c:f>
              <c:strCache>
                <c:ptCount val="1"/>
                <c:pt idx="0">
                  <c:v>Synchronous</c:v>
                </c:pt>
              </c:strCache>
            </c:strRef>
          </c:tx>
          <c:errBars>
            <c:errBarType val="both"/>
            <c:errValType val="cust"/>
            <c:plus>
              <c:numRef>
                <c:f>(Sheet1!$C$36,Sheet1!$E$36,Sheet1!$G$36,Sheet1!$I$36)</c:f>
                <c:numCache>
                  <c:formatCode>General</c:formatCode>
                  <c:ptCount val="4"/>
                  <c:pt idx="0">
                    <c:v>108.8993296581756</c:v>
                  </c:pt>
                  <c:pt idx="1">
                    <c:v>48.6</c:v>
                  </c:pt>
                  <c:pt idx="2">
                    <c:v>8.81</c:v>
                  </c:pt>
                  <c:pt idx="3">
                    <c:v>11.2</c:v>
                  </c:pt>
                </c:numCache>
              </c:numRef>
            </c:plus>
            <c:minus>
              <c:numRef>
                <c:f>(Sheet1!$C$36,Sheet1!$E$36,Sheet1!$G$36,Sheet1!$I$36)</c:f>
                <c:numCache>
                  <c:formatCode>General</c:formatCode>
                  <c:ptCount val="4"/>
                  <c:pt idx="0">
                    <c:v>108.8993296581756</c:v>
                  </c:pt>
                  <c:pt idx="1">
                    <c:v>48.6</c:v>
                  </c:pt>
                  <c:pt idx="2">
                    <c:v>8.81</c:v>
                  </c:pt>
                  <c:pt idx="3">
                    <c:v>11.2</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(Sheet1!$B$36,Sheet1!$D$36,Sheet1!$F$36,Sheet1!$H$36)</c:f>
              <c:numCache>
                <c:formatCode>General</c:formatCode>
                <c:ptCount val="4"/>
                <c:pt idx="0">
                  <c:v>1182.6</c:v>
                </c:pt>
                <c:pt idx="1">
                  <c:v>576.3</c:v>
                </c:pt>
                <c:pt idx="2">
                  <c:v>624.0</c:v>
                </c:pt>
                <c:pt idx="3">
                  <c:v>685.0</c:v>
                </c:pt>
              </c:numCache>
            </c:numRef>
          </c:val>
        </c:ser>
        <c:ser>
          <c:idx val="1"/>
          <c:order val="1"/>
          <c:tx>
            <c:strRef>
              <c:f>Sheet1!$A$37</c:f>
              <c:strCache>
                <c:ptCount val="1"/>
                <c:pt idx="0">
                  <c:v>Asynchronous - Centralized</c:v>
                </c:pt>
              </c:strCache>
            </c:strRef>
          </c:tx>
          <c:errBars>
            <c:errBarType val="both"/>
            <c:errValType val="cust"/>
            <c:plus>
              <c:numRef>
                <c:f>(Sheet1!$C$37,Sheet1!$E$37,Sheet1!$G$37,Sheet1!$I$37)</c:f>
                <c:numCache>
                  <c:formatCode>General</c:formatCode>
                  <c:ptCount val="4"/>
                  <c:pt idx="0">
                    <c:v>96.030916486808</c:v>
                  </c:pt>
                  <c:pt idx="1">
                    <c:v>39.2</c:v>
                  </c:pt>
                  <c:pt idx="2">
                    <c:v>11.1</c:v>
                  </c:pt>
                  <c:pt idx="3">
                    <c:v>3.23</c:v>
                  </c:pt>
                </c:numCache>
              </c:numRef>
            </c:plus>
            <c:minus>
              <c:numRef>
                <c:f>(Sheet1!$C$37,Sheet1!$E$37,Sheet1!$G$37,Sheet1!$I$37)</c:f>
                <c:numCache>
                  <c:formatCode>General</c:formatCode>
                  <c:ptCount val="4"/>
                  <c:pt idx="0">
                    <c:v>96.030916486808</c:v>
                  </c:pt>
                  <c:pt idx="1">
                    <c:v>39.2</c:v>
                  </c:pt>
                  <c:pt idx="2">
                    <c:v>11.1</c:v>
                  </c:pt>
                  <c:pt idx="3">
                    <c:v>3.23</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(Sheet1!$B$37,Sheet1!$D$37,Sheet1!$F$37,Sheet1!$H$37)</c:f>
              <c:numCache>
                <c:formatCode>General</c:formatCode>
                <c:ptCount val="4"/>
                <c:pt idx="0">
                  <c:v>868.9166666666666</c:v>
                </c:pt>
                <c:pt idx="1">
                  <c:v>450.4</c:v>
                </c:pt>
                <c:pt idx="2">
                  <c:v>628.0</c:v>
                </c:pt>
                <c:pt idx="3">
                  <c:v>630.0</c:v>
                </c:pt>
              </c:numCache>
            </c:numRef>
          </c:val>
        </c:ser>
        <c:ser>
          <c:idx val="2"/>
          <c:order val="2"/>
          <c:tx>
            <c:strRef>
              <c:f>Sheet1!$A$38</c:f>
              <c:strCache>
                <c:ptCount val="1"/>
                <c:pt idx="0">
                  <c:v>Asynchronous - Decentralized</c:v>
                </c:pt>
              </c:strCache>
            </c:strRef>
          </c:tx>
          <c:errBars>
            <c:errBarType val="both"/>
            <c:errValType val="cust"/>
            <c:plus>
              <c:numRef>
                <c:f>(Sheet1!$C$38,Sheet1!$E$38,Sheet1!$G$38,Sheet1!$I$38)</c:f>
                <c:numCache>
                  <c:formatCode>General</c:formatCode>
                  <c:ptCount val="4"/>
                  <c:pt idx="0">
                    <c:v>50.7496579079877</c:v>
                  </c:pt>
                  <c:pt idx="1">
                    <c:v>27.5</c:v>
                  </c:pt>
                  <c:pt idx="2">
                    <c:v>5.97</c:v>
                  </c:pt>
                  <c:pt idx="3">
                    <c:v>6.14</c:v>
                  </c:pt>
                </c:numCache>
              </c:numRef>
            </c:plus>
            <c:minus>
              <c:numRef>
                <c:f>(Sheet1!$C$38,Sheet1!$E$38,Sheet1!$G$38,Sheet1!$I$38)</c:f>
                <c:numCache>
                  <c:formatCode>General</c:formatCode>
                  <c:ptCount val="4"/>
                  <c:pt idx="0">
                    <c:v>50.7496579079877</c:v>
                  </c:pt>
                  <c:pt idx="1">
                    <c:v>27.5</c:v>
                  </c:pt>
                  <c:pt idx="2">
                    <c:v>5.97</c:v>
                  </c:pt>
                  <c:pt idx="3">
                    <c:v>6.14</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(Sheet1!$B$38,Sheet1!$D$38,Sheet1!$F$38,Sheet1!$H$38)</c:f>
              <c:numCache>
                <c:formatCode>General</c:formatCode>
                <c:ptCount val="4"/>
                <c:pt idx="0">
                  <c:v>676.0</c:v>
                </c:pt>
                <c:pt idx="1">
                  <c:v>359.1</c:v>
                </c:pt>
                <c:pt idx="2">
                  <c:v>588.0</c:v>
                </c:pt>
                <c:pt idx="3">
                  <c:v>609.0</c:v>
                </c:pt>
              </c:numCache>
            </c:numRef>
          </c:val>
        </c:ser>
        <c:axId val="563927560"/>
        <c:axId val="469389832"/>
      </c:barChart>
      <c:catAx>
        <c:axId val="563927560"/>
        <c:scaling>
          <c:orientation val="minMax"/>
        </c:scaling>
        <c:axPos val="b"/>
        <c:title>
          <c:tx>
            <c:rich>
              <a:bodyPr/>
              <a:lstStyle/>
              <a:p>
                <a:pPr>
                  <a:defRPr/>
                </a:pPr>
                <a:r>
                  <a:rPr lang="en-US"/>
                  <a:t>1A - 2 X 64 cores, 4 replicas/bigjob; 1B - in same experiment as 1, time noted for 16 exchanges; 2 - 1 X 64 cores, 4 replicas/bigjob; 3 - 1 X 128 cores, 8 replicas/bigjob</a:t>
                </a:r>
              </a:p>
            </c:rich>
          </c:tx>
          <c:layout/>
        </c:title>
        <c:tickLblPos val="nextTo"/>
        <c:crossAx val="469389832"/>
        <c:crosses val="autoZero"/>
        <c:auto val="1"/>
        <c:lblAlgn val="ctr"/>
        <c:lblOffset val="100"/>
      </c:catAx>
      <c:valAx>
        <c:axId val="469389832"/>
        <c:scaling>
          <c:orientation val="minMax"/>
        </c:scaling>
        <c:axPos val="l"/>
        <c:majorGridlines/>
        <c:title>
          <c:tx>
            <c:rich>
              <a:bodyPr/>
              <a:lstStyle/>
              <a:p>
                <a:pPr>
                  <a:defRPr/>
                </a:pPr>
                <a:r>
                  <a:rPr lang="en-US"/>
                  <a:t>Runtime (in sec)</a:t>
                </a:r>
              </a:p>
            </c:rich>
          </c:tx>
          <c:layout/>
        </c:title>
        <c:numFmt formatCode="General" sourceLinked="1"/>
        <c:tickLblPos val="nextTo"/>
        <c:crossAx val="563927560"/>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57DFE-7A66-3345-A799-BC7DAB5E1AC8}" type="datetimeFigureOut">
              <a:rPr lang="en-US" smtClean="0"/>
              <a:pPr/>
              <a:t>9/14/10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0256F-FACB-CC4B-A3D9-71375CB209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or</a:t>
            </a:r>
            <a:r>
              <a:rPr lang="en-US" baseline="0" dirty="0" smtClean="0"/>
              <a:t> 20 or 18.</a:t>
            </a: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This should be before the results!!</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16CD7-3C1A-3B4B-AA1C-84A17814F932}"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16CD7-3C1A-3B4B-AA1C-84A17814F932}" type="datetimeFigureOut">
              <a:rPr lang="en-US" smtClean="0"/>
              <a:pPr/>
              <a:t>9/14/10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16CD7-3C1A-3B4B-AA1C-84A17814F932}" type="datetimeFigureOut">
              <a:rPr lang="en-US" smtClean="0"/>
              <a:pPr/>
              <a:t>9/14/10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16CD7-3C1A-3B4B-AA1C-84A17814F932}" type="datetimeFigureOut">
              <a:rPr lang="en-US" smtClean="0"/>
              <a:pPr/>
              <a:t>9/14/10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16CD7-3C1A-3B4B-AA1C-84A17814F932}" type="datetimeFigureOut">
              <a:rPr lang="en-US" smtClean="0"/>
              <a:pPr/>
              <a:t>9/14/10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9/14/10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9/14/10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16CD7-3C1A-3B4B-AA1C-84A17814F932}" type="datetimeFigureOut">
              <a:rPr lang="en-US" smtClean="0"/>
              <a:pPr/>
              <a:t>9/14/10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817BA-87F0-1148-8301-2245C8C0B5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df"/><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df"/><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Efficient Replica-Exchange Simulations on Large-Scale Production</a:t>
            </a:r>
            <a:br>
              <a:rPr lang="en-US" sz="3200" dirty="0"/>
            </a:br>
            <a:r>
              <a:rPr lang="en-US" sz="3200" dirty="0"/>
              <a:t>Infrastructure</a:t>
            </a:r>
          </a:p>
        </p:txBody>
      </p:sp>
      <p:sp>
        <p:nvSpPr>
          <p:cNvPr id="3" name="Subtitle 2"/>
          <p:cNvSpPr>
            <a:spLocks noGrp="1"/>
          </p:cNvSpPr>
          <p:nvPr>
            <p:ph type="subTitle" idx="1"/>
          </p:nvPr>
        </p:nvSpPr>
        <p:spPr/>
        <p:txBody>
          <a:bodyPr/>
          <a:lstStyle/>
          <a:p>
            <a:r>
              <a:rPr lang="en-US" dirty="0" err="1" smtClean="0"/>
              <a:t>Abhinav</a:t>
            </a:r>
            <a:r>
              <a:rPr lang="en-US" dirty="0" smtClean="0"/>
              <a:t> </a:t>
            </a:r>
            <a:r>
              <a:rPr lang="en-US" dirty="0" err="1" smtClean="0"/>
              <a:t>Thota</a:t>
            </a:r>
            <a:endParaRPr lang="en-US" dirty="0" smtClean="0"/>
          </a:p>
          <a:p>
            <a:r>
              <a:rPr lang="en-US" dirty="0" smtClean="0"/>
              <a:t>Andre </a:t>
            </a:r>
            <a:r>
              <a:rPr lang="en-US" dirty="0" err="1" smtClean="0"/>
              <a:t>Luckow</a:t>
            </a:r>
            <a:endParaRPr lang="en-US" dirty="0" smtClean="0"/>
          </a:p>
          <a:p>
            <a:r>
              <a:rPr lang="en-US" dirty="0" err="1" smtClean="0"/>
              <a:t>Shantenu</a:t>
            </a:r>
            <a:r>
              <a:rPr lang="en-US" dirty="0" smtClean="0"/>
              <a:t> </a:t>
            </a:r>
            <a:r>
              <a:rPr lang="en-US" dirty="0" err="1" smtClean="0"/>
              <a:t>Jha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 Asynchronous RE Centralized</a:t>
            </a:r>
            <a:endParaRPr lang="en-US" dirty="0"/>
          </a:p>
        </p:txBody>
      </p:sp>
      <p:pic>
        <p:nvPicPr>
          <p:cNvPr id="4" name="Content Placeholder 3" descr="centralized.pdf"/>
          <p:cNvPicPr>
            <a:picLocks noGrp="1" noChangeAspect="1"/>
          </p:cNvPicPr>
          <p:nvPr>
            <p:ph idx="1"/>
          </p:nvPr>
        </p:nvPicPr>
        <mc:AlternateContent>
          <mc:Choice xmlns:ma="http://schemas.microsoft.com/office/mac/drawingml/2008/main" Requires="ma">
            <p:blipFill>
              <a:blip r:embed="rId3"/>
              <a:srcRect t="-1503" b="-1503"/>
              <a:stretch>
                <a:fillRect/>
              </a:stretch>
            </p:blipFill>
          </mc:Choice>
          <mc:Fallback>
            <p:blipFill>
              <a:blip r:embed="rId4"/>
              <a:srcRect t="-1503" b="-1503"/>
              <a:stretch>
                <a:fillRect/>
              </a:stretch>
            </p:blipFill>
          </mc:Fallback>
        </mc:AlternateConten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a:bodyPr>
          <a:lstStyle/>
          <a:p>
            <a:r>
              <a:rPr lang="en-US" sz="2800" dirty="0" smtClean="0"/>
              <a:t>This is an improvement over the Synchronous RE algorithm. </a:t>
            </a:r>
          </a:p>
          <a:p>
            <a:r>
              <a:rPr lang="en-US" sz="2800" dirty="0" smtClean="0"/>
              <a:t>Scales better with more replicas and distributed resources.</a:t>
            </a:r>
          </a:p>
          <a:p>
            <a:endParaRPr lang="en-US" sz="2800" dirty="0" smtClean="0"/>
          </a:p>
          <a:p>
            <a:r>
              <a:rPr lang="en-US" sz="2800" dirty="0" smtClean="0"/>
              <a:t>But with large number of replicas, the centralized implementation becomes a bottleneck.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a:xfrm>
            <a:off x="457200" y="1600201"/>
            <a:ext cx="8229600" cy="1870454"/>
          </a:xfrm>
        </p:spPr>
        <p:txBody>
          <a:bodyPr>
            <a:normAutofit/>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 Asynchronous RE Decentralized</a:t>
            </a:r>
            <a:endParaRPr lang="en-US" dirty="0"/>
          </a:p>
        </p:txBody>
      </p:sp>
      <p:pic>
        <p:nvPicPr>
          <p:cNvPr id="4" name="Picture 3" descr="asyncr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69912" y="2272727"/>
            <a:ext cx="6864515" cy="3994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a:xfrm>
            <a:off x="457200" y="1600200"/>
            <a:ext cx="8081547" cy="2595683"/>
          </a:xfrm>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36140" y="3810315"/>
            <a:ext cx="4433890" cy="2846397"/>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1 machine</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t>Case II: Asynchronous RE (centralized)</a:t>
            </a:r>
          </a:p>
          <a:p>
            <a:pPr lvl="2"/>
            <a:r>
              <a:rPr lang="en-US" dirty="0" smtClean="0"/>
              <a:t>Case III: Asynchronous RE (decentralized)</a:t>
            </a:r>
          </a:p>
          <a:p>
            <a:r>
              <a:rPr lang="en-US" dirty="0" smtClean="0"/>
              <a:t>In the following slides we compare these models when run on a single machine.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 One machine (locally)</a:t>
            </a:r>
            <a:endParaRPr lang="en-US" dirty="0"/>
          </a:p>
        </p:txBody>
      </p:sp>
      <p:sp>
        <p:nvSpPr>
          <p:cNvPr id="4" name="Content Placeholder 2"/>
          <p:cNvSpPr txBox="1">
            <a:spLocks/>
          </p:cNvSpPr>
          <p:nvPr/>
        </p:nvSpPr>
        <p:spPr>
          <a:xfrm>
            <a:off x="457199" y="1600200"/>
            <a:ext cx="8054987" cy="4525963"/>
          </a:xfrm>
          <a:prstGeom prst="rect">
            <a:avLst/>
          </a:prstGeom>
        </p:spPr>
        <p:txBody>
          <a:bodyPr vert="horz" lIns="91440" tIns="45720" rIns="91440" bIns="45720" rtlCol="0">
            <a:normAutofit fontScale="925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configured the traditional and asynchronous RE (both centralized and decentralized) to run a parallel NAMD simulation with 4, 8, 16,</a:t>
            </a:r>
            <a:r>
              <a:rPr kumimoji="0" lang="en-US" sz="2400" b="0" i="0" u="none" strike="noStrike" kern="1200" cap="none" spc="0" normalizeH="0" noProof="0" dirty="0" smtClean="0">
                <a:ln>
                  <a:noFill/>
                </a:ln>
                <a:solidFill>
                  <a:schemeClr val="tx1"/>
                </a:solidFill>
                <a:effectLst/>
                <a:uLnTx/>
                <a:uFillTx/>
                <a:latin typeface="+mn-lt"/>
                <a:ea typeface="+mn-ea"/>
                <a:cs typeface="+mn-cs"/>
              </a:rPr>
              <a:t> 32 and 64</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replicas sampling a temperature between 300 K and 1000 K on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QueenBee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 LONI/Teragrid machine.</a:t>
            </a:r>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Each replica uses 16 MPI processes and runs 500 time steps between exchange attempts. Therefore </a:t>
            </a:r>
            <a:r>
              <a:rPr lang="en-US" sz="2400" dirty="0" smtClean="0"/>
              <a:t>in each case a single </a:t>
            </a:r>
            <a:r>
              <a:rPr lang="en-US" sz="2400" dirty="0" err="1" smtClean="0"/>
              <a:t>BigJob</a:t>
            </a:r>
            <a:r>
              <a:rPr lang="en-US" sz="2400" dirty="0" smtClean="0"/>
              <a:t> is launched with sufficient number of cores.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metric used is the time to complete a </a:t>
            </a:r>
            <a:r>
              <a:rPr lang="en-US" sz="2400" dirty="0" smtClean="0"/>
              <a:t>particular number of exchanges.</a:t>
            </a:r>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ratio between the number of replicas and the number of exchanges is kept constant, for the purpose of</a:t>
            </a:r>
            <a:r>
              <a:rPr kumimoji="0" lang="en-US" sz="2400" b="0" i="0" u="none" strike="noStrike" kern="1200" cap="none" spc="0" normalizeH="0" noProof="0" dirty="0" smtClean="0">
                <a:ln>
                  <a:noFill/>
                </a:ln>
                <a:solidFill>
                  <a:schemeClr val="tx1"/>
                </a:solidFill>
                <a:effectLst/>
                <a:uLnTx/>
                <a:uFillTx/>
                <a:latin typeface="+mn-lt"/>
                <a:ea typeface="+mn-ea"/>
                <a:cs typeface="+mn-cs"/>
              </a:rPr>
              <a:t> comparison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lvl="0" indent="-342900">
              <a:spcBef>
                <a:spcPct val="20000"/>
              </a:spcBef>
              <a:buFont typeface="Arial"/>
              <a:buChar char="•"/>
            </a:pPr>
            <a:r>
              <a:rPr lang="en-US" sz="2400" dirty="0" smtClean="0"/>
              <a:t>Each experiment has been repeated at least 10 times.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Diagramm 2"/>
          <p:cNvGraphicFramePr/>
          <p:nvPr/>
        </p:nvGraphicFramePr>
        <p:xfrm>
          <a:off x="0" y="0"/>
          <a:ext cx="9143999" cy="685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2 machines</a:t>
            </a:r>
            <a:endParaRPr lang="en-US" dirty="0"/>
          </a:p>
        </p:txBody>
      </p:sp>
      <p:sp>
        <p:nvSpPr>
          <p:cNvPr id="3" name="Content Placeholder 2"/>
          <p:cNvSpPr>
            <a:spLocks noGrp="1"/>
          </p:cNvSpPr>
          <p:nvPr>
            <p:ph idx="1"/>
          </p:nvPr>
        </p:nvSpPr>
        <p:spPr/>
        <p:txBody>
          <a:bodyPr/>
          <a:lstStyle/>
          <a:p>
            <a:r>
              <a:rPr lang="en-US" dirty="0" smtClean="0"/>
              <a:t>In the next few slides, we will see the results when run the experiments over 2 machines</a:t>
            </a:r>
          </a:p>
          <a:p>
            <a:r>
              <a:rPr lang="en-US" dirty="0" smtClean="0"/>
              <a:t>We used Ranger and </a:t>
            </a:r>
            <a:r>
              <a:rPr lang="en-US" dirty="0" err="1" smtClean="0"/>
              <a:t>Queenbee</a:t>
            </a:r>
            <a:r>
              <a:rPr lang="en-US" dirty="0" smtClean="0"/>
              <a:t> (Teragrid Machines) for this purpose.</a:t>
            </a:r>
          </a:p>
          <a:p>
            <a:r>
              <a:rPr lang="en-US" dirty="0" smtClean="0"/>
              <a:t>Each experiment has been repeated at least 10 times.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a:xfrm>
            <a:off x="457200" y="1600200"/>
            <a:ext cx="5288841" cy="4525963"/>
          </a:xfrm>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998478" y="1622154"/>
            <a:ext cx="2688322" cy="450400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Two Machines</a:t>
            </a:r>
            <a:endParaRPr lang="en-US" dirty="0"/>
          </a:p>
        </p:txBody>
      </p:sp>
      <p:sp>
        <p:nvSpPr>
          <p:cNvPr id="4" name="Content Placeholder 2"/>
          <p:cNvSpPr txBox="1">
            <a:spLocks/>
          </p:cNvSpPr>
          <p:nvPr/>
        </p:nvSpPr>
        <p:spPr>
          <a:xfrm>
            <a:off x="457199" y="1600200"/>
            <a:ext cx="8054987" cy="4525963"/>
          </a:xfrm>
          <a:prstGeom prst="rect">
            <a:avLst/>
          </a:prstGeom>
        </p:spPr>
        <p:txBody>
          <a:bodyPr vert="horz" lIns="91440" tIns="45720" rIns="91440" bIns="45720" rtlCol="0">
            <a:normAutofit fontScale="92500"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configured the traditional and asynchronous RE (both centralized and decentralized) to run a parallel NAMD simulation with 8</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replicas sampling a temperature between 300 K and </a:t>
            </a:r>
            <a:r>
              <a:rPr lang="en-US" sz="2400" dirty="0" smtClean="0"/>
              <a:t>450</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K on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QueenBee</a:t>
            </a:r>
            <a:r>
              <a:rPr lang="en-US" sz="2400" dirty="0" smtClean="0"/>
              <a:t> and Ranger.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Each replica uses 16 MPI processes and runs 500 time steps between exchange attempts. </a:t>
            </a:r>
            <a:r>
              <a:rPr lang="en-US" sz="2400" noProof="0" dirty="0" smtClean="0"/>
              <a:t>I</a:t>
            </a:r>
            <a:r>
              <a:rPr lang="en-US" sz="2400" dirty="0" err="1" smtClean="0"/>
              <a:t>n</a:t>
            </a:r>
            <a:r>
              <a:rPr lang="en-US" sz="2400" dirty="0" smtClean="0"/>
              <a:t> each case a two </a:t>
            </a:r>
            <a:r>
              <a:rPr lang="en-US" sz="2400" dirty="0" err="1" smtClean="0"/>
              <a:t>BigJobs</a:t>
            </a:r>
            <a:r>
              <a:rPr lang="en-US" sz="2400" dirty="0" smtClean="0"/>
              <a:t> are launched with each requesting 64 cores.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metric used is the time to complete a </a:t>
            </a:r>
            <a:r>
              <a:rPr lang="en-US" sz="2400" dirty="0" smtClean="0"/>
              <a:t>particular number of exchanges.</a:t>
            </a:r>
          </a:p>
          <a:p>
            <a:pPr marL="342900" lvl="0" indent="-342900">
              <a:spcBef>
                <a:spcPct val="20000"/>
              </a:spcBef>
              <a:buFont typeface="Arial"/>
              <a:buChar char="•"/>
            </a:pPr>
            <a:r>
              <a:rPr lang="en-US" sz="2400" dirty="0" smtClean="0"/>
              <a:t>In the graph, the distributed runs and local runs are compared.</a:t>
            </a:r>
          </a:p>
          <a:p>
            <a:pPr marL="342900" lvl="0" indent="-342900">
              <a:spcBef>
                <a:spcPct val="20000"/>
              </a:spcBef>
              <a:buFont typeface="Arial"/>
              <a:buChar char="•"/>
            </a:pPr>
            <a:r>
              <a:rPr lang="en-US" sz="2400" dirty="0" smtClean="0"/>
              <a:t>In the distributed runs, the run time starts when any one job on a machine becomes active. The job on the second machine may or may not become active </a:t>
            </a:r>
          </a:p>
          <a:p>
            <a:pPr marL="342900" lvl="0" indent="-342900">
              <a:spcBef>
                <a:spcPct val="20000"/>
              </a:spcBef>
              <a:buFont typeface="Arial"/>
              <a:buChar char="•"/>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hart 4"/>
          <p:cNvGraphicFramePr/>
          <p:nvPr/>
        </p:nvGraphicFramePr>
        <p:xfrm>
          <a:off x="-58394" y="-14599"/>
          <a:ext cx="9328303" cy="68324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More resources, faster time to completion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From the graph, it can be seen that the distributed runs take longer than the local run. There are two reasons:</a:t>
            </a:r>
          </a:p>
          <a:p>
            <a:pPr lvl="1"/>
            <a:r>
              <a:rPr lang="en-US" dirty="0" smtClean="0"/>
              <a:t>The co-ordination and communication across two machines takes longer</a:t>
            </a:r>
          </a:p>
          <a:p>
            <a:pPr lvl="1"/>
            <a:r>
              <a:rPr lang="en-US" dirty="0" smtClean="0"/>
              <a:t>The waiting time of the second machine.</a:t>
            </a:r>
          </a:p>
          <a:p>
            <a:r>
              <a:rPr lang="en-US" dirty="0" smtClean="0"/>
              <a:t>The runtime is calculated as the time it takes to complete the required number of exchanges once a job request on one of the machines becomes active.</a:t>
            </a:r>
          </a:p>
          <a:p>
            <a:r>
              <a:rPr lang="en-US" dirty="0" smtClean="0"/>
              <a:t>Comparing 1B and 2 in the graph, we can see that, more often than not, it is beneficial to request more cores for more machines and use more replicas to make more exchanges.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Asynchronous RE scales better with distributed resources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the best case scenario, where both job requests on both machines become available instantaneously, asynchronous-centralized and asynchronous-decentralized equal their respective performances on a single machine.</a:t>
            </a:r>
          </a:p>
          <a:p>
            <a:r>
              <a:rPr lang="en-US" dirty="0" smtClean="0"/>
              <a:t>Even in the best case scenario, the synchronous RE underperforms when compared to its performance on a single machine.  </a:t>
            </a:r>
          </a:p>
          <a:p>
            <a:r>
              <a:rPr lang="en-US" dirty="0" smtClean="0"/>
              <a:t>The reasons are:</a:t>
            </a:r>
          </a:p>
          <a:p>
            <a:pPr lvl="1"/>
            <a:r>
              <a:rPr lang="en-US" dirty="0" smtClean="0"/>
              <a:t>Heterogeneous infrastructure (Ranger and </a:t>
            </a:r>
            <a:r>
              <a:rPr lang="en-US" dirty="0" err="1" smtClean="0"/>
              <a:t>QueenBee</a:t>
            </a:r>
            <a:r>
              <a:rPr lang="en-US" dirty="0" smtClean="0"/>
              <a:t>)</a:t>
            </a:r>
          </a:p>
          <a:p>
            <a:pPr lvl="1"/>
            <a:r>
              <a:rPr lang="en-US" dirty="0" smtClean="0"/>
              <a:t>Coordinating the exchange step across two machines takes longer, hence adding to the overhead at each exchange step</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Developing applications that are able to orchestrate heterogeneous resources across distributed resources is a complex task.</a:t>
            </a:r>
          </a:p>
          <a:p>
            <a:pPr>
              <a:buNone/>
            </a:pPr>
            <a:endParaRPr lang="en-US" dirty="0" smtClean="0"/>
          </a:p>
          <a:p>
            <a:r>
              <a:rPr lang="en-US" dirty="0" smtClean="0"/>
              <a:t>RE simulations involve a large number of loosely coupled ensembles.</a:t>
            </a:r>
          </a:p>
          <a:p>
            <a:pPr>
              <a:buNone/>
            </a:pPr>
            <a:endParaRPr lang="en-US" dirty="0" smtClean="0"/>
          </a:p>
          <a:p>
            <a:r>
              <a:rPr lang="en-US" dirty="0"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We</a:t>
            </a:r>
            <a:r>
              <a:rPr lang="en-US" dirty="0" smtClean="0"/>
              <a:t> </a:t>
            </a:r>
            <a:r>
              <a:rPr lang="en-US" dirty="0" smtClean="0"/>
              <a:t>implement</a:t>
            </a:r>
            <a:r>
              <a:rPr lang="en-US" dirty="0" smtClean="0"/>
              <a:t> </a:t>
            </a:r>
            <a:r>
              <a:rPr lang="en-US" dirty="0" smtClean="0"/>
              <a:t>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use an asynchronous RE algorithm to overcome the limitations.</a:t>
            </a:r>
          </a:p>
          <a:p>
            <a:endParaRPr lang="en-US" dirty="0" smtClean="0"/>
          </a:p>
          <a:p>
            <a:r>
              <a:rPr lang="en-US" dirty="0" smtClean="0"/>
              <a:t>In an asynchronous RE, replicas can perform exchanges with any other available replica, whenever possible – instead of  waiting for all the replicas to finish for a synchronized exchange step.</a:t>
            </a:r>
          </a:p>
          <a:p>
            <a:endParaRPr lang="en-US" dirty="0" smtClean="0"/>
          </a:p>
          <a:p>
            <a:r>
              <a:rPr lang="en-US" dirty="0" smtClean="0"/>
              <a:t>This does not limit exchanges to fixed pairs of replicas. Any two replicas can attempt to exchange.</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a:xfrm>
            <a:off x="457200" y="1600201"/>
            <a:ext cx="8229600" cy="2046501"/>
          </a:xfrm>
        </p:spPr>
        <p:txBody>
          <a:bodyPr>
            <a:noAutofit/>
          </a:bodyPr>
          <a:lstStyle/>
          <a:p>
            <a:r>
              <a:rPr lang="en-US" sz="2400" dirty="0" smtClean="0"/>
              <a:t>In the centralized implementation of asynchronous RE, a master co-ordinates and manages all the replicas and exchanges.</a:t>
            </a:r>
          </a:p>
          <a:p>
            <a:endParaRPr lang="en-US" sz="2400" dirty="0" smtClean="0"/>
          </a:p>
          <a:p>
            <a:r>
              <a:rPr lang="en-US" sz="2400" dirty="0" smtClean="0"/>
              <a:t>We implement it using SAGA, which gives us the ability to test/implement on large-scale production infrastructure.</a:t>
            </a:r>
          </a:p>
          <a:p>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REVISED_CCT_presentation.potx</Template>
  <TotalTime>152</TotalTime>
  <Words>1479</Words>
  <Application>Microsoft Macintosh PowerPoint</Application>
  <PresentationFormat>On-screen Show (4:3)</PresentationFormat>
  <Paragraphs>138</Paragraphs>
  <Slides>24</Slides>
  <Notes>14</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 – Asynchronous RE Centralized</vt:lpstr>
      <vt:lpstr>Advantages and Limitations</vt:lpstr>
      <vt:lpstr>Asynchronous RE – Decentralized</vt:lpstr>
      <vt:lpstr>Control Flow – Asynchronous RE Decentralized</vt:lpstr>
      <vt:lpstr>SAGA BigJob Framework</vt:lpstr>
      <vt:lpstr>Comparison – when running on 1 machine</vt:lpstr>
      <vt:lpstr>Configuration – One machine (locally)</vt:lpstr>
      <vt:lpstr>Slide 17</vt:lpstr>
      <vt:lpstr>Analysis </vt:lpstr>
      <vt:lpstr>Comparison – when running on 2 machines</vt:lpstr>
      <vt:lpstr>Configuration – Two Machines</vt:lpstr>
      <vt:lpstr>Slide 21</vt:lpstr>
      <vt:lpstr>Analysis – More resources, faster time to completion</vt:lpstr>
      <vt:lpstr>Analysis – Asynchronous RE scales better with distributed resources</vt:lpstr>
      <vt:lpstr>Slide 24</vt:lpstr>
    </vt:vector>
  </TitlesOfParts>
  <Company>Center for Computation and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Replica-Exchange Simulations on Large-Scale Production Infrastructure</dc:title>
  <dc:creator>athota1</dc:creator>
  <cp:lastModifiedBy>athota1</cp:lastModifiedBy>
  <cp:revision>24</cp:revision>
  <dcterms:created xsi:type="dcterms:W3CDTF">2010-09-15T04:45:44Z</dcterms:created>
  <dcterms:modified xsi:type="dcterms:W3CDTF">2010-09-15T04:48:20Z</dcterms:modified>
</cp:coreProperties>
</file>