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9"/>
  </p:notesMasterIdLst>
  <p:sldIdLst>
    <p:sldId id="256" r:id="rId3"/>
    <p:sldId id="715" r:id="rId4"/>
    <p:sldId id="789" r:id="rId5"/>
    <p:sldId id="747" r:id="rId6"/>
    <p:sldId id="576" r:id="rId7"/>
    <p:sldId id="634" r:id="rId8"/>
    <p:sldId id="784" r:id="rId9"/>
    <p:sldId id="787" r:id="rId10"/>
    <p:sldId id="785" r:id="rId11"/>
    <p:sldId id="788" r:id="rId12"/>
    <p:sldId id="786" r:id="rId13"/>
    <p:sldId id="754" r:id="rId14"/>
    <p:sldId id="772" r:id="rId15"/>
    <p:sldId id="478" r:id="rId16"/>
    <p:sldId id="555" r:id="rId17"/>
    <p:sldId id="791" r:id="rId18"/>
    <p:sldId id="688" r:id="rId19"/>
    <p:sldId id="755" r:id="rId20"/>
    <p:sldId id="750" r:id="rId21"/>
    <p:sldId id="693" r:id="rId22"/>
    <p:sldId id="748" r:id="rId23"/>
    <p:sldId id="761" r:id="rId24"/>
    <p:sldId id="776" r:id="rId25"/>
    <p:sldId id="773" r:id="rId26"/>
    <p:sldId id="778" r:id="rId27"/>
    <p:sldId id="779" r:id="rId28"/>
    <p:sldId id="774" r:id="rId29"/>
    <p:sldId id="770" r:id="rId30"/>
    <p:sldId id="757" r:id="rId31"/>
    <p:sldId id="777" r:id="rId32"/>
    <p:sldId id="790" r:id="rId33"/>
    <p:sldId id="759" r:id="rId34"/>
    <p:sldId id="780" r:id="rId35"/>
    <p:sldId id="781" r:id="rId36"/>
    <p:sldId id="758" r:id="rId37"/>
    <p:sldId id="7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47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Shantenu Jha, 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</a:t>
            </a:r>
            <a:endParaRPr lang="en-US" sz="2100" dirty="0" smtClean="0"/>
          </a:p>
          <a:p>
            <a:r>
              <a:rPr lang="en-US" sz="2100" dirty="0" smtClean="0"/>
              <a:t>Work in </a:t>
            </a:r>
            <a:r>
              <a:rPr lang="en-US" sz="2100" dirty="0" smtClean="0"/>
              <a:t>collaboration with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Mark </a:t>
            </a:r>
            <a:r>
              <a:rPr lang="en-US" sz="2100" dirty="0" err="1" smtClean="0"/>
              <a:t>Santcroos</a:t>
            </a:r>
            <a:r>
              <a:rPr lang="en-US" sz="2100" dirty="0" smtClean="0"/>
              <a:t>, Ole Weidner</a:t>
            </a:r>
            <a:endParaRPr lang="en-US" sz="2100" i="1" dirty="0" smtClean="0"/>
          </a:p>
          <a:p>
            <a:endParaRPr lang="en-US" sz="2100" dirty="0" smtClean="0"/>
          </a:p>
          <a:p>
            <a:r>
              <a:rPr lang="en-US" sz="2100" dirty="0" smtClean="0"/>
              <a:t>Microsoft Cloud Futures Workshop, Redmond, WA</a:t>
            </a:r>
            <a:r>
              <a:rPr lang="en-US" sz="2100" dirty="0" smtClean="0"/>
              <a:t>	</a:t>
            </a:r>
            <a:endParaRPr lang="en-US" sz="21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</a:t>
            </a:r>
            <a:r>
              <a:rPr lang="de-DE" sz="2800" dirty="0" smtClean="0"/>
              <a:t>Clouds (</a:t>
            </a:r>
            <a:r>
              <a:rPr lang="de-DE" sz="2800" dirty="0" err="1" smtClean="0"/>
              <a:t>Past</a:t>
            </a:r>
            <a:r>
              <a:rPr lang="de-DE" sz="2800" dirty="0" smtClean="0"/>
              <a:t>,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and Future)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BFAST: File size </a:t>
            </a:r>
            <a:r>
              <a:rPr lang="en-US" sz="2800" dirty="0" err="1" smtClean="0"/>
              <a:t>vs</a:t>
            </a:r>
            <a:r>
              <a:rPr lang="en-US" sz="2800" dirty="0" smtClean="0"/>
              <a:t> Num Concurrent task</a:t>
            </a:r>
            <a:endParaRPr lang="en-US" sz="28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2424223"/>
            <a:ext cx="4356399" cy="3049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765" y="5942568"/>
            <a:ext cx="152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HG18 - All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963" y="1492550"/>
            <a:ext cx="6499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</a:t>
            </a:r>
            <a:r>
              <a:rPr lang="en-US" dirty="0" smtClean="0"/>
              <a:t>r logical </a:t>
            </a:r>
            <a:r>
              <a:rPr lang="en-US" dirty="0" smtClean="0"/>
              <a:t>and </a:t>
            </a:r>
            <a:r>
              <a:rPr lang="en-US" dirty="0" smtClean="0"/>
              <a:t>physical</a:t>
            </a:r>
            <a:r>
              <a:rPr lang="en-US" dirty="0" smtClean="0"/>
              <a:t>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250751" y="2184399"/>
            <a:ext cx="4789719" cy="335280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907775"/>
            <a:ext cx="9032358" cy="43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1600" dirty="0" smtClean="0">
                <a:solidFill>
                  <a:srgbClr val="FF0000"/>
                </a:solidFill>
              </a:rPr>
              <a:t>Human Genome (HG18) and Burkerholderia Glumae 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  <a:r>
              <a:rPr lang="en-US" sz="1600" dirty="0" smtClean="0"/>
              <a:t>Prokaryote vs. Eukaryote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</a:t>
                      </a:r>
                      <a:r>
                        <a:rPr lang="en-US" sz="1600" baseline="0" dirty="0" smtClean="0"/>
                        <a:t>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</a:t>
                      </a:r>
                      <a:r>
                        <a:rPr lang="en-US" sz="1600" dirty="0" smtClean="0"/>
                        <a:t>MB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</a:t>
                      </a:r>
                      <a:r>
                        <a:rPr lang="en-US" sz="1600" baseline="0" dirty="0" smtClean="0"/>
                        <a:t>MB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</a:t>
                      </a:r>
                      <a:r>
                        <a:rPr lang="en-US" sz="1600" dirty="0" smtClean="0"/>
                        <a:t>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An example of NGS Analytics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2747" y="1212380"/>
            <a:ext cx="7966954" cy="460888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/>
              <a:t>There exists a lack of Programmatic approaches that:</a:t>
            </a:r>
          </a:p>
          <a:p>
            <a:pPr lvl="1">
              <a:defRPr/>
            </a:pPr>
            <a:r>
              <a:rPr lang="en-US" sz="2000" dirty="0" smtClean="0"/>
              <a:t>Provide general-purpose, basic &amp; common</a:t>
            </a:r>
            <a:r>
              <a:rPr lang="en-US" sz="2000" dirty="0" smtClean="0"/>
              <a:t> distributed functionality </a:t>
            </a:r>
            <a:r>
              <a:rPr lang="en-US" sz="2000" dirty="0" smtClean="0"/>
              <a:t>for applications; hide underlying complexity, varying semantics..</a:t>
            </a:r>
          </a:p>
          <a:p>
            <a:pPr lvl="1">
              <a:defRPr/>
            </a:pPr>
            <a:r>
              <a:rPr lang="en-US" sz="2000" dirty="0" smtClean="0"/>
              <a:t>The building blocks upon which to construct “consistent” higher-levels of functionality and abstractions</a:t>
            </a:r>
          </a:p>
          <a:p>
            <a:pPr lvl="1">
              <a:defRPr/>
            </a:pPr>
            <a:r>
              <a:rPr lang="en-US" sz="2000" dirty="0" smtClean="0"/>
              <a:t>Meets the need for a Broad Spectrum of Application: </a:t>
            </a:r>
          </a:p>
          <a:p>
            <a:pPr lvl="2">
              <a:defRPr/>
            </a:pPr>
            <a:r>
              <a:rPr lang="en-US" sz="2000" dirty="0" smtClean="0"/>
              <a:t>Simple scripts, Gateways,  Tooling, Workflow…</a:t>
            </a:r>
          </a:p>
          <a:p>
            <a:pPr lvl="0">
              <a:defRPr/>
            </a:pPr>
            <a:r>
              <a:rPr lang="en-US" dirty="0" smtClean="0"/>
              <a:t>Simple, integrated, stable, uniform and high-level interface</a:t>
            </a:r>
          </a:p>
          <a:p>
            <a:pPr lvl="1">
              <a:defRPr/>
            </a:pPr>
            <a:r>
              <a:rPr lang="en-US" sz="2000" dirty="0" smtClean="0"/>
              <a:t>Simple and Stable: 80:20 restricted scope and </a:t>
            </a:r>
            <a:r>
              <a:rPr lang="en-US" sz="2000" b="1" dirty="0" smtClean="0">
                <a:solidFill>
                  <a:srgbClr val="800000"/>
                </a:solidFill>
              </a:rPr>
              <a:t>Standard</a:t>
            </a:r>
          </a:p>
          <a:p>
            <a:pPr lvl="1">
              <a:defRPr/>
            </a:pPr>
            <a:r>
              <a:rPr lang="en-US" sz="2000" dirty="0" smtClean="0"/>
              <a:t>Integrated: Similar semantics &amp; style across</a:t>
            </a:r>
          </a:p>
          <a:p>
            <a:pPr lvl="1">
              <a:defRPr/>
            </a:pPr>
            <a:r>
              <a:rPr lang="en-US" sz="2000" dirty="0" smtClean="0"/>
              <a:t>Uniform: Same interface for different distributed systems</a:t>
            </a:r>
          </a:p>
          <a:p>
            <a:pPr>
              <a:defRPr/>
            </a:pPr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SAGA-Based Pilot-Job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31" y="1928629"/>
            <a:ext cx="8584583" cy="474299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charset="2"/>
              <a:buChar char="q"/>
            </a:pPr>
            <a:r>
              <a:rPr lang="en-US" sz="7200" dirty="0">
                <a:solidFill>
                  <a:srgbClr val="800000"/>
                </a:solidFill>
              </a:rPr>
              <a:t>Pilot-Jobs</a:t>
            </a:r>
            <a:r>
              <a:rPr lang="en-US" sz="7200" dirty="0"/>
              <a:t>: Decouple resource allocation from resource-workload </a:t>
            </a:r>
            <a:r>
              <a:rPr lang="en-US" sz="7200" dirty="0" smtClean="0"/>
              <a:t>binding</a:t>
            </a:r>
            <a:endParaRPr lang="en-US" sz="7200" dirty="0"/>
          </a:p>
          <a:p>
            <a:pPr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Font typeface="Wingdings" charset="2"/>
              <a:buChar char="q"/>
            </a:pPr>
            <a:r>
              <a:rPr lang="en-US" sz="7200" dirty="0">
                <a:solidFill>
                  <a:srgbClr val="800000"/>
                </a:solidFill>
              </a:rPr>
              <a:t>Pilot-Jobs are/have been typically used for</a:t>
            </a:r>
            <a:r>
              <a:rPr lang="en-US" sz="7200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400" dirty="0"/>
              <a:t>Enhancing resource utilization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400" dirty="0"/>
              <a:t>Lowering wait time for multiple jobs (better predictability)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400" dirty="0"/>
              <a:t>Facilitate high-throughput simulations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400" dirty="0"/>
              <a:t>Basis for Application-level Scheduling Resource binding</a:t>
            </a:r>
          </a:p>
          <a:p>
            <a:pPr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Font typeface="Wingdings" charset="2"/>
              <a:buChar char="q"/>
            </a:pPr>
            <a:r>
              <a:rPr lang="en-US" sz="7200" dirty="0">
                <a:solidFill>
                  <a:srgbClr val="800000"/>
                </a:solidFill>
              </a:rPr>
              <a:t>Two unique aspects  </a:t>
            </a:r>
            <a:r>
              <a:rPr lang="en-US" sz="7200" dirty="0"/>
              <a:t>about the SAGA-based Pilot-Job: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200" dirty="0"/>
              <a:t>Pilot-Jobs have not been used for Science Driven Objectives: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6200" dirty="0"/>
              <a:t>First demonstration of supporting multi-physics </a:t>
            </a:r>
            <a:r>
              <a:rPr lang="en-US" sz="6200" dirty="0" smtClean="0"/>
              <a:t>simulations, REMD simulations </a:t>
            </a:r>
            <a:endParaRPr lang="en-US" sz="6200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200" dirty="0"/>
              <a:t>Infrastructure Independent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6200" dirty="0"/>
              <a:t>Falkon, Condor Glide-in, Ganga-Diane (EGEE/EGI), DIRAC/WMS, </a:t>
            </a:r>
            <a:r>
              <a:rPr lang="en-US" sz="6200" dirty="0" smtClean="0"/>
              <a:t>PANDA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6200" dirty="0" smtClean="0"/>
              <a:t>Frameworks </a:t>
            </a:r>
            <a:r>
              <a:rPr lang="en-US" sz="6200" dirty="0"/>
              <a:t>based upon PJs (pull model) for specific PGI/back-</a:t>
            </a:r>
            <a:r>
              <a:rPr lang="en-US" sz="6200" dirty="0" smtClean="0"/>
              <a:t>end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6200" dirty="0" smtClean="0"/>
              <a:t>Do </a:t>
            </a:r>
            <a:r>
              <a:rPr lang="en-US" sz="6200" dirty="0"/>
              <a:t>not support MPI</a:t>
            </a:r>
          </a:p>
          <a:p>
            <a:pPr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Font typeface="Wingdings" charset="2"/>
              <a:buChar char="q"/>
            </a:pPr>
            <a:r>
              <a:rPr lang="en-US" sz="7200" dirty="0">
                <a:solidFill>
                  <a:srgbClr val="800000"/>
                </a:solidFill>
              </a:rPr>
              <a:t>SAGA-based Pilot-Job form the basis</a:t>
            </a:r>
            <a:r>
              <a:rPr lang="en-US" sz="7200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400" dirty="0"/>
              <a:t>For autonomic scheduling and resource selection decisions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6400" dirty="0"/>
              <a:t>Advanced run-time frameworks for load-balancing and fault-</a:t>
            </a:r>
            <a:r>
              <a:rPr lang="en-US" sz="6400" dirty="0" smtClean="0"/>
              <a:t>tolerance</a:t>
            </a:r>
            <a:endParaRPr lang="en-US" sz="6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Tasks Using </a:t>
            </a:r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7947" y="1225080"/>
            <a:ext cx="7966954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Understanding </a:t>
            </a:r>
            <a:r>
              <a:rPr lang="en-US" sz="1600" dirty="0" smtClean="0"/>
              <a:t>Distributed “Dynamic” Abstractions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  <a:endParaRPr lang="en-US" sz="1600" dirty="0" smtClean="0"/>
          </a:p>
          <a:p>
            <a:r>
              <a:rPr lang="en-US" sz="1600" dirty="0" smtClean="0"/>
              <a:t>Life </a:t>
            </a:r>
            <a:r>
              <a:rPr lang="en-US" sz="1600" dirty="0" smtClean="0"/>
              <a:t>Science </a:t>
            </a:r>
            <a:r>
              <a:rPr lang="en-US" sz="1600" dirty="0" smtClean="0"/>
              <a:t>Applications</a:t>
            </a:r>
            <a:r>
              <a:rPr lang="en-US" sz="1600" dirty="0" smtClean="0"/>
              <a:t>: </a:t>
            </a:r>
            <a:r>
              <a:rPr lang="en-US" sz="1600" dirty="0" smtClean="0"/>
              <a:t>Compute and Data Intensive</a:t>
            </a:r>
            <a:r>
              <a:rPr lang="en-US" sz="1600" dirty="0" smtClean="0"/>
              <a:t>, often require many (heterogeneous) ensemble based </a:t>
            </a:r>
            <a:r>
              <a:rPr lang="en-US" sz="1600" dirty="0" smtClean="0"/>
              <a:t>simulations</a:t>
            </a:r>
          </a:p>
          <a:p>
            <a:pPr lvl="1"/>
            <a:r>
              <a:rPr lang="en-US" sz="1600" dirty="0" smtClean="0"/>
              <a:t>Pattern </a:t>
            </a:r>
            <a:r>
              <a:rPr lang="en-US" sz="1600" dirty="0" smtClean="0"/>
              <a:t>not amenable to CIRRUS; explore native abstractions that </a:t>
            </a:r>
            <a:r>
              <a:rPr lang="en-US" sz="1600" dirty="0" smtClean="0"/>
              <a:t>Azure</a:t>
            </a:r>
            <a:endParaRPr lang="en-US" sz="1600" dirty="0" smtClean="0"/>
          </a:p>
          <a:p>
            <a:pPr lvl="1"/>
            <a:r>
              <a:rPr lang="en-US" sz="1600" dirty="0" smtClean="0"/>
              <a:t>I &amp; II: Understanding </a:t>
            </a:r>
            <a:r>
              <a:rPr lang="en-US" sz="1600" i="1" dirty="0" smtClean="0"/>
              <a:t>common </a:t>
            </a:r>
            <a:r>
              <a:rPr lang="en-US" sz="1600" dirty="0" smtClean="0"/>
              <a:t>basic computational “characteristics”</a:t>
            </a:r>
          </a:p>
          <a:p>
            <a:pPr lvl="2"/>
            <a:r>
              <a:rPr lang="en-US" sz="1600" dirty="0" smtClean="0"/>
              <a:t>Abstractions </a:t>
            </a:r>
            <a:r>
              <a:rPr lang="en-US" sz="1600" dirty="0" smtClean="0"/>
              <a:t>for dynamic executions: “Intelligent”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</a:t>
            </a:r>
            <a:endParaRPr lang="en-US" sz="1600" dirty="0" smtClean="0"/>
          </a:p>
          <a:p>
            <a:pPr lvl="1"/>
            <a:r>
              <a:rPr lang="en-US" sz="1600" dirty="0" smtClean="0"/>
              <a:t>Azure Solution:  Architecture</a:t>
            </a:r>
            <a:r>
              <a:rPr lang="en-US" sz="1600" dirty="0" smtClean="0"/>
              <a:t>, Performance and </a:t>
            </a:r>
            <a:r>
              <a:rPr lang="en-US" sz="1600" dirty="0" smtClean="0"/>
              <a:t>Scalability</a:t>
            </a:r>
          </a:p>
          <a:p>
            <a:pPr lvl="1"/>
            <a:r>
              <a:rPr lang="en-US" sz="1600" i="1" dirty="0" smtClean="0"/>
              <a:t>Azure addresses several of the distributed programming </a:t>
            </a:r>
            <a:r>
              <a:rPr lang="en-US" sz="1600" i="1" dirty="0" smtClean="0"/>
              <a:t>challenges</a:t>
            </a:r>
            <a:endParaRPr lang="en-US" sz="1600" dirty="0" smtClean="0"/>
          </a:p>
          <a:p>
            <a:r>
              <a:rPr lang="en-US" sz="1600" dirty="0" smtClean="0"/>
              <a:t>Application Exemplar II: </a:t>
            </a:r>
            <a:r>
              <a:rPr lang="en-US" sz="1600" dirty="0" smtClean="0"/>
              <a:t> NGS Analytics </a:t>
            </a:r>
            <a:r>
              <a:rPr lang="en-US" sz="1600" dirty="0" smtClean="0"/>
              <a:t>using </a:t>
            </a:r>
            <a:r>
              <a:rPr lang="en-US" sz="1600" dirty="0" smtClean="0"/>
              <a:t>BFAST</a:t>
            </a:r>
          </a:p>
          <a:p>
            <a:pPr lvl="1"/>
            <a:r>
              <a:rPr lang="en-US" sz="1600" dirty="0" err="1" smtClean="0"/>
              <a:t>FutureGrid</a:t>
            </a:r>
            <a:r>
              <a:rPr lang="en-US" sz="1600" dirty="0" smtClean="0"/>
              <a:t> Solution</a:t>
            </a:r>
            <a:r>
              <a:rPr lang="en-US" sz="1600" dirty="0" smtClean="0"/>
              <a:t>:  Architecture, Performance and </a:t>
            </a:r>
            <a:r>
              <a:rPr lang="en-US" sz="1600" dirty="0" smtClean="0"/>
              <a:t>Scalability</a:t>
            </a:r>
            <a:endParaRPr lang="en-US" sz="1600" dirty="0" smtClean="0"/>
          </a:p>
          <a:p>
            <a:pPr lvl="1"/>
            <a:r>
              <a:rPr lang="en-US" sz="1600" dirty="0" smtClean="0"/>
              <a:t>Lessons </a:t>
            </a:r>
            <a:r>
              <a:rPr lang="en-US" sz="1600" dirty="0" smtClean="0"/>
              <a:t>and Experience from TG (DARE-based Gateways</a:t>
            </a:r>
            <a:r>
              <a:rPr lang="en-US" sz="1600" dirty="0" smtClean="0"/>
              <a:t>)</a:t>
            </a:r>
            <a:r>
              <a:rPr lang="en-US" sz="1600" dirty="0" smtClean="0"/>
              <a:t> Towards </a:t>
            </a:r>
            <a:r>
              <a:rPr lang="en-US" sz="1600" dirty="0" smtClean="0"/>
              <a:t>a Community Cloud-based solution? NGS Analytics as a Service?</a:t>
            </a: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</a:t>
            </a:r>
            <a:endParaRPr lang="en-US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Task-level Concurrency and Scale-out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8" name="Picture 7" descr="tabl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346200"/>
            <a:ext cx="7810500" cy="2429250"/>
          </a:xfrm>
          <a:prstGeom prst="rect">
            <a:avLst/>
          </a:prstGeom>
        </p:spPr>
      </p:pic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891142"/>
            <a:ext cx="7988300" cy="275095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Pilot-* to Data</a:t>
            </a:r>
            <a:endParaRPr lang="en-US" dirty="0"/>
          </a:p>
        </p:txBody>
      </p:sp>
      <p:pic>
        <p:nvPicPr>
          <p:cNvPr id="9" name="Content Placeholder 8" descr="pilot-data-manager-generi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985" r="-3985"/>
          <a:stretch>
            <a:fillRect/>
          </a:stretch>
        </p:blipFill>
        <p:spPr/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399021" y="1635374"/>
            <a:ext cx="48079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1987891"/>
              </p:ext>
            </p:extLst>
          </p:nvPr>
        </p:nvGraphicFramePr>
        <p:xfrm>
          <a:off x="5041870" y="3769805"/>
          <a:ext cx="3998445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77"/>
                <a:gridCol w="930041"/>
                <a:gridCol w="1085048"/>
                <a:gridCol w="882079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1922" y="3358923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r>
              <a:rPr lang="en-US" dirty="0" smtClean="0"/>
              <a:t>NGS Analytics present different challenges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7947" y="1225080"/>
            <a:ext cx="7966954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Understanding </a:t>
            </a:r>
            <a:r>
              <a:rPr lang="en-US" sz="1600" dirty="0" smtClean="0"/>
              <a:t>Distributed “Dynamic” Abstractions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  <a:endParaRPr lang="en-US" sz="1600" dirty="0" smtClean="0"/>
          </a:p>
          <a:p>
            <a:r>
              <a:rPr lang="en-US" sz="1600" dirty="0" smtClean="0"/>
              <a:t>Life </a:t>
            </a:r>
            <a:r>
              <a:rPr lang="en-US" sz="1600" dirty="0" smtClean="0"/>
              <a:t>Science Applications – Data &amp; Compute Intensive, often require many (heterogeneous) ensemble based </a:t>
            </a:r>
            <a:r>
              <a:rPr lang="en-US" sz="1600" dirty="0" smtClean="0"/>
              <a:t>simulations</a:t>
            </a:r>
          </a:p>
          <a:p>
            <a:pPr lvl="1"/>
            <a:r>
              <a:rPr lang="en-US" sz="1600" dirty="0" smtClean="0"/>
              <a:t>Understanding</a:t>
            </a:r>
            <a:r>
              <a:rPr lang="en-US" sz="1600" dirty="0" smtClean="0"/>
              <a:t> </a:t>
            </a:r>
            <a:r>
              <a:rPr lang="en-US" sz="1600" i="1" dirty="0" smtClean="0"/>
              <a:t>common </a:t>
            </a:r>
            <a:r>
              <a:rPr lang="en-US" sz="1600" dirty="0" smtClean="0"/>
              <a:t>basic </a:t>
            </a:r>
            <a:r>
              <a:rPr lang="en-US" sz="1600" dirty="0" smtClean="0"/>
              <a:t>computational “characteristics</a:t>
            </a:r>
            <a:r>
              <a:rPr lang="en-US" sz="1600" dirty="0" smtClean="0"/>
              <a:t>”</a:t>
            </a:r>
            <a:endParaRPr lang="en-US" sz="1600" dirty="0" smtClean="0"/>
          </a:p>
          <a:p>
            <a:pPr lvl="1"/>
            <a:r>
              <a:rPr lang="en-US" sz="1600" dirty="0" smtClean="0"/>
              <a:t>Abstractions for dynamic executions: “Intelligent”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</a:t>
            </a:r>
          </a:p>
          <a:p>
            <a:pPr lvl="1"/>
            <a:r>
              <a:rPr lang="en-US" sz="1600" dirty="0" smtClean="0"/>
              <a:t>Pattern not</a:t>
            </a:r>
            <a:r>
              <a:rPr lang="en-US" sz="1600" dirty="0" smtClean="0"/>
              <a:t> amenable </a:t>
            </a:r>
            <a:r>
              <a:rPr lang="en-US" sz="1600" dirty="0" smtClean="0"/>
              <a:t>to </a:t>
            </a:r>
            <a:r>
              <a:rPr lang="en-US" sz="1600" dirty="0" smtClean="0"/>
              <a:t>CIRRUS</a:t>
            </a:r>
            <a:r>
              <a:rPr lang="en-US" sz="1600" dirty="0" smtClean="0"/>
              <a:t>; </a:t>
            </a:r>
            <a:r>
              <a:rPr lang="en-US" sz="1600" dirty="0" smtClean="0"/>
              <a:t>explore </a:t>
            </a:r>
            <a:r>
              <a:rPr lang="en-US" sz="1600" dirty="0" smtClean="0"/>
              <a:t>native abstractions that </a:t>
            </a:r>
            <a:r>
              <a:rPr lang="en-US" sz="1600" dirty="0" smtClean="0"/>
              <a:t>Azure</a:t>
            </a:r>
          </a:p>
          <a:p>
            <a:pPr lvl="1"/>
            <a:r>
              <a:rPr lang="en-US" sz="1600" dirty="0" smtClean="0"/>
              <a:t>Azure Solution:  Architecture</a:t>
            </a:r>
            <a:r>
              <a:rPr lang="en-US" sz="1600" dirty="0" smtClean="0"/>
              <a:t>, Performance and </a:t>
            </a:r>
            <a:r>
              <a:rPr lang="en-US" sz="1600" dirty="0" smtClean="0"/>
              <a:t>Scalability</a:t>
            </a:r>
          </a:p>
          <a:p>
            <a:pPr lvl="2"/>
            <a:r>
              <a:rPr lang="en-US" sz="1600" i="1" dirty="0" smtClean="0"/>
              <a:t>Azure addresses several of the distributed programming </a:t>
            </a:r>
            <a:r>
              <a:rPr lang="en-US" sz="1600" i="1" dirty="0" smtClean="0"/>
              <a:t>challenges</a:t>
            </a:r>
            <a:endParaRPr lang="en-US" sz="1600" dirty="0" smtClean="0"/>
          </a:p>
          <a:p>
            <a:r>
              <a:rPr lang="en-US" sz="1600" dirty="0" smtClean="0"/>
              <a:t>Application Exemplar II: </a:t>
            </a:r>
            <a:r>
              <a:rPr lang="en-US" sz="1600" dirty="0" smtClean="0"/>
              <a:t> NGS Analytics </a:t>
            </a:r>
            <a:r>
              <a:rPr lang="en-US" sz="1600" dirty="0" smtClean="0"/>
              <a:t>using </a:t>
            </a:r>
            <a:r>
              <a:rPr lang="en-US" sz="1600" dirty="0" smtClean="0"/>
              <a:t>BFAST</a:t>
            </a:r>
          </a:p>
          <a:p>
            <a:pPr lvl="1"/>
            <a:r>
              <a:rPr lang="en-US" sz="1600" dirty="0" smtClean="0"/>
              <a:t>DARE-based Gateways on TG and FG</a:t>
            </a:r>
            <a:endParaRPr lang="en-US" sz="1600" dirty="0" smtClean="0"/>
          </a:p>
          <a:p>
            <a:r>
              <a:rPr lang="en-US" sz="1600" dirty="0" smtClean="0"/>
              <a:t>Towards </a:t>
            </a:r>
            <a:r>
              <a:rPr lang="en-US" sz="1600" dirty="0" smtClean="0"/>
              <a:t>a Community Cloud-based solution? NGS Analytics as a Service?</a:t>
            </a:r>
          </a:p>
          <a:p>
            <a:pPr lvl="1"/>
            <a:r>
              <a:rPr lang="en-US" sz="1600" dirty="0" smtClean="0"/>
              <a:t>Lessons and Experience from TG (DARE-based Gateways) 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(Points to cover)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Scalabilty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Queuing </a:t>
            </a:r>
            <a:r>
              <a:rPr lang="en-US" dirty="0" smtClean="0"/>
              <a:t>System – no need to (Intelligent </a:t>
            </a:r>
            <a:r>
              <a:rPr lang="en-US" dirty="0" err="1" smtClean="0"/>
              <a:t>PilotJob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Dynamic: (Resource) </a:t>
            </a:r>
            <a:r>
              <a:rPr lang="en-US" dirty="0" smtClean="0"/>
              <a:t>Elasticity/Cloudburst </a:t>
            </a:r>
            <a:r>
              <a:rPr lang="en-US" dirty="0" smtClean="0"/>
              <a:t>+ (heterogeneous) task-resource mapping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err="1" smtClean="0"/>
              <a:t>MapReduce</a:t>
            </a:r>
            <a:r>
              <a:rPr lang="en-US" dirty="0" smtClean="0"/>
              <a:t>: MR + Pilot-Job</a:t>
            </a:r>
            <a:r>
              <a:rPr lang="en-US" dirty="0" smtClean="0"/>
              <a:t> </a:t>
            </a:r>
          </a:p>
          <a:p>
            <a:r>
              <a:rPr lang="en-US" dirty="0" smtClean="0"/>
              <a:t>Abstractions: Programming + System/Infrastructure 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Black Box” – something in between a black  box and full-blown low-level programming: Keep the black-box model but with some-useful knobs (abstractions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“</a:t>
            </a:r>
            <a:r>
              <a:rPr lang="en-US" dirty="0" err="1" smtClean="0"/>
              <a:t>Builiding</a:t>
            </a:r>
            <a:r>
              <a:rPr lang="en-US" dirty="0" smtClean="0"/>
              <a:t> this infrastructure is not trivial”</a:t>
            </a:r>
            <a:r>
              <a:rPr lang="en-US" dirty="0" smtClean="0"/>
              <a:t> &amp; </a:t>
            </a:r>
            <a:r>
              <a:rPr lang="en-US" dirty="0" smtClean="0"/>
              <a:t>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There are “easy” parts and </a:t>
            </a:r>
            <a:r>
              <a:rPr lang="en-US" dirty="0" smtClean="0"/>
              <a:t>“hard” parts. </a:t>
            </a:r>
          </a:p>
          <a:p>
            <a:pPr lvl="1"/>
            <a:r>
              <a:rPr lang="en-US" dirty="0" smtClean="0"/>
              <a:t>SAGA handles the hard part, leaving you to do the easy part!</a:t>
            </a:r>
            <a:endParaRPr lang="en-US" dirty="0" smtClean="0"/>
          </a:p>
          <a:p>
            <a:r>
              <a:rPr lang="en-US" dirty="0" smtClean="0"/>
              <a:t>NGS Analytics (both Alignment </a:t>
            </a:r>
            <a:r>
              <a:rPr lang="en-US" dirty="0" smtClean="0"/>
              <a:t>+ </a:t>
            </a:r>
            <a:r>
              <a:rPr lang="en-US" dirty="0" smtClean="0"/>
              <a:t>Assembly)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</a:t>
            </a:r>
            <a:r>
              <a:rPr lang="en-US" dirty="0" smtClean="0"/>
              <a:t>consistent with the </a:t>
            </a:r>
            <a:r>
              <a:rPr lang="en-US" dirty="0" err="1" smtClean="0"/>
              <a:t>AMPLab</a:t>
            </a:r>
            <a:r>
              <a:rPr lang="en-US" dirty="0" smtClean="0"/>
              <a:t> definition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Marty Humphrey’s “List of  Issues”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sharing/reuse policy</a:t>
            </a:r>
          </a:p>
          <a:p>
            <a:r>
              <a:rPr lang="en-US" dirty="0" smtClean="0"/>
              <a:t>Task granularity/coding</a:t>
            </a:r>
          </a:p>
          <a:p>
            <a:r>
              <a:rPr lang="en-US" dirty="0" smtClean="0"/>
              <a:t>Task synchronization (</a:t>
            </a:r>
            <a:r>
              <a:rPr lang="en-US" dirty="0" err="1" smtClean="0"/>
              <a:t>eg</a:t>
            </a:r>
            <a:r>
              <a:rPr lang="en-US" dirty="0" smtClean="0"/>
              <a:t> MPI) or something else? </a:t>
            </a:r>
          </a:p>
          <a:p>
            <a:r>
              <a:rPr lang="en-US" dirty="0" smtClean="0"/>
              <a:t>Data storage mechanisms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4570564"/>
              </p:ext>
            </p:extLst>
          </p:nvPr>
        </p:nvGraphicFramePr>
        <p:xfrm>
          <a:off x="194457" y="2403156"/>
          <a:ext cx="4749879" cy="20683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2452"/>
                <a:gridCol w="636694"/>
                <a:gridCol w="823244"/>
                <a:gridCol w="823244"/>
                <a:gridCol w="1164245"/>
              </a:tblGrid>
              <a:tr h="971069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Compute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tasks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Task Concurrency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Workstation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≈18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6.5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1.95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4007617"/>
              </p:ext>
            </p:extLst>
          </p:nvPr>
        </p:nvGraphicFramePr>
        <p:xfrm>
          <a:off x="5512260" y="2403156"/>
          <a:ext cx="3631740" cy="15264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HPC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2.66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2.11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Multidocument 17"/>
          <p:cNvSpPr/>
          <p:nvPr/>
        </p:nvSpPr>
        <p:spPr>
          <a:xfrm>
            <a:off x="6062326" y="4837945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8100005" y="4709227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984082" y="4859348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1058" y="4918433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042" y="4148339"/>
            <a:ext cx="14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  <a:p>
            <a:r>
              <a:rPr lang="en-US" dirty="0" smtClean="0"/>
              <a:t>(12 GB)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3001" y="4076856"/>
            <a:ext cx="13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Computing: </a:t>
            </a:r>
            <a:r>
              <a:rPr lang="en-US" dirty="0"/>
              <a:t>Solution </a:t>
            </a:r>
            <a:r>
              <a:rPr lang="en-US" dirty="0" smtClean="0"/>
              <a:t>or Complexity</a:t>
            </a:r>
            <a:r>
              <a:rPr lang="en-US" dirty="0" smtClean="0">
                <a:latin typeface="Arial"/>
                <a:cs typeface="Arial"/>
              </a:rPr>
              <a:t>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443" y="1931884"/>
            <a:ext cx="4512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Level Concurrency and Scale-Out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2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89" y="1917074"/>
            <a:ext cx="799726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The Importance of Dynamic execution </a:t>
            </a:r>
            <a:r>
              <a:rPr lang="en-US" sz="1600" dirty="0" smtClean="0"/>
              <a:t>utilizing the information about target species, NGS protocol, multi-core, cluster environment, disk space, memory, and available task level parallelism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5088545"/>
              </p:ext>
            </p:extLst>
          </p:nvPr>
        </p:nvGraphicFramePr>
        <p:xfrm>
          <a:off x="4749882" y="3999728"/>
          <a:ext cx="439411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14"/>
                <a:gridCol w="1082258"/>
                <a:gridCol w="644321"/>
                <a:gridCol w="895762"/>
                <a:gridCol w="923263"/>
              </a:tblGrid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</a:t>
                      </a:r>
                    </a:p>
                    <a:p>
                      <a:r>
                        <a:rPr lang="en-US" sz="1600" dirty="0" smtClean="0"/>
                        <a:t>File</a:t>
                      </a:r>
                      <a:r>
                        <a:rPr lang="en-US" sz="1600" baseline="0" dirty="0" smtClean="0"/>
                        <a:t> Size</a:t>
                      </a:r>
                    </a:p>
                    <a:p>
                      <a:r>
                        <a:rPr lang="en-US" sz="1600" baseline="0" dirty="0" smtClean="0"/>
                        <a:t>(GB)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of 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BigJob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Bfast</a:t>
                      </a:r>
                    </a:p>
                    <a:p>
                      <a:r>
                        <a:rPr lang="en-US" sz="1600" baseline="0" dirty="0" smtClean="0"/>
                        <a:t>(Mapping)</a:t>
                      </a:r>
                      <a:endParaRPr lang="en-US" sz="1600" baseline="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08489" y="3433859"/>
            <a:ext cx="279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HPC cluster with BigJob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5969413"/>
              </p:ext>
            </p:extLst>
          </p:nvPr>
        </p:nvGraphicFramePr>
        <p:xfrm>
          <a:off x="1" y="3999728"/>
          <a:ext cx="4749881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41"/>
                <a:gridCol w="1058420"/>
                <a:gridCol w="710655"/>
                <a:gridCol w="1059893"/>
                <a:gridCol w="1223272"/>
              </a:tblGrid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</a:t>
                      </a:r>
                    </a:p>
                    <a:p>
                      <a:r>
                        <a:rPr lang="en-US" sz="1600" dirty="0" smtClean="0"/>
                        <a:t>File</a:t>
                      </a:r>
                      <a:r>
                        <a:rPr lang="en-US" sz="1600" baseline="0" dirty="0" smtClean="0"/>
                        <a:t> Size(GB)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of 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Threads/task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Bfast</a:t>
                      </a:r>
                    </a:p>
                    <a:p>
                      <a:r>
                        <a:rPr lang="en-US" sz="1600" baseline="0" dirty="0" smtClean="0"/>
                        <a:t>(Mapping)</a:t>
                      </a:r>
                      <a:endParaRPr lang="en-US" sz="1600" baseline="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2.6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</a:t>
                      </a:r>
                      <a:endParaRPr lang="en-US" sz="1600" dirty="0"/>
                    </a:p>
                  </a:txBody>
                  <a:tcPr/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5528" y="3433859"/>
            <a:ext cx="245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Machine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Data --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399021" y="1635374"/>
            <a:ext cx="48079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1987891"/>
              </p:ext>
            </p:extLst>
          </p:nvPr>
        </p:nvGraphicFramePr>
        <p:xfrm>
          <a:off x="5041870" y="3769805"/>
          <a:ext cx="3998445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77"/>
                <a:gridCol w="930041"/>
                <a:gridCol w="1085048"/>
                <a:gridCol w="882079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1922" y="3358923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  <a:endParaRPr lang="en-US" dirty="0" smtClean="0"/>
          </a:p>
          <a:p>
            <a:pPr lvl="1"/>
            <a:r>
              <a:rPr lang="en-US" sz="2000" dirty="0" smtClean="0"/>
              <a:t>Coordination </a:t>
            </a:r>
            <a:r>
              <a:rPr lang="en-US" sz="2000" dirty="0" smtClean="0"/>
              <a:t>across resources &amp; 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 -- data-centric application will be the drivers!</a:t>
            </a:r>
          </a:p>
          <a:p>
            <a:pPr lvl="1"/>
            <a:r>
              <a:rPr lang="en-US" sz="2000" dirty="0" smtClean="0"/>
              <a:t>Heterogeneity &amp; dynamic execution is fundamental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Points 2 &amp; 3: Point to a unique role for Pattern-oriented and Abstractions-based Development of Distributed Applications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Application Exemplar I: Ensemble </a:t>
            </a:r>
            <a:r>
              <a:rPr lang="en-US" sz="2800" dirty="0" smtClean="0"/>
              <a:t>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799"/>
            <a:ext cx="4223384" cy="4961739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BFAST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Higher sensitivity (CAL finding and gapped Smith-Waterman alignment)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Relatively larger memory and disk space</a:t>
            </a:r>
            <a:endParaRPr lang="en-US" sz="6400" dirty="0" smtClean="0"/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Data types: (</a:t>
            </a:r>
            <a:r>
              <a:rPr lang="en-US" sz="6400" dirty="0" err="1" smtClean="0"/>
              <a:t>i</a:t>
            </a:r>
            <a:r>
              <a:rPr lang="en-US" sz="6400" dirty="0" smtClean="0"/>
              <a:t>) Short- Read (ii) Reference (iii) </a:t>
            </a:r>
            <a:r>
              <a:rPr lang="en-US" sz="6400" dirty="0" smtClean="0"/>
              <a:t>Index</a:t>
            </a:r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Advanced features: (</a:t>
            </a:r>
            <a:r>
              <a:rPr lang="en-US" sz="6400" dirty="0" err="1" smtClean="0"/>
              <a:t>i</a:t>
            </a:r>
            <a:r>
              <a:rPr lang="en-US" sz="6400" dirty="0" smtClean="0"/>
              <a:t>) Multi</a:t>
            </a:r>
            <a:r>
              <a:rPr lang="en-US" sz="6400" dirty="0" smtClean="0"/>
              <a:t>-threading </a:t>
            </a:r>
            <a:r>
              <a:rPr lang="en-US" sz="6400" dirty="0" smtClean="0"/>
              <a:t>support (ii) Low</a:t>
            </a:r>
            <a:r>
              <a:rPr lang="en-US" sz="6400" dirty="0" smtClean="0"/>
              <a:t>-memory option (index file splitting)</a:t>
            </a:r>
            <a:endParaRPr lang="en-US" sz="6400" dirty="0" smtClean="0"/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Breaking up short-read data </a:t>
            </a:r>
            <a:r>
              <a:rPr lang="en-US" sz="6400" dirty="0" smtClean="0"/>
              <a:t>permits </a:t>
            </a:r>
            <a:r>
              <a:rPr lang="en-US" sz="6400" dirty="0" smtClean="0"/>
              <a:t>Task-Level concurrency</a:t>
            </a:r>
          </a:p>
          <a:p>
            <a:pPr lvl="1"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Each Task requires full reference genome – IO </a:t>
            </a:r>
            <a:r>
              <a:rPr lang="en-US" sz="6400" dirty="0" err="1" smtClean="0"/>
              <a:t>bottlneck</a:t>
            </a:r>
            <a:endParaRPr lang="en-US" sz="6400" dirty="0" smtClean="0"/>
          </a:p>
          <a:p>
            <a:pPr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Time</a:t>
            </a:r>
            <a:r>
              <a:rPr lang="en-US" sz="6400" dirty="0" smtClean="0"/>
              <a:t>-Memory-IO tradeoff</a:t>
            </a:r>
            <a:r>
              <a:rPr lang="en-US" sz="6400" dirty="0" smtClean="0"/>
              <a:t> </a:t>
            </a:r>
          </a:p>
          <a:p>
            <a:pPr lvl="1">
              <a:spcBef>
                <a:spcPts val="1400"/>
              </a:spcBef>
              <a:buFont typeface="Wingdings" charset="2"/>
              <a:buChar char="§"/>
            </a:pPr>
            <a:r>
              <a:rPr lang="en-US" sz="6400" dirty="0" smtClean="0"/>
              <a:t>Sensitive to specific problem/data set size</a:t>
            </a:r>
          </a:p>
          <a:p>
            <a:pPr lvl="1">
              <a:spcBef>
                <a:spcPts val="1400"/>
              </a:spcBef>
              <a:buNone/>
            </a:pPr>
            <a:endParaRPr lang="en-US" sz="6400" i="1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739343" y="2269067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5765001" y="1851358"/>
            <a:ext cx="3145613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Workflow for bfast match step</a:t>
            </a:r>
            <a:endParaRPr lang="en-US" sz="1600" dirty="0"/>
          </a:p>
        </p:txBody>
      </p:sp>
      <p:grpSp>
        <p:nvGrpSpPr>
          <p:cNvPr id="5" name="Group 24"/>
          <p:cNvGrpSpPr/>
          <p:nvPr/>
        </p:nvGrpSpPr>
        <p:grpSpPr>
          <a:xfrm>
            <a:off x="4818602" y="5242147"/>
            <a:ext cx="4210268" cy="151297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1061</TotalTime>
  <Words>2725</Words>
  <Application>Microsoft Macintosh PowerPoint</Application>
  <PresentationFormat>On-screen Show (4:3)</PresentationFormat>
  <Paragraphs>416</Paragraphs>
  <Slides>36</Slides>
  <Notes>10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Perspective</vt:lpstr>
      <vt:lpstr>2_saga_theme</vt:lpstr>
      <vt:lpstr>Abstractions for Life-Science Applications on Clouds (Past, Present and Future)</vt:lpstr>
      <vt:lpstr>Overview</vt:lpstr>
      <vt:lpstr>Overview</vt:lpstr>
      <vt:lpstr>Some Primary Observations</vt:lpstr>
      <vt:lpstr>#2: Developing DA is a hard undertaking</vt:lpstr>
      <vt:lpstr>#3: Embrace Distribution Corollary: Clouds are not Panacea</vt:lpstr>
      <vt:lpstr>Application Exemplar I: Ensemble and Replica-Exchange  Simulations</vt:lpstr>
      <vt:lpstr>Application Exemplar II: NGS Analytics</vt:lpstr>
      <vt:lpstr>BFAST: An example of NGS Analytics</vt:lpstr>
      <vt:lpstr>BFAST: File size vs Num Concurrent task</vt:lpstr>
      <vt:lpstr>Slide 11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SAGA-Based Pilot-Job</vt:lpstr>
      <vt:lpstr>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DARE</vt:lpstr>
      <vt:lpstr>Task-level Concurrency and Scale-out</vt:lpstr>
      <vt:lpstr>DARE-NGS : Mapping on Scalable Distributed HPC resources</vt:lpstr>
      <vt:lpstr>Extending the Pilot-* to Data</vt:lpstr>
      <vt:lpstr>Providing NGS Analytics as a Service:  Data Challenges</vt:lpstr>
      <vt:lpstr>Conclusions</vt:lpstr>
      <vt:lpstr>Conclusions (Points to cover)</vt:lpstr>
      <vt:lpstr>Marty Humphrey’s “List of  Issues”</vt:lpstr>
      <vt:lpstr>Futuregrid Acknowledgement</vt:lpstr>
      <vt:lpstr>Distributed Computing: Solution or Complexity?</vt:lpstr>
      <vt:lpstr>DARE-NGS : Mapping on Scalable Distributed HPC resources</vt:lpstr>
      <vt:lpstr>Azure: Scalability with Simplicity Providing Infra-level abstractions for DDIA</vt:lpstr>
      <vt:lpstr>Data -- Challenges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1791</cp:revision>
  <cp:lastPrinted>2010-11-03T18:37:11Z</cp:lastPrinted>
  <dcterms:created xsi:type="dcterms:W3CDTF">2011-06-02T20:02:43Z</dcterms:created>
  <dcterms:modified xsi:type="dcterms:W3CDTF">2011-06-03T00:21:23Z</dcterms:modified>
</cp:coreProperties>
</file>