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3.xml" ContentType="application/vnd.openxmlformats-officedocument.presentationml.slideMaster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theme/theme5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Default Extension="rels" ContentType="application/vnd.openxmlformats-package.relationships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6" r:id="rId2"/>
    <p:sldMasterId id="2147483678" r:id="rId3"/>
  </p:sldMasterIdLst>
  <p:notesMasterIdLst>
    <p:notesMasterId r:id="rId19"/>
  </p:notesMasterIdLst>
  <p:handoutMasterIdLst>
    <p:handoutMasterId r:id="rId20"/>
  </p:handoutMasterIdLst>
  <p:sldIdLst>
    <p:sldId id="256" r:id="rId4"/>
    <p:sldId id="261" r:id="rId5"/>
    <p:sldId id="262" r:id="rId6"/>
    <p:sldId id="263" r:id="rId7"/>
    <p:sldId id="264" r:id="rId8"/>
    <p:sldId id="273" r:id="rId9"/>
    <p:sldId id="265" r:id="rId10"/>
    <p:sldId id="266" r:id="rId11"/>
    <p:sldId id="270" r:id="rId12"/>
    <p:sldId id="271" r:id="rId13"/>
    <p:sldId id="272" r:id="rId14"/>
    <p:sldId id="268" r:id="rId15"/>
    <p:sldId id="269" r:id="rId16"/>
    <p:sldId id="274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9" autoAdjust="0"/>
    <p:restoredTop sz="94668" autoAdjust="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0" Type="http://schemas.openxmlformats.org/officeDocument/2006/relationships/slide" Target="slides/slide7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9" Type="http://schemas.openxmlformats.org/officeDocument/2006/relationships/slide" Target="slides/slide6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14" Type="http://schemas.openxmlformats.org/officeDocument/2006/relationships/slide" Target="slides/slide11.xml"/><Relationship Id="rId23" Type="http://schemas.openxmlformats.org/officeDocument/2006/relationships/viewProps" Target="viewProps.xml"/><Relationship Id="rId4" Type="http://schemas.openxmlformats.org/officeDocument/2006/relationships/slide" Target="slides/slide1.xml"/><Relationship Id="rId11" Type="http://schemas.openxmlformats.org/officeDocument/2006/relationships/slide" Target="slides/slide8.xml"/><Relationship Id="rId6" Type="http://schemas.openxmlformats.org/officeDocument/2006/relationships/slide" Target="slides/slide3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9" Type="http://schemas.openxmlformats.org/officeDocument/2006/relationships/notesMaster" Target="notesMasters/notesMaster1.xml"/><Relationship Id="rId20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1" Type="http://schemas.openxmlformats.org/officeDocument/2006/relationships/printerSettings" Target="printerSettings/printerSettings1.bin"/><Relationship Id="rId2" Type="http://schemas.openxmlformats.org/officeDocument/2006/relationships/slideMaster" Target="slideMasters/slideMaster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ntenu:SAGA:saga-projects:papers:async-re:data:Refined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ntenu:SAGA:saga-projects:papers:async-re:data:Refined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Sheet1!$A$3</c:f>
              <c:strCache>
                <c:ptCount val="1"/>
                <c:pt idx="0">
                  <c:v>Synchronous</c:v>
                </c:pt>
              </c:strCache>
            </c:strRef>
          </c:tx>
          <c:errBars>
            <c:errBarType val="both"/>
            <c:errValType val="cust"/>
            <c:plus>
              <c:numRef>
                <c:f>(Sheet1!$C$3,Sheet1!$E$3,Sheet1!$G$3,Sheet1!$I$3)</c:f>
                <c:numCache>
                  <c:formatCode>General</c:formatCode>
                  <c:ptCount val="4"/>
                  <c:pt idx="0">
                    <c:v>8.81</c:v>
                  </c:pt>
                  <c:pt idx="1">
                    <c:v>11.2</c:v>
                  </c:pt>
                  <c:pt idx="2">
                    <c:v>17.0</c:v>
                  </c:pt>
                  <c:pt idx="3">
                    <c:v>18.34</c:v>
                  </c:pt>
                </c:numCache>
              </c:numRef>
            </c:plus>
            <c:minus>
              <c:numRef>
                <c:f>(Sheet1!$C$3,Sheet1!$E$3,Sheet1!$G$3,Sheet1!$I$3)</c:f>
                <c:numCache>
                  <c:formatCode>General</c:formatCode>
                  <c:ptCount val="4"/>
                  <c:pt idx="0">
                    <c:v>8.81</c:v>
                  </c:pt>
                  <c:pt idx="1">
                    <c:v>11.2</c:v>
                  </c:pt>
                  <c:pt idx="2">
                    <c:v>17.0</c:v>
                  </c:pt>
                  <c:pt idx="3">
                    <c:v>18.34</c:v>
                  </c:pt>
                </c:numCache>
              </c:numRef>
            </c:minus>
          </c:errBars>
          <c:cat>
            <c:strRef>
              <c:f>(Sheet1!$B$2,Sheet1!$D$2,Sheet1!$F$2,Sheet1!$H$2,Sheet1!$J$2,Sheet1!$L$2,Sheet1!$N$2)</c:f>
              <c:strCache>
                <c:ptCount val="7"/>
                <c:pt idx="0">
                  <c:v>4 replicas/16 exchanges</c:v>
                </c:pt>
                <c:pt idx="1">
                  <c:v>8 replicas/32 exchanges</c:v>
                </c:pt>
                <c:pt idx="2">
                  <c:v>16/64</c:v>
                </c:pt>
                <c:pt idx="3">
                  <c:v>32/128</c:v>
                </c:pt>
                <c:pt idx="4">
                  <c:v>64/256</c:v>
                </c:pt>
                <c:pt idx="5">
                  <c:v>128/512</c:v>
                </c:pt>
                <c:pt idx="6">
                  <c:v>256/1024</c:v>
                </c:pt>
              </c:strCache>
            </c:strRef>
          </c:cat>
          <c:val>
            <c:numRef>
              <c:f>(Sheet1!$B$3,Sheet1!$D$3,Sheet1!$F$3,Sheet1!$H$3,Sheet1!$J$3,Sheet1!$L$3,Sheet1!$N$3)</c:f>
              <c:numCache>
                <c:formatCode>General</c:formatCode>
                <c:ptCount val="7"/>
                <c:pt idx="0">
                  <c:v>624.0</c:v>
                </c:pt>
                <c:pt idx="1">
                  <c:v>685.0</c:v>
                </c:pt>
                <c:pt idx="2">
                  <c:v>802.0</c:v>
                </c:pt>
                <c:pt idx="3">
                  <c:v>1023.0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Asynchronous - Centralized</c:v>
                </c:pt>
              </c:strCache>
            </c:strRef>
          </c:tx>
          <c:errBars>
            <c:errBarType val="both"/>
            <c:errValType val="cust"/>
            <c:plus>
              <c:numRef>
                <c:f>(Sheet1!$C$4,Sheet1!$E$4,Sheet1!$G$4,Sheet1!$I$4,Sheet1!$K$4)</c:f>
                <c:numCache>
                  <c:formatCode>General</c:formatCode>
                  <c:ptCount val="5"/>
                  <c:pt idx="0">
                    <c:v>11.1</c:v>
                  </c:pt>
                  <c:pt idx="1">
                    <c:v>3.23</c:v>
                  </c:pt>
                  <c:pt idx="2">
                    <c:v>16.36</c:v>
                  </c:pt>
                  <c:pt idx="3">
                    <c:v>13.4</c:v>
                  </c:pt>
                  <c:pt idx="4">
                    <c:v>19.2</c:v>
                  </c:pt>
                </c:numCache>
              </c:numRef>
            </c:plus>
            <c:minus>
              <c:numRef>
                <c:f>(Sheet1!$C$4,Sheet1!$E$4,Sheet1!$G$4,Sheet1!$I$4,Sheet1!$K$4)</c:f>
                <c:numCache>
                  <c:formatCode>General</c:formatCode>
                  <c:ptCount val="5"/>
                  <c:pt idx="0">
                    <c:v>11.1</c:v>
                  </c:pt>
                  <c:pt idx="1">
                    <c:v>3.23</c:v>
                  </c:pt>
                  <c:pt idx="2">
                    <c:v>16.36</c:v>
                  </c:pt>
                  <c:pt idx="3">
                    <c:v>13.4</c:v>
                  </c:pt>
                  <c:pt idx="4">
                    <c:v>19.2</c:v>
                  </c:pt>
                </c:numCache>
              </c:numRef>
            </c:minus>
          </c:errBars>
          <c:cat>
            <c:strRef>
              <c:f>(Sheet1!$B$2,Sheet1!$D$2,Sheet1!$F$2,Sheet1!$H$2,Sheet1!$J$2,Sheet1!$L$2,Sheet1!$N$2)</c:f>
              <c:strCache>
                <c:ptCount val="7"/>
                <c:pt idx="0">
                  <c:v>4 replicas/16 exchanges</c:v>
                </c:pt>
                <c:pt idx="1">
                  <c:v>8 replicas/32 exchanges</c:v>
                </c:pt>
                <c:pt idx="2">
                  <c:v>16/64</c:v>
                </c:pt>
                <c:pt idx="3">
                  <c:v>32/128</c:v>
                </c:pt>
                <c:pt idx="4">
                  <c:v>64/256</c:v>
                </c:pt>
                <c:pt idx="5">
                  <c:v>128/512</c:v>
                </c:pt>
                <c:pt idx="6">
                  <c:v>256/1024</c:v>
                </c:pt>
              </c:strCache>
            </c:strRef>
          </c:cat>
          <c:val>
            <c:numRef>
              <c:f>(Sheet1!$B$4,Sheet1!$D$4,Sheet1!$F$4,Sheet1!$H$4,Sheet1!$J$4,Sheet1!$L$4,Sheet1!$N$4)</c:f>
              <c:numCache>
                <c:formatCode>General</c:formatCode>
                <c:ptCount val="7"/>
                <c:pt idx="0">
                  <c:v>628.6</c:v>
                </c:pt>
                <c:pt idx="1">
                  <c:v>630.0</c:v>
                </c:pt>
                <c:pt idx="2">
                  <c:v>701.83</c:v>
                </c:pt>
                <c:pt idx="3">
                  <c:v>804.0</c:v>
                </c:pt>
                <c:pt idx="4">
                  <c:v>1097.0</c:v>
                </c:pt>
                <c:pt idx="5">
                  <c:v>1893.0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Asynchronous - Decentralized</c:v>
                </c:pt>
              </c:strCache>
            </c:strRef>
          </c:tx>
          <c:errBars>
            <c:errBarType val="both"/>
            <c:errValType val="cust"/>
            <c:plus>
              <c:numRef>
                <c:f>(Sheet1!$C$5,Sheet1!$E$5,Sheet1!$G$5,Sheet1!$I$5,Sheet1!$K$5,Sheet1!$M$5,Sheet1!$O$5)</c:f>
                <c:numCache>
                  <c:formatCode>General</c:formatCode>
                  <c:ptCount val="7"/>
                  <c:pt idx="0">
                    <c:v>5.97</c:v>
                  </c:pt>
                  <c:pt idx="1">
                    <c:v>6.14</c:v>
                  </c:pt>
                  <c:pt idx="2">
                    <c:v>3.38</c:v>
                  </c:pt>
                  <c:pt idx="3">
                    <c:v>4.24</c:v>
                  </c:pt>
                  <c:pt idx="4">
                    <c:v>3.77</c:v>
                  </c:pt>
                  <c:pt idx="5">
                    <c:v>8.6</c:v>
                  </c:pt>
                  <c:pt idx="6">
                    <c:v>25.4</c:v>
                  </c:pt>
                </c:numCache>
              </c:numRef>
            </c:plus>
            <c:minus>
              <c:numRef>
                <c:f>(Sheet1!$C$5,Sheet1!$E$5,Sheet1!$G$5,Sheet1!$I$5,Sheet1!$K$5,Sheet1!$M$5,Sheet1!$O$5)</c:f>
                <c:numCache>
                  <c:formatCode>General</c:formatCode>
                  <c:ptCount val="7"/>
                  <c:pt idx="0">
                    <c:v>5.97</c:v>
                  </c:pt>
                  <c:pt idx="1">
                    <c:v>6.14</c:v>
                  </c:pt>
                  <c:pt idx="2">
                    <c:v>3.38</c:v>
                  </c:pt>
                  <c:pt idx="3">
                    <c:v>4.24</c:v>
                  </c:pt>
                  <c:pt idx="4">
                    <c:v>3.77</c:v>
                  </c:pt>
                  <c:pt idx="5">
                    <c:v>8.6</c:v>
                  </c:pt>
                  <c:pt idx="6">
                    <c:v>25.4</c:v>
                  </c:pt>
                </c:numCache>
              </c:numRef>
            </c:minus>
          </c:errBars>
          <c:cat>
            <c:strRef>
              <c:f>(Sheet1!$B$2,Sheet1!$D$2,Sheet1!$F$2,Sheet1!$H$2,Sheet1!$J$2,Sheet1!$L$2,Sheet1!$N$2)</c:f>
              <c:strCache>
                <c:ptCount val="7"/>
                <c:pt idx="0">
                  <c:v>4 replicas/16 exchanges</c:v>
                </c:pt>
                <c:pt idx="1">
                  <c:v>8 replicas/32 exchanges</c:v>
                </c:pt>
                <c:pt idx="2">
                  <c:v>16/64</c:v>
                </c:pt>
                <c:pt idx="3">
                  <c:v>32/128</c:v>
                </c:pt>
                <c:pt idx="4">
                  <c:v>64/256</c:v>
                </c:pt>
                <c:pt idx="5">
                  <c:v>128/512</c:v>
                </c:pt>
                <c:pt idx="6">
                  <c:v>256/1024</c:v>
                </c:pt>
              </c:strCache>
            </c:strRef>
          </c:cat>
          <c:val>
            <c:numRef>
              <c:f>(Sheet1!$B$5,Sheet1!$D$5,Sheet1!$F$5,Sheet1!$H$5,Sheet1!$J$5,Sheet1!$L$5,Sheet1!$N$5)</c:f>
              <c:numCache>
                <c:formatCode>General</c:formatCode>
                <c:ptCount val="7"/>
                <c:pt idx="0">
                  <c:v>588.9</c:v>
                </c:pt>
                <c:pt idx="1">
                  <c:v>609.0</c:v>
                </c:pt>
                <c:pt idx="2">
                  <c:v>583.33</c:v>
                </c:pt>
                <c:pt idx="3">
                  <c:v>641.0</c:v>
                </c:pt>
                <c:pt idx="4">
                  <c:v>660.0</c:v>
                </c:pt>
                <c:pt idx="5">
                  <c:v>784.0</c:v>
                </c:pt>
                <c:pt idx="6">
                  <c:v>882.0</c:v>
                </c:pt>
              </c:numCache>
            </c:numRef>
          </c:val>
        </c:ser>
        <c:axId val="177944104"/>
        <c:axId val="146823016"/>
      </c:barChart>
      <c:catAx>
        <c:axId val="177944104"/>
        <c:scaling>
          <c:orientation val="minMax"/>
        </c:scaling>
        <c:axPos val="b"/>
        <c:tickLblPos val="nextTo"/>
        <c:crossAx val="146823016"/>
        <c:crosses val="autoZero"/>
        <c:auto val="1"/>
        <c:lblAlgn val="ctr"/>
        <c:lblOffset val="100"/>
      </c:catAx>
      <c:valAx>
        <c:axId val="146823016"/>
        <c:scaling>
          <c:orientation val="minMax"/>
        </c:scaling>
        <c:axPos val="l"/>
        <c:majorGridlines/>
        <c:numFmt formatCode="General" sourceLinked="1"/>
        <c:tickLblPos val="nextTo"/>
        <c:crossAx val="1779441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v>Synchronous</c:v>
          </c:tx>
          <c:errBars>
            <c:errBarType val="both"/>
            <c:errValType val="cust"/>
            <c:plus>
              <c:numRef>
                <c:f>(Sheet1!$C$43,Sheet1!$E$43)</c:f>
                <c:numCache>
                  <c:formatCode>General</c:formatCode>
                  <c:ptCount val="2"/>
                  <c:pt idx="0">
                    <c:v>14.5</c:v>
                  </c:pt>
                  <c:pt idx="1">
                    <c:v>10.05</c:v>
                  </c:pt>
                </c:numCache>
              </c:numRef>
            </c:plus>
            <c:minus>
              <c:numRef>
                <c:f>(Sheet1!$C$43,Sheet1!$E$43)</c:f>
                <c:numCache>
                  <c:formatCode>General</c:formatCode>
                  <c:ptCount val="2"/>
                  <c:pt idx="0">
                    <c:v>14.5</c:v>
                  </c:pt>
                  <c:pt idx="1">
                    <c:v>10.05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Sheet1!$B$39:$C$39</c:f>
              <c:numCache>
                <c:formatCode>General</c:formatCode>
                <c:ptCount val="2"/>
                <c:pt idx="0">
                  <c:v>1179.8</c:v>
                </c:pt>
                <c:pt idx="1">
                  <c:v>805.0</c:v>
                </c:pt>
              </c:numCache>
            </c:numRef>
          </c:val>
        </c:ser>
        <c:ser>
          <c:idx val="1"/>
          <c:order val="1"/>
          <c:tx>
            <c:v>Asynchronous-Centralized</c:v>
          </c:tx>
          <c:errBars>
            <c:errBarType val="both"/>
            <c:errValType val="cust"/>
            <c:plus>
              <c:numRef>
                <c:f>(Sheet1!$C$44,Sheet1!$E$44)</c:f>
                <c:numCache>
                  <c:formatCode>General</c:formatCode>
                  <c:ptCount val="2"/>
                  <c:pt idx="0">
                    <c:v>7.11</c:v>
                  </c:pt>
                  <c:pt idx="1">
                    <c:v>5.57</c:v>
                  </c:pt>
                </c:numCache>
              </c:numRef>
            </c:plus>
            <c:minus>
              <c:numRef>
                <c:f>(Sheet1!$C$44,Sheet1!$E$44)</c:f>
                <c:numCache>
                  <c:formatCode>General</c:formatCode>
                  <c:ptCount val="2"/>
                  <c:pt idx="0">
                    <c:v>7.11</c:v>
                  </c:pt>
                  <c:pt idx="1">
                    <c:v>5.57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Sheet1!$B$40:$C$40</c:f>
              <c:numCache>
                <c:formatCode>General</c:formatCode>
                <c:ptCount val="2"/>
                <c:pt idx="0">
                  <c:v>685.0</c:v>
                </c:pt>
                <c:pt idx="1">
                  <c:v>632.0</c:v>
                </c:pt>
              </c:numCache>
            </c:numRef>
          </c:val>
        </c:ser>
        <c:ser>
          <c:idx val="2"/>
          <c:order val="2"/>
          <c:tx>
            <c:v>Asynchronous-Decentralized</c:v>
          </c:tx>
          <c:errBars>
            <c:errBarType val="both"/>
            <c:errValType val="cust"/>
            <c:plus>
              <c:numRef>
                <c:f>(Sheet1!$C$45,Sheet1!$E$45)</c:f>
                <c:numCache>
                  <c:formatCode>General</c:formatCode>
                  <c:ptCount val="2"/>
                  <c:pt idx="0">
                    <c:v>1.66</c:v>
                  </c:pt>
                  <c:pt idx="1">
                    <c:v>9.17</c:v>
                  </c:pt>
                </c:numCache>
              </c:numRef>
            </c:plus>
            <c:minus>
              <c:numRef>
                <c:f>(Sheet1!$C$45,Sheet1!$E$45)</c:f>
                <c:numCache>
                  <c:formatCode>General</c:formatCode>
                  <c:ptCount val="2"/>
                  <c:pt idx="0">
                    <c:v>1.66</c:v>
                  </c:pt>
                  <c:pt idx="1">
                    <c:v>9.17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Sheet1!$B$41:$C$41</c:f>
              <c:numCache>
                <c:formatCode>General</c:formatCode>
                <c:ptCount val="2"/>
                <c:pt idx="0">
                  <c:v>641.0</c:v>
                </c:pt>
                <c:pt idx="1">
                  <c:v>607.8</c:v>
                </c:pt>
              </c:numCache>
            </c:numRef>
          </c:val>
        </c:ser>
        <c:axId val="68804280"/>
        <c:axId val="467493992"/>
      </c:barChart>
      <c:catAx>
        <c:axId val="68804280"/>
        <c:scaling>
          <c:orientation val="minMax"/>
        </c:scaling>
        <c:axPos val="b"/>
        <c:tickLblPos val="nextTo"/>
        <c:crossAx val="467493992"/>
        <c:crosses val="autoZero"/>
        <c:auto val="1"/>
        <c:lblAlgn val="ctr"/>
        <c:lblOffset val="100"/>
      </c:catAx>
      <c:valAx>
        <c:axId val="467493992"/>
        <c:scaling>
          <c:orientation val="minMax"/>
        </c:scaling>
        <c:axPos val="l"/>
        <c:majorGridlines/>
        <c:numFmt formatCode="General" sourceLinked="1"/>
        <c:tickLblPos val="nextTo"/>
        <c:crossAx val="688042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10/20/10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10/20/10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0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0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rid2009.org/bestpap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A Brief Introduction to SAGA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in Distributed Algorithms (2)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094828" y="2662621"/>
          <a:ext cx="7112000" cy="336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Distributed Programming Models </a:t>
            </a:r>
            <a:endParaRPr lang="en-US" dirty="0"/>
          </a:p>
        </p:txBody>
      </p:sp>
      <p:pic>
        <p:nvPicPr>
          <p:cNvPr id="4" name="Content Placeholder 3" descr="sphere_varying_worker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268" r="-14268"/>
          <a:stretch>
            <a:fillRect/>
          </a:stretch>
        </p:blipFill>
        <p:spPr>
          <a:xfrm>
            <a:off x="4129449" y="1817641"/>
            <a:ext cx="5014551" cy="2731106"/>
          </a:xfrm>
        </p:spPr>
      </p:pic>
      <p:pic>
        <p:nvPicPr>
          <p:cNvPr id="5" name="Picture 4" descr="sagamr_varying_work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83" y="4310826"/>
            <a:ext cx="3827804" cy="2547174"/>
          </a:xfrm>
          <a:prstGeom prst="rect">
            <a:avLst/>
          </a:prstGeom>
        </p:spPr>
      </p:pic>
      <p:pic>
        <p:nvPicPr>
          <p:cNvPr id="6" name="Picture 5" descr="sphere_mr_varying_chunksiz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65574"/>
            <a:ext cx="4571429" cy="320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JSAGA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D34-8CD6-0C49-8D66-19FEDD51CB4E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304800" y="1355725"/>
            <a:ext cx="8610600" cy="3216275"/>
            <a:chOff x="192" y="854"/>
            <a:chExt cx="5424" cy="2026"/>
          </a:xfrm>
        </p:grpSpPr>
        <p:sp>
          <p:nvSpPr>
            <p:cNvPr id="777219" name="Rectangle 3"/>
            <p:cNvSpPr>
              <a:spLocks noChangeArrowheads="1"/>
            </p:cNvSpPr>
            <p:nvPr/>
          </p:nvSpPr>
          <p:spPr bwMode="auto">
            <a:xfrm>
              <a:off x="4128" y="864"/>
              <a:ext cx="1488" cy="20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21" name="Rectangle 5"/>
            <p:cNvSpPr>
              <a:spLocks noChangeArrowheads="1"/>
            </p:cNvSpPr>
            <p:nvPr/>
          </p:nvSpPr>
          <p:spPr bwMode="auto">
            <a:xfrm>
              <a:off x="192" y="864"/>
              <a:ext cx="3408" cy="18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59" name="Text Box 43"/>
            <p:cNvSpPr txBox="1">
              <a:spLocks noChangeArrowheads="1"/>
            </p:cNvSpPr>
            <p:nvPr/>
          </p:nvSpPr>
          <p:spPr bwMode="auto">
            <a:xfrm>
              <a:off x="1536" y="854"/>
              <a:ext cx="8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C Python</a:t>
              </a:r>
            </a:p>
          </p:txBody>
        </p:sp>
        <p:sp>
          <p:nvSpPr>
            <p:cNvPr id="777260" name="Text Box 44"/>
            <p:cNvSpPr txBox="1">
              <a:spLocks noChangeArrowheads="1"/>
            </p:cNvSpPr>
            <p:nvPr/>
          </p:nvSpPr>
          <p:spPr bwMode="auto">
            <a:xfrm>
              <a:off x="4560" y="854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Jython</a:t>
              </a:r>
            </a:p>
          </p:txBody>
        </p:sp>
      </p:grpSp>
      <p:sp>
        <p:nvSpPr>
          <p:cNvPr id="777274" name="Rectangle 58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72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?</a:t>
            </a:r>
          </a:p>
        </p:txBody>
      </p:sp>
      <p:sp>
        <p:nvSpPr>
          <p:cNvPr id="777225" name="Rectangle 9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solidFill>
                  <a:schemeClr val="tx1"/>
                </a:solidFill>
                <a:effectLst/>
                <a:latin typeface="Arial" charset="0"/>
              </a:rPr>
              <a:t>JPySAGA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685800" y="3048000"/>
            <a:ext cx="777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Python Bindings for SAGA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67056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Java SAGA</a:t>
            </a:r>
          </a:p>
        </p:txBody>
      </p:sp>
      <p:sp>
        <p:nvSpPr>
          <p:cNvPr id="777228" name="Rectangle 12"/>
          <p:cNvSpPr>
            <a:spLocks noChangeArrowheads="1"/>
          </p:cNvSpPr>
          <p:nvPr/>
        </p:nvSpPr>
        <p:spPr bwMode="auto">
          <a:xfrm>
            <a:off x="38100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JSAGA</a:t>
            </a:r>
          </a:p>
        </p:txBody>
      </p:sp>
      <p:sp>
        <p:nvSpPr>
          <p:cNvPr id="777237" name="Rectangle 21"/>
          <p:cNvSpPr>
            <a:spLocks noChangeArrowheads="1"/>
          </p:cNvSpPr>
          <p:nvPr/>
        </p:nvSpPr>
        <p:spPr bwMode="auto">
          <a:xfrm>
            <a:off x="6705600" y="571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Java GAT</a:t>
            </a:r>
          </a:p>
        </p:txBody>
      </p:sp>
      <p:sp>
        <p:nvSpPr>
          <p:cNvPr id="777238" name="Rectangle 22"/>
          <p:cNvSpPr>
            <a:spLocks noChangeArrowheads="1"/>
          </p:cNvSpPr>
          <p:nvPr/>
        </p:nvSpPr>
        <p:spPr bwMode="auto">
          <a:xfrm>
            <a:off x="830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9" name="Rectangle 23"/>
          <p:cNvSpPr>
            <a:spLocks noChangeArrowheads="1"/>
          </p:cNvSpPr>
          <p:nvPr/>
        </p:nvSpPr>
        <p:spPr bwMode="auto">
          <a:xfrm>
            <a:off x="6705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0" name="Rectangle 24"/>
          <p:cNvSpPr>
            <a:spLocks noChangeArrowheads="1"/>
          </p:cNvSpPr>
          <p:nvPr/>
        </p:nvSpPr>
        <p:spPr bwMode="auto">
          <a:xfrm>
            <a:off x="6934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1" name="Rectangle 25"/>
          <p:cNvSpPr>
            <a:spLocks noChangeArrowheads="1"/>
          </p:cNvSpPr>
          <p:nvPr/>
        </p:nvSpPr>
        <p:spPr bwMode="auto">
          <a:xfrm>
            <a:off x="71628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2" name="Rectangle 26"/>
          <p:cNvSpPr>
            <a:spLocks noChangeArrowheads="1"/>
          </p:cNvSpPr>
          <p:nvPr/>
        </p:nvSpPr>
        <p:spPr bwMode="auto">
          <a:xfrm>
            <a:off x="73914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3" name="Rectangle 27"/>
          <p:cNvSpPr>
            <a:spLocks noChangeArrowheads="1"/>
          </p:cNvSpPr>
          <p:nvPr/>
        </p:nvSpPr>
        <p:spPr bwMode="auto">
          <a:xfrm>
            <a:off x="76200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4" name="Rectangle 28"/>
          <p:cNvSpPr>
            <a:spLocks noChangeArrowheads="1"/>
          </p:cNvSpPr>
          <p:nvPr/>
        </p:nvSpPr>
        <p:spPr bwMode="auto">
          <a:xfrm>
            <a:off x="7848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5" name="Rectangle 29"/>
          <p:cNvSpPr>
            <a:spLocks noChangeArrowheads="1"/>
          </p:cNvSpPr>
          <p:nvPr/>
        </p:nvSpPr>
        <p:spPr bwMode="auto">
          <a:xfrm>
            <a:off x="8077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6" name="Rectangle 30"/>
          <p:cNvSpPr>
            <a:spLocks noChangeArrowheads="1"/>
          </p:cNvSpPr>
          <p:nvPr/>
        </p:nvSpPr>
        <p:spPr bwMode="auto">
          <a:xfrm>
            <a:off x="3810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7" name="Rectangle 31"/>
          <p:cNvSpPr>
            <a:spLocks noChangeArrowheads="1"/>
          </p:cNvSpPr>
          <p:nvPr/>
        </p:nvSpPr>
        <p:spPr bwMode="auto">
          <a:xfrm>
            <a:off x="4038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8" name="Rectangle 32"/>
          <p:cNvSpPr>
            <a:spLocks noChangeArrowheads="1"/>
          </p:cNvSpPr>
          <p:nvPr/>
        </p:nvSpPr>
        <p:spPr bwMode="auto">
          <a:xfrm>
            <a:off x="4267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9" name="Rectangle 33"/>
          <p:cNvSpPr>
            <a:spLocks noChangeArrowheads="1"/>
          </p:cNvSpPr>
          <p:nvPr/>
        </p:nvSpPr>
        <p:spPr bwMode="auto">
          <a:xfrm>
            <a:off x="449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0" name="Rectangle 34"/>
          <p:cNvSpPr>
            <a:spLocks noChangeArrowheads="1"/>
          </p:cNvSpPr>
          <p:nvPr/>
        </p:nvSpPr>
        <p:spPr bwMode="auto">
          <a:xfrm>
            <a:off x="4724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1" name="Rectangle 35"/>
          <p:cNvSpPr>
            <a:spLocks noChangeArrowheads="1"/>
          </p:cNvSpPr>
          <p:nvPr/>
        </p:nvSpPr>
        <p:spPr bwMode="auto">
          <a:xfrm>
            <a:off x="4953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2" name="Rectangle 36"/>
          <p:cNvSpPr>
            <a:spLocks noChangeArrowheads="1"/>
          </p:cNvSpPr>
          <p:nvPr/>
        </p:nvSpPr>
        <p:spPr bwMode="auto">
          <a:xfrm>
            <a:off x="518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3" name="Rectangle 37"/>
          <p:cNvSpPr>
            <a:spLocks noChangeArrowheads="1"/>
          </p:cNvSpPr>
          <p:nvPr/>
        </p:nvSpPr>
        <p:spPr bwMode="auto">
          <a:xfrm>
            <a:off x="5410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4" name="Rectangle 38"/>
          <p:cNvSpPr>
            <a:spLocks noChangeArrowheads="1"/>
          </p:cNvSpPr>
          <p:nvPr/>
        </p:nvSpPr>
        <p:spPr bwMode="auto">
          <a:xfrm>
            <a:off x="3810000" y="4724400"/>
            <a:ext cx="464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Java Bindings for SAGA</a:t>
            </a:r>
          </a:p>
        </p:txBody>
      </p:sp>
      <p:sp>
        <p:nvSpPr>
          <p:cNvPr id="777275" name="Line 59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6" name="Line 60"/>
          <p:cNvSpPr>
            <a:spLocks noChangeShapeType="1"/>
          </p:cNvSpPr>
          <p:nvPr/>
        </p:nvSpPr>
        <p:spPr bwMode="auto">
          <a:xfrm>
            <a:off x="3810000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010400" cy="609600"/>
          </a:xfrm>
        </p:spPr>
        <p:txBody>
          <a:bodyPr/>
          <a:lstStyle/>
          <a:p>
            <a:r>
              <a:rPr lang="en-US" u="sng"/>
              <a:t>J</a:t>
            </a:r>
            <a:r>
              <a:rPr lang="en-US"/>
              <a:t>ava-based </a:t>
            </a:r>
            <a:r>
              <a:rPr lang="en-US" u="sng"/>
              <a:t>Py</a:t>
            </a:r>
            <a:r>
              <a:rPr lang="en-US"/>
              <a:t>thon </a:t>
            </a:r>
            <a:r>
              <a:rPr lang="en-US" u="sng"/>
              <a:t>SAGA</a:t>
            </a:r>
            <a:r>
              <a:rPr lang="en-US"/>
              <a:t> wrapper</a:t>
            </a:r>
            <a:endParaRPr lang="fr-FR"/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6858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SAGA-C++</a:t>
            </a:r>
          </a:p>
        </p:txBody>
      </p:sp>
      <p:sp>
        <p:nvSpPr>
          <p:cNvPr id="777229" name="Rectangle 13"/>
          <p:cNvSpPr>
            <a:spLocks noChangeArrowheads="1"/>
          </p:cNvSpPr>
          <p:nvPr/>
        </p:nvSpPr>
        <p:spPr bwMode="auto">
          <a:xfrm>
            <a:off x="68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0" name="Rectangle 14"/>
          <p:cNvSpPr>
            <a:spLocks noChangeArrowheads="1"/>
          </p:cNvSpPr>
          <p:nvPr/>
        </p:nvSpPr>
        <p:spPr bwMode="auto">
          <a:xfrm>
            <a:off x="914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1" name="Rectangle 15"/>
          <p:cNvSpPr>
            <a:spLocks noChangeArrowheads="1"/>
          </p:cNvSpPr>
          <p:nvPr/>
        </p:nvSpPr>
        <p:spPr bwMode="auto">
          <a:xfrm>
            <a:off x="1143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2" name="Rectangle 16"/>
          <p:cNvSpPr>
            <a:spLocks noChangeArrowheads="1"/>
          </p:cNvSpPr>
          <p:nvPr/>
        </p:nvSpPr>
        <p:spPr bwMode="auto">
          <a:xfrm>
            <a:off x="137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3" name="Rectangle 17"/>
          <p:cNvSpPr>
            <a:spLocks noChangeArrowheads="1"/>
          </p:cNvSpPr>
          <p:nvPr/>
        </p:nvSpPr>
        <p:spPr bwMode="auto">
          <a:xfrm>
            <a:off x="1600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4" name="Rectangle 18"/>
          <p:cNvSpPr>
            <a:spLocks noChangeArrowheads="1"/>
          </p:cNvSpPr>
          <p:nvPr/>
        </p:nvSpPr>
        <p:spPr bwMode="auto">
          <a:xfrm>
            <a:off x="1828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5" name="Rectangle 19"/>
          <p:cNvSpPr>
            <a:spLocks noChangeArrowheads="1"/>
          </p:cNvSpPr>
          <p:nvPr/>
        </p:nvSpPr>
        <p:spPr bwMode="auto">
          <a:xfrm>
            <a:off x="2057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6" name="Rectangle 20"/>
          <p:cNvSpPr>
            <a:spLocks noChangeArrowheads="1"/>
          </p:cNvSpPr>
          <p:nvPr/>
        </p:nvSpPr>
        <p:spPr bwMode="auto">
          <a:xfrm>
            <a:off x="2286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5" name="Rectangle 39"/>
          <p:cNvSpPr>
            <a:spLocks noChangeArrowheads="1"/>
          </p:cNvSpPr>
          <p:nvPr/>
        </p:nvSpPr>
        <p:spPr bwMode="auto">
          <a:xfrm>
            <a:off x="685800" y="4724400"/>
            <a:ext cx="1752600" cy="304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C++ Bindings for SAGA</a:t>
            </a:r>
          </a:p>
        </p:txBody>
      </p:sp>
      <p:sp>
        <p:nvSpPr>
          <p:cNvPr id="777256" name="Rectangle 40"/>
          <p:cNvSpPr>
            <a:spLocks noChangeArrowheads="1"/>
          </p:cNvSpPr>
          <p:nvPr/>
        </p:nvSpPr>
        <p:spPr bwMode="auto">
          <a:xfrm>
            <a:off x="6705600" y="3429000"/>
            <a:ext cx="1752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solidFill>
                  <a:schemeClr val="tx1"/>
                </a:solidFill>
                <a:effectLst/>
                <a:latin typeface="Arial" charset="0"/>
              </a:rPr>
              <a:t>JySAGA</a:t>
            </a:r>
          </a:p>
        </p:txBody>
      </p:sp>
      <p:sp>
        <p:nvSpPr>
          <p:cNvPr id="777261" name="Line 45"/>
          <p:cNvSpPr>
            <a:spLocks noChangeShapeType="1"/>
          </p:cNvSpPr>
          <p:nvPr/>
        </p:nvSpPr>
        <p:spPr bwMode="auto">
          <a:xfrm flipH="1">
            <a:off x="5334000" y="2514600"/>
            <a:ext cx="2743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62" name="Line 46"/>
          <p:cNvSpPr>
            <a:spLocks noChangeShapeType="1"/>
          </p:cNvSpPr>
          <p:nvPr/>
        </p:nvSpPr>
        <p:spPr bwMode="auto">
          <a:xfrm flipH="1">
            <a:off x="7620000" y="2514600"/>
            <a:ext cx="533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6934200" y="2209800"/>
            <a:ext cx="2057400" cy="336550"/>
            <a:chOff x="4368" y="1392"/>
            <a:chExt cx="1296" cy="212"/>
          </a:xfrm>
        </p:grpSpPr>
        <p:sp>
          <p:nvSpPr>
            <p:cNvPr id="777220" name="Oval 4"/>
            <p:cNvSpPr>
              <a:spLocks noChangeArrowheads="1"/>
            </p:cNvSpPr>
            <p:nvPr/>
          </p:nvSpPr>
          <p:spPr bwMode="auto">
            <a:xfrm>
              <a:off x="4368" y="1392"/>
              <a:ext cx="1296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4" name="Text Box 48"/>
            <p:cNvSpPr txBox="1">
              <a:spLocks noChangeArrowheads="1"/>
            </p:cNvSpPr>
            <p:nvPr/>
          </p:nvSpPr>
          <p:spPr bwMode="auto">
            <a:xfrm>
              <a:off x="4464" y="1392"/>
              <a:ext cx="11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effectLst/>
                  <a:latin typeface="Arial" charset="0"/>
                </a:rPr>
                <a:t>a user application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685800" y="3429000"/>
            <a:ext cx="1752600" cy="1066800"/>
            <a:chOff x="432" y="2160"/>
            <a:chExt cx="1104" cy="672"/>
          </a:xfrm>
        </p:grpSpPr>
        <p:sp>
          <p:nvSpPr>
            <p:cNvPr id="777257" name="Rectangle 41"/>
            <p:cNvSpPr>
              <a:spLocks noChangeArrowheads="1"/>
            </p:cNvSpPr>
            <p:nvPr/>
          </p:nvSpPr>
          <p:spPr bwMode="auto">
            <a:xfrm>
              <a:off x="432" y="2400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solidFill>
                    <a:schemeClr val="tx1"/>
                  </a:solidFill>
                  <a:effectLst/>
                  <a:latin typeface="Arial" charset="0"/>
                </a:rPr>
                <a:t>legacy python bind.</a:t>
              </a:r>
            </a:p>
          </p:txBody>
        </p:sp>
        <p:sp>
          <p:nvSpPr>
            <p:cNvPr id="777258" name="Rectangle 42"/>
            <p:cNvSpPr>
              <a:spLocks noChangeArrowheads="1"/>
            </p:cNvSpPr>
            <p:nvPr/>
          </p:nvSpPr>
          <p:spPr bwMode="auto">
            <a:xfrm>
              <a:off x="432" y="264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effectLst/>
                  <a:latin typeface="Arial" charset="0"/>
                </a:rPr>
                <a:t>Boost wrapper</a:t>
              </a:r>
            </a:p>
          </p:txBody>
        </p:sp>
        <p:sp>
          <p:nvSpPr>
            <p:cNvPr id="777266" name="Rectangle 50"/>
            <p:cNvSpPr>
              <a:spLocks noChangeArrowheads="1"/>
            </p:cNvSpPr>
            <p:nvPr/>
          </p:nvSpPr>
          <p:spPr bwMode="auto">
            <a:xfrm>
              <a:off x="432" y="216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effectLst/>
                  <a:latin typeface="Arial" charset="0"/>
                </a:rPr>
                <a:t>SAGA-C++Py</a:t>
              </a:r>
            </a:p>
          </p:txBody>
        </p:sp>
      </p:grpSp>
      <p:sp>
        <p:nvSpPr>
          <p:cNvPr id="777273" name="Line 57"/>
          <p:cNvSpPr>
            <a:spLocks noChangeShapeType="1"/>
          </p:cNvSpPr>
          <p:nvPr/>
        </p:nvSpPr>
        <p:spPr bwMode="auto">
          <a:xfrm flipH="1">
            <a:off x="1524000" y="2514600"/>
            <a:ext cx="11430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7" name="Line 61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8" name="Line 62"/>
          <p:cNvSpPr>
            <a:spLocks noChangeShapeType="1"/>
          </p:cNvSpPr>
          <p:nvPr/>
        </p:nvSpPr>
        <p:spPr bwMode="auto">
          <a:xfrm>
            <a:off x="3810000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84" name="Rectangle 68"/>
          <p:cNvSpPr>
            <a:spLocks noChangeArrowheads="1"/>
          </p:cNvSpPr>
          <p:nvPr/>
        </p:nvSpPr>
        <p:spPr bwMode="auto">
          <a:xfrm>
            <a:off x="0" y="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342900" indent="-342900"/>
            <a:endParaRPr lang="en-US" sz="1000" b="0">
              <a:solidFill>
                <a:schemeClr val="tx1"/>
              </a:solidFill>
              <a:effectLst/>
              <a:latin typeface="Arial" charset="0"/>
            </a:endParaRPr>
          </a:p>
          <a:p>
            <a:pPr marL="342900" indent="-342900" eaLnBrk="0" hangingPunct="0"/>
            <a:endParaRPr lang="en-US" sz="18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934200" y="2209800"/>
            <a:ext cx="2057400" cy="336550"/>
            <a:chOff x="1392" y="1392"/>
            <a:chExt cx="1248" cy="212"/>
          </a:xfrm>
        </p:grpSpPr>
        <p:sp>
          <p:nvSpPr>
            <p:cNvPr id="777222" name="Oval 6"/>
            <p:cNvSpPr>
              <a:spLocks noChangeArrowheads="1"/>
            </p:cNvSpPr>
            <p:nvPr/>
          </p:nvSpPr>
          <p:spPr bwMode="auto">
            <a:xfrm>
              <a:off x="1392" y="1392"/>
              <a:ext cx="1248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3" name="Text Box 47"/>
            <p:cNvSpPr txBox="1">
              <a:spLocks noChangeArrowheads="1"/>
            </p:cNvSpPr>
            <p:nvPr/>
          </p:nvSpPr>
          <p:spPr bwMode="auto">
            <a:xfrm>
              <a:off x="1488" y="1392"/>
              <a:ext cx="10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600" b="0">
                  <a:solidFill>
                    <a:schemeClr val="tx1"/>
                  </a:solidFill>
                  <a:effectLst/>
                  <a:latin typeface="Arial" charset="0"/>
                </a:rPr>
                <a:t>a user 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7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1711E-6 L -0.51667 -0.002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7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7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7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77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77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74" grpId="0"/>
      <p:bldP spid="777225" grpId="0" animBg="1"/>
      <p:bldP spid="777224" grpId="0" animBg="1"/>
      <p:bldP spid="777254" grpId="0" animBg="1"/>
      <p:bldP spid="777275" grpId="0" animBg="1"/>
      <p:bldP spid="777276" grpId="0" animBg="1"/>
      <p:bldP spid="777255" grpId="0" animBg="1"/>
      <p:bldP spid="777256" grpId="0" animBg="1"/>
      <p:bldP spid="777261" grpId="0" animBg="1"/>
      <p:bldP spid="777262" grpId="0" animBg="1"/>
      <p:bldP spid="777273" grpId="0" animBg="1"/>
      <p:bldP spid="777277" grpId="0" animBg="1"/>
      <p:bldP spid="7772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SAGA-GANGA Integration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 bwMode="auto">
          <a:xfrm>
            <a:off x="95774" y="2046287"/>
            <a:ext cx="4799972" cy="4100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 descr="ganga_saga_sca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46" y="2617787"/>
            <a:ext cx="4248253" cy="25892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ExTENCI</a:t>
            </a:r>
            <a:r>
              <a:rPr lang="en-US" dirty="0" smtClean="0"/>
              <a:t>: </a:t>
            </a:r>
            <a:r>
              <a:rPr lang="en-US" dirty="0" err="1" smtClean="0"/>
              <a:t>TeraGrid</a:t>
            </a:r>
            <a:r>
              <a:rPr lang="en-US" dirty="0" smtClean="0"/>
              <a:t>-OSG [2010-12]</a:t>
            </a:r>
            <a:br>
              <a:rPr lang="en-US" dirty="0" smtClean="0"/>
            </a:br>
            <a:r>
              <a:rPr lang="en-US" dirty="0" smtClean="0"/>
              <a:t>Cactus Application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size varies – determinant of Infrastructure used</a:t>
            </a:r>
          </a:p>
          <a:p>
            <a:pPr lvl="1"/>
            <a:r>
              <a:rPr lang="en-US" dirty="0" smtClean="0"/>
              <a:t>TG, OSG or either..</a:t>
            </a:r>
          </a:p>
          <a:p>
            <a:r>
              <a:rPr lang="en-US" dirty="0" smtClean="0"/>
              <a:t>MPI-based applications have a very complex SW environment that they need to worry about</a:t>
            </a:r>
          </a:p>
          <a:p>
            <a:r>
              <a:rPr lang="en-US" dirty="0" smtClean="0"/>
              <a:t>Application Scenarios/Usage Modes</a:t>
            </a:r>
          </a:p>
          <a:p>
            <a:pPr lvl="1"/>
            <a:r>
              <a:rPr lang="en-US" dirty="0" smtClean="0"/>
              <a:t>1. Ensemble of Cactus Simulations</a:t>
            </a:r>
          </a:p>
          <a:p>
            <a:pPr lvl="2"/>
            <a:r>
              <a:rPr lang="en-US" dirty="0" err="1" smtClean="0"/>
              <a:t>NumRel</a:t>
            </a:r>
            <a:r>
              <a:rPr lang="en-US" dirty="0" smtClean="0"/>
              <a:t>, </a:t>
            </a:r>
            <a:r>
              <a:rPr lang="en-US" dirty="0" err="1" smtClean="0"/>
              <a:t>EnKF</a:t>
            </a:r>
            <a:r>
              <a:rPr lang="en-US" dirty="0" smtClean="0"/>
              <a:t> (Petroleum Eng)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Multiphysics</a:t>
            </a:r>
            <a:r>
              <a:rPr lang="en-US" dirty="0" smtClean="0"/>
              <a:t> Code</a:t>
            </a:r>
          </a:p>
          <a:p>
            <a:pPr lvl="2"/>
            <a:r>
              <a:rPr lang="en-US" dirty="0" smtClean="0"/>
              <a:t>GR-MHD, CFD-MD</a:t>
            </a:r>
          </a:p>
          <a:p>
            <a:pPr lvl="1"/>
            <a:r>
              <a:rPr lang="en-US" dirty="0" smtClean="0"/>
              <a:t>3. Spawning Simulations</a:t>
            </a:r>
          </a:p>
          <a:p>
            <a:pPr lvl="2"/>
            <a:r>
              <a:rPr lang="en-US" dirty="0" err="1" smtClean="0"/>
              <a:t>Realtime</a:t>
            </a:r>
            <a:r>
              <a:rPr lang="en-US" dirty="0" smtClean="0"/>
              <a:t> ‘outsourcing’ from </a:t>
            </a:r>
            <a:r>
              <a:rPr lang="en-US" dirty="0" err="1" smtClean="0"/>
              <a:t>BlueWaters</a:t>
            </a:r>
            <a:r>
              <a:rPr lang="en-US" dirty="0" smtClean="0"/>
              <a:t>/Ranger to </a:t>
            </a:r>
            <a:r>
              <a:rPr lang="en-US" dirty="0" err="1" smtClean="0"/>
              <a:t>specialised</a:t>
            </a:r>
            <a:r>
              <a:rPr lang="en-US" dirty="0" smtClean="0"/>
              <a:t> architectures or less powerful resources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Picture 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8" y="1016000"/>
            <a:ext cx="8799512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SAGA – Production Grade Software supporting fundamental research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Applications </a:t>
            </a:r>
            <a:br>
              <a:rPr lang="en-US" dirty="0" smtClean="0"/>
            </a:br>
            <a:r>
              <a:rPr lang="en-US" sz="3111" dirty="0" smtClean="0">
                <a:solidFill>
                  <a:schemeClr val="bg1">
                    <a:lumMod val="75000"/>
                  </a:schemeClr>
                </a:solidFill>
              </a:rPr>
              <a:t>Development Challenges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82366" y="2087422"/>
            <a:ext cx="7966954" cy="49404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Arial" pitchFamily="-110" charset="0"/>
              </a:rPr>
              <a:t>Ability to develop simple or effective distributed applications </a:t>
            </a:r>
          </a:p>
          <a:p>
            <a:pPr lvl="1"/>
            <a:r>
              <a:rPr lang="en-US" dirty="0" smtClean="0"/>
              <a:t>Distributed CI: Is the whole &gt;  than the sum of the parts?</a:t>
            </a:r>
            <a:endParaRPr lang="en-US" dirty="0" smtClean="0">
              <a:sym typeface="Arial" pitchFamily="-110" charset="0"/>
            </a:endParaRPr>
          </a:p>
          <a:p>
            <a:pPr lvl="1"/>
            <a:r>
              <a:rPr lang="en-US" dirty="0" smtClean="0">
                <a:sym typeface="Arial" pitchFamily="-110" charset="0"/>
              </a:rPr>
              <a:t>App. that utilize resources sequentially, concurrently or asynchronously is low </a:t>
            </a:r>
          </a:p>
          <a:p>
            <a:r>
              <a:rPr lang="en-US" dirty="0" smtClean="0"/>
              <a:t>Developing Distributed Applications is fundamentally hard:</a:t>
            </a:r>
          </a:p>
          <a:p>
            <a:pPr lvl="1"/>
            <a:r>
              <a:rPr lang="en-US" dirty="0" smtClean="0"/>
              <a:t>Intrinsic: </a:t>
            </a:r>
          </a:p>
          <a:p>
            <a:pPr lvl="2"/>
            <a:r>
              <a:rPr lang="en-US" dirty="0" smtClean="0"/>
              <a:t>Control &amp; Coordination over Multiple &amp; Distributed  sites</a:t>
            </a:r>
          </a:p>
          <a:p>
            <a:pPr lvl="2"/>
            <a:r>
              <a:rPr lang="en-US" dirty="0" smtClean="0"/>
              <a:t>Dynamical and Heterogeneous resources and variable control</a:t>
            </a:r>
          </a:p>
          <a:p>
            <a:pPr lvl="2"/>
            <a:r>
              <a:rPr lang="en-US" dirty="0" smtClean="0"/>
              <a:t>Complex Design point/Models of Distributed Applications, </a:t>
            </a:r>
          </a:p>
          <a:p>
            <a:pPr lvl="3"/>
            <a:r>
              <a:rPr lang="en-US" dirty="0" smtClean="0"/>
              <a:t>Reasons for using distributed CI -- more than (peak) performance result, thus a complex design point</a:t>
            </a:r>
          </a:p>
          <a:p>
            <a:pPr lvl="1"/>
            <a:r>
              <a:rPr lang="en-US" dirty="0" smtClean="0"/>
              <a:t>Extrinsic:</a:t>
            </a:r>
          </a:p>
          <a:p>
            <a:pPr lvl="2"/>
            <a:r>
              <a:rPr lang="en-US" dirty="0" smtClean="0"/>
              <a:t>(Complex) Underlying infrastructure &amp; its provisioning</a:t>
            </a:r>
          </a:p>
          <a:p>
            <a:pPr lvl="3"/>
            <a:r>
              <a:rPr lang="en-US" dirty="0" smtClean="0"/>
              <a:t>Deployment and Exec. environment dependent on development tools</a:t>
            </a:r>
          </a:p>
          <a:p>
            <a:pPr lvl="2"/>
            <a:r>
              <a:rPr lang="en-US" dirty="0" smtClean="0"/>
              <a:t>Large number Programming systems, tools and environments</a:t>
            </a:r>
          </a:p>
          <a:p>
            <a:pPr lvl="3"/>
            <a:r>
              <a:rPr lang="en-US" dirty="0" smtClean="0"/>
              <a:t>Lack of  well-defined interfaces &amp; abstractions</a:t>
            </a:r>
          </a:p>
          <a:p>
            <a:pPr lvl="3"/>
            <a:r>
              <a:rPr lang="en-US" dirty="0" smtClean="0"/>
              <a:t>Interoperability and extensibility become difficult</a:t>
            </a:r>
          </a:p>
          <a:p>
            <a:r>
              <a:rPr lang="en-US" dirty="0" smtClean="0">
                <a:sym typeface="Arial" pitchFamily="-110" charset="0"/>
              </a:rPr>
              <a:t>See: DPA Survey Paper (sub. to ACM CS) &amp;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http://grid2009.org/bestpaper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2038256"/>
            <a:ext cx="7691373" cy="45249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 and thus 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SAGA: Provides Application* developers with units required to compose high-level functionality across (distinct) distributed systems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(*) One Person’s Application is another Person’s Tool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12838"/>
            <a:ext cx="7375525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thousand words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(2)</a:t>
            </a:r>
            <a:br>
              <a:rPr lang="en-US" sz="2600" dirty="0" smtClean="0"/>
            </a:br>
            <a:r>
              <a:rPr lang="en-US" sz="2600" dirty="0" smtClean="0"/>
              <a:t>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22" dirty="0" smtClean="0"/>
              <a:t>Distributed Adaptive Replica Exchange (DARE)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22" dirty="0" smtClean="0">
                <a:solidFill>
                  <a:schemeClr val="bg1">
                    <a:lumMod val="75000"/>
                  </a:schemeClr>
                </a:solidFill>
              </a:rPr>
              <a:t>Multiple Pilot-Jobs on the “Distributed” </a:t>
            </a:r>
            <a:r>
              <a:rPr lang="en-US" sz="2222" dirty="0" err="1" smtClean="0">
                <a:solidFill>
                  <a:schemeClr val="bg1">
                    <a:lumMod val="75000"/>
                  </a:schemeClr>
                </a:solidFill>
              </a:rPr>
              <a:t>TeraGrid</a:t>
            </a:r>
            <a:endParaRPr lang="en-US" sz="2222" dirty="0" smtClean="0">
              <a:solidFill>
                <a:srgbClr val="800000"/>
              </a:solidFill>
              <a:latin typeface="Cooper Black"/>
              <a:cs typeface="Cooper Black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92711" y="2011972"/>
            <a:ext cx="3537536" cy="41407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Ability to dynamically add HPC resources. On TG:</a:t>
            </a:r>
          </a:p>
          <a:p>
            <a:pPr lvl="1"/>
            <a:r>
              <a:rPr lang="en-US" dirty="0" smtClean="0"/>
              <a:t>Each Pilot-Job 64px</a:t>
            </a:r>
          </a:p>
          <a:p>
            <a:pPr lvl="1"/>
            <a:r>
              <a:rPr lang="en-US" dirty="0" smtClean="0"/>
              <a:t>Each NAMD 16px</a:t>
            </a:r>
          </a:p>
          <a:p>
            <a:r>
              <a:rPr lang="en-US" dirty="0" smtClean="0"/>
              <a:t>Time-to-completion improves</a:t>
            </a:r>
          </a:p>
          <a:p>
            <a:pPr lvl="1"/>
            <a:r>
              <a:rPr lang="en-US" dirty="0" smtClean="0"/>
              <a:t>No loss of efficiency</a:t>
            </a:r>
          </a:p>
          <a:p>
            <a:r>
              <a:rPr lang="en-US" dirty="0" smtClean="0"/>
              <a:t>Time-per-generation is measure of sampling</a:t>
            </a:r>
          </a:p>
          <a:p>
            <a:r>
              <a:rPr lang="en-US" dirty="0" smtClean="0"/>
              <a:t>Variants of  RE: Sync (local)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(distr.)</a:t>
            </a:r>
          </a:p>
        </p:txBody>
      </p:sp>
      <p:pic>
        <p:nvPicPr>
          <p:cNvPr id="37892" name="Picture 5" descr="perf_repex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3966" y="3902075"/>
            <a:ext cx="41148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7" descr="perf_distributed_number_replica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046" y="1371600"/>
            <a:ext cx="3657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3660" y="6152722"/>
            <a:ext cx="411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Luckow</a:t>
            </a:r>
            <a:r>
              <a:rPr lang="en-US" i="1" dirty="0" smtClean="0"/>
              <a:t>, Kim, </a:t>
            </a:r>
            <a:r>
              <a:rPr lang="en-US" i="1" dirty="0" err="1" smtClean="0"/>
              <a:t>Schnor</a:t>
            </a:r>
            <a:r>
              <a:rPr lang="en-US" i="1" dirty="0" smtClean="0"/>
              <a:t>, Jha </a:t>
            </a:r>
          </a:p>
          <a:p>
            <a:r>
              <a:rPr lang="en-US" i="1" dirty="0" smtClean="0"/>
              <a:t>Adaptive Replica-Exchange, </a:t>
            </a:r>
          </a:p>
          <a:p>
            <a:r>
              <a:rPr lang="en-US" i="1" dirty="0" smtClean="0"/>
              <a:t>Phil. Trans of Royal Society A (2009)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in Distributed Algorithms (1)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022350" y="2071851"/>
          <a:ext cx="7184478" cy="3717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388</TotalTime>
  <Words>614</Words>
  <Application>Microsoft Macintosh PowerPoint</Application>
  <PresentationFormat>On-screen Show (4:3)</PresentationFormat>
  <Paragraphs>84</Paragraphs>
  <Slides>15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Perspective</vt:lpstr>
      <vt:lpstr>Nouvelle présentation</vt:lpstr>
      <vt:lpstr>1_Perspective</vt:lpstr>
      <vt:lpstr>A Brief Introduction to SAGA</vt:lpstr>
      <vt:lpstr>Distributed Applications  Development Challenges</vt:lpstr>
      <vt:lpstr>SAGA: In a nutshell</vt:lpstr>
      <vt:lpstr>SAGA: In a thousand words</vt:lpstr>
      <vt:lpstr>SAGA: Architecture</vt:lpstr>
      <vt:lpstr>Abstractions for Dynamic Execution (2) SAGA Pilot-Job (BigJob)</vt:lpstr>
      <vt:lpstr>Deployment &amp; Scheduling of  Multiple  Infrastructure Independent Pilot-Jobs</vt:lpstr>
      <vt:lpstr>Distributed Adaptive Replica Exchange (DARE) Multiple Pilot-Jobs on the “Distributed” TeraGrid</vt:lpstr>
      <vt:lpstr>Innovation in Distributed Algorithms (1)</vt:lpstr>
      <vt:lpstr>Innovation in Distributed Algorithms (2)</vt:lpstr>
      <vt:lpstr>Understanding Distributed Programming Models </vt:lpstr>
      <vt:lpstr>Java-based Python SAGA wrapper</vt:lpstr>
      <vt:lpstr>SAGA-GANGA Integration</vt:lpstr>
      <vt:lpstr>ExTENCI: TeraGrid-OSG [2010-12] Cactus Application Scenarios</vt:lpstr>
      <vt:lpstr>SAGA – Production Grade Software supporting fundamental research 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68</cp:revision>
  <dcterms:created xsi:type="dcterms:W3CDTF">2010-10-20T15:32:15Z</dcterms:created>
  <dcterms:modified xsi:type="dcterms:W3CDTF">2010-10-20T18:07:14Z</dcterms:modified>
</cp:coreProperties>
</file>