
<file path=[Content_Types].xml><?xml version="1.0" encoding="utf-8"?>
<Types xmlns="http://schemas.openxmlformats.org/package/2006/content-types">
  <Default Extension="tiff" ContentType="image/tiff"/>
  <Default Extension="rels" ContentType="application/vnd.openxmlformats-package.relationships+xml"/>
  <Default Extension="xml" ContentType="application/xml"/>
  <Default Extension="jpeg" ContentType="image/jpeg"/>
  <Default Extension="emf" ContentType="image/x-emf"/>
  <Default Extension="png" ContentType="image/png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6.xml" ContentType="application/vnd.openxmlformats-officedocument.theme+xml"/>
  <Override PartName="/ppt/slideLayouts/slideLayout45.xml" ContentType="application/vnd.openxmlformats-officedocument.presentationml.slideLayout+xml"/>
  <Override PartName="/ppt/theme/theme7.xml" ContentType="application/vnd.openxmlformats-officedocument.theme+xml"/>
  <Override PartName="/ppt/slideLayouts/slideLayout46.xml" ContentType="application/vnd.openxmlformats-officedocument.presentationml.slideLayout+xml"/>
  <Override PartName="/ppt/theme/theme8.xml" ContentType="application/vnd.openxmlformats-officedocument.theme+xml"/>
  <Override PartName="/ppt/slideLayouts/slideLayout47.xml" ContentType="application/vnd.openxmlformats-officedocument.presentationml.slideLayout+xml"/>
  <Override PartName="/ppt/theme/theme9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10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11.xml" ContentType="application/vnd.openxmlformats-officedocument.theme+xml"/>
  <Override PartName="/ppt/slideLayouts/slideLayout68.xml" ContentType="application/vnd.openxmlformats-officedocument.presentationml.slideLayout+xml"/>
  <Override PartName="/ppt/theme/theme12.xml" ContentType="application/vnd.openxmlformats-officedocument.theme+xml"/>
  <Override PartName="/ppt/slideLayouts/slideLayout69.xml" ContentType="application/vnd.openxmlformats-officedocument.presentationml.slideLayout+xml"/>
  <Override PartName="/ppt/theme/theme13.xml" ContentType="application/vnd.openxmlformats-officedocument.theme+xml"/>
  <Override PartName="/ppt/slideLayouts/slideLayout70.xml" ContentType="application/vnd.openxmlformats-officedocument.presentationml.slideLayout+xml"/>
  <Override PartName="/ppt/theme/theme14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7" r:id="rId2"/>
    <p:sldMasterId id="2147483679" r:id="rId3"/>
    <p:sldMasterId id="2147483681" r:id="rId4"/>
    <p:sldMasterId id="2147483683" r:id="rId5"/>
    <p:sldMasterId id="2147483689" r:id="rId6"/>
    <p:sldMasterId id="2147483706" r:id="rId7"/>
    <p:sldMasterId id="2147483708" r:id="rId8"/>
    <p:sldMasterId id="2147483710" r:id="rId9"/>
    <p:sldMasterId id="2147483712" r:id="rId10"/>
    <p:sldMasterId id="2147483718" r:id="rId11"/>
    <p:sldMasterId id="2147483735" r:id="rId12"/>
    <p:sldMasterId id="2147483737" r:id="rId13"/>
    <p:sldMasterId id="2147483739" r:id="rId14"/>
    <p:sldMasterId id="2147483741" r:id="rId15"/>
  </p:sldMasterIdLst>
  <p:notesMasterIdLst>
    <p:notesMasterId r:id="rId29"/>
  </p:notesMasterIdLst>
  <p:sldIdLst>
    <p:sldId id="293" r:id="rId16"/>
    <p:sldId id="294" r:id="rId17"/>
    <p:sldId id="311" r:id="rId18"/>
    <p:sldId id="257" r:id="rId19"/>
    <p:sldId id="305" r:id="rId20"/>
    <p:sldId id="306" r:id="rId21"/>
    <p:sldId id="260" r:id="rId22"/>
    <p:sldId id="313" r:id="rId23"/>
    <p:sldId id="302" r:id="rId24"/>
    <p:sldId id="303" r:id="rId25"/>
    <p:sldId id="314" r:id="rId26"/>
    <p:sldId id="312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0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1" Type="http://schemas.openxmlformats.org/officeDocument/2006/relationships/presProps" Target="presProps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9.xml"/><Relationship Id="rId25" Type="http://schemas.openxmlformats.org/officeDocument/2006/relationships/slide" Target="slides/slide10.xml"/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0" Type="http://schemas.openxmlformats.org/officeDocument/2006/relationships/slideMaster" Target="slideMasters/slideMaster10.xml"/><Relationship Id="rId32" Type="http://schemas.openxmlformats.org/officeDocument/2006/relationships/viewProps" Target="viewProps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9" Type="http://schemas.openxmlformats.org/officeDocument/2006/relationships/slideMaster" Target="slideMasters/slideMaster9.xml"/><Relationship Id="rId1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27" Type="http://schemas.openxmlformats.org/officeDocument/2006/relationships/slide" Target="slides/slide12.xml"/><Relationship Id="rId14" Type="http://schemas.openxmlformats.org/officeDocument/2006/relationships/slideMaster" Target="slideMasters/slideMaster14.xml"/><Relationship Id="rId23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28" Type="http://schemas.openxmlformats.org/officeDocument/2006/relationships/slide" Target="slides/slide13.xml"/><Relationship Id="rId26" Type="http://schemas.openxmlformats.org/officeDocument/2006/relationships/slide" Target="slides/slide11.xml"/><Relationship Id="rId30" Type="http://schemas.openxmlformats.org/officeDocument/2006/relationships/printerSettings" Target="printerSettings/printerSettings1.bin"/><Relationship Id="rId11" Type="http://schemas.openxmlformats.org/officeDocument/2006/relationships/slideMaster" Target="slideMasters/slideMaster11.xml"/><Relationship Id="rId29" Type="http://schemas.openxmlformats.org/officeDocument/2006/relationships/notesMaster" Target="notesMasters/notesMaster1.xml"/><Relationship Id="rId6" Type="http://schemas.openxmlformats.org/officeDocument/2006/relationships/slideMaster" Target="slideMasters/slideMaster6.xml"/><Relationship Id="rId16" Type="http://schemas.openxmlformats.org/officeDocument/2006/relationships/slide" Target="slides/slide1.xml"/><Relationship Id="rId3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2" Type="http://schemas.openxmlformats.org/officeDocument/2006/relationships/slide" Target="slides/slide7.xml"/><Relationship Id="rId21" Type="http://schemas.openxmlformats.org/officeDocument/2006/relationships/slide" Target="slides/slide6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5EB79-89E8-A94B-AC1A-54DCF624E5B2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6E2D0-3DA8-0A4F-9A90-3E1A8900A5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24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</a:t>
            </a:r>
            <a:r>
              <a:rPr lang="en-US" baseline="0" dirty="0" smtClean="0"/>
              <a:t> is point 4 an impact? Is it not a challenge? I don’t know how we can claim point 5?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(JK) Here,</a:t>
            </a:r>
            <a:r>
              <a:rPr lang="en-US" baseline="0" dirty="0" smtClean="0"/>
              <a:t> upper two tables represent the benefits of task level concurrency and scale-out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2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SJ: Color coding is a bit misleading. D</a:t>
            </a:r>
            <a:r>
              <a:rPr lang="en-US" baseline="0" dirty="0" smtClean="0"/>
              <a:t>oes purple (right sight, lower level) </a:t>
            </a:r>
            <a:r>
              <a:rPr lang="en-US" dirty="0" smtClean="0"/>
              <a:t> represent</a:t>
            </a:r>
            <a:r>
              <a:rPr lang="en-US" baseline="0" dirty="0" smtClean="0"/>
              <a:t> analysis? If so, be sure to say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SJ: Something more</a:t>
            </a:r>
            <a:r>
              <a:rPr lang="en-US" baseline="0" dirty="0" smtClean="0"/>
              <a:t> structured than this is preferable.  I still think this is getting too long. There will be other people talking about NGS and we will be the last</a:t>
            </a:r>
          </a:p>
          <a:p>
            <a:r>
              <a:rPr lang="en-US" baseline="0" dirty="0" smtClean="0"/>
              <a:t>To talk about NGS, so a lot of this will be covered. We should give no more than 3-5min motivation.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SJ: Something more</a:t>
            </a:r>
            <a:r>
              <a:rPr lang="en-US" baseline="0" dirty="0" smtClean="0"/>
              <a:t> structured than this is preferable.  I still think this is getting too long. There will be other people talking about NGS and we will be the last</a:t>
            </a:r>
          </a:p>
          <a:p>
            <a:r>
              <a:rPr lang="en-US" baseline="0" dirty="0" smtClean="0"/>
              <a:t>To talk about NGS, so a lot of this will be covered. We should give no more than 3-5min motivation.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(JK) Here,</a:t>
            </a:r>
            <a:r>
              <a:rPr lang="en-US" baseline="0" dirty="0" smtClean="0"/>
              <a:t> upper two tables represent the benefits of task level concurrency and scale-out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2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marL="0" lv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5"/>
            <a:ext cx="914400" cy="5533278"/>
          </a:xfrm>
        </p:spPr>
        <p:txBody>
          <a:bodyPr vert="eaVert" lIns="274306" tIns="685765" bIns="685765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18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JSAGA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DCA5C55-3288-6B44-9CB7-F600EA5FB55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1496703"/>
            <a:ext cx="8923005" cy="1537850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3200" dirty="0" smtClean="0">
                <a:latin typeface="Arial Black"/>
                <a:cs typeface="Arial Black"/>
              </a:rPr>
              <a:t>DARE-NGS: Extensible and Scalable NGS Analytics on the High</a:t>
            </a:r>
            <a:r>
              <a:rPr lang="en-US" sz="3200" baseline="0" dirty="0" smtClean="0">
                <a:latin typeface="Arial Black"/>
                <a:cs typeface="Arial Black"/>
              </a:rPr>
              <a:t> Performance Distributed Resources</a:t>
            </a:r>
            <a:endParaRPr lang="en-US" sz="3200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2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2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AD4EB-88D0-C141-9474-CCD86A78CB94}" type="datetimeFigureOut">
              <a:rPr lang="en-US"/>
              <a:pPr>
                <a:defRPr/>
              </a:pPr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D7D56-DFB1-7F41-B558-839B7F3832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4990"/>
            <a:ext cx="8913813" cy="792651"/>
          </a:xfrm>
          <a:solidFill>
            <a:srgbClr val="424242"/>
          </a:solidFill>
        </p:spPr>
        <p:txBody>
          <a:bodyPr lIns="1097224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4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98" y="334441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4990"/>
            <a:ext cx="8913813" cy="792651"/>
          </a:xfrm>
          <a:solidFill>
            <a:srgbClr val="424242"/>
          </a:solidFill>
        </p:spPr>
        <p:txBody>
          <a:bodyPr lIns="1097224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4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98" y="334441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91435" rIns="274306" bIns="91435" rtlCol="0" anchor="t" anchorCtr="0"/>
          <a:lstStyle>
            <a:lvl1pPr marL="0" indent="0" algn="l" defTabSz="914353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659" tIns="45718" rIns="274306" bIns="45718" rtlCol="0" anchor="b" anchorCtr="0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91435" rIns="274306" bIns="91435" rtlCol="0" anchor="ctr" anchorCtr="0">
            <a:normAutofit/>
          </a:bodyPr>
          <a:lstStyle>
            <a:lvl1pPr marL="0" indent="0" algn="l" defTabSz="914353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6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marL="0" lv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4990"/>
            <a:ext cx="8913813" cy="792651"/>
          </a:xfrm>
          <a:solidFill>
            <a:srgbClr val="424242"/>
          </a:solidFill>
        </p:spPr>
        <p:txBody>
          <a:bodyPr lIns="1097224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4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r>
              <a:rPr lang="en-US" dirty="0" smtClean="0"/>
              <a:t>Dynamic Application Runtime Environment</a:t>
            </a:r>
            <a:endParaRPr lang="en-US" dirty="0"/>
          </a:p>
        </p:txBody>
      </p:sp>
      <p:pic>
        <p:nvPicPr>
          <p:cNvPr id="4" name="Picture 3" descr="DA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9" y="333258"/>
            <a:ext cx="1457344" cy="85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136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5"/>
            <a:ext cx="914400" cy="5533278"/>
          </a:xfrm>
        </p:spPr>
        <p:txBody>
          <a:bodyPr vert="eaVert" lIns="274306" tIns="685765" bIns="685765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186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2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JSAGA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DCA5C55-3288-6B44-9CB7-F600EA5FB55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91435" rIns="274306" bIns="91435" rtlCol="0" anchor="t" anchorCtr="0"/>
          <a:lstStyle>
            <a:lvl1pPr marL="0" indent="0" algn="l" defTabSz="914353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AD4EB-88D0-C141-9474-CCD86A78CB94}" type="datetimeFigureOut">
              <a:rPr lang="en-US"/>
              <a:pPr>
                <a:defRPr/>
              </a:pPr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D7D56-DFB1-7F41-B558-839B7F3832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4990"/>
            <a:ext cx="8913813" cy="792651"/>
          </a:xfrm>
          <a:solidFill>
            <a:srgbClr val="424242"/>
          </a:solidFill>
        </p:spPr>
        <p:txBody>
          <a:bodyPr lIns="1097224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4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98" y="334441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91435" rIns="274306" bIns="91435" rtlCol="0" anchor="t" anchorCtr="0"/>
          <a:lstStyle>
            <a:lvl1pPr marL="0" indent="0" algn="l" defTabSz="914353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659" tIns="45718" rIns="274306" bIns="45718" rtlCol="0" anchor="b" anchorCtr="0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91435" rIns="274306" bIns="91435" rtlCol="0" anchor="ctr" anchorCtr="0">
            <a:normAutofit/>
          </a:bodyPr>
          <a:lstStyle>
            <a:lvl1pPr marL="0" indent="0" algn="l" defTabSz="914353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6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659" tIns="45718" rIns="274306" bIns="45718" rtlCol="0" anchor="b" anchorCtr="0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91435" rIns="274306" bIns="91435" rtlCol="0" anchor="ctr" anchorCtr="0">
            <a:normAutofit/>
          </a:bodyPr>
          <a:lstStyle>
            <a:lvl1pPr marL="0" indent="0" algn="l" defTabSz="914353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marL="0" lv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5"/>
            <a:ext cx="914400" cy="5533278"/>
          </a:xfrm>
        </p:spPr>
        <p:txBody>
          <a:bodyPr vert="eaVert" lIns="274306" tIns="685765" bIns="685765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JSAGA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DCA5C55-3288-6B44-9CB7-F600EA5FB55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AD4EB-88D0-C141-9474-CCD86A78CB94}" type="datetimeFigureOut">
              <a:rPr lang="en-US"/>
              <a:pPr>
                <a:defRPr/>
              </a:pPr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D7D56-DFB1-7F41-B558-839B7F3832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6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6" Type="http://schemas.openxmlformats.org/officeDocument/2006/relationships/slideLayout" Target="../slideLayouts/slideLayout1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19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8.xml"/></Relationships>
</file>

<file path=ppt/slideMasters/_rels/slideMaster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6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66.xml"/><Relationship Id="rId4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3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6" Type="http://schemas.openxmlformats.org/officeDocument/2006/relationships/theme" Target="../theme/theme11.xml"/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9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5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68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69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70.xml"/></Relationships>
</file>

<file path=ppt/slideMasters/_rels/slideMaster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73.xml"/><Relationship Id="rId6" Type="http://schemas.openxmlformats.org/officeDocument/2006/relationships/theme" Target="../theme/theme15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6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3.xml"/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0.xml"/><Relationship Id="rId18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45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47" r:id="rId2"/>
    <p:sldLayoutId id="2147483662" r:id="rId3"/>
    <p:sldLayoutId id="2147483749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04800"/>
            <a:ext cx="586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et modifiez le titre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458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24601" y="65532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553201"/>
            <a:ext cx="548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>
                <a:solidFill>
                  <a:schemeClr val="tx2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JSAGA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553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36000226-7397-744D-8291-091D1E9C1F6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5pPr>
      <a:lvl6pPr marL="457177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6pPr>
      <a:lvl7pPr marL="914353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7pPr>
      <a:lvl8pPr marL="13715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8pPr>
      <a:lvl9pPr marL="1828706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2942" indent="-22858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118" indent="-228588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295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514471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648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8825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001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04800"/>
            <a:ext cx="586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et modifiez le titre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458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24601" y="65532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553201"/>
            <a:ext cx="548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>
                <a:solidFill>
                  <a:schemeClr val="tx2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JSAGA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553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36000226-7397-744D-8291-091D1E9C1F6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5pPr>
      <a:lvl6pPr marL="457177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6pPr>
      <a:lvl7pPr marL="914353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7pPr>
      <a:lvl8pPr marL="13715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8pPr>
      <a:lvl9pPr marL="1828706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2942" indent="-22858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118" indent="-228588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295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514471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648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8825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001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750" r:id="rId2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48" r:id="rId17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04800"/>
            <a:ext cx="586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et modifiez le titre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458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24601" y="65532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553201"/>
            <a:ext cx="548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>
                <a:solidFill>
                  <a:schemeClr val="tx2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JSAGA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553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36000226-7397-744D-8291-091D1E9C1F6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5pPr>
      <a:lvl6pPr marL="457177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6pPr>
      <a:lvl7pPr marL="914353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7pPr>
      <a:lvl8pPr marL="13715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8pPr>
      <a:lvl9pPr marL="1828706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2942" indent="-22858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118" indent="-228588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295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514471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648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8825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001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image" Target="../media/image9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image" Target="../media/image13.jpeg"/><Relationship Id="rId4" Type="http://schemas.openxmlformats.org/officeDocument/2006/relationships/image" Target="../media/image11.tif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tiff"/><Relationship Id="rId5" Type="http://schemas.openxmlformats.org/officeDocument/2006/relationships/image" Target="../media/image12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tiff"/><Relationship Id="rId1" Type="http://schemas.openxmlformats.org/officeDocument/2006/relationships/slideLayout" Target="../slideLayouts/slideLayout5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Joohyun Kim, Sharath Maddineni, Shantenu </a:t>
            </a:r>
            <a:r>
              <a:rPr lang="en-US" dirty="0" smtClean="0"/>
              <a:t>Jha,</a:t>
            </a:r>
            <a:br>
              <a:rPr lang="en-US" dirty="0" smtClean="0"/>
            </a:br>
            <a:r>
              <a:rPr lang="en-US" b="1" dirty="0" smtClean="0"/>
              <a:t>Center </a:t>
            </a:r>
            <a:r>
              <a:rPr lang="en-US" b="1" dirty="0"/>
              <a:t>for Computation and Technology (CCT)</a:t>
            </a:r>
            <a:br>
              <a:rPr lang="en-US" b="1" dirty="0"/>
            </a:br>
            <a:r>
              <a:rPr lang="en-US" b="1" dirty="0"/>
              <a:t>Louisiana State University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Christopher </a:t>
            </a:r>
            <a:r>
              <a:rPr lang="en-US" dirty="0" err="1" smtClean="0"/>
              <a:t>Gissendanner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Department of Biology</a:t>
            </a:r>
            <a:br>
              <a:rPr lang="en-US" b="1" dirty="0" smtClean="0"/>
            </a:br>
            <a:r>
              <a:rPr lang="en-US" b="1" dirty="0" smtClean="0"/>
              <a:t>University of Louisiana at Monroe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10" y="6282902"/>
            <a:ext cx="472733" cy="4636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771" y="6306665"/>
            <a:ext cx="1079685" cy="421752"/>
          </a:xfrm>
          <a:prstGeom prst="rect">
            <a:avLst/>
          </a:prstGeom>
        </p:spPr>
      </p:pic>
      <p:pic>
        <p:nvPicPr>
          <p:cNvPr id="6" name="Picture 5" descr="cct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044" y="156633"/>
            <a:ext cx="1841270" cy="1193651"/>
          </a:xfrm>
          <a:prstGeom prst="rect">
            <a:avLst/>
          </a:prstGeom>
        </p:spPr>
      </p:pic>
      <p:pic>
        <p:nvPicPr>
          <p:cNvPr id="7" name="Picture 6" descr="ProcessHorizontal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7" y="283396"/>
            <a:ext cx="2061634" cy="89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61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4990"/>
            <a:ext cx="9143999" cy="1219782"/>
          </a:xfrm>
        </p:spPr>
        <p:txBody>
          <a:bodyPr>
            <a:normAutofit fontScale="90000"/>
          </a:bodyPr>
          <a:lstStyle/>
          <a:p>
            <a:r>
              <a:rPr lang="en-US" dirty="0"/>
              <a:t>DARE-NGS </a:t>
            </a:r>
            <a:r>
              <a:rPr lang="en-US" dirty="0"/>
              <a:t>: </a:t>
            </a:r>
            <a:r>
              <a:rPr lang="en-US" dirty="0" smtClean="0"/>
              <a:t>Powered by Dynamic Application Runtime Environment on Scalable Distributed Infrastructures</a:t>
            </a:r>
            <a:endParaRPr lang="en-US" dirty="0"/>
          </a:p>
        </p:txBody>
      </p:sp>
      <p:pic>
        <p:nvPicPr>
          <p:cNvPr id="4" name="Picture 3" descr="types_da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53" y="2504642"/>
            <a:ext cx="6979901" cy="18963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829" y="4476482"/>
            <a:ext cx="21592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ChIP-Seq pipeline</a:t>
            </a:r>
            <a:endParaRPr lang="en-US" dirty="0"/>
          </a:p>
        </p:txBody>
      </p:sp>
      <p:sp>
        <p:nvSpPr>
          <p:cNvPr id="6" name="Right Arrow Callout 5"/>
          <p:cNvSpPr/>
          <p:nvPr/>
        </p:nvSpPr>
        <p:spPr>
          <a:xfrm>
            <a:off x="1283853" y="5039093"/>
            <a:ext cx="1987901" cy="966402"/>
          </a:xfrm>
          <a:prstGeom prst="righ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9" name="Right Arrow Callout 8"/>
          <p:cNvSpPr/>
          <p:nvPr/>
        </p:nvSpPr>
        <p:spPr>
          <a:xfrm>
            <a:off x="4597568" y="5108123"/>
            <a:ext cx="1987901" cy="966402"/>
          </a:xfrm>
          <a:prstGeom prst="righ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Peak Calling</a:t>
            </a:r>
            <a:endParaRPr lang="en-US" dirty="0"/>
          </a:p>
        </p:txBody>
      </p:sp>
      <p:sp>
        <p:nvSpPr>
          <p:cNvPr id="10" name="Chevron 9"/>
          <p:cNvSpPr/>
          <p:nvPr/>
        </p:nvSpPr>
        <p:spPr>
          <a:xfrm>
            <a:off x="3395998" y="5121928"/>
            <a:ext cx="980145" cy="745509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101600" y="5218569"/>
            <a:ext cx="980145" cy="745509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6654493" y="5191495"/>
            <a:ext cx="980145" cy="745509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irect Access Storage 12"/>
          <p:cNvSpPr/>
          <p:nvPr/>
        </p:nvSpPr>
        <p:spPr>
          <a:xfrm>
            <a:off x="4763227" y="6447280"/>
            <a:ext cx="1145257" cy="341693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rved Up Arrow 13"/>
          <p:cNvSpPr/>
          <p:nvPr/>
        </p:nvSpPr>
        <p:spPr>
          <a:xfrm>
            <a:off x="4376143" y="6171165"/>
            <a:ext cx="1753219" cy="220891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>
            <a:off x="7854970" y="5191495"/>
            <a:ext cx="1174730" cy="772583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hevron 16"/>
          <p:cNvSpPr/>
          <p:nvPr/>
        </p:nvSpPr>
        <p:spPr>
          <a:xfrm>
            <a:off x="3395998" y="4476482"/>
            <a:ext cx="532878" cy="249041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12252" y="4401032"/>
            <a:ext cx="220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  Data processing</a:t>
            </a:r>
            <a:endParaRPr lang="en-US" dirty="0"/>
          </a:p>
        </p:txBody>
      </p:sp>
      <p:sp>
        <p:nvSpPr>
          <p:cNvPr id="19" name="Direct Access Storage 18"/>
          <p:cNvSpPr/>
          <p:nvPr/>
        </p:nvSpPr>
        <p:spPr>
          <a:xfrm>
            <a:off x="6654493" y="4476482"/>
            <a:ext cx="579258" cy="231784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265083" y="4401032"/>
            <a:ext cx="158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  Databases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5221" y="4997675"/>
            <a:ext cx="9029699" cy="1818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Callout 20"/>
          <p:cNvSpPr/>
          <p:nvPr/>
        </p:nvSpPr>
        <p:spPr>
          <a:xfrm>
            <a:off x="1436253" y="5232911"/>
            <a:ext cx="1987901" cy="966402"/>
          </a:xfrm>
          <a:prstGeom prst="righ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Mapping</a:t>
            </a:r>
          </a:p>
          <a:p>
            <a:pPr algn="ctr"/>
            <a:r>
              <a:rPr lang="en-US" dirty="0" smtClean="0"/>
              <a:t>With BFAST</a:t>
            </a:r>
            <a:endParaRPr lang="en-US" dirty="0"/>
          </a:p>
        </p:txBody>
      </p:sp>
      <p:sp>
        <p:nvSpPr>
          <p:cNvPr id="23" name="Right Arrow Callout 22"/>
          <p:cNvSpPr/>
          <p:nvPr/>
        </p:nvSpPr>
        <p:spPr>
          <a:xfrm>
            <a:off x="1814131" y="5660353"/>
            <a:ext cx="1987901" cy="966402"/>
          </a:xfrm>
          <a:prstGeom prst="righ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Mapping</a:t>
            </a:r>
          </a:p>
          <a:p>
            <a:pPr algn="ctr"/>
            <a:r>
              <a:rPr lang="en-US" dirty="0" smtClean="0"/>
              <a:t>Using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04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950840"/>
              </p:ext>
            </p:extLst>
          </p:nvPr>
        </p:nvGraphicFramePr>
        <p:xfrm>
          <a:off x="194457" y="2403156"/>
          <a:ext cx="4749879" cy="2068349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02452"/>
                <a:gridCol w="636694"/>
                <a:gridCol w="823244"/>
                <a:gridCol w="823244"/>
                <a:gridCol w="1164245"/>
              </a:tblGrid>
              <a:tr h="971069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Compute System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# of cores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# of tasks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Task Concurrency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Bfast</a:t>
                      </a:r>
                      <a:r>
                        <a:rPr lang="en-US" sz="1200" baseline="0" dirty="0" smtClean="0"/>
                        <a:t> (mapping)</a:t>
                      </a:r>
                      <a:endParaRPr lang="en-US" sz="1200" dirty="0"/>
                    </a:p>
                  </a:txBody>
                  <a:tcPr anchor="ctr"/>
                </a:tc>
              </a:tr>
              <a:tr h="242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Workstation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≈18 h</a:t>
                      </a:r>
                      <a:endParaRPr lang="en-US" sz="1200" dirty="0"/>
                    </a:p>
                  </a:txBody>
                  <a:tcPr anchor="ctr"/>
                </a:tc>
              </a:tr>
              <a:tr h="242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Ranger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6.5 h</a:t>
                      </a:r>
                      <a:endParaRPr lang="en-US" sz="1200" dirty="0"/>
                    </a:p>
                  </a:txBody>
                  <a:tcPr anchor="ctr"/>
                </a:tc>
              </a:tr>
              <a:tr h="242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Ranger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128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3.4 h</a:t>
                      </a:r>
                      <a:endParaRPr lang="en-US" sz="1200" dirty="0"/>
                    </a:p>
                  </a:txBody>
                  <a:tcPr anchor="ctr"/>
                </a:tc>
              </a:tr>
              <a:tr h="242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Ranger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256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1.95</a:t>
                      </a:r>
                      <a:r>
                        <a:rPr lang="en-US" sz="1200" baseline="0" dirty="0" smtClean="0"/>
                        <a:t> h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588762"/>
              </p:ext>
            </p:extLst>
          </p:nvPr>
        </p:nvGraphicFramePr>
        <p:xfrm>
          <a:off x="5512260" y="2403156"/>
          <a:ext cx="3631740" cy="152643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707036"/>
                <a:gridCol w="952872"/>
                <a:gridCol w="814717"/>
                <a:gridCol w="1157115"/>
              </a:tblGrid>
              <a:tr h="7034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Case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HPC System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#</a:t>
                      </a:r>
                      <a:r>
                        <a:rPr lang="en-US" sz="1200" baseline="0" dirty="0" smtClean="0"/>
                        <a:t> of cores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Bfast</a:t>
                      </a:r>
                      <a:r>
                        <a:rPr lang="en-US" sz="1200" baseline="0" dirty="0" smtClean="0"/>
                        <a:t> (mapping)</a:t>
                      </a:r>
                      <a:endParaRPr lang="en-US" sz="1200" dirty="0"/>
                    </a:p>
                  </a:txBody>
                  <a:tcPr anchor="ctr"/>
                </a:tc>
              </a:tr>
              <a:tr h="242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QB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256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2.66 h</a:t>
                      </a:r>
                      <a:endParaRPr lang="en-US" sz="1200" dirty="0"/>
                    </a:p>
                  </a:txBody>
                  <a:tcPr anchor="ctr"/>
                </a:tc>
              </a:tr>
              <a:tr h="24242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II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Ranger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128</a:t>
                      </a:r>
                      <a:endParaRPr 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2.11 h</a:t>
                      </a:r>
                      <a:endParaRPr lang="en-US" sz="1200" dirty="0"/>
                    </a:p>
                  </a:txBody>
                  <a:tcPr anchor="ctr"/>
                </a:tc>
              </a:tr>
              <a:tr h="24242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QB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128</a:t>
                      </a:r>
                      <a:endParaRPr 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8" name="Multidocument 17"/>
          <p:cNvSpPr/>
          <p:nvPr/>
        </p:nvSpPr>
        <p:spPr>
          <a:xfrm>
            <a:off x="6062326" y="4837945"/>
            <a:ext cx="811782" cy="358931"/>
          </a:xfrm>
          <a:prstGeom prst="flowChartMultidocumen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an 18"/>
          <p:cNvSpPr/>
          <p:nvPr/>
        </p:nvSpPr>
        <p:spPr>
          <a:xfrm>
            <a:off x="8100005" y="4709227"/>
            <a:ext cx="492824" cy="360739"/>
          </a:xfrm>
          <a:prstGeom prst="can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Multidocument 19"/>
          <p:cNvSpPr/>
          <p:nvPr/>
        </p:nvSpPr>
        <p:spPr>
          <a:xfrm>
            <a:off x="6212748" y="5691178"/>
            <a:ext cx="798688" cy="269580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an 20"/>
          <p:cNvSpPr/>
          <p:nvPr/>
        </p:nvSpPr>
        <p:spPr>
          <a:xfrm>
            <a:off x="8169126" y="5344212"/>
            <a:ext cx="423703" cy="586760"/>
          </a:xfrm>
          <a:prstGeom prst="can">
            <a:avLst>
              <a:gd name="adj" fmla="val 682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an 22"/>
          <p:cNvSpPr/>
          <p:nvPr/>
        </p:nvSpPr>
        <p:spPr>
          <a:xfrm>
            <a:off x="8216781" y="6073207"/>
            <a:ext cx="423703" cy="586760"/>
          </a:xfrm>
          <a:prstGeom prst="can">
            <a:avLst>
              <a:gd name="adj" fmla="val 682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6984082" y="4859348"/>
            <a:ext cx="975448" cy="130940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7163836" y="5691177"/>
            <a:ext cx="823048" cy="98410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Multidocument 27"/>
          <p:cNvSpPr/>
          <p:nvPr/>
        </p:nvSpPr>
        <p:spPr>
          <a:xfrm>
            <a:off x="6212900" y="6176736"/>
            <a:ext cx="798688" cy="269580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7160182" y="6242206"/>
            <a:ext cx="826702" cy="130940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61058" y="4918433"/>
            <a:ext cx="24282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561058" y="5789587"/>
            <a:ext cx="30098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862042" y="4148339"/>
            <a:ext cx="1419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</a:t>
            </a:r>
          </a:p>
          <a:p>
            <a:r>
              <a:rPr lang="en-US" dirty="0" smtClean="0"/>
              <a:t>(12 GB)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553001" y="4076856"/>
            <a:ext cx="1360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Reference Genome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Bfast  : Mapping and Type I Example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2443" y="1931884"/>
            <a:ext cx="45123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Task Level Concurrency and Scale-Out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56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ip-seq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17641"/>
            <a:ext cx="2540000" cy="1917700"/>
          </a:xfrm>
          <a:prstGeom prst="rect">
            <a:avLst/>
          </a:prstGeom>
        </p:spPr>
      </p:pic>
      <p:pic>
        <p:nvPicPr>
          <p:cNvPr id="9" name="Picture 8" descr="chip-seq-mapper-dependency-result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494" y="1980089"/>
            <a:ext cx="4850890" cy="3299634"/>
          </a:xfrm>
          <a:prstGeom prst="rect">
            <a:avLst/>
          </a:prstGeom>
        </p:spPr>
      </p:pic>
      <p:pic>
        <p:nvPicPr>
          <p:cNvPr id="10" name="Picture 9" descr="chip-seq-mapper-dependency-ttc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41" y="4253252"/>
            <a:ext cx="3346583" cy="21974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81367" y="5270909"/>
            <a:ext cx="526263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ChIP-Seq : </a:t>
            </a:r>
          </a:p>
          <a:p>
            <a:r>
              <a:rPr lang="en-US" sz="1400" dirty="0" smtClean="0"/>
              <a:t>Ref. Genome : mouse genome (mm9) chr19</a:t>
            </a:r>
          </a:p>
          <a:p>
            <a:r>
              <a:rPr lang="en-US" sz="1400" dirty="0" smtClean="0"/>
              <a:t>NGS data </a:t>
            </a:r>
            <a:r>
              <a:rPr lang="en-US" sz="1400" dirty="0"/>
              <a:t>: </a:t>
            </a:r>
            <a:r>
              <a:rPr lang="en-US" sz="1400" dirty="0" smtClean="0"/>
              <a:t>- </a:t>
            </a:r>
            <a:r>
              <a:rPr lang="en-US" sz="1400" dirty="0" err="1" smtClean="0"/>
              <a:t>SOLiD</a:t>
            </a:r>
            <a:r>
              <a:rPr lang="en-US" sz="1400" dirty="0" smtClean="0"/>
              <a:t>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- H3K4me3 </a:t>
            </a:r>
            <a:endParaRPr lang="en-US" sz="1400" dirty="0" smtClean="0"/>
          </a:p>
          <a:p>
            <a:r>
              <a:rPr lang="en-US" sz="1400" dirty="0" smtClean="0"/>
              <a:t>Parallel and concurrent mapping : </a:t>
            </a:r>
            <a:r>
              <a:rPr lang="en-US" sz="1400" dirty="0" smtClean="0"/>
              <a:t>100 </a:t>
            </a:r>
            <a:r>
              <a:rPr lang="en-US" sz="1400" dirty="0" smtClean="0"/>
              <a:t>MB of 5.8 GB (treat) 6.6 GB (control)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ChIP-Seq </a:t>
            </a:r>
            <a:r>
              <a:rPr lang="en-US" dirty="0" smtClean="0"/>
              <a:t>Pipeline : Scalability, Extensibility, and Flexibility and Type II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685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381000" y="35954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  <a:t>Acknowledgements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457200" y="1807159"/>
            <a:ext cx="8229600" cy="4752953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spcBef>
                <a:spcPts val="200"/>
              </a:spcBef>
              <a:buFont typeface="Arial" charset="0"/>
              <a:buNone/>
            </a:pPr>
            <a:r>
              <a:rPr lang="en-US" sz="2900" b="1" dirty="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SAGA Team and DPA Team and the UK-EPSRC</a:t>
            </a:r>
          </a:p>
          <a:p>
            <a:pPr eaLnBrk="1" hangingPunct="1">
              <a:spcBef>
                <a:spcPts val="200"/>
              </a:spcBef>
              <a:buFont typeface="Arial" charset="0"/>
              <a:buNone/>
            </a:pPr>
            <a: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  <a:t>    (UK EPSRC: DPA, OMII-UK , OMII-UK PAL)</a:t>
            </a:r>
          </a:p>
          <a:p>
            <a:pPr eaLnBrk="1" hangingPunct="1">
              <a:spcBef>
                <a:spcPts val="200"/>
              </a:spcBef>
              <a:buFont typeface="Arial" charset="0"/>
              <a:buNone/>
            </a:pPr>
            <a:r>
              <a:rPr lang="en-US" sz="2900" b="1" dirty="0" smtClean="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People</a:t>
            </a:r>
            <a:endParaRPr lang="en-US" sz="2900" b="1" dirty="0">
              <a:solidFill>
                <a:srgbClr val="8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ts val="200"/>
              </a:spcBef>
              <a:buFont typeface="Arial" charset="0"/>
              <a:buNone/>
            </a:pPr>
            <a: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  <a:t>SAGA D&amp;D: Hartmut Kaiser, Ole Weidner, Andre Merzky</a:t>
            </a:r>
            <a:r>
              <a:rPr lang="en-US" sz="2900" dirty="0" smtClean="0"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  <a:t>Lukasz Lacinski, João Abecasis, Chris Miceli, Bety Rodriguez-Milla</a:t>
            </a:r>
          </a:p>
          <a:p>
            <a:pPr eaLnBrk="1" hangingPunct="1">
              <a:spcBef>
                <a:spcPts val="200"/>
              </a:spcBef>
              <a:buFont typeface="Arial" charset="0"/>
              <a:buNone/>
            </a:pPr>
            <a: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  <a:t>SAGA Users: Andre Luckow, Yaakoub el-Khamra, Kate Stamou, Cybertools (Abhinav Thota, Jeff, N. Kim), Owain Kenway</a:t>
            </a:r>
          </a:p>
          <a:p>
            <a:pPr eaLnBrk="1" hangingPunct="1">
              <a:spcBef>
                <a:spcPts val="200"/>
              </a:spcBef>
              <a:buFont typeface="Arial" charset="0"/>
              <a:buNone/>
            </a:pPr>
            <a: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  <a:t>Google SoC: Michael Miceli, Saurabh Sehgal, Miklos Erdelyi</a:t>
            </a:r>
          </a:p>
          <a:p>
            <a:pPr eaLnBrk="1" hangingPunct="1">
              <a:spcBef>
                <a:spcPts val="200"/>
              </a:spcBef>
              <a:buFont typeface="Arial" charset="0"/>
              <a:buNone/>
            </a:pPr>
            <a: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  <a:t>Collaborators and Contributors: Steve Fisher &amp; Group, Sylvain Renaud (JSAGA), Go Iwai &amp; Yoshiyuki Watase (KEK)</a:t>
            </a:r>
          </a:p>
          <a:p>
            <a:pPr eaLnBrk="1" hangingPunct="1">
              <a:spcBef>
                <a:spcPts val="200"/>
              </a:spcBef>
              <a:buFont typeface="Arial" charset="0"/>
              <a:buNone/>
            </a:pPr>
            <a: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  <a:t>DPA: Dan Katz, Murray Cole, Manish Parashar, Omer Rana, Jon </a:t>
            </a:r>
            <a:r>
              <a:rPr lang="en-US" sz="2900" dirty="0" smtClean="0">
                <a:latin typeface="Calibri" charset="0"/>
                <a:ea typeface="ＭＳ Ｐゴシック" charset="0"/>
                <a:cs typeface="ＭＳ Ｐゴシック" charset="0"/>
              </a:rPr>
              <a:t>Weissman</a:t>
            </a:r>
          </a:p>
          <a:p>
            <a:pPr>
              <a:spcBef>
                <a:spcPts val="200"/>
              </a:spcBef>
              <a:buNone/>
            </a:pPr>
            <a:r>
              <a:rPr lang="en-US" sz="2900" b="1" dirty="0" smtClean="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Collaboration</a:t>
            </a:r>
            <a:endParaRPr lang="en-US" sz="2900" b="1" dirty="0">
              <a:solidFill>
                <a:srgbClr val="8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ts val="200"/>
              </a:spcBef>
              <a:buFont typeface="Arial" charset="0"/>
              <a:buNone/>
            </a:pPr>
            <a:r>
              <a:rPr lang="en-US" sz="2900" dirty="0" smtClean="0">
                <a:latin typeface="Calibri" charset="0"/>
                <a:ea typeface="ＭＳ Ｐゴシック" charset="0"/>
                <a:cs typeface="ＭＳ Ｐゴシック" charset="0"/>
              </a:rPr>
              <a:t>Jong Hyun Ham (Plant Pathology and Crop Physiology, LSU) B. Glumae</a:t>
            </a:r>
          </a:p>
          <a:p>
            <a:pPr eaLnBrk="1" hangingPunct="1">
              <a:spcBef>
                <a:spcPts val="200"/>
              </a:spcBef>
              <a:buFont typeface="Arial" charset="0"/>
              <a:buNone/>
            </a:pPr>
            <a:r>
              <a:rPr lang="en-US" sz="2900" dirty="0" smtClean="0">
                <a:latin typeface="Calibri" charset="0"/>
                <a:ea typeface="ＭＳ Ｐゴシック" charset="0"/>
                <a:cs typeface="ＭＳ Ｐゴシック" charset="0"/>
              </a:rPr>
              <a:t>Tuomo Rankinen (Human Genome Lab, PBRC) Human Exome</a:t>
            </a:r>
          </a:p>
          <a:p>
            <a:pPr eaLnBrk="1" hangingPunct="1">
              <a:spcBef>
                <a:spcPts val="200"/>
              </a:spcBef>
              <a:buFont typeface="Arial" charset="0"/>
              <a:buNone/>
            </a:pPr>
            <a:r>
              <a:rPr lang="en-US" sz="2900" dirty="0" smtClean="0">
                <a:latin typeface="Calibri" charset="0"/>
                <a:ea typeface="ＭＳ Ｐゴシック" charset="0"/>
                <a:cs typeface="ＭＳ Ｐゴシック" charset="0"/>
              </a:rPr>
              <a:t>Genome Core Facility, PBRC</a:t>
            </a:r>
          </a:p>
          <a:p>
            <a:pPr>
              <a:spcBef>
                <a:spcPts val="200"/>
              </a:spcBef>
              <a:buNone/>
            </a:pPr>
            <a:r>
              <a:rPr lang="en-US" sz="2900" b="1" dirty="0" smtClean="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Support</a:t>
            </a:r>
          </a:p>
          <a:p>
            <a:pPr>
              <a:spcBef>
                <a:spcPts val="200"/>
              </a:spcBef>
              <a:buNone/>
            </a:pPr>
            <a:r>
              <a:rPr lang="en-US" sz="2900" dirty="0" smtClean="0">
                <a:latin typeface="Calibri" charset="0"/>
                <a:ea typeface="ＭＳ Ｐゴシック" charset="0"/>
                <a:cs typeface="ＭＳ Ｐゴシック" charset="0"/>
              </a:rPr>
              <a:t>Louisiana Biomedical Research Network (LBRN)</a:t>
            </a:r>
            <a:endParaRPr lang="en-US" sz="2000" dirty="0" smtClean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8612" name="Picture 4" descr="omii_logo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0232" y="1807159"/>
            <a:ext cx="6223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08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b="1" dirty="0" smtClean="0"/>
              <a:t>Introduction : Dynamic Application Runtime Environment (DARE) Framework</a:t>
            </a:r>
            <a:r>
              <a:rPr lang="en-US" sz="2800" b="1" dirty="0"/>
              <a:t> </a:t>
            </a:r>
            <a:r>
              <a:rPr lang="en-US" sz="2800" b="1" dirty="0" smtClean="0"/>
              <a:t>and DARE-NGS Gateway Development (Shantenu Jha)</a:t>
            </a:r>
            <a:endParaRPr lang="en-US" sz="2800" b="1" dirty="0"/>
          </a:p>
          <a:p>
            <a:r>
              <a:rPr lang="en-US" sz="2800" b="1" dirty="0" smtClean="0"/>
              <a:t>DARE-NGS : Scientific Collaborative Development  (Chris </a:t>
            </a:r>
            <a:r>
              <a:rPr lang="en-US" sz="2800" b="1" dirty="0" err="1" smtClean="0"/>
              <a:t>Gissendanner</a:t>
            </a:r>
            <a:r>
              <a:rPr lang="en-US" sz="2800" b="1" dirty="0" smtClean="0"/>
              <a:t>)</a:t>
            </a:r>
          </a:p>
          <a:p>
            <a:r>
              <a:rPr lang="en-US" sz="2800" b="1" dirty="0" smtClean="0"/>
              <a:t>DARE-NGS : Demo (Sharath Maddineni)</a:t>
            </a:r>
          </a:p>
          <a:p>
            <a:r>
              <a:rPr lang="en-US" sz="2800" b="1" dirty="0" smtClean="0"/>
              <a:t>DARE-NGS :  Present and Future (Joohyun Kim and Shantenu Jha)</a:t>
            </a:r>
            <a:endParaRPr lang="en-US" sz="18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364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DARE-NGS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DARE-NGS : Gateway for NGS Data Analytics and Downstream Analyses on Scalable Distributed HPC and Clouds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Emerging Computational Methods in Life Sciences Workshop at HPDC11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Teragrid/Blue Waters Symposium on Data-Intensive Analysis, Analytics, and Informatics (April 2011, Pittsburgh)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Teragrid11 </a:t>
            </a:r>
            <a:r>
              <a:rPr lang="en-US" dirty="0" smtClean="0">
                <a:latin typeface="Times New Roman"/>
                <a:cs typeface="Times New Roman"/>
              </a:rPr>
              <a:t>workshop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Submitted to Concurrency and Computation : Practice and Experience (CCPE)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dirty="0" err="1">
                <a:latin typeface="Times New Roman"/>
                <a:cs typeface="Times New Roman"/>
              </a:rPr>
              <a:t>d</a:t>
            </a:r>
            <a:r>
              <a:rPr lang="en-US" dirty="0" err="1" smtClean="0">
                <a:latin typeface="Times New Roman"/>
                <a:cs typeface="Times New Roman"/>
              </a:rPr>
              <a:t>are.cct.lsu.edu</a:t>
            </a:r>
            <a:r>
              <a:rPr lang="en-US" dirty="0" smtClean="0">
                <a:latin typeface="Times New Roman"/>
                <a:cs typeface="Times New Roman"/>
              </a:rPr>
              <a:t>  : Production service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dirty="0" err="1">
                <a:latin typeface="Times New Roman"/>
                <a:cs typeface="Times New Roman"/>
              </a:rPr>
              <a:t>c</a:t>
            </a:r>
            <a:r>
              <a:rPr lang="en-US" dirty="0" err="1" smtClean="0">
                <a:latin typeface="Times New Roman"/>
                <a:cs typeface="Times New Roman"/>
              </a:rPr>
              <a:t>yder.cct.lsu.edu</a:t>
            </a:r>
            <a:r>
              <a:rPr lang="en-US" dirty="0" smtClean="0">
                <a:latin typeface="Times New Roman"/>
                <a:cs typeface="Times New Roman"/>
              </a:rPr>
              <a:t> : Development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Compute resources : QB and LONI clusters, Ranger, </a:t>
            </a:r>
            <a:r>
              <a:rPr lang="en-US" dirty="0" err="1" smtClean="0">
                <a:latin typeface="Times New Roman"/>
                <a:cs typeface="Times New Roman"/>
              </a:rPr>
              <a:t>Futuregrid</a:t>
            </a:r>
            <a:r>
              <a:rPr lang="en-US" dirty="0" smtClean="0">
                <a:latin typeface="Times New Roman"/>
                <a:cs typeface="Times New Roman"/>
              </a:rPr>
              <a:t> (Cloud), Amazon Cloud, and </a:t>
            </a:r>
            <a:r>
              <a:rPr lang="en-US" dirty="0">
                <a:latin typeface="Times New Roman"/>
                <a:cs typeface="Times New Roman"/>
              </a:rPr>
              <a:t>C</a:t>
            </a:r>
            <a:r>
              <a:rPr lang="en-US" dirty="0" smtClean="0">
                <a:latin typeface="Times New Roman"/>
                <a:cs typeface="Times New Roman"/>
              </a:rPr>
              <a:t>ampus Cluster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Server Deployment using virtualization 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36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1024990"/>
            <a:ext cx="9143999" cy="792651"/>
          </a:xfrm>
        </p:spPr>
        <p:txBody>
          <a:bodyPr>
            <a:normAutofit fontScale="90000"/>
          </a:bodyPr>
          <a:lstStyle/>
          <a:p>
            <a:r>
              <a:rPr lang="en-US" dirty="0"/>
              <a:t>Next-Generation DNA Sequencing (NGS) and Its Impact on Life </a:t>
            </a:r>
            <a:r>
              <a:rPr lang="en-US" dirty="0" smtClean="0"/>
              <a:t>Sciences and Biomedical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buSzPct val="100000"/>
              <a:buFont typeface="Wingdings" charset="2"/>
              <a:buChar char="q"/>
            </a:pPr>
            <a:r>
              <a:rPr lang="en-US" sz="2600" dirty="0" smtClean="0">
                <a:latin typeface="Arial"/>
                <a:cs typeface="Arial"/>
              </a:rPr>
              <a:t>Unprecedented novel opportunities for life sciences/biomedical research</a:t>
            </a:r>
          </a:p>
          <a:p>
            <a:pPr>
              <a:lnSpc>
                <a:spcPct val="150000"/>
              </a:lnSpc>
              <a:buClr>
                <a:srgbClr val="FF0000"/>
              </a:buClr>
              <a:buSzPct val="100000"/>
              <a:buFont typeface="Wingdings" charset="2"/>
              <a:buChar char="q"/>
            </a:pPr>
            <a:r>
              <a:rPr lang="en-US" sz="2600" dirty="0" smtClean="0">
                <a:latin typeface="Arial"/>
                <a:cs typeface="Arial"/>
              </a:rPr>
              <a:t>High-throughput DNA sequencing  </a:t>
            </a:r>
          </a:p>
          <a:p>
            <a:pPr>
              <a:lnSpc>
                <a:spcPct val="150000"/>
              </a:lnSpc>
              <a:buClr>
                <a:srgbClr val="FF0000"/>
              </a:buClr>
              <a:buSzPct val="100000"/>
              <a:buFont typeface="Wingdings" charset="2"/>
              <a:buChar char="q"/>
            </a:pPr>
            <a:r>
              <a:rPr lang="en-US" sz="2600" dirty="0" smtClean="0">
                <a:latin typeface="Arial"/>
                <a:cs typeface="Arial"/>
              </a:rPr>
              <a:t>Significant roles of computation (algorithm, methods, implementation, and infrastructure)</a:t>
            </a:r>
            <a:endParaRPr lang="en-US" sz="2400" dirty="0" smtClean="0">
              <a:latin typeface="Arial"/>
              <a:cs typeface="Arial"/>
            </a:endParaRPr>
          </a:p>
          <a:p>
            <a:pPr lvl="1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100000"/>
              <a:buFont typeface="Courier New"/>
              <a:buChar char="o"/>
            </a:pPr>
            <a:r>
              <a:rPr lang="en-US" sz="2400" dirty="0">
                <a:latin typeface="Arial"/>
                <a:cs typeface="Arial"/>
              </a:rPr>
              <a:t>P</a:t>
            </a:r>
            <a:r>
              <a:rPr lang="en-US" sz="2400" dirty="0" smtClean="0">
                <a:latin typeface="Arial"/>
                <a:cs typeface="Arial"/>
              </a:rPr>
              <a:t>aradigm shift in computational biology touting the importance of the utilization of distributed </a:t>
            </a:r>
            <a:r>
              <a:rPr lang="en-US" sz="2400" smtClean="0">
                <a:latin typeface="Arial"/>
                <a:cs typeface="Arial"/>
              </a:rPr>
              <a:t>High Performance Computing (HPC) 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1724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</a:t>
            </a:r>
            <a:r>
              <a:rPr lang="en-US" dirty="0" smtClean="0"/>
              <a:t>o </a:t>
            </a:r>
            <a:r>
              <a:rPr lang="en-US" dirty="0" smtClean="0"/>
              <a:t>we need HPDC and </a:t>
            </a:r>
            <a:r>
              <a:rPr lang="en-US" dirty="0" smtClean="0"/>
              <a:t>Gateways</a:t>
            </a:r>
            <a:r>
              <a:rPr lang="en-US" dirty="0" smtClean="0">
                <a:latin typeface="Abadi MT Condensed Light"/>
                <a:cs typeface="Abadi MT Condensed Light"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Observation I</a:t>
            </a:r>
          </a:p>
          <a:p>
            <a:pPr marL="0" indent="0">
              <a:buNone/>
            </a:pP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U</a:t>
            </a:r>
            <a:r>
              <a:rPr lang="en-US" dirty="0" smtClean="0"/>
              <a:t>sing local compute resources and data storage is too limited.</a:t>
            </a:r>
          </a:p>
          <a:p>
            <a:r>
              <a:rPr lang="en-US" dirty="0" smtClean="0"/>
              <a:t>Observation II</a:t>
            </a:r>
          </a:p>
          <a:p>
            <a:pPr marL="0" indent="0">
              <a:buNone/>
            </a:pP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Using Supercomputers or HPC resources is difficult and complex.</a:t>
            </a:r>
          </a:p>
          <a:p>
            <a:r>
              <a:rPr lang="en-US" dirty="0" smtClean="0"/>
              <a:t>Our Solution</a:t>
            </a:r>
          </a:p>
          <a:p>
            <a:pPr marL="0" indent="0">
              <a:buNone/>
            </a:pP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Hiding </a:t>
            </a:r>
            <a:r>
              <a:rPr lang="en-US" dirty="0"/>
              <a:t>t</a:t>
            </a:r>
            <a:r>
              <a:rPr lang="en-US" dirty="0" smtClean="0"/>
              <a:t>he complexity of using distributed HPC resources and emerging cloud environment.   Therefore we propose </a:t>
            </a:r>
            <a:r>
              <a:rPr lang="en-US" dirty="0" smtClean="0"/>
              <a:t>Gateways.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4990"/>
            <a:ext cx="8913813" cy="11164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/>
                <a:cs typeface="Arial"/>
              </a:rPr>
              <a:t>DARE-NGS : Cyberinfrastructure powered by Science-backed, Scalable Distributed Infrastructure, and Dynamic Application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22" name="Picture 21" descr="dare-ngs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553" y="4270896"/>
            <a:ext cx="1480128" cy="1119510"/>
          </a:xfrm>
          <a:prstGeom prst="rect">
            <a:avLst/>
          </a:prstGeom>
        </p:spPr>
      </p:pic>
      <p:pic>
        <p:nvPicPr>
          <p:cNvPr id="3" name="Picture 2" descr="screenshot_bioport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85" y="2446055"/>
            <a:ext cx="1207253" cy="10017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61291" y="5434584"/>
            <a:ext cx="389263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DARE-NGS : </a:t>
            </a:r>
            <a:r>
              <a:rPr lang="en-US" dirty="0" err="1" smtClean="0"/>
              <a:t>http:dare.cct.lsu.edu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36065" y="3340317"/>
            <a:ext cx="362122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LBRN Home page : </a:t>
            </a:r>
            <a:r>
              <a:rPr lang="en-US" dirty="0" err="1" smtClean="0"/>
              <a:t>lbrn.lsu.edu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0662" y="3508867"/>
            <a:ext cx="28260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Bioport</a:t>
            </a:r>
            <a:r>
              <a:rPr lang="en-US" dirty="0" smtClean="0"/>
              <a:t> : </a:t>
            </a:r>
            <a:r>
              <a:rPr lang="en-US" dirty="0" err="1" smtClean="0"/>
              <a:t>bioport.lsu.edu</a:t>
            </a:r>
            <a:endParaRPr lang="en-US" dirty="0"/>
          </a:p>
        </p:txBody>
      </p:sp>
      <p:pic>
        <p:nvPicPr>
          <p:cNvPr id="6" name="Picture 5" descr="lbrn-home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941" y="2446055"/>
            <a:ext cx="1450830" cy="817099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V="1">
            <a:off x="5729305" y="3878200"/>
            <a:ext cx="472521" cy="581808"/>
          </a:xfrm>
          <a:prstGeom prst="straightConnector1">
            <a:avLst/>
          </a:prstGeom>
          <a:ln w="76200" cmpd="sng">
            <a:solidFill>
              <a:srgbClr val="800000"/>
            </a:solidFill>
            <a:headEnd type="triangle"/>
            <a:tailEnd type="non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2761291" y="3989813"/>
            <a:ext cx="767843" cy="470195"/>
          </a:xfrm>
          <a:prstGeom prst="straightConnector1">
            <a:avLst/>
          </a:prstGeom>
          <a:ln w="76200" cmpd="sng">
            <a:solidFill>
              <a:srgbClr val="800000"/>
            </a:solidFill>
            <a:headEnd type="triangle"/>
            <a:tailEnd type="non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adams_p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4953" y="4686433"/>
            <a:ext cx="2433783" cy="1821452"/>
          </a:xfrm>
          <a:prstGeom prst="rect">
            <a:avLst/>
          </a:prstGeom>
        </p:spPr>
      </p:pic>
      <p:sp>
        <p:nvSpPr>
          <p:cNvPr id="12" name="Multidocument 11"/>
          <p:cNvSpPr/>
          <p:nvPr/>
        </p:nvSpPr>
        <p:spPr>
          <a:xfrm>
            <a:off x="140662" y="5050737"/>
            <a:ext cx="1749418" cy="1673770"/>
          </a:xfrm>
          <a:prstGeom prst="flowChartMulti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Genetic/Structural Databases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1890080" y="5597158"/>
            <a:ext cx="767842" cy="1"/>
          </a:xfrm>
          <a:prstGeom prst="straightConnector1">
            <a:avLst/>
          </a:prstGeom>
          <a:ln w="57150" cmpd="sng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25941" y="6385449"/>
            <a:ext cx="3623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HPC/HTC/Clouds/Campus Clusters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53290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DARE-NGS : NGS-Analytics and Downstream Analyses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748407" y="2512921"/>
            <a:ext cx="4265562" cy="5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kern="1200" dirty="0" smtClean="0"/>
              <a:t>WGS, CHIP-Seq, RNA-Seq: </a:t>
            </a:r>
            <a:endParaRPr lang="en-US" kern="1200" dirty="0" smtClean="0"/>
          </a:p>
          <a:p>
            <a:pPr algn="ctr"/>
            <a:r>
              <a:rPr lang="en-US" kern="1200" dirty="0" smtClean="0"/>
              <a:t>Billions </a:t>
            </a:r>
            <a:r>
              <a:rPr lang="en-US" kern="1200" dirty="0" smtClean="0"/>
              <a:t>Short Reads</a:t>
            </a:r>
            <a:endParaRPr lang="en-US" kern="1200" dirty="0"/>
          </a:p>
        </p:txBody>
      </p:sp>
      <p:sp>
        <p:nvSpPr>
          <p:cNvPr id="9" name="Rounded Rectangle 8"/>
          <p:cNvSpPr/>
          <p:nvPr/>
        </p:nvSpPr>
        <p:spPr>
          <a:xfrm>
            <a:off x="3009750" y="3510039"/>
            <a:ext cx="1727446" cy="5294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kern="1200" dirty="0" smtClean="0"/>
              <a:t>Mapping</a:t>
            </a:r>
            <a:endParaRPr lang="en-US" kern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4861579" y="3543114"/>
            <a:ext cx="1727446" cy="5294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kern="1200" dirty="0" smtClean="0"/>
              <a:t>De Novo Assembly</a:t>
            </a:r>
            <a:endParaRPr lang="en-US" kern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4196167" y="4613562"/>
            <a:ext cx="2392858" cy="79161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kern="1200" dirty="0" smtClean="0"/>
              <a:t>Transcriptome Analysis </a:t>
            </a:r>
          </a:p>
          <a:p>
            <a:pPr algn="ctr"/>
            <a:r>
              <a:rPr lang="en-US" sz="1600" kern="1200" dirty="0" smtClean="0"/>
              <a:t>(RNA-seq) </a:t>
            </a:r>
            <a:endParaRPr lang="en-US" sz="1600" kern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2748408" y="4603775"/>
            <a:ext cx="1323850" cy="8014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kern="1200" dirty="0" smtClean="0"/>
              <a:t>Exome Analysis</a:t>
            </a:r>
            <a:endParaRPr lang="en-US" sz="1600" kern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959806" y="4613562"/>
            <a:ext cx="1788601" cy="7916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kern="1200" dirty="0" smtClean="0"/>
              <a:t>Whole Genome Analysis (WGS)</a:t>
            </a:r>
            <a:endParaRPr lang="en-US" sz="1600" kern="1200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4588014" y="3317475"/>
            <a:ext cx="429291" cy="1555"/>
          </a:xfrm>
          <a:prstGeom prst="line">
            <a:avLst/>
          </a:prstGeom>
          <a:ln w="82550">
            <a:solidFill>
              <a:srgbClr val="008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4565944" y="4370330"/>
            <a:ext cx="429291" cy="1555"/>
          </a:xfrm>
          <a:prstGeom prst="line">
            <a:avLst/>
          </a:prstGeom>
          <a:ln w="82550">
            <a:solidFill>
              <a:srgbClr val="008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08576" y="6102470"/>
            <a:ext cx="8777681" cy="6226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kern="1200" dirty="0" smtClean="0"/>
              <a:t>Functional </a:t>
            </a:r>
            <a:r>
              <a:rPr lang="en-US" sz="1600" dirty="0" smtClean="0"/>
              <a:t>Genomics</a:t>
            </a:r>
            <a:r>
              <a:rPr lang="en-US" sz="1600" kern="1200" dirty="0" smtClean="0"/>
              <a:t>, Gene Regulation, Pathway </a:t>
            </a:r>
            <a:r>
              <a:rPr lang="en-US" sz="1600" kern="1200" dirty="0" smtClean="0"/>
              <a:t>Analysis – Cell Development &amp; Differentiation, Host-Pathogen interaction, Biomedical research </a:t>
            </a:r>
            <a:endParaRPr lang="en-US" sz="1600" kern="12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793299" y="5449482"/>
            <a:ext cx="8583" cy="590726"/>
          </a:xfrm>
          <a:prstGeom prst="line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308880" y="1936172"/>
            <a:ext cx="8547250" cy="4937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kern="1200" dirty="0" smtClean="0"/>
              <a:t>Overview - Computational/Bioinformatics Strategies for Genomic Data Analysis</a:t>
            </a:r>
            <a:endParaRPr lang="en-US" sz="2000" kern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6703877" y="4615330"/>
            <a:ext cx="2347591" cy="92275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Genome-wide DNA-protein interactions</a:t>
            </a:r>
            <a:r>
              <a:rPr lang="en-US" sz="1600" kern="1200" dirty="0" smtClean="0"/>
              <a:t> </a:t>
            </a:r>
          </a:p>
          <a:p>
            <a:pPr algn="ctr"/>
            <a:r>
              <a:rPr lang="en-US" sz="1600" kern="1200" dirty="0" smtClean="0"/>
              <a:t>(</a:t>
            </a:r>
            <a:r>
              <a:rPr lang="en-US" sz="1600" dirty="0" smtClean="0"/>
              <a:t>ChIP</a:t>
            </a:r>
            <a:r>
              <a:rPr lang="en-US" sz="1600" kern="1200" dirty="0" smtClean="0"/>
              <a:t>-seq) </a:t>
            </a:r>
            <a:endParaRPr lang="en-US" sz="1600" kern="1200" dirty="0"/>
          </a:p>
        </p:txBody>
      </p:sp>
    </p:spTree>
    <p:extLst>
      <p:ext uri="{BB962C8B-B14F-4D97-AF65-F5344CB8AC3E}">
        <p14:creationId xmlns:p14="http://schemas.microsoft.com/office/powerpoint/2010/main" val="450131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71" y="1024990"/>
            <a:ext cx="8913813" cy="792651"/>
          </a:xfrm>
        </p:spPr>
        <p:txBody>
          <a:bodyPr>
            <a:normAutofit fontScale="90000"/>
          </a:bodyPr>
          <a:lstStyle/>
          <a:p>
            <a:r>
              <a:rPr lang="en-US" dirty="0"/>
              <a:t>DARE-NGS : </a:t>
            </a:r>
            <a:r>
              <a:rPr lang="en-US" dirty="0" smtClean="0"/>
              <a:t>Scientific </a:t>
            </a:r>
            <a:r>
              <a:rPr lang="en-US" dirty="0" smtClean="0"/>
              <a:t>Collaborative Development</a:t>
            </a:r>
            <a:endParaRPr lang="en-US" dirty="0"/>
          </a:p>
        </p:txBody>
      </p:sp>
      <p:pic>
        <p:nvPicPr>
          <p:cNvPr id="3" name="Picture 2" descr="NGS-pic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140" y="1956313"/>
            <a:ext cx="2581399" cy="1411019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3930504" y="3496512"/>
            <a:ext cx="429094" cy="153945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79686" y="5166053"/>
            <a:ext cx="628278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60066"/>
                </a:solidFill>
              </a:rPr>
              <a:t>DARE-NGS : NGS Data Analysis Gateway Development</a:t>
            </a:r>
            <a:endParaRPr lang="en-US" b="1" dirty="0">
              <a:solidFill>
                <a:srgbClr val="660066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74049" y="3858442"/>
            <a:ext cx="8739765" cy="2661365"/>
            <a:chOff x="174049" y="3947050"/>
            <a:chExt cx="8739765" cy="2661365"/>
          </a:xfrm>
        </p:grpSpPr>
        <p:sp>
          <p:nvSpPr>
            <p:cNvPr id="14" name="Title 1"/>
            <p:cNvSpPr txBox="1">
              <a:spLocks/>
            </p:cNvSpPr>
            <p:nvPr/>
          </p:nvSpPr>
          <p:spPr>
            <a:xfrm>
              <a:off x="5390356" y="3947050"/>
              <a:ext cx="3523458" cy="753000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 fontScale="77500" lnSpcReduction="20000"/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000000"/>
                  </a:solidFill>
                </a:rPr>
                <a:t>RNA-Seq : Transcriptome </a:t>
              </a:r>
              <a:r>
                <a:rPr lang="en-US" sz="2000" dirty="0" smtClean="0">
                  <a:solidFill>
                    <a:srgbClr val="000000"/>
                  </a:solidFill>
                </a:rPr>
                <a:t>Analysis of </a:t>
              </a:r>
              <a:r>
                <a:rPr lang="en-US" sz="2000" dirty="0" err="1" smtClean="0">
                  <a:solidFill>
                    <a:srgbClr val="000000"/>
                  </a:solidFill>
                </a:rPr>
                <a:t>Burkitt’s</a:t>
              </a:r>
              <a:r>
                <a:rPr lang="en-US" sz="2000" dirty="0" smtClean="0">
                  <a:solidFill>
                    <a:srgbClr val="000000"/>
                  </a:solidFill>
                </a:rPr>
                <a:t> Lymphoma cells and </a:t>
              </a:r>
              <a:r>
                <a:rPr lang="en-US" sz="2000" dirty="0" err="1" smtClean="0">
                  <a:solidFill>
                    <a:srgbClr val="000000"/>
                  </a:solidFill>
                </a:rPr>
                <a:t>lincRNAs</a:t>
              </a:r>
              <a:r>
                <a:rPr lang="en-US" sz="2000" dirty="0" smtClean="0">
                  <a:solidFill>
                    <a:srgbClr val="000000"/>
                  </a:solidFill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</a:rPr>
                <a:t>Discovery (Tulane U)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482912" y="4099954"/>
              <a:ext cx="2411273" cy="600096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 fontScale="77500" lnSpcReduction="20000"/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000000"/>
                  </a:solidFill>
                </a:rPr>
                <a:t>Exome : Large Scale Human Exome (PBRC)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21" name="Title 1"/>
            <p:cNvSpPr txBox="1">
              <a:spLocks/>
            </p:cNvSpPr>
            <p:nvPr/>
          </p:nvSpPr>
          <p:spPr>
            <a:xfrm>
              <a:off x="174049" y="6024700"/>
              <a:ext cx="2411273" cy="583715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 fontScale="62500" lnSpcReduction="20000"/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000000"/>
                  </a:solidFill>
                </a:rPr>
                <a:t>Genome-wide Transcription Factor Binding :  ULM 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22" name="Title 1"/>
            <p:cNvSpPr txBox="1">
              <a:spLocks/>
            </p:cNvSpPr>
            <p:nvPr/>
          </p:nvSpPr>
          <p:spPr>
            <a:xfrm>
              <a:off x="5903535" y="5939355"/>
              <a:ext cx="2908587" cy="636551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 fontScale="70000" lnSpcReduction="20000"/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000000"/>
                  </a:solidFill>
                </a:rPr>
                <a:t>Host-Pathogen Interaction (Rice-B. Glumae) : LSU, </a:t>
              </a:r>
              <a:r>
                <a:rPr lang="en-US" sz="2000" dirty="0" err="1" smtClean="0">
                  <a:solidFill>
                    <a:srgbClr val="000000"/>
                  </a:solidFill>
                </a:rPr>
                <a:t>AgCenter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4695668" y="4683934"/>
              <a:ext cx="694688" cy="585563"/>
            </a:xfrm>
            <a:prstGeom prst="straightConnector1">
              <a:avLst/>
            </a:prstGeom>
            <a:ln w="76200" cmpd="sng">
              <a:solidFill>
                <a:srgbClr val="800000"/>
              </a:solidFill>
              <a:headEnd type="triangle"/>
              <a:tailEnd type="triangle"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746522" y="4700050"/>
              <a:ext cx="386618" cy="554611"/>
            </a:xfrm>
            <a:prstGeom prst="straightConnector1">
              <a:avLst/>
            </a:prstGeom>
            <a:ln w="76200" cmpd="sng">
              <a:solidFill>
                <a:srgbClr val="800000"/>
              </a:solidFill>
              <a:headEnd type="triangle"/>
              <a:tailEnd type="triangle"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2726056" y="5672068"/>
              <a:ext cx="694688" cy="585563"/>
            </a:xfrm>
            <a:prstGeom prst="straightConnector1">
              <a:avLst/>
            </a:prstGeom>
            <a:ln w="76200" cmpd="sng">
              <a:solidFill>
                <a:srgbClr val="800000"/>
              </a:solidFill>
              <a:headEnd type="triangle"/>
              <a:tailEnd type="triangle"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4887318" y="5730962"/>
              <a:ext cx="827221" cy="397856"/>
            </a:xfrm>
            <a:prstGeom prst="straightConnector1">
              <a:avLst/>
            </a:prstGeom>
            <a:ln w="76200" cmpd="sng">
              <a:solidFill>
                <a:srgbClr val="800000"/>
              </a:solidFill>
              <a:headEnd type="triangle"/>
              <a:tailEnd type="triangle"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758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DARE-NGS </a:t>
            </a:r>
            <a:r>
              <a:rPr lang="en-US" dirty="0"/>
              <a:t>: Scientific Collaborative Development</a:t>
            </a:r>
            <a:endParaRPr lang="en-US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39551" y="2025623"/>
            <a:ext cx="7480737" cy="8159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</a:rPr>
              <a:t>Transcriptome Analysis of </a:t>
            </a:r>
            <a:r>
              <a:rPr lang="en-US" sz="2000" dirty="0" err="1" smtClean="0">
                <a:solidFill>
                  <a:srgbClr val="000000"/>
                </a:solidFill>
              </a:rPr>
              <a:t>Burkitt’s</a:t>
            </a:r>
            <a:r>
              <a:rPr lang="en-US" sz="2000" dirty="0" smtClean="0">
                <a:solidFill>
                  <a:srgbClr val="000000"/>
                </a:solidFill>
              </a:rPr>
              <a:t> Lymphoma cells and </a:t>
            </a:r>
            <a:r>
              <a:rPr lang="en-US" sz="2000" dirty="0" err="1" smtClean="0">
                <a:solidFill>
                  <a:srgbClr val="000000"/>
                </a:solidFill>
              </a:rPr>
              <a:t>lincRNAs</a:t>
            </a:r>
            <a:r>
              <a:rPr lang="en-US" sz="2000" dirty="0" smtClean="0">
                <a:solidFill>
                  <a:srgbClr val="000000"/>
                </a:solidFill>
              </a:rPr>
              <a:t> Discovery</a:t>
            </a: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0000"/>
                </a:solidFill>
              </a:rPr>
              <a:t>PI : Erik </a:t>
            </a:r>
            <a:r>
              <a:rPr lang="en-US" sz="2000" dirty="0" err="1">
                <a:solidFill>
                  <a:srgbClr val="000000"/>
                </a:solidFill>
              </a:rPr>
              <a:t>Flamington</a:t>
            </a:r>
            <a:r>
              <a:rPr lang="en-US" sz="2000" dirty="0">
                <a:solidFill>
                  <a:srgbClr val="000000"/>
                </a:solidFill>
              </a:rPr>
              <a:t> (Tulane U)/Carl (Tulane GCF)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</a:rPr>
              <a:t>Focus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: </a:t>
            </a:r>
            <a:r>
              <a:rPr lang="en-US" sz="2000" dirty="0" smtClean="0">
                <a:solidFill>
                  <a:srgbClr val="000000"/>
                </a:solidFill>
              </a:rPr>
              <a:t>RNA-Seq using </a:t>
            </a:r>
            <a:r>
              <a:rPr lang="en-US" sz="2000" dirty="0" err="1" smtClean="0">
                <a:solidFill>
                  <a:srgbClr val="000000"/>
                </a:solidFill>
              </a:rPr>
              <a:t>Tophat</a:t>
            </a:r>
            <a:r>
              <a:rPr lang="en-US" sz="2000" dirty="0" smtClean="0">
                <a:solidFill>
                  <a:srgbClr val="000000"/>
                </a:solidFill>
              </a:rPr>
              <a:t>/Cufflink, </a:t>
            </a:r>
            <a:r>
              <a:rPr lang="en-US" sz="2000" dirty="0" err="1" smtClean="0">
                <a:solidFill>
                  <a:srgbClr val="000000"/>
                </a:solidFill>
              </a:rPr>
              <a:t>Tophat</a:t>
            </a:r>
            <a:r>
              <a:rPr lang="en-US" sz="2000" dirty="0" smtClean="0">
                <a:solidFill>
                  <a:srgbClr val="000000"/>
                </a:solidFill>
              </a:rPr>
              <a:t>-fusion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39551" y="3025513"/>
            <a:ext cx="7480737" cy="8292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</a:rPr>
              <a:t>Exome Analysis</a:t>
            </a: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0000"/>
                </a:solidFill>
              </a:rPr>
              <a:t>PI : Tuomo Rankinen (HGL, PBRC)/PBRC GCF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</a:rPr>
              <a:t>Focus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: Large </a:t>
            </a:r>
            <a:r>
              <a:rPr lang="en-US" sz="2000" dirty="0" smtClean="0">
                <a:solidFill>
                  <a:srgbClr val="000000"/>
                </a:solidFill>
              </a:rPr>
              <a:t>Scale </a:t>
            </a:r>
            <a:r>
              <a:rPr lang="en-US" sz="2000" dirty="0">
                <a:solidFill>
                  <a:srgbClr val="000000"/>
                </a:solidFill>
              </a:rPr>
              <a:t>M</a:t>
            </a:r>
            <a:r>
              <a:rPr lang="en-US" sz="2000" dirty="0" smtClean="0">
                <a:solidFill>
                  <a:srgbClr val="000000"/>
                </a:solidFill>
              </a:rPr>
              <a:t>apping </a:t>
            </a:r>
            <a:r>
              <a:rPr lang="en-US" sz="2000" dirty="0">
                <a:solidFill>
                  <a:srgbClr val="000000"/>
                </a:solidFill>
              </a:rPr>
              <a:t>and </a:t>
            </a:r>
            <a:r>
              <a:rPr lang="en-US" sz="2000" dirty="0" smtClean="0">
                <a:solidFill>
                  <a:srgbClr val="000000"/>
                </a:solidFill>
              </a:rPr>
              <a:t>Genome </a:t>
            </a:r>
            <a:r>
              <a:rPr lang="en-US" sz="2000" dirty="0">
                <a:solidFill>
                  <a:srgbClr val="000000"/>
                </a:solidFill>
              </a:rPr>
              <a:t>V</a:t>
            </a:r>
            <a:r>
              <a:rPr lang="en-US" sz="2000" dirty="0" smtClean="0">
                <a:solidFill>
                  <a:srgbClr val="000000"/>
                </a:solidFill>
              </a:rPr>
              <a:t>ariation </a:t>
            </a:r>
            <a:r>
              <a:rPr lang="en-US" sz="2000" dirty="0">
                <a:solidFill>
                  <a:srgbClr val="000000"/>
                </a:solidFill>
              </a:rPr>
              <a:t>D</a:t>
            </a:r>
            <a:r>
              <a:rPr lang="en-US" sz="2000" dirty="0" smtClean="0">
                <a:solidFill>
                  <a:srgbClr val="000000"/>
                </a:solidFill>
              </a:rPr>
              <a:t>iscovery</a:t>
            </a:r>
            <a:r>
              <a:rPr lang="en-US" sz="2000" kern="1200" dirty="0" smtClean="0">
                <a:solidFill>
                  <a:srgbClr val="000000"/>
                </a:solidFill>
              </a:rPr>
              <a:t> </a:t>
            </a:r>
            <a:endParaRPr lang="en-US" sz="2000" kern="1200" dirty="0" smtClean="0">
              <a:solidFill>
                <a:srgbClr val="000000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39551" y="3992106"/>
            <a:ext cx="7480737" cy="829219"/>
          </a:xfrm>
          <a:prstGeom prst="rect">
            <a:avLst/>
          </a:prstGeom>
          <a:solidFill>
            <a:srgbClr val="CBE6F9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kern="1200" dirty="0" smtClean="0">
                <a:solidFill>
                  <a:srgbClr val="000000"/>
                </a:solidFill>
              </a:rPr>
              <a:t>Genome-wide (C. </a:t>
            </a:r>
            <a:r>
              <a:rPr lang="en-US" sz="2000" kern="1200" dirty="0" err="1" smtClean="0">
                <a:solidFill>
                  <a:srgbClr val="000000"/>
                </a:solidFill>
              </a:rPr>
              <a:t>elegans</a:t>
            </a:r>
            <a:r>
              <a:rPr lang="en-US" sz="2000" kern="1200" dirty="0" smtClean="0">
                <a:solidFill>
                  <a:srgbClr val="000000"/>
                </a:solidFill>
              </a:rPr>
              <a:t>) </a:t>
            </a:r>
            <a:r>
              <a:rPr lang="en-US" sz="2000" dirty="0">
                <a:solidFill>
                  <a:srgbClr val="000000"/>
                </a:solidFill>
              </a:rPr>
              <a:t>T</a:t>
            </a:r>
            <a:r>
              <a:rPr lang="en-US" sz="2000" kern="1200" dirty="0" smtClean="0">
                <a:solidFill>
                  <a:srgbClr val="000000"/>
                </a:solidFill>
              </a:rPr>
              <a:t>ranscription </a:t>
            </a:r>
            <a:r>
              <a:rPr lang="en-US" sz="2000" dirty="0">
                <a:solidFill>
                  <a:srgbClr val="000000"/>
                </a:solidFill>
              </a:rPr>
              <a:t>F</a:t>
            </a:r>
            <a:r>
              <a:rPr lang="en-US" sz="2000" kern="1200" dirty="0" smtClean="0">
                <a:solidFill>
                  <a:srgbClr val="000000"/>
                </a:solidFill>
              </a:rPr>
              <a:t>actor (NHR-6) Binding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</a:rPr>
              <a:t>PI : Chris </a:t>
            </a:r>
            <a:r>
              <a:rPr lang="en-US" sz="2000" dirty="0" err="1" smtClean="0">
                <a:solidFill>
                  <a:srgbClr val="000000"/>
                </a:solidFill>
              </a:rPr>
              <a:t>Gissendanner</a:t>
            </a:r>
            <a:r>
              <a:rPr lang="en-US" sz="2000" dirty="0" smtClean="0">
                <a:solidFill>
                  <a:srgbClr val="000000"/>
                </a:solidFill>
              </a:rPr>
              <a:t> (ULM)  (LBRN PI)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</a:rPr>
              <a:t>Focus</a:t>
            </a:r>
            <a:r>
              <a:rPr lang="en-US" sz="2000" kern="1200" dirty="0" smtClean="0">
                <a:solidFill>
                  <a:srgbClr val="000000"/>
                </a:solidFill>
              </a:rPr>
              <a:t> </a:t>
            </a:r>
            <a:r>
              <a:rPr lang="en-US" sz="2000" kern="1200" dirty="0" smtClean="0">
                <a:solidFill>
                  <a:srgbClr val="000000"/>
                </a:solidFill>
              </a:rPr>
              <a:t>: ChIP-seq </a:t>
            </a:r>
            <a:r>
              <a:rPr lang="en-US" sz="2000" dirty="0">
                <a:solidFill>
                  <a:srgbClr val="000000"/>
                </a:solidFill>
              </a:rPr>
              <a:t>P</a:t>
            </a:r>
            <a:r>
              <a:rPr lang="en-US" sz="2000" kern="1200" dirty="0" smtClean="0">
                <a:solidFill>
                  <a:srgbClr val="000000"/>
                </a:solidFill>
              </a:rPr>
              <a:t>ipeline </a:t>
            </a:r>
            <a:r>
              <a:rPr lang="en-US" sz="2000" dirty="0">
                <a:solidFill>
                  <a:srgbClr val="000000"/>
                </a:solidFill>
              </a:rPr>
              <a:t>D</a:t>
            </a:r>
            <a:r>
              <a:rPr lang="en-US" sz="2000" kern="1200" dirty="0" smtClean="0">
                <a:solidFill>
                  <a:srgbClr val="000000"/>
                </a:solidFill>
              </a:rPr>
              <a:t>evelopment</a:t>
            </a:r>
            <a:endParaRPr lang="en-US" sz="2000" kern="1200" dirty="0" smtClean="0">
              <a:solidFill>
                <a:srgbClr val="000000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39551" y="4939596"/>
            <a:ext cx="7480737" cy="1218759"/>
          </a:xfrm>
          <a:prstGeom prst="rect">
            <a:avLst/>
          </a:prstGeom>
          <a:solidFill>
            <a:srgbClr val="CBE6F9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</a:rPr>
              <a:t>Rice-B.Glumae (Host-Pathogen)</a:t>
            </a:r>
          </a:p>
          <a:p>
            <a:pPr marL="342900" indent="-342900">
              <a:buFontTx/>
              <a:buChar char="-"/>
            </a:pPr>
            <a:r>
              <a:rPr lang="en-US" sz="2000" kern="1200" dirty="0" smtClean="0">
                <a:solidFill>
                  <a:srgbClr val="000000"/>
                </a:solidFill>
              </a:rPr>
              <a:t>PI : Jong-</a:t>
            </a:r>
            <a:r>
              <a:rPr lang="en-US" sz="2000" kern="1200" dirty="0" err="1" smtClean="0">
                <a:solidFill>
                  <a:srgbClr val="000000"/>
                </a:solidFill>
              </a:rPr>
              <a:t>hyun</a:t>
            </a:r>
            <a:r>
              <a:rPr lang="en-US" sz="2000" kern="1200" dirty="0" smtClean="0">
                <a:solidFill>
                  <a:srgbClr val="000000"/>
                </a:solidFill>
              </a:rPr>
              <a:t> Ham (</a:t>
            </a:r>
            <a:r>
              <a:rPr lang="en-US" sz="2000" kern="1200" dirty="0" err="1" smtClean="0">
                <a:solidFill>
                  <a:srgbClr val="000000"/>
                </a:solidFill>
              </a:rPr>
              <a:t>AgCener</a:t>
            </a:r>
            <a:r>
              <a:rPr lang="en-US" sz="2000" kern="1200" dirty="0" smtClean="0">
                <a:solidFill>
                  <a:srgbClr val="000000"/>
                </a:solidFill>
              </a:rPr>
              <a:t>, LSU)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</a:rPr>
              <a:t>Focus</a:t>
            </a:r>
            <a:r>
              <a:rPr lang="en-US" sz="2000" kern="1200" dirty="0" smtClean="0">
                <a:solidFill>
                  <a:srgbClr val="000000"/>
                </a:solidFill>
              </a:rPr>
              <a:t> </a:t>
            </a:r>
            <a:r>
              <a:rPr lang="en-US" sz="2000" kern="1200" dirty="0" smtClean="0">
                <a:solidFill>
                  <a:srgbClr val="000000"/>
                </a:solidFill>
              </a:rPr>
              <a:t>: </a:t>
            </a:r>
            <a:r>
              <a:rPr lang="en-US" sz="2000" kern="1200" dirty="0" smtClean="0">
                <a:solidFill>
                  <a:srgbClr val="000000"/>
                </a:solidFill>
              </a:rPr>
              <a:t>Host-pathogen Interaction using RNA</a:t>
            </a:r>
            <a:r>
              <a:rPr lang="en-US" sz="2000" kern="1200" dirty="0" smtClean="0">
                <a:solidFill>
                  <a:srgbClr val="000000"/>
                </a:solidFill>
              </a:rPr>
              <a:t>-Seq, </a:t>
            </a:r>
            <a:r>
              <a:rPr lang="en-US" sz="2000" kern="1200" dirty="0" smtClean="0">
                <a:solidFill>
                  <a:srgbClr val="000000"/>
                </a:solidFill>
              </a:rPr>
              <a:t>Integrative </a:t>
            </a:r>
            <a:r>
              <a:rPr lang="en-US" sz="2000" dirty="0" smtClean="0">
                <a:solidFill>
                  <a:srgbClr val="000000"/>
                </a:solidFill>
              </a:rPr>
              <a:t>Infrastructure for Drug Discovery targeting Quorum-Sensing </a:t>
            </a:r>
            <a:r>
              <a:rPr lang="en-US" sz="2000" dirty="0" smtClean="0">
                <a:solidFill>
                  <a:srgbClr val="000000"/>
                </a:solidFill>
              </a:rPr>
              <a:t>Mechanism</a:t>
            </a:r>
            <a:endParaRPr lang="en-US" sz="2000" kern="12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592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ga_them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6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2_saga_them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2_Nouvelle présentation">
  <a:themeElements>
    <a:clrScheme name="Nouvelle présentation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lnDef>
  </a:objectDefaults>
  <a:extraClrSchemeLst>
    <a:extraClrScheme>
      <a:clrScheme name="Nouvelle présentation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7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8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9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ouvelle présentation">
  <a:themeElements>
    <a:clrScheme name="Nouvelle présentation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lnDef>
  </a:objectDefaults>
  <a:extraClrSchemeLst>
    <a:extraClrScheme>
      <a:clrScheme name="Nouvelle présentation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_saga_them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1_Nouvelle présentation">
  <a:themeElements>
    <a:clrScheme name="Nouvelle présentation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lnDef>
  </a:objectDefaults>
  <a:extraClrSchemeLst>
    <a:extraClrScheme>
      <a:clrScheme name="Nouvelle présentation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5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saga_theme.thmx</Template>
  <TotalTime>42296</TotalTime>
  <Words>1192</Words>
  <Application>Microsoft Macintosh PowerPoint</Application>
  <PresentationFormat>On-screen Show (4:3)</PresentationFormat>
  <Paragraphs>158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15</vt:i4>
      </vt:variant>
      <vt:variant>
        <vt:lpstr>Slide Titles</vt:lpstr>
      </vt:variant>
      <vt:variant>
        <vt:i4>13</vt:i4>
      </vt:variant>
    </vt:vector>
  </HeadingPairs>
  <TitlesOfParts>
    <vt:vector size="28" baseType="lpstr">
      <vt:lpstr>saga_theme</vt:lpstr>
      <vt:lpstr>Nouvelle présentation</vt:lpstr>
      <vt:lpstr>1_Perspective</vt:lpstr>
      <vt:lpstr>2_Perspective</vt:lpstr>
      <vt:lpstr>4_Perspective</vt:lpstr>
      <vt:lpstr>1_saga_theme</vt:lpstr>
      <vt:lpstr>1_Nouvelle présentation</vt:lpstr>
      <vt:lpstr>3_Perspective</vt:lpstr>
      <vt:lpstr>5_Perspective</vt:lpstr>
      <vt:lpstr>6_Perspective</vt:lpstr>
      <vt:lpstr>2_saga_theme</vt:lpstr>
      <vt:lpstr>2_Nouvelle présentation</vt:lpstr>
      <vt:lpstr>7_Perspective</vt:lpstr>
      <vt:lpstr>8_Perspective</vt:lpstr>
      <vt:lpstr>9_Perspective</vt:lpstr>
      <vt:lpstr>   Joohyun Kim, Sharath Maddineni, Shantenu Jha, Center for Computation and Technology (CCT) Louisiana State University  Christopher Gissendanner Department of Biology University of Louisiana at Monroe</vt:lpstr>
      <vt:lpstr>Content</vt:lpstr>
      <vt:lpstr>DARE-NGS</vt:lpstr>
      <vt:lpstr>Next-Generation DNA Sequencing (NGS) and Its Impact on Life Sciences and Biomedical Research</vt:lpstr>
      <vt:lpstr>Do we need HPDC and Gateways?</vt:lpstr>
      <vt:lpstr>DARE-NGS : Cyberinfrastructure powered by Science-backed, Scalable Distributed Infrastructure, and Dynamic Application</vt:lpstr>
      <vt:lpstr>DARE-NGS : NGS-Analytics and Downstream Analyses</vt:lpstr>
      <vt:lpstr>DARE-NGS : Scientific Collaborative Development</vt:lpstr>
      <vt:lpstr>DARE-NGS : Scientific Collaborative Development</vt:lpstr>
      <vt:lpstr>DARE-NGS : Powered by Dynamic Application Runtime Environment on Scalable Distributed Infrastructures</vt:lpstr>
      <vt:lpstr>Bfast  : Mapping and Type I Example</vt:lpstr>
      <vt:lpstr>ChIP-Seq Pipeline : Scalability, Extensibility, and Flexibility and Type II Example</vt:lpstr>
      <vt:lpstr>Acknowledgements</vt:lpstr>
    </vt:vector>
  </TitlesOfParts>
  <Company>LSU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DARE-NGS : Towards Extensible and Scalable NGS Analytics on the TeraGrid/XD</dc:title>
  <dc:creator>Joohyun Kim</dc:creator>
  <cp:lastModifiedBy>Joohyun Kim</cp:lastModifiedBy>
  <cp:revision>307</cp:revision>
  <dcterms:created xsi:type="dcterms:W3CDTF">2011-08-22T22:30:54Z</dcterms:created>
  <dcterms:modified xsi:type="dcterms:W3CDTF">2011-10-20T21:13:53Z</dcterms:modified>
</cp:coreProperties>
</file>