
<file path=[Content_Types].xml><?xml version="1.0" encoding="utf-8"?>
<Types xmlns="http://schemas.openxmlformats.org/package/2006/content-types">
  <Override PartName="/ppt/slides/slide18.xml" ContentType="application/vnd.openxmlformats-officedocument.presentationml.slide+xml"/>
  <Override PartName="/ppt/slideLayouts/slideLayout15.xml" ContentType="application/vnd.openxmlformats-officedocument.presentationml.slideLayout+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Default Extension="jpeg" ContentType="image/jpeg"/>
  <Override PartName="/ppt/slideMasters/slideMaster2.xml" ContentType="application/vnd.openxmlformats-officedocument.presentationml.slideMaster+xml"/>
  <Override PartName="/ppt/theme/theme6.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Default Extension="xml" ContentType="application/xml"/>
  <Override PartName="/ppt/slides/slide19.xml" ContentType="application/vnd.openxmlformats-officedocument.presentationml.slide+xml"/>
  <Override PartName="/ppt/slideLayouts/slideLayout16.xml" ContentType="application/vnd.openxmlformats-officedocument.presentationml.slideLayout+xml"/>
  <Override PartName="/ppt/tableStyles.xml" ContentType="application/vnd.openxmlformats-officedocument.presentationml.tableStyles+xml"/>
  <Override PartName="/ppt/notesSlides/notesSlide5.xml" ContentType="application/vnd.openxmlformats-officedocument.presentationml.notesSlide+xml"/>
  <Override PartName="/ppt/slides/slide15.xml" ContentType="application/vnd.openxmlformats-officedocument.presentationml.slide+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Masters/slideMaster3.xml" ContentType="application/vnd.openxmlformats-officedocument.presentationml.slideMaster+xml"/>
  <Default Extension="png" ContentType="image/png"/>
  <Override PartName="/ppt/slideLayouts/slideLayout2.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notesSlides/notesSlide6.xml" ContentType="application/vnd.openxmlformats-officedocument.presentationml.notesSlide+xml"/>
  <Override PartName="/ppt/slides/slide16.xml" ContentType="application/vnd.openxmlformats-officedocument.presentationml.slide+xml"/>
  <Override PartName="/ppt/slideLayouts/slideLayout13.xml" ContentType="application/vnd.openxmlformats-officedocument.presentationml.slideLayout+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Masters/slideMaster4.xml" ContentType="application/vnd.openxmlformats-officedocument.presentationml.slideMaster+xml"/>
  <Override PartName="/ppt/theme/theme4.xml" ContentType="application/vnd.openxmlformats-officedocument.theme+xml"/>
  <Override PartName="/ppt/slideLayouts/slideLayout3.xml" ContentType="application/vnd.openxmlformats-officedocument.presentationml.slideLayout+xml"/>
  <Default Extension="tiff" ContentType="image/tiff"/>
  <Override PartName="/ppt/slides/slide20.xml" ContentType="application/vnd.openxmlformats-officedocument.presentationml.slide+xml"/>
  <Override PartName="/ppt/slideLayouts/slideLayout18.xml" ContentType="application/vnd.openxmlformats-officedocument.presentationml.slideLayout+xml"/>
  <Override PartName="/ppt/notesSlides/notesSlide7.xml" ContentType="application/vnd.openxmlformats-officedocument.presentationml.notesSlide+xml"/>
  <Override PartName="/ppt/slides/slide17.xml" ContentType="application/vnd.openxmlformats-officedocument.presentationml.slide+xml"/>
  <Override PartName="/ppt/slideLayouts/slideLayout14.xml" ContentType="application/vnd.openxmlformats-officedocument.presentationml.slideLayout+xml"/>
  <Override PartName="/ppt/notesSlides/notesSlide3.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Masters/slideMaster5.xml" ContentType="application/vnd.openxmlformats-officedocument.presentationml.slideMaster+xml"/>
  <Override PartName="/ppt/theme/theme5.xml" ContentType="application/vnd.openxmlformats-officedocument.them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60" r:id="rId1"/>
    <p:sldMasterId id="2147483677" r:id="rId2"/>
    <p:sldMasterId id="2147483678" r:id="rId3"/>
    <p:sldMasterId id="2147483679" r:id="rId4"/>
    <p:sldMasterId id="2147483681" r:id="rId5"/>
  </p:sldMasterIdLst>
  <p:notesMasterIdLst>
    <p:notesMasterId r:id="rId26"/>
  </p:notesMasterIdLst>
  <p:sldIdLst>
    <p:sldId id="256" r:id="rId6"/>
    <p:sldId id="832" r:id="rId7"/>
    <p:sldId id="787" r:id="rId8"/>
    <p:sldId id="861" r:id="rId9"/>
    <p:sldId id="847" r:id="rId10"/>
    <p:sldId id="865" r:id="rId11"/>
    <p:sldId id="851" r:id="rId12"/>
    <p:sldId id="866" r:id="rId13"/>
    <p:sldId id="850" r:id="rId14"/>
    <p:sldId id="869" r:id="rId15"/>
    <p:sldId id="870" r:id="rId16"/>
    <p:sldId id="871" r:id="rId17"/>
    <p:sldId id="872" r:id="rId18"/>
    <p:sldId id="873" r:id="rId19"/>
    <p:sldId id="816" r:id="rId20"/>
    <p:sldId id="757" r:id="rId21"/>
    <p:sldId id="862" r:id="rId22"/>
    <p:sldId id="867" r:id="rId23"/>
    <p:sldId id="864" r:id="rId24"/>
    <p:sldId id="863"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hiddenSlides="1"/>
  <p:clrMru>
    <a:srgbClr val="323232"/>
    <a:srgbClr val="E9A400"/>
    <a:srgbClr val="42424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showComments="0">
  <p:normalViewPr showOutlineIcons="0">
    <p:restoredLeft sz="15353" autoAdjust="0"/>
    <p:restoredTop sz="97997" autoAdjust="0"/>
  </p:normalViewPr>
  <p:slideViewPr>
    <p:cSldViewPr snapToGrid="0" snapToObjects="1">
      <p:cViewPr>
        <p:scale>
          <a:sx n="100" d="100"/>
          <a:sy n="100" d="100"/>
        </p:scale>
        <p:origin x="-1136" y="-184"/>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11952"/>
    </p:cViewPr>
  </p:sorter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161E8F-4E15-A840-9658-105F9DD3DE22}" type="datetimeFigureOut">
              <a:rPr lang="en-US" smtClean="0"/>
              <a:pPr/>
              <a:t>10/22/11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44DA2A-F2F4-D74A-8AEC-1933B33E97E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Added</a:t>
            </a:r>
            <a:r>
              <a:rPr lang="en-US" baseline="0" dirty="0" smtClean="0"/>
              <a:t> slide 3</a:t>
            </a:r>
          </a:p>
          <a:p>
            <a:r>
              <a:rPr lang="en-US" baseline="0" dirty="0" smtClean="0"/>
              <a:t>I think there will not be time to focus on “assertion based” approach, </a:t>
            </a:r>
            <a:r>
              <a:rPr lang="en-US" baseline="0" dirty="0" err="1" smtClean="0"/>
              <a:t>i.e</a:t>
            </a:r>
            <a:r>
              <a:rPr lang="en-US" baseline="0" dirty="0" smtClean="0"/>
              <a:t> slides 4-7. Possibly include slide 8</a:t>
            </a:r>
            <a:endParaRPr lang="en-US" dirty="0"/>
          </a:p>
        </p:txBody>
      </p:sp>
      <p:sp>
        <p:nvSpPr>
          <p:cNvPr id="4" name="Slide Number Placeholder 3"/>
          <p:cNvSpPr>
            <a:spLocks noGrp="1"/>
          </p:cNvSpPr>
          <p:nvPr>
            <p:ph type="sldNum" sz="quarter" idx="10"/>
          </p:nvPr>
        </p:nvSpPr>
        <p:spPr/>
        <p:txBody>
          <a:bodyPr/>
          <a:lstStyle/>
          <a:p>
            <a:fld id="{D344DA2A-F2F4-D74A-8AEC-1933B33E97E0}"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Fixed the diagram.. Please</a:t>
            </a:r>
            <a:r>
              <a:rPr lang="en-US" baseline="0" dirty="0" smtClean="0"/>
              <a:t> </a:t>
            </a:r>
            <a:r>
              <a:rPr lang="en-US" dirty="0" smtClean="0"/>
              <a:t>remove next slide if you are OK</a:t>
            </a:r>
            <a:r>
              <a:rPr lang="en-US" baseline="0" dirty="0" smtClean="0"/>
              <a:t> with this</a:t>
            </a:r>
            <a:endParaRPr lang="en-US" dirty="0"/>
          </a:p>
        </p:txBody>
      </p:sp>
      <p:sp>
        <p:nvSpPr>
          <p:cNvPr id="4" name="Slide Number Placeholder 3"/>
          <p:cNvSpPr>
            <a:spLocks noGrp="1"/>
          </p:cNvSpPr>
          <p:nvPr>
            <p:ph type="sldNum" sz="quarter" idx="10"/>
          </p:nvPr>
        </p:nvSpPr>
        <p:spPr/>
        <p:txBody>
          <a:bodyPr/>
          <a:lstStyle/>
          <a:p>
            <a:fld id="{8FC6E2D0-3DA8-0A4F-9A90-3E1A8900A569}" type="slidenum">
              <a:rPr lang="en-US" smtClean="0"/>
              <a:pPr/>
              <a:t>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Fixed the diagram.. Please</a:t>
            </a:r>
            <a:r>
              <a:rPr lang="en-US" baseline="0" dirty="0" smtClean="0"/>
              <a:t> </a:t>
            </a:r>
            <a:r>
              <a:rPr lang="en-US" dirty="0" smtClean="0"/>
              <a:t>remove next slide if you are OK</a:t>
            </a:r>
            <a:r>
              <a:rPr lang="en-US" baseline="0" dirty="0" smtClean="0"/>
              <a:t> with this</a:t>
            </a:r>
            <a:endParaRPr lang="en-US" dirty="0"/>
          </a:p>
        </p:txBody>
      </p:sp>
      <p:sp>
        <p:nvSpPr>
          <p:cNvPr id="4" name="Slide Number Placeholder 3"/>
          <p:cNvSpPr>
            <a:spLocks noGrp="1"/>
          </p:cNvSpPr>
          <p:nvPr>
            <p:ph type="sldNum" sz="quarter" idx="10"/>
          </p:nvPr>
        </p:nvSpPr>
        <p:spPr/>
        <p:txBody>
          <a:bodyPr/>
          <a:lstStyle/>
          <a:p>
            <a:fld id="{8FC6E2D0-3DA8-0A4F-9A90-3E1A8900A569}" type="slidenum">
              <a:rPr lang="en-US" smtClean="0"/>
              <a:pPr/>
              <a:t>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will be very hard to read!   </a:t>
            </a:r>
            <a:endParaRPr lang="en-US" dirty="0"/>
          </a:p>
        </p:txBody>
      </p:sp>
      <p:sp>
        <p:nvSpPr>
          <p:cNvPr id="4" name="Slide Number Placeholder 3"/>
          <p:cNvSpPr>
            <a:spLocks noGrp="1"/>
          </p:cNvSpPr>
          <p:nvPr>
            <p:ph type="sldNum" sz="quarter" idx="10"/>
          </p:nvPr>
        </p:nvSpPr>
        <p:spPr/>
        <p:txBody>
          <a:bodyPr/>
          <a:lstStyle/>
          <a:p>
            <a:fld id="{8FC6E2D0-3DA8-0A4F-9A90-3E1A8900A569}" type="slidenum">
              <a:rPr lang="en-US" smtClean="0"/>
              <a:pPr/>
              <a:t>7</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SJ: Color coding is a bit misleading. D</a:t>
            </a:r>
            <a:r>
              <a:rPr lang="en-US" baseline="0" dirty="0" smtClean="0"/>
              <a:t>oes purple (right sight, lower level) </a:t>
            </a:r>
            <a:r>
              <a:rPr lang="en-US" dirty="0" smtClean="0"/>
              <a:t> represent</a:t>
            </a:r>
            <a:r>
              <a:rPr lang="en-US" baseline="0" dirty="0" smtClean="0"/>
              <a:t> analysis? If so, be sure to say so</a:t>
            </a:r>
            <a:endParaRPr lang="en-US" dirty="0"/>
          </a:p>
        </p:txBody>
      </p:sp>
      <p:sp>
        <p:nvSpPr>
          <p:cNvPr id="4" name="Slide Number Placeholder 3"/>
          <p:cNvSpPr>
            <a:spLocks noGrp="1"/>
          </p:cNvSpPr>
          <p:nvPr>
            <p:ph type="sldNum" sz="quarter" idx="10"/>
          </p:nvPr>
        </p:nvSpPr>
        <p:spPr/>
        <p:txBody>
          <a:bodyPr/>
          <a:lstStyle/>
          <a:p>
            <a:fld id="{8FC6E2D0-3DA8-0A4F-9A90-3E1A8900A569}" type="slidenum">
              <a:rPr lang="en-US" smtClean="0"/>
              <a:pPr/>
              <a:t>10</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SJ: Something more</a:t>
            </a:r>
            <a:r>
              <a:rPr lang="en-US" baseline="0" dirty="0" smtClean="0"/>
              <a:t> structured than this is preferable.  I still think this is getting too long. There will be other people talking about NGS and we will be the last</a:t>
            </a:r>
          </a:p>
          <a:p>
            <a:r>
              <a:rPr lang="en-US" baseline="0" dirty="0" smtClean="0"/>
              <a:t>To talk about NGS, so a lot of this will be covered. We should give no more than 3-5min motivation.</a:t>
            </a:r>
            <a:endParaRPr lang="en-US" dirty="0"/>
          </a:p>
        </p:txBody>
      </p:sp>
      <p:sp>
        <p:nvSpPr>
          <p:cNvPr id="4" name="Slide Number Placeholder 3"/>
          <p:cNvSpPr>
            <a:spLocks noGrp="1"/>
          </p:cNvSpPr>
          <p:nvPr>
            <p:ph type="sldNum" sz="quarter" idx="10"/>
          </p:nvPr>
        </p:nvSpPr>
        <p:spPr/>
        <p:txBody>
          <a:bodyPr/>
          <a:lstStyle/>
          <a:p>
            <a:fld id="{8FC6E2D0-3DA8-0A4F-9A90-3E1A8900A569}" type="slidenum">
              <a:rPr lang="en-US" smtClean="0"/>
              <a:pPr/>
              <a:t>11</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SJ: Something more</a:t>
            </a:r>
            <a:r>
              <a:rPr lang="en-US" baseline="0" dirty="0" smtClean="0"/>
              <a:t> structured than this is preferable.  I still think this is getting too long. There will be other people talking about NGS and we will be the last</a:t>
            </a:r>
          </a:p>
          <a:p>
            <a:r>
              <a:rPr lang="en-US" baseline="0" dirty="0" smtClean="0"/>
              <a:t>To talk about NGS, so a lot of this will be covered. We should give no more than 3-5min motivation.</a:t>
            </a:r>
            <a:endParaRPr lang="en-US" dirty="0"/>
          </a:p>
        </p:txBody>
      </p:sp>
      <p:sp>
        <p:nvSpPr>
          <p:cNvPr id="4" name="Slide Number Placeholder 3"/>
          <p:cNvSpPr>
            <a:spLocks noGrp="1"/>
          </p:cNvSpPr>
          <p:nvPr>
            <p:ph type="sldNum" sz="quarter" idx="10"/>
          </p:nvPr>
        </p:nvSpPr>
        <p:spPr/>
        <p:txBody>
          <a:bodyPr/>
          <a:lstStyle/>
          <a:p>
            <a:fld id="{8FC6E2D0-3DA8-0A4F-9A90-3E1A8900A569}" type="slidenum">
              <a:rPr lang="en-US" smtClean="0"/>
              <a:pPr/>
              <a:t>12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4.jpe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20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2" name="Title 1"/>
          <p:cNvSpPr>
            <a:spLocks noGrp="1"/>
          </p:cNvSpPr>
          <p:nvPr>
            <p:ph type="ctrTitle"/>
          </p:nvPr>
        </p:nvSpPr>
        <p:spPr>
          <a:xfrm>
            <a:off x="0" y="2157319"/>
            <a:ext cx="8915400" cy="877824"/>
          </a:xfrm>
        </p:spPr>
        <p:txBody>
          <a:bodyPr>
            <a:normAutofit/>
          </a:bodyPr>
          <a:lstStyle>
            <a:lvl1pPr>
              <a:defRPr sz="3800"/>
            </a:lvl1pPr>
          </a:lstStyle>
          <a:p>
            <a:r>
              <a:rPr lang="en-US" dirty="0" smtClean="0"/>
              <a:t>Click to edit Master title style</a:t>
            </a:r>
            <a:endParaRPr dirty="0"/>
          </a:p>
        </p:txBody>
      </p:sp>
      <p:sp>
        <p:nvSpPr>
          <p:cNvPr id="4" name="Date Placeholder 3"/>
          <p:cNvSpPr>
            <a:spLocks noGrp="1"/>
          </p:cNvSpPr>
          <p:nvPr>
            <p:ph type="dt" sz="half" idx="10"/>
          </p:nvPr>
        </p:nvSpPr>
        <p:spPr/>
        <p:txBody>
          <a:bodyPr/>
          <a:lstStyle/>
          <a:p>
            <a:fld id="{4C4AD4EB-88D0-C141-9474-CCD86A78CB94}" type="datetimeFigureOut">
              <a:rPr lang="en-US" smtClean="0"/>
              <a:pPr/>
              <a:t>10/22/11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4C4AD4EB-88D0-C141-9474-CCD86A78CB94}" type="datetimeFigureOut">
              <a:rPr lang="en-US" smtClean="0"/>
              <a:pPr/>
              <a:t>10/22/11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4C4AD4EB-88D0-C141-9474-CCD86A78CB94}" type="datetimeFigureOut">
              <a:rPr lang="en-US" smtClean="0"/>
              <a:pPr/>
              <a:t>10/22/11</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US" smtClean="0"/>
              <a:t>Click icon to add picture</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4C4AD4EB-88D0-C141-9474-CCD86A78CB94}" type="datetimeFigureOut">
              <a:rPr lang="en-US" smtClean="0"/>
              <a:pPr/>
              <a:t>10/22/11</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US" smtClean="0"/>
              <a:t>Click icon to add picture</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US" smtClean="0"/>
              <a:t>Click icon to add picture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4C4AD4EB-88D0-C141-9474-CCD86A78CB94}" type="datetimeFigureOut">
              <a:rPr lang="en-US" smtClean="0"/>
              <a:pPr/>
              <a:t>10/22/11</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US" smtClean="0"/>
              <a:t>Click icon to add picture</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US" smtClean="0"/>
              <a:t>Click icon to add picture</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US" smtClean="0"/>
              <a:t>Click icon to add picture</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C4AD4EB-88D0-C141-9474-CCD86A78CB94}" type="datetimeFigureOut">
              <a:rPr lang="en-US" smtClean="0"/>
              <a:pPr/>
              <a:t>10/22/11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smtClean="0"/>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C4AD4EB-88D0-C141-9474-CCD86A78CB94}" type="datetimeFigureOut">
              <a:rPr lang="en-US" smtClean="0"/>
              <a:pPr/>
              <a:t>10/22/11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US" smtClean="0"/>
              <a:t>Click to edit Master title style</a:t>
            </a:r>
            <a:endParaRPr lang="en-US"/>
          </a:p>
        </p:txBody>
      </p:sp>
      <p:sp>
        <p:nvSpPr>
          <p:cNvPr id="3" name="Rectangle 3"/>
          <p:cNvSpPr>
            <a:spLocks noGrp="1" noChangeArrowheads="1"/>
          </p:cNvSpPr>
          <p:nvPr>
            <p:ph type="dt" idx="10"/>
          </p:nvPr>
        </p:nvSpPr>
        <p:spPr>
          <a:xfrm>
            <a:off x="457200" y="6356350"/>
            <a:ext cx="2133600" cy="365125"/>
          </a:xfrm>
          <a:prstGeom prst="rect">
            <a:avLst/>
          </a:prstGeom>
        </p:spPr>
        <p:txBody>
          <a:bodyPr/>
          <a:lstStyle>
            <a:lvl1pPr>
              <a:defRPr/>
            </a:lvl1pPr>
          </a:lstStyle>
          <a:p>
            <a:pPr>
              <a:defRPr/>
            </a:pPr>
            <a:endParaRPr lang="en-US"/>
          </a:p>
        </p:txBody>
      </p:sp>
      <p:sp>
        <p:nvSpPr>
          <p:cNvPr id="4" name="Rectangle 4"/>
          <p:cNvSpPr>
            <a:spLocks noGrp="1" noChangeArrowheads="1"/>
          </p:cNvSpPr>
          <p:nvPr>
            <p:ph type="ftr" idx="11"/>
          </p:nvPr>
        </p:nvSpPr>
        <p:spPr>
          <a:xfrm>
            <a:off x="3124200" y="6356350"/>
            <a:ext cx="2895600" cy="365125"/>
          </a:xfrm>
          <a:prstGeom prst="rect">
            <a:avLst/>
          </a:prstGeom>
        </p:spPr>
        <p:txBody>
          <a:bodyPr/>
          <a:lstStyle>
            <a:lvl1pPr>
              <a:defRPr/>
            </a:lvl1pPr>
          </a:lstStyle>
          <a:p>
            <a:pPr>
              <a:defRPr/>
            </a:pPr>
            <a:endParaRPr lang="en-US"/>
          </a:p>
        </p:txBody>
      </p:sp>
      <p:sp>
        <p:nvSpPr>
          <p:cNvPr id="5" name="Rectangle 5"/>
          <p:cNvSpPr>
            <a:spLocks noGrp="1" noChangeArrowheads="1"/>
          </p:cNvSpPr>
          <p:nvPr>
            <p:ph type="sldNum" idx="12"/>
          </p:nvPr>
        </p:nvSpPr>
        <p:spPr>
          <a:xfrm>
            <a:off x="6553200" y="6356350"/>
            <a:ext cx="2133600" cy="365125"/>
          </a:xfrm>
          <a:prstGeom prst="rect">
            <a:avLst/>
          </a:prstGeom>
        </p:spPr>
        <p:txBody>
          <a:bodyPr/>
          <a:lstStyle>
            <a:lvl1pPr>
              <a:defRPr/>
            </a:lvl1pPr>
          </a:lstStyle>
          <a:p>
            <a:pPr>
              <a:defRPr/>
            </a:pPr>
            <a:fld id="{0F4E8BC8-EE91-D843-BCA2-CBD8D82325D8}"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cSld name="Title and Content">
    <p:spTree>
      <p:nvGrpSpPr>
        <p:cNvPr id="1" name=""/>
        <p:cNvGrpSpPr/>
        <p:nvPr/>
      </p:nvGrpSpPr>
      <p:grpSpPr>
        <a:xfrm>
          <a:off x="0" y="0"/>
          <a:ext cx="0" cy="0"/>
          <a:chOff x="0" y="0"/>
          <a:chExt cx="0" cy="0"/>
        </a:xfrm>
      </p:grpSpPr>
      <p:pic>
        <p:nvPicPr>
          <p:cNvPr id="4" name="Picture 6" descr="nsf-white-576x576.png"/>
          <p:cNvPicPr>
            <a:picLocks noChangeAspect="1"/>
          </p:cNvPicPr>
          <p:nvPr userDrawn="1"/>
        </p:nvPicPr>
        <p:blipFill>
          <a:blip r:embed="rId2"/>
          <a:srcRect/>
          <a:stretch>
            <a:fillRect/>
          </a:stretch>
        </p:blipFill>
        <p:spPr bwMode="auto">
          <a:xfrm>
            <a:off x="266700" y="6248400"/>
            <a:ext cx="571500" cy="5715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a:xfrm>
            <a:off x="1219200" y="6351588"/>
            <a:ext cx="1219200" cy="365125"/>
          </a:xfrm>
        </p:spPr>
        <p:txBody>
          <a:bodyPr/>
          <a:lstStyle>
            <a:lvl1pPr>
              <a:defRPr/>
            </a:lvl1pPr>
          </a:lstStyle>
          <a:p>
            <a:fld id="{19170FD7-64D6-C043-A4EB-4FE315FBC5CC}"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cSld name="Title Slide">
    <p:spTree>
      <p:nvGrpSpPr>
        <p:cNvPr id="1" name=""/>
        <p:cNvGrpSpPr/>
        <p:nvPr/>
      </p:nvGrpSpPr>
      <p:grpSpPr>
        <a:xfrm>
          <a:off x="0" y="0"/>
          <a:ext cx="0" cy="0"/>
          <a:chOff x="0" y="0"/>
          <a:chExt cx="0" cy="0"/>
        </a:xfrm>
      </p:grpSpPr>
      <p:pic>
        <p:nvPicPr>
          <p:cNvPr id="4" name="Picture 6" descr="xsede-ppt-title.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5" name="Date Placeholder 3"/>
          <p:cNvSpPr txBox="1">
            <a:spLocks/>
          </p:cNvSpPr>
          <p:nvPr userDrawn="1"/>
        </p:nvSpPr>
        <p:spPr>
          <a:xfrm>
            <a:off x="6705600" y="350838"/>
            <a:ext cx="2133600" cy="365125"/>
          </a:xfrm>
          <a:prstGeom prst="rect">
            <a:avLst/>
          </a:prstGeom>
        </p:spPr>
        <p:txBody>
          <a:bodyPr anchor="ctr">
            <a:prstTxWarp prst="textNoShape">
              <a:avLst/>
            </a:prstTxWarp>
          </a:bodyPr>
          <a:lstStyle/>
          <a:p>
            <a:pPr algn="r"/>
            <a:fld id="{2383DD9B-360E-B44F-884E-792552ED5DE5}" type="datetime4">
              <a:rPr lang="en-US" sz="1500">
                <a:solidFill>
                  <a:schemeClr val="bg1"/>
                </a:solidFill>
                <a:latin typeface="Verdana" charset="0"/>
              </a:rPr>
              <a:pPr algn="r"/>
              <a:t>October 22, 2011</a:t>
            </a:fld>
            <a:endParaRPr lang="en-US" sz="1500">
              <a:solidFill>
                <a:schemeClr val="bg1"/>
              </a:solidFill>
              <a:latin typeface="Verdana" charset="0"/>
            </a:endParaRPr>
          </a:p>
        </p:txBody>
      </p:sp>
      <p:pic>
        <p:nvPicPr>
          <p:cNvPr id="6" name="Picture 8" descr="nsf-white-576x576.png"/>
          <p:cNvPicPr>
            <a:picLocks noChangeAspect="1"/>
          </p:cNvPicPr>
          <p:nvPr userDrawn="1"/>
        </p:nvPicPr>
        <p:blipFill>
          <a:blip r:embed="rId3"/>
          <a:srcRect/>
          <a:stretch>
            <a:fillRect/>
          </a:stretch>
        </p:blipFill>
        <p:spPr bwMode="auto">
          <a:xfrm>
            <a:off x="7772400" y="5029200"/>
            <a:ext cx="914400" cy="914400"/>
          </a:xfrm>
          <a:prstGeom prst="rect">
            <a:avLst/>
          </a:prstGeom>
          <a:noFill/>
          <a:ln w="9525">
            <a:noFill/>
            <a:miter lim="800000"/>
            <a:headEnd/>
            <a:tailEnd/>
          </a:ln>
        </p:spPr>
      </p:pic>
      <p:sp>
        <p:nvSpPr>
          <p:cNvPr id="2" name="Title 1"/>
          <p:cNvSpPr>
            <a:spLocks noGrp="1"/>
          </p:cNvSpPr>
          <p:nvPr>
            <p:ph type="ctrTitle"/>
          </p:nvPr>
        </p:nvSpPr>
        <p:spPr>
          <a:xfrm>
            <a:off x="609600" y="2663380"/>
            <a:ext cx="8153400" cy="918020"/>
          </a:xfrm>
        </p:spPr>
        <p:txBody>
          <a:bodyPr>
            <a:noAutofit/>
          </a:bodyPr>
          <a:lstStyle>
            <a:lvl1pPr algn="l">
              <a:defRPr sz="3200" b="1" i="0">
                <a:solidFill>
                  <a:schemeClr val="bg1"/>
                </a:solidFill>
                <a:latin typeface="Arial"/>
                <a:cs typeface="Arial"/>
              </a:defRPr>
            </a:lvl1pPr>
          </a:lstStyle>
          <a:p>
            <a:r>
              <a:rPr lang="en-US" smtClean="0"/>
              <a:t>Click to edit Master title style</a:t>
            </a:r>
            <a:endParaRPr lang="en-US" dirty="0"/>
          </a:p>
        </p:txBody>
      </p:sp>
      <p:sp>
        <p:nvSpPr>
          <p:cNvPr id="3" name="Subtitle 2"/>
          <p:cNvSpPr>
            <a:spLocks noGrp="1"/>
          </p:cNvSpPr>
          <p:nvPr>
            <p:ph type="subTitle" idx="1"/>
          </p:nvPr>
        </p:nvSpPr>
        <p:spPr>
          <a:xfrm>
            <a:off x="609600" y="3657600"/>
            <a:ext cx="8153400" cy="505586"/>
          </a:xfrm>
        </p:spPr>
        <p:txBody>
          <a:bodyPr>
            <a:noAutofit/>
          </a:bodyPr>
          <a:lstStyle>
            <a:lvl1pPr marL="0" indent="0" algn="l">
              <a:buNone/>
              <a:defRPr sz="2700" b="1" i="0">
                <a:solidFill>
                  <a:schemeClr val="accent1">
                    <a:lumMod val="40000"/>
                    <a:lumOff val="60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dirty="0"/>
          </a:p>
        </p:txBody>
      </p:sp>
      <p:sp>
        <p:nvSpPr>
          <p:cNvPr id="3" name="Content Placeholder 2"/>
          <p:cNvSpPr>
            <a:spLocks noGrp="1"/>
          </p:cNvSpPr>
          <p:nvPr>
            <p:ph idx="1"/>
          </p:nvPr>
        </p:nvSpPr>
        <p:spPr>
          <a:xfrm>
            <a:off x="757947" y="1529880"/>
            <a:ext cx="7966954" cy="4608884"/>
          </a:xfrm>
        </p:spPr>
        <p:txBody>
          <a:bodyPr/>
          <a:lstStyle>
            <a:lvl1pPr>
              <a:buClr>
                <a:schemeClr val="tx1">
                  <a:lumMod val="75000"/>
                  <a:lumOff val="25000"/>
                </a:schemeClr>
              </a:buClr>
              <a:defRPr/>
            </a:lvl1pPr>
            <a:lvl2pPr>
              <a:buClr>
                <a:schemeClr val="tx1">
                  <a:lumMod val="95000"/>
                  <a:lumOff val="5000"/>
                </a:schemeClr>
              </a:buClr>
              <a:defRPr/>
            </a:lvl2pPr>
            <a:lvl3pPr>
              <a:buClr>
                <a:schemeClr val="tx1">
                  <a:lumMod val="75000"/>
                  <a:lumOff val="25000"/>
                </a:schemeClr>
              </a:buClr>
              <a:defRPr/>
            </a:lvl3pPr>
            <a:lvl4pPr>
              <a:buClr>
                <a:schemeClr val="bg2"/>
              </a:buClr>
              <a:defRPr/>
            </a:lvl4pPr>
            <a:lvl5pPr>
              <a:buClr>
                <a:schemeClr val="tx1">
                  <a:lumMod val="75000"/>
                  <a:lumOff val="25000"/>
                </a:schemeClr>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p:txBody>
          <a:bodyPr/>
          <a:lstStyle/>
          <a:p>
            <a:fld id="{4C4AD4EB-88D0-C141-9474-CCD86A78CB94}" type="datetimeFigureOut">
              <a:rPr lang="en-US" smtClean="0"/>
              <a:pPr/>
              <a:t>10/22/11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smtClean="0"/>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4C4AD4EB-88D0-C141-9474-CCD86A78CB94}" type="datetimeFigureOut">
              <a:rPr lang="en-US" smtClean="0"/>
              <a:pPr/>
              <a:t>10/22/11</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US" smtClean="0"/>
              <a:t>Click icon to add picture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4AD4EB-88D0-C141-9474-CCD86A78CB94}" type="datetimeFigureOut">
              <a:rPr lang="en-US" smtClean="0"/>
              <a:pPr/>
              <a:t>10/22/11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a:xfrm>
            <a:off x="6580094" y="188259"/>
            <a:ext cx="2133600" cy="365125"/>
          </a:xfrm>
        </p:spPr>
        <p:txBody>
          <a:bodyPr/>
          <a:lstStyle/>
          <a:p>
            <a:fld id="{4C4AD4EB-88D0-C141-9474-CCD86A78CB94}" type="datetimeFigureOut">
              <a:rPr lang="en-US" smtClean="0"/>
              <a:pPr/>
              <a:t>10/22/11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a:xfrm>
            <a:off x="6580094" y="188259"/>
            <a:ext cx="2133600" cy="365125"/>
          </a:xfrm>
        </p:spPr>
        <p:txBody>
          <a:bodyPr/>
          <a:lstStyle/>
          <a:p>
            <a:fld id="{4C4AD4EB-88D0-C141-9474-CCD86A78CB94}" type="datetimeFigureOut">
              <a:rPr lang="en-US" smtClean="0"/>
              <a:pPr/>
              <a:t>10/22/11</a:t>
            </a:fld>
            <a:endParaRPr lang="en-US"/>
          </a:p>
        </p:txBody>
      </p:sp>
      <p:sp>
        <p:nvSpPr>
          <p:cNvPr id="8" name="Footer Placeholder 7"/>
          <p:cNvSpPr>
            <a:spLocks noGrp="1"/>
          </p:cNvSpPr>
          <p:nvPr>
            <p:ph type="ftr" sz="quarter" idx="11"/>
          </p:nvPr>
        </p:nvSpPr>
        <p:spPr>
          <a:xfrm>
            <a:off x="1120588" y="188259"/>
            <a:ext cx="2895600" cy="365125"/>
          </a:xfrm>
        </p:spPr>
        <p:txBody>
          <a:bodyPr/>
          <a:lstStyle/>
          <a:p>
            <a:endParaRPr lang="en-US"/>
          </a:p>
        </p:txBody>
      </p:sp>
      <p:sp>
        <p:nvSpPr>
          <p:cNvPr id="9" name="Slide Number Placeholder 8"/>
          <p:cNvSpPr>
            <a:spLocks noGrp="1"/>
          </p:cNvSpPr>
          <p:nvPr>
            <p:ph type="sldNum" sz="quarter" idx="12"/>
          </p:nvPr>
        </p:nvSpPr>
        <p:spPr/>
        <p:txBody>
          <a:bodyPr/>
          <a:lstStyle/>
          <a:p>
            <a:fld id="{DF7665AF-92BA-E649-941D-268879B3EA81}" type="slidenum">
              <a:rPr lang="en-US" smtClean="0"/>
              <a:pPr/>
              <a:t>‹#›</a:t>
            </a:fld>
            <a:endParaRPr lang="en-US"/>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C4AD4EB-88D0-C141-9474-CCD86A78CB94}" type="datetimeFigureOut">
              <a:rPr lang="en-US" smtClean="0"/>
              <a:pPr/>
              <a:t>10/22/11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4AD4EB-88D0-C141-9474-CCD86A78CB94}" type="datetimeFigureOut">
              <a:rPr lang="en-US" smtClean="0"/>
              <a:pPr/>
              <a:t>10/22/11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4C4AD4EB-88D0-C141-9474-CCD86A78CB94}" type="datetimeFigureOut">
              <a:rPr lang="en-US" smtClean="0"/>
              <a:pPr/>
              <a:t>10/22/11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theme" Target="../theme/theme4.xml"/><Relationship Id="rId3" Type="http://schemas.openxmlformats.org/officeDocument/2006/relationships/image" Target="../media/image2.jpeg"/></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theme" Target="../theme/theme5.xml"/><Relationship Id="rId3"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4424" y="263714"/>
            <a:ext cx="8029576" cy="914400"/>
          </a:xfrm>
          <a:prstGeom prst="rect">
            <a:avLst/>
          </a:prstGeom>
          <a:solidFill>
            <a:schemeClr val="tx2"/>
          </a:solidFill>
        </p:spPr>
        <p:txBody>
          <a:bodyPr vert="horz" lIns="1188720" tIns="45720" rIns="274320" bIns="45720" rtlCol="0" anchor="ctr">
            <a:normAutofit/>
          </a:bodyPr>
          <a:lstStyle/>
          <a:p>
            <a:r>
              <a:rPr lang="en-US" dirty="0" smtClean="0"/>
              <a:t>Click to edit Master title style</a:t>
            </a:r>
            <a:endParaRPr dirty="0"/>
          </a:p>
        </p:txBody>
      </p:sp>
      <p:sp>
        <p:nvSpPr>
          <p:cNvPr id="3" name="Text Placeholder 2"/>
          <p:cNvSpPr>
            <a:spLocks noGrp="1"/>
          </p:cNvSpPr>
          <p:nvPr>
            <p:ph type="body" idx="1"/>
          </p:nvPr>
        </p:nvSpPr>
        <p:spPr>
          <a:xfrm>
            <a:off x="1114424" y="1549124"/>
            <a:ext cx="7610476" cy="47917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4C4AD4EB-88D0-C141-9474-CCD86A78CB94}" type="datetimeFigureOut">
              <a:rPr lang="en-US" smtClean="0"/>
              <a:pPr/>
              <a:t>10/22/11</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DF7665AF-92BA-E649-941D-268879B3EA81}" type="slidenum">
              <a:rPr lang="en-US" smtClean="0"/>
              <a:pPr/>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descr="DARE.png"/>
          <p:cNvPicPr>
            <a:picLocks noChangeAspect="1"/>
          </p:cNvPicPr>
          <p:nvPr userDrawn="1"/>
        </p:nvPicPr>
        <p:blipFill>
          <a:blip r:embed="rId18">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0" y="9476"/>
            <a:ext cx="922540" cy="543908"/>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marL="0" indent="0" algn="l" defTabSz="914400" rtl="0" eaLnBrk="1" latinLnBrk="0" hangingPunct="1">
        <a:spcBef>
          <a:spcPct val="0"/>
        </a:spcBef>
        <a:buNone/>
        <a:defRPr sz="32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tx1">
            <a:lumMod val="95000"/>
            <a:lumOff val="5000"/>
          </a:schemeClr>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tx1">
            <a:lumMod val="85000"/>
            <a:lumOff val="15000"/>
          </a:schemeClr>
        </a:buClr>
        <a:buFont typeface="Arial"/>
        <a:buChar char="•"/>
        <a:defRPr sz="1800" kern="1200">
          <a:solidFill>
            <a:schemeClr val="accent5"/>
          </a:solidFill>
          <a:latin typeface="+mn-lt"/>
          <a:ea typeface="+mn-ea"/>
          <a:cs typeface="+mn-cs"/>
        </a:defRPr>
      </a:lvl2pPr>
      <a:lvl3pPr marL="1035050" indent="-349250" algn="l" defTabSz="914400" rtl="0" eaLnBrk="1" latinLnBrk="0" hangingPunct="1">
        <a:spcBef>
          <a:spcPts val="600"/>
        </a:spcBef>
        <a:buClr>
          <a:schemeClr val="tx1">
            <a:lumMod val="75000"/>
            <a:lumOff val="25000"/>
          </a:schemeClr>
        </a:buClr>
        <a:buFont typeface="Arial"/>
        <a:buChar char="•"/>
        <a:defRPr sz="1800" kern="1200">
          <a:solidFill>
            <a:schemeClr val="tx1">
              <a:lumMod val="75000"/>
              <a:lumOff val="25000"/>
            </a:schemeClr>
          </a:solidFill>
          <a:latin typeface="+mn-lt"/>
          <a:ea typeface="+mn-ea"/>
          <a:cs typeface="+mn-cs"/>
        </a:defRPr>
      </a:lvl3pPr>
      <a:lvl4pPr marL="1371600" indent="-336550" algn="l" defTabSz="914400" rtl="0" eaLnBrk="1" latinLnBrk="0" hangingPunct="1">
        <a:spcBef>
          <a:spcPts val="600"/>
        </a:spcBef>
        <a:buClr>
          <a:schemeClr val="tx1">
            <a:lumMod val="65000"/>
            <a:lumOff val="35000"/>
          </a:schemeClr>
        </a:buClr>
        <a:buFont typeface="Arial"/>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tx1">
            <a:lumMod val="50000"/>
            <a:lumOff val="50000"/>
          </a:schemeClr>
        </a:buClr>
        <a:buFont typeface="Arial"/>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 y="1123856"/>
            <a:ext cx="8913813" cy="914400"/>
          </a:xfrm>
          <a:prstGeom prst="rect">
            <a:avLst/>
          </a:prstGeom>
          <a:solidFill>
            <a:schemeClr val="tx2"/>
          </a:solidFill>
        </p:spPr>
        <p:txBody>
          <a:bodyPr vert="horz" lIns="1188659" tIns="45718" rIns="274306" bIns="45718"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1114424" y="2595563"/>
            <a:ext cx="7610476" cy="3670767"/>
          </a:xfrm>
          <a:prstGeom prst="rect">
            <a:avLst/>
          </a:prstGeom>
        </p:spPr>
        <p:txBody>
          <a:bodyPr vert="horz" lIns="91435" tIns="45718" rIns="91435" bIns="4571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580094" y="188260"/>
            <a:ext cx="2133600" cy="365125"/>
          </a:xfrm>
          <a:prstGeom prst="rect">
            <a:avLst/>
          </a:prstGeom>
        </p:spPr>
        <p:txBody>
          <a:bodyPr vert="horz" lIns="91435" tIns="45718" rIns="91435" bIns="45718" rtlCol="0" anchor="ctr"/>
          <a:lstStyle>
            <a:lvl1pPr algn="r">
              <a:defRPr sz="1000">
                <a:solidFill>
                  <a:schemeClr val="tx1">
                    <a:lumMod val="65000"/>
                    <a:lumOff val="35000"/>
                  </a:schemeClr>
                </a:solidFill>
              </a:defRPr>
            </a:lvl1pPr>
          </a:lstStyle>
          <a:p>
            <a:fld id="{9CA5C856-D373-2E49-9257-F90004C68B8A}" type="datetimeFigureOut">
              <a:rPr lang="en-US" smtClean="0"/>
              <a:pPr/>
              <a:t>10/22/11</a:t>
            </a:fld>
            <a:endParaRPr lang="en-US" dirty="0"/>
          </a:p>
        </p:txBody>
      </p:sp>
      <p:sp>
        <p:nvSpPr>
          <p:cNvPr id="5" name="Footer Placeholder 4"/>
          <p:cNvSpPr>
            <a:spLocks noGrp="1"/>
          </p:cNvSpPr>
          <p:nvPr>
            <p:ph type="ftr" sz="quarter" idx="3"/>
          </p:nvPr>
        </p:nvSpPr>
        <p:spPr>
          <a:xfrm>
            <a:off x="1120588" y="188260"/>
            <a:ext cx="2895600" cy="365125"/>
          </a:xfrm>
          <a:prstGeom prst="rect">
            <a:avLst/>
          </a:prstGeom>
        </p:spPr>
        <p:txBody>
          <a:bodyPr vert="horz" lIns="91435" tIns="45718" rIns="91435" bIns="45718" rtlCol="0" anchor="ctr"/>
          <a:lstStyle>
            <a:lvl1pPr algn="l">
              <a:defRPr sz="10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789894" y="6569076"/>
            <a:ext cx="457200" cy="365125"/>
          </a:xfrm>
          <a:prstGeom prst="rect">
            <a:avLst/>
          </a:prstGeom>
        </p:spPr>
        <p:txBody>
          <a:bodyPr vert="horz" lIns="91435" tIns="45718" rIns="91435" bIns="45718" rtlCol="0" anchor="ctr"/>
          <a:lstStyle>
            <a:lvl1pPr algn="ctr">
              <a:defRPr sz="800">
                <a:solidFill>
                  <a:schemeClr val="tx1">
                    <a:lumMod val="65000"/>
                    <a:lumOff val="35000"/>
                  </a:schemeClr>
                </a:solidFill>
              </a:defRPr>
            </a:lvl1pPr>
          </a:lstStyle>
          <a:p>
            <a:fld id="{5A3ED9D4-50B3-0B4A-B516-79D03659F9E2}" type="slidenum">
              <a:rPr lang="en-US" smtClean="0"/>
              <a:pPr/>
              <a:t>‹#›</a:t>
            </a:fld>
            <a:endParaRPr lang="en-US" dirty="0"/>
          </a:p>
        </p:txBody>
      </p:sp>
      <p:sp>
        <p:nvSpPr>
          <p:cNvPr id="7" name="Rectangle 6"/>
          <p:cNvSpPr/>
          <p:nvPr/>
        </p:nvSpPr>
        <p:spPr>
          <a:xfrm>
            <a:off x="914401"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a:p>
        </p:txBody>
      </p:sp>
      <p:sp>
        <p:nvSpPr>
          <p:cNvPr id="8" name="Rectangle 7"/>
          <p:cNvSpPr/>
          <p:nvPr/>
        </p:nvSpPr>
        <p:spPr>
          <a:xfrm>
            <a:off x="914401"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a:p>
        </p:txBody>
      </p:sp>
    </p:spTree>
  </p:cSld>
  <p:clrMap bg1="lt1" tx1="dk1" bg2="lt2" tx2="dk2" accent1="accent1" accent2="accent2" accent3="accent3" accent4="accent4" accent5="accent5" accent6="accent6" hlink="hlink" folHlink="folHlink"/>
  <p:txStyles>
    <p:titleStyle>
      <a:lvl1pPr marL="0" indent="0" algn="l" defTabSz="914353" rtl="0" eaLnBrk="1" latinLnBrk="0" hangingPunct="1">
        <a:spcBef>
          <a:spcPct val="0"/>
        </a:spcBef>
        <a:buNone/>
        <a:defRPr sz="3600" kern="1200">
          <a:solidFill>
            <a:schemeClr val="bg1"/>
          </a:solidFill>
          <a:latin typeface="+mj-lt"/>
          <a:ea typeface="+mj-ea"/>
          <a:cs typeface="+mj-cs"/>
        </a:defRPr>
      </a:lvl1pPr>
    </p:titleStyle>
    <p:bodyStyle>
      <a:lvl1pPr marL="342882" indent="-342882" algn="l" defTabSz="914353"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765" indent="-336532" algn="l" defTabSz="914353"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4997" indent="-349232" algn="l" defTabSz="914353"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530" indent="-336532" algn="l" defTabSz="914353"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762" indent="-349232" algn="l" defTabSz="914353"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514471"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48"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5"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1"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353" rtl="0" eaLnBrk="1" latinLnBrk="0" hangingPunct="1">
        <a:defRPr sz="1800" kern="1200">
          <a:solidFill>
            <a:schemeClr val="tx1"/>
          </a:solidFill>
          <a:latin typeface="+mn-lt"/>
          <a:ea typeface="+mn-ea"/>
          <a:cs typeface="+mn-cs"/>
        </a:defRPr>
      </a:lvl1pPr>
      <a:lvl2pPr marL="457177" algn="l" defTabSz="914353" rtl="0" eaLnBrk="1" latinLnBrk="0" hangingPunct="1">
        <a:defRPr sz="1800" kern="1200">
          <a:solidFill>
            <a:schemeClr val="tx1"/>
          </a:solidFill>
          <a:latin typeface="+mn-lt"/>
          <a:ea typeface="+mn-ea"/>
          <a:cs typeface="+mn-cs"/>
        </a:defRPr>
      </a:lvl2pPr>
      <a:lvl3pPr marL="914353" algn="l" defTabSz="914353" rtl="0" eaLnBrk="1" latinLnBrk="0" hangingPunct="1">
        <a:defRPr sz="1800" kern="1200">
          <a:solidFill>
            <a:schemeClr val="tx1"/>
          </a:solidFill>
          <a:latin typeface="+mn-lt"/>
          <a:ea typeface="+mn-ea"/>
          <a:cs typeface="+mn-cs"/>
        </a:defRPr>
      </a:lvl3pPr>
      <a:lvl4pPr marL="1371530" algn="l" defTabSz="914353" rtl="0" eaLnBrk="1" latinLnBrk="0" hangingPunct="1">
        <a:defRPr sz="1800" kern="1200">
          <a:solidFill>
            <a:schemeClr val="tx1"/>
          </a:solidFill>
          <a:latin typeface="+mn-lt"/>
          <a:ea typeface="+mn-ea"/>
          <a:cs typeface="+mn-cs"/>
        </a:defRPr>
      </a:lvl4pPr>
      <a:lvl5pPr marL="1828706" algn="l" defTabSz="914353" rtl="0" eaLnBrk="1" latinLnBrk="0" hangingPunct="1">
        <a:defRPr sz="1800" kern="1200">
          <a:solidFill>
            <a:schemeClr val="tx1"/>
          </a:solidFill>
          <a:latin typeface="+mn-lt"/>
          <a:ea typeface="+mn-ea"/>
          <a:cs typeface="+mn-cs"/>
        </a:defRPr>
      </a:lvl5pPr>
      <a:lvl6pPr marL="2285883" algn="l" defTabSz="914353" rtl="0" eaLnBrk="1" latinLnBrk="0" hangingPunct="1">
        <a:defRPr sz="1800" kern="1200">
          <a:solidFill>
            <a:schemeClr val="tx1"/>
          </a:solidFill>
          <a:latin typeface="+mn-lt"/>
          <a:ea typeface="+mn-ea"/>
          <a:cs typeface="+mn-cs"/>
        </a:defRPr>
      </a:lvl6pPr>
      <a:lvl7pPr marL="2743060" algn="l" defTabSz="914353" rtl="0" eaLnBrk="1" latinLnBrk="0" hangingPunct="1">
        <a:defRPr sz="1800" kern="1200">
          <a:solidFill>
            <a:schemeClr val="tx1"/>
          </a:solidFill>
          <a:latin typeface="+mn-lt"/>
          <a:ea typeface="+mn-ea"/>
          <a:cs typeface="+mn-cs"/>
        </a:defRPr>
      </a:lvl7pPr>
      <a:lvl8pPr marL="3200236" algn="l" defTabSz="914353" rtl="0" eaLnBrk="1" latinLnBrk="0" hangingPunct="1">
        <a:defRPr sz="1800" kern="1200">
          <a:solidFill>
            <a:schemeClr val="tx1"/>
          </a:solidFill>
          <a:latin typeface="+mn-lt"/>
          <a:ea typeface="+mn-ea"/>
          <a:cs typeface="+mn-cs"/>
        </a:defRPr>
      </a:lvl8pPr>
      <a:lvl9pPr marL="3657413" algn="l" defTabSz="91435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 y="1123856"/>
            <a:ext cx="8913813" cy="914400"/>
          </a:xfrm>
          <a:prstGeom prst="rect">
            <a:avLst/>
          </a:prstGeom>
          <a:solidFill>
            <a:schemeClr val="tx2"/>
          </a:solidFill>
        </p:spPr>
        <p:txBody>
          <a:bodyPr vert="horz" lIns="1188659" tIns="45718" rIns="274306" bIns="45718"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1114424" y="2595563"/>
            <a:ext cx="7610476" cy="3670767"/>
          </a:xfrm>
          <a:prstGeom prst="rect">
            <a:avLst/>
          </a:prstGeom>
        </p:spPr>
        <p:txBody>
          <a:bodyPr vert="horz" lIns="91435" tIns="45718" rIns="91435" bIns="4571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580094" y="188260"/>
            <a:ext cx="2133600" cy="365125"/>
          </a:xfrm>
          <a:prstGeom prst="rect">
            <a:avLst/>
          </a:prstGeom>
        </p:spPr>
        <p:txBody>
          <a:bodyPr vert="horz" lIns="91435" tIns="45718" rIns="91435" bIns="45718" rtlCol="0" anchor="ctr"/>
          <a:lstStyle>
            <a:lvl1pPr algn="r">
              <a:defRPr sz="1000">
                <a:solidFill>
                  <a:schemeClr val="tx1">
                    <a:lumMod val="65000"/>
                    <a:lumOff val="35000"/>
                  </a:schemeClr>
                </a:solidFill>
              </a:defRPr>
            </a:lvl1pPr>
          </a:lstStyle>
          <a:p>
            <a:fld id="{9CA5C856-D373-2E49-9257-F90004C68B8A}" type="datetimeFigureOut">
              <a:rPr lang="en-US" smtClean="0"/>
              <a:pPr/>
              <a:t>10/22/11</a:t>
            </a:fld>
            <a:endParaRPr lang="en-US" dirty="0"/>
          </a:p>
        </p:txBody>
      </p:sp>
      <p:sp>
        <p:nvSpPr>
          <p:cNvPr id="5" name="Footer Placeholder 4"/>
          <p:cNvSpPr>
            <a:spLocks noGrp="1"/>
          </p:cNvSpPr>
          <p:nvPr>
            <p:ph type="ftr" sz="quarter" idx="3"/>
          </p:nvPr>
        </p:nvSpPr>
        <p:spPr>
          <a:xfrm>
            <a:off x="1120588" y="188260"/>
            <a:ext cx="2895600" cy="365125"/>
          </a:xfrm>
          <a:prstGeom prst="rect">
            <a:avLst/>
          </a:prstGeom>
        </p:spPr>
        <p:txBody>
          <a:bodyPr vert="horz" lIns="91435" tIns="45718" rIns="91435" bIns="45718" rtlCol="0" anchor="ctr"/>
          <a:lstStyle>
            <a:lvl1pPr algn="l">
              <a:defRPr sz="10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789894" y="6569076"/>
            <a:ext cx="457200" cy="365125"/>
          </a:xfrm>
          <a:prstGeom prst="rect">
            <a:avLst/>
          </a:prstGeom>
        </p:spPr>
        <p:txBody>
          <a:bodyPr vert="horz" lIns="91435" tIns="45718" rIns="91435" bIns="45718" rtlCol="0" anchor="ctr"/>
          <a:lstStyle>
            <a:lvl1pPr algn="ctr">
              <a:defRPr sz="800">
                <a:solidFill>
                  <a:schemeClr val="tx1">
                    <a:lumMod val="65000"/>
                    <a:lumOff val="35000"/>
                  </a:schemeClr>
                </a:solidFill>
              </a:defRPr>
            </a:lvl1pPr>
          </a:lstStyle>
          <a:p>
            <a:fld id="{5A3ED9D4-50B3-0B4A-B516-79D03659F9E2}" type="slidenum">
              <a:rPr lang="en-US" smtClean="0"/>
              <a:pPr/>
              <a:t>‹#›</a:t>
            </a:fld>
            <a:endParaRPr lang="en-US" dirty="0"/>
          </a:p>
        </p:txBody>
      </p:sp>
      <p:sp>
        <p:nvSpPr>
          <p:cNvPr id="7" name="Rectangle 6"/>
          <p:cNvSpPr/>
          <p:nvPr/>
        </p:nvSpPr>
        <p:spPr>
          <a:xfrm>
            <a:off x="914401"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a:p>
        </p:txBody>
      </p:sp>
      <p:sp>
        <p:nvSpPr>
          <p:cNvPr id="8" name="Rectangle 7"/>
          <p:cNvSpPr/>
          <p:nvPr/>
        </p:nvSpPr>
        <p:spPr>
          <a:xfrm>
            <a:off x="914401"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marL="0" indent="0" algn="l" defTabSz="914353" rtl="0" eaLnBrk="1" latinLnBrk="0" hangingPunct="1">
        <a:spcBef>
          <a:spcPct val="0"/>
        </a:spcBef>
        <a:buNone/>
        <a:defRPr sz="3600" kern="1200">
          <a:solidFill>
            <a:schemeClr val="bg1"/>
          </a:solidFill>
          <a:latin typeface="+mj-lt"/>
          <a:ea typeface="+mj-ea"/>
          <a:cs typeface="+mj-cs"/>
        </a:defRPr>
      </a:lvl1pPr>
    </p:titleStyle>
    <p:bodyStyle>
      <a:lvl1pPr marL="342882" indent="-342882" algn="l" defTabSz="914353"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765" indent="-336532" algn="l" defTabSz="914353"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4997" indent="-349232" algn="l" defTabSz="914353"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530" indent="-336532" algn="l" defTabSz="914353"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762" indent="-349232" algn="l" defTabSz="914353"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514471"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48"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5"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1"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353" rtl="0" eaLnBrk="1" latinLnBrk="0" hangingPunct="1">
        <a:defRPr sz="1800" kern="1200">
          <a:solidFill>
            <a:schemeClr val="tx1"/>
          </a:solidFill>
          <a:latin typeface="+mn-lt"/>
          <a:ea typeface="+mn-ea"/>
          <a:cs typeface="+mn-cs"/>
        </a:defRPr>
      </a:lvl1pPr>
      <a:lvl2pPr marL="457177" algn="l" defTabSz="914353" rtl="0" eaLnBrk="1" latinLnBrk="0" hangingPunct="1">
        <a:defRPr sz="1800" kern="1200">
          <a:solidFill>
            <a:schemeClr val="tx1"/>
          </a:solidFill>
          <a:latin typeface="+mn-lt"/>
          <a:ea typeface="+mn-ea"/>
          <a:cs typeface="+mn-cs"/>
        </a:defRPr>
      </a:lvl2pPr>
      <a:lvl3pPr marL="914353" algn="l" defTabSz="914353" rtl="0" eaLnBrk="1" latinLnBrk="0" hangingPunct="1">
        <a:defRPr sz="1800" kern="1200">
          <a:solidFill>
            <a:schemeClr val="tx1"/>
          </a:solidFill>
          <a:latin typeface="+mn-lt"/>
          <a:ea typeface="+mn-ea"/>
          <a:cs typeface="+mn-cs"/>
        </a:defRPr>
      </a:lvl3pPr>
      <a:lvl4pPr marL="1371530" algn="l" defTabSz="914353" rtl="0" eaLnBrk="1" latinLnBrk="0" hangingPunct="1">
        <a:defRPr sz="1800" kern="1200">
          <a:solidFill>
            <a:schemeClr val="tx1"/>
          </a:solidFill>
          <a:latin typeface="+mn-lt"/>
          <a:ea typeface="+mn-ea"/>
          <a:cs typeface="+mn-cs"/>
        </a:defRPr>
      </a:lvl4pPr>
      <a:lvl5pPr marL="1828706" algn="l" defTabSz="914353" rtl="0" eaLnBrk="1" latinLnBrk="0" hangingPunct="1">
        <a:defRPr sz="1800" kern="1200">
          <a:solidFill>
            <a:schemeClr val="tx1"/>
          </a:solidFill>
          <a:latin typeface="+mn-lt"/>
          <a:ea typeface="+mn-ea"/>
          <a:cs typeface="+mn-cs"/>
        </a:defRPr>
      </a:lvl5pPr>
      <a:lvl6pPr marL="2285883" algn="l" defTabSz="914353" rtl="0" eaLnBrk="1" latinLnBrk="0" hangingPunct="1">
        <a:defRPr sz="1800" kern="1200">
          <a:solidFill>
            <a:schemeClr val="tx1"/>
          </a:solidFill>
          <a:latin typeface="+mn-lt"/>
          <a:ea typeface="+mn-ea"/>
          <a:cs typeface="+mn-cs"/>
        </a:defRPr>
      </a:lvl6pPr>
      <a:lvl7pPr marL="2743060" algn="l" defTabSz="914353" rtl="0" eaLnBrk="1" latinLnBrk="0" hangingPunct="1">
        <a:defRPr sz="1800" kern="1200">
          <a:solidFill>
            <a:schemeClr val="tx1"/>
          </a:solidFill>
          <a:latin typeface="+mn-lt"/>
          <a:ea typeface="+mn-ea"/>
          <a:cs typeface="+mn-cs"/>
        </a:defRPr>
      </a:lvl7pPr>
      <a:lvl8pPr marL="3200236" algn="l" defTabSz="914353" rtl="0" eaLnBrk="1" latinLnBrk="0" hangingPunct="1">
        <a:defRPr sz="1800" kern="1200">
          <a:solidFill>
            <a:schemeClr val="tx1"/>
          </a:solidFill>
          <a:latin typeface="+mn-lt"/>
          <a:ea typeface="+mn-ea"/>
          <a:cs typeface="+mn-cs"/>
        </a:defRPr>
      </a:lvl8pPr>
      <a:lvl9pPr marL="3657413" algn="l" defTabSz="91435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pic>
        <p:nvPicPr>
          <p:cNvPr id="1026" name="Picture 7" descr="xsede-ppt-page.jpg"/>
          <p:cNvPicPr>
            <a:picLocks noChangeAspect="1"/>
          </p:cNvPicPr>
          <p:nvPr userDrawn="1"/>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1027" name="Title Placeholder 1"/>
          <p:cNvSpPr>
            <a:spLocks noGrp="1"/>
          </p:cNvSpPr>
          <p:nvPr>
            <p:ph type="title"/>
          </p:nvPr>
        </p:nvSpPr>
        <p:spPr bwMode="auto">
          <a:xfrm>
            <a:off x="457200" y="274638"/>
            <a:ext cx="8229600" cy="7159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219200"/>
            <a:ext cx="82296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chemeClr val="bg1"/>
                </a:solidFill>
                <a:ea typeface="Arial" charset="0"/>
                <a:cs typeface="Arial" charset="0"/>
              </a:defRPr>
            </a:lvl1pPr>
          </a:lstStyle>
          <a:p>
            <a:fld id="{07D33DAB-5FF2-EB4B-A4FE-4A71A94166F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80" r:id="rId1"/>
  </p:sldLayoutIdLst>
  <p:hf hdr="0" ftr="0" dt="0"/>
  <p:txStyles>
    <p:titleStyle>
      <a:lvl1pPr algn="l" defTabSz="457200" rtl="0" eaLnBrk="0" fontAlgn="base" hangingPunct="0">
        <a:spcBef>
          <a:spcPct val="0"/>
        </a:spcBef>
        <a:spcAft>
          <a:spcPct val="0"/>
        </a:spcAft>
        <a:defRPr sz="3200" b="1" kern="1200">
          <a:solidFill>
            <a:srgbClr val="376092"/>
          </a:solidFill>
          <a:latin typeface="Arial"/>
          <a:ea typeface="ＭＳ Ｐゴシック" pitchFamily="-107" charset="-128"/>
          <a:cs typeface="Arial"/>
        </a:defRPr>
      </a:lvl1pPr>
      <a:lvl2pPr algn="l" defTabSz="457200" rtl="0" eaLnBrk="0" fontAlgn="base" hangingPunct="0">
        <a:spcBef>
          <a:spcPct val="0"/>
        </a:spcBef>
        <a:spcAft>
          <a:spcPct val="0"/>
        </a:spcAft>
        <a:defRPr sz="3200" b="1">
          <a:solidFill>
            <a:srgbClr val="376092"/>
          </a:solidFill>
          <a:latin typeface="Arial" pitchFamily="-107" charset="0"/>
          <a:ea typeface="ＭＳ Ｐゴシック" pitchFamily="-107" charset="-128"/>
          <a:cs typeface="Arial" charset="0"/>
        </a:defRPr>
      </a:lvl2pPr>
      <a:lvl3pPr algn="l" defTabSz="457200" rtl="0" eaLnBrk="0" fontAlgn="base" hangingPunct="0">
        <a:spcBef>
          <a:spcPct val="0"/>
        </a:spcBef>
        <a:spcAft>
          <a:spcPct val="0"/>
        </a:spcAft>
        <a:defRPr sz="3200" b="1">
          <a:solidFill>
            <a:srgbClr val="376092"/>
          </a:solidFill>
          <a:latin typeface="Arial" pitchFamily="-107" charset="0"/>
          <a:ea typeface="ＭＳ Ｐゴシック" pitchFamily="-107" charset="-128"/>
          <a:cs typeface="Arial" charset="0"/>
        </a:defRPr>
      </a:lvl3pPr>
      <a:lvl4pPr algn="l" defTabSz="457200" rtl="0" eaLnBrk="0" fontAlgn="base" hangingPunct="0">
        <a:spcBef>
          <a:spcPct val="0"/>
        </a:spcBef>
        <a:spcAft>
          <a:spcPct val="0"/>
        </a:spcAft>
        <a:defRPr sz="3200" b="1">
          <a:solidFill>
            <a:srgbClr val="376092"/>
          </a:solidFill>
          <a:latin typeface="Arial" pitchFamily="-107" charset="0"/>
          <a:ea typeface="ＭＳ Ｐゴシック" pitchFamily="-107" charset="-128"/>
          <a:cs typeface="Arial" charset="0"/>
        </a:defRPr>
      </a:lvl4pPr>
      <a:lvl5pPr algn="l" defTabSz="457200" rtl="0" eaLnBrk="0" fontAlgn="base" hangingPunct="0">
        <a:spcBef>
          <a:spcPct val="0"/>
        </a:spcBef>
        <a:spcAft>
          <a:spcPct val="0"/>
        </a:spcAft>
        <a:defRPr sz="3200" b="1">
          <a:solidFill>
            <a:srgbClr val="376092"/>
          </a:solidFill>
          <a:latin typeface="Arial" pitchFamily="-107" charset="0"/>
          <a:ea typeface="ＭＳ Ｐゴシック" pitchFamily="-107" charset="-128"/>
          <a:cs typeface="Arial" charset="0"/>
        </a:defRPr>
      </a:lvl5pPr>
      <a:lvl6pPr marL="457200" algn="l" defTabSz="457200" rtl="0" fontAlgn="base">
        <a:spcBef>
          <a:spcPct val="0"/>
        </a:spcBef>
        <a:spcAft>
          <a:spcPct val="0"/>
        </a:spcAft>
        <a:defRPr sz="3200" b="1">
          <a:solidFill>
            <a:srgbClr val="376092"/>
          </a:solidFill>
          <a:latin typeface="Arial" pitchFamily="-107" charset="0"/>
          <a:ea typeface="ＭＳ Ｐゴシック" pitchFamily="-107" charset="-128"/>
        </a:defRPr>
      </a:lvl6pPr>
      <a:lvl7pPr marL="914400" algn="l" defTabSz="457200" rtl="0" fontAlgn="base">
        <a:spcBef>
          <a:spcPct val="0"/>
        </a:spcBef>
        <a:spcAft>
          <a:spcPct val="0"/>
        </a:spcAft>
        <a:defRPr sz="3200" b="1">
          <a:solidFill>
            <a:srgbClr val="376092"/>
          </a:solidFill>
          <a:latin typeface="Arial" pitchFamily="-107" charset="0"/>
          <a:ea typeface="ＭＳ Ｐゴシック" pitchFamily="-107" charset="-128"/>
        </a:defRPr>
      </a:lvl7pPr>
      <a:lvl8pPr marL="1371600" algn="l" defTabSz="457200" rtl="0" fontAlgn="base">
        <a:spcBef>
          <a:spcPct val="0"/>
        </a:spcBef>
        <a:spcAft>
          <a:spcPct val="0"/>
        </a:spcAft>
        <a:defRPr sz="3200" b="1">
          <a:solidFill>
            <a:srgbClr val="376092"/>
          </a:solidFill>
          <a:latin typeface="Arial" pitchFamily="-107" charset="0"/>
          <a:ea typeface="ＭＳ Ｐゴシック" pitchFamily="-107" charset="-128"/>
        </a:defRPr>
      </a:lvl8pPr>
      <a:lvl9pPr marL="1828800" algn="l" defTabSz="457200" rtl="0" fontAlgn="base">
        <a:spcBef>
          <a:spcPct val="0"/>
        </a:spcBef>
        <a:spcAft>
          <a:spcPct val="0"/>
        </a:spcAft>
        <a:defRPr sz="3200" b="1">
          <a:solidFill>
            <a:srgbClr val="376092"/>
          </a:solidFill>
          <a:latin typeface="Arial" pitchFamily="-107" charset="0"/>
          <a:ea typeface="ＭＳ Ｐゴシック" pitchFamily="-107"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rgbClr val="254061"/>
          </a:solidFill>
          <a:latin typeface="+mn-lt"/>
          <a:ea typeface="ＭＳ Ｐゴシック" pitchFamily="-107" charset="-128"/>
          <a:cs typeface="ＭＳ Ｐゴシック" pitchFamily="-107" charset="-128"/>
        </a:defRPr>
      </a:lvl1pPr>
      <a:lvl2pPr marL="742950" indent="-285750" algn="l" defTabSz="457200" rtl="0" eaLnBrk="0" fontAlgn="base" hangingPunct="0">
        <a:spcBef>
          <a:spcPct val="20000"/>
        </a:spcBef>
        <a:spcAft>
          <a:spcPct val="0"/>
        </a:spcAft>
        <a:buFont typeface="Arial" charset="0"/>
        <a:buChar char="–"/>
        <a:defRPr sz="2800" kern="1200">
          <a:solidFill>
            <a:srgbClr val="254061"/>
          </a:solidFill>
          <a:latin typeface="+mn-lt"/>
          <a:ea typeface="ＭＳ Ｐゴシック" pitchFamily="-107"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rgbClr val="254061"/>
          </a:solidFill>
          <a:latin typeface="+mn-lt"/>
          <a:ea typeface="ＭＳ Ｐゴシック" pitchFamily="-107"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rgbClr val="254061"/>
          </a:solidFill>
          <a:latin typeface="+mn-lt"/>
          <a:ea typeface="ＭＳ Ｐゴシック" pitchFamily="-107"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rgbClr val="254061"/>
          </a:solidFill>
          <a:latin typeface="+mn-lt"/>
          <a:ea typeface="ＭＳ Ｐゴシック" pitchFamily="-107"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pic>
        <p:nvPicPr>
          <p:cNvPr id="1026" name="Picture 7" descr="xsede-ppt-page.jpg"/>
          <p:cNvPicPr>
            <a:picLocks noChangeAspect="1"/>
          </p:cNvPicPr>
          <p:nvPr userDrawn="1"/>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1027" name="Title Placeholder 1"/>
          <p:cNvSpPr>
            <a:spLocks noGrp="1"/>
          </p:cNvSpPr>
          <p:nvPr>
            <p:ph type="title"/>
          </p:nvPr>
        </p:nvSpPr>
        <p:spPr bwMode="auto">
          <a:xfrm>
            <a:off x="457200" y="274638"/>
            <a:ext cx="8229600" cy="7159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219200"/>
            <a:ext cx="82296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chemeClr val="bg1"/>
                </a:solidFill>
                <a:ea typeface="Arial" charset="0"/>
                <a:cs typeface="Arial" charset="0"/>
              </a:defRPr>
            </a:lvl1pPr>
          </a:lstStyle>
          <a:p>
            <a:fld id="{07D33DAB-5FF2-EB4B-A4FE-4A71A94166F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82" r:id="rId1"/>
  </p:sldLayoutIdLst>
  <p:hf hdr="0" ftr="0" dt="0"/>
  <p:txStyles>
    <p:titleStyle>
      <a:lvl1pPr algn="l" defTabSz="457200" rtl="0" eaLnBrk="0" fontAlgn="base" hangingPunct="0">
        <a:spcBef>
          <a:spcPct val="0"/>
        </a:spcBef>
        <a:spcAft>
          <a:spcPct val="0"/>
        </a:spcAft>
        <a:defRPr sz="3200" b="1" kern="1200">
          <a:solidFill>
            <a:srgbClr val="376092"/>
          </a:solidFill>
          <a:latin typeface="Arial"/>
          <a:ea typeface="ＭＳ Ｐゴシック" pitchFamily="-107" charset="-128"/>
          <a:cs typeface="Arial"/>
        </a:defRPr>
      </a:lvl1pPr>
      <a:lvl2pPr algn="l" defTabSz="457200" rtl="0" eaLnBrk="0" fontAlgn="base" hangingPunct="0">
        <a:spcBef>
          <a:spcPct val="0"/>
        </a:spcBef>
        <a:spcAft>
          <a:spcPct val="0"/>
        </a:spcAft>
        <a:defRPr sz="3200" b="1">
          <a:solidFill>
            <a:srgbClr val="376092"/>
          </a:solidFill>
          <a:latin typeface="Arial" pitchFamily="-107" charset="0"/>
          <a:ea typeface="ＭＳ Ｐゴシック" pitchFamily="-107" charset="-128"/>
          <a:cs typeface="Arial" charset="0"/>
        </a:defRPr>
      </a:lvl2pPr>
      <a:lvl3pPr algn="l" defTabSz="457200" rtl="0" eaLnBrk="0" fontAlgn="base" hangingPunct="0">
        <a:spcBef>
          <a:spcPct val="0"/>
        </a:spcBef>
        <a:spcAft>
          <a:spcPct val="0"/>
        </a:spcAft>
        <a:defRPr sz="3200" b="1">
          <a:solidFill>
            <a:srgbClr val="376092"/>
          </a:solidFill>
          <a:latin typeface="Arial" pitchFamily="-107" charset="0"/>
          <a:ea typeface="ＭＳ Ｐゴシック" pitchFamily="-107" charset="-128"/>
          <a:cs typeface="Arial" charset="0"/>
        </a:defRPr>
      </a:lvl3pPr>
      <a:lvl4pPr algn="l" defTabSz="457200" rtl="0" eaLnBrk="0" fontAlgn="base" hangingPunct="0">
        <a:spcBef>
          <a:spcPct val="0"/>
        </a:spcBef>
        <a:spcAft>
          <a:spcPct val="0"/>
        </a:spcAft>
        <a:defRPr sz="3200" b="1">
          <a:solidFill>
            <a:srgbClr val="376092"/>
          </a:solidFill>
          <a:latin typeface="Arial" pitchFamily="-107" charset="0"/>
          <a:ea typeface="ＭＳ Ｐゴシック" pitchFamily="-107" charset="-128"/>
          <a:cs typeface="Arial" charset="0"/>
        </a:defRPr>
      </a:lvl4pPr>
      <a:lvl5pPr algn="l" defTabSz="457200" rtl="0" eaLnBrk="0" fontAlgn="base" hangingPunct="0">
        <a:spcBef>
          <a:spcPct val="0"/>
        </a:spcBef>
        <a:spcAft>
          <a:spcPct val="0"/>
        </a:spcAft>
        <a:defRPr sz="3200" b="1">
          <a:solidFill>
            <a:srgbClr val="376092"/>
          </a:solidFill>
          <a:latin typeface="Arial" pitchFamily="-107" charset="0"/>
          <a:ea typeface="ＭＳ Ｐゴシック" pitchFamily="-107" charset="-128"/>
          <a:cs typeface="Arial" charset="0"/>
        </a:defRPr>
      </a:lvl5pPr>
      <a:lvl6pPr marL="457200" algn="l" defTabSz="457200" rtl="0" fontAlgn="base">
        <a:spcBef>
          <a:spcPct val="0"/>
        </a:spcBef>
        <a:spcAft>
          <a:spcPct val="0"/>
        </a:spcAft>
        <a:defRPr sz="3200" b="1">
          <a:solidFill>
            <a:srgbClr val="376092"/>
          </a:solidFill>
          <a:latin typeface="Arial" pitchFamily="-107" charset="0"/>
          <a:ea typeface="ＭＳ Ｐゴシック" pitchFamily="-107" charset="-128"/>
        </a:defRPr>
      </a:lvl6pPr>
      <a:lvl7pPr marL="914400" algn="l" defTabSz="457200" rtl="0" fontAlgn="base">
        <a:spcBef>
          <a:spcPct val="0"/>
        </a:spcBef>
        <a:spcAft>
          <a:spcPct val="0"/>
        </a:spcAft>
        <a:defRPr sz="3200" b="1">
          <a:solidFill>
            <a:srgbClr val="376092"/>
          </a:solidFill>
          <a:latin typeface="Arial" pitchFamily="-107" charset="0"/>
          <a:ea typeface="ＭＳ Ｐゴシック" pitchFamily="-107" charset="-128"/>
        </a:defRPr>
      </a:lvl7pPr>
      <a:lvl8pPr marL="1371600" algn="l" defTabSz="457200" rtl="0" fontAlgn="base">
        <a:spcBef>
          <a:spcPct val="0"/>
        </a:spcBef>
        <a:spcAft>
          <a:spcPct val="0"/>
        </a:spcAft>
        <a:defRPr sz="3200" b="1">
          <a:solidFill>
            <a:srgbClr val="376092"/>
          </a:solidFill>
          <a:latin typeface="Arial" pitchFamily="-107" charset="0"/>
          <a:ea typeface="ＭＳ Ｐゴシック" pitchFamily="-107" charset="-128"/>
        </a:defRPr>
      </a:lvl8pPr>
      <a:lvl9pPr marL="1828800" algn="l" defTabSz="457200" rtl="0" fontAlgn="base">
        <a:spcBef>
          <a:spcPct val="0"/>
        </a:spcBef>
        <a:spcAft>
          <a:spcPct val="0"/>
        </a:spcAft>
        <a:defRPr sz="3200" b="1">
          <a:solidFill>
            <a:srgbClr val="376092"/>
          </a:solidFill>
          <a:latin typeface="Arial" pitchFamily="-107" charset="0"/>
          <a:ea typeface="ＭＳ Ｐゴシック" pitchFamily="-107"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rgbClr val="254061"/>
          </a:solidFill>
          <a:latin typeface="+mn-lt"/>
          <a:ea typeface="ＭＳ Ｐゴシック" pitchFamily="-107" charset="-128"/>
          <a:cs typeface="ＭＳ Ｐゴシック" pitchFamily="-107" charset="-128"/>
        </a:defRPr>
      </a:lvl1pPr>
      <a:lvl2pPr marL="742950" indent="-285750" algn="l" defTabSz="457200" rtl="0" eaLnBrk="0" fontAlgn="base" hangingPunct="0">
        <a:spcBef>
          <a:spcPct val="20000"/>
        </a:spcBef>
        <a:spcAft>
          <a:spcPct val="0"/>
        </a:spcAft>
        <a:buFont typeface="Arial" charset="0"/>
        <a:buChar char="–"/>
        <a:defRPr sz="2800" kern="1200">
          <a:solidFill>
            <a:srgbClr val="254061"/>
          </a:solidFill>
          <a:latin typeface="+mn-lt"/>
          <a:ea typeface="ＭＳ Ｐゴシック" pitchFamily="-107"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rgbClr val="254061"/>
          </a:solidFill>
          <a:latin typeface="+mn-lt"/>
          <a:ea typeface="ＭＳ Ｐゴシック" pitchFamily="-107"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rgbClr val="254061"/>
          </a:solidFill>
          <a:latin typeface="+mn-lt"/>
          <a:ea typeface="ＭＳ Ｐゴシック" pitchFamily="-107"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rgbClr val="254061"/>
          </a:solidFill>
          <a:latin typeface="+mn-lt"/>
          <a:ea typeface="ＭＳ Ｐゴシック" pitchFamily="-107"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dare.cct.lsu.edu/" TargetMode="External"/><Relationship Id="rId4" Type="http://schemas.openxmlformats.org/officeDocument/2006/relationships/hyperlink" Target="http://saga.cct.lsu.edu" TargetMode="External"/><Relationship Id="rId5" Type="http://schemas.openxmlformats.org/officeDocument/2006/relationships/image" Target="../media/image5.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2.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96901" y="3088574"/>
            <a:ext cx="8169610" cy="2943926"/>
          </a:xfrm>
        </p:spPr>
        <p:txBody>
          <a:bodyPr>
            <a:noAutofit/>
          </a:bodyPr>
          <a:lstStyle/>
          <a:p>
            <a:r>
              <a:rPr lang="en-US" sz="2100" dirty="0" smtClean="0">
                <a:solidFill>
                  <a:srgbClr val="800000"/>
                </a:solidFill>
                <a:hlinkClick r:id="rId3"/>
              </a:rPr>
              <a:t>http</a:t>
            </a:r>
            <a:r>
              <a:rPr lang="en-US" sz="2100" dirty="0" smtClean="0">
                <a:solidFill>
                  <a:srgbClr val="800000"/>
                </a:solidFill>
                <a:hlinkClick r:id="rId3"/>
              </a:rPr>
              <a:t>://dare.cct.lsu.edu</a:t>
            </a:r>
            <a:r>
              <a:rPr lang="en-US" sz="2100" dirty="0" smtClean="0">
                <a:solidFill>
                  <a:srgbClr val="800000"/>
                </a:solidFill>
                <a:hlinkClick r:id="rId3"/>
              </a:rPr>
              <a:t>/</a:t>
            </a:r>
            <a:r>
              <a:rPr lang="en-US" sz="2100" dirty="0" smtClean="0">
                <a:solidFill>
                  <a:srgbClr val="800000"/>
                </a:solidFill>
              </a:rPr>
              <a:t> </a:t>
            </a:r>
            <a:r>
              <a:rPr lang="en-US" sz="2100" dirty="0" smtClean="0">
                <a:solidFill>
                  <a:srgbClr val="800000"/>
                </a:solidFill>
              </a:rPr>
              <a:t>and </a:t>
            </a:r>
            <a:r>
              <a:rPr lang="en-US" sz="2100" dirty="0" smtClean="0">
                <a:solidFill>
                  <a:srgbClr val="800000"/>
                </a:solidFill>
                <a:hlinkClick r:id="rId4"/>
              </a:rPr>
              <a:t>http</a:t>
            </a:r>
            <a:r>
              <a:rPr lang="en-US" sz="2100" dirty="0" smtClean="0">
                <a:solidFill>
                  <a:srgbClr val="800000"/>
                </a:solidFill>
                <a:hlinkClick r:id="rId4"/>
              </a:rPr>
              <a:t>://</a:t>
            </a:r>
            <a:r>
              <a:rPr lang="en-US" sz="2100" dirty="0" smtClean="0">
                <a:solidFill>
                  <a:srgbClr val="800000"/>
                </a:solidFill>
                <a:hlinkClick r:id="rId4"/>
              </a:rPr>
              <a:t>saga.cct.lsu.edu</a:t>
            </a:r>
            <a:endParaRPr lang="en-US" sz="2100" dirty="0" smtClean="0">
              <a:solidFill>
                <a:srgbClr val="800000"/>
              </a:solidFill>
            </a:endParaRPr>
          </a:p>
          <a:p>
            <a:r>
              <a:rPr lang="en-US" dirty="0" err="1" smtClean="0"/>
              <a:t>Joohyun</a:t>
            </a:r>
            <a:r>
              <a:rPr lang="en-US" dirty="0" smtClean="0"/>
              <a:t> Kim, </a:t>
            </a:r>
            <a:r>
              <a:rPr lang="en-US" dirty="0" err="1" smtClean="0"/>
              <a:t>Sharath</a:t>
            </a:r>
            <a:r>
              <a:rPr lang="en-US" dirty="0" smtClean="0"/>
              <a:t> </a:t>
            </a:r>
            <a:r>
              <a:rPr lang="en-US" dirty="0" err="1" smtClean="0"/>
              <a:t>Maddineni</a:t>
            </a:r>
            <a:r>
              <a:rPr lang="en-US" dirty="0" smtClean="0"/>
              <a:t>, Shantenu Jha</a:t>
            </a:r>
          </a:p>
          <a:p>
            <a:r>
              <a:rPr lang="en-US" dirty="0" smtClean="0">
                <a:solidFill>
                  <a:srgbClr val="800000"/>
                </a:solidFill>
              </a:rPr>
              <a:t>and</a:t>
            </a:r>
          </a:p>
          <a:p>
            <a:r>
              <a:rPr lang="en-US" dirty="0" smtClean="0">
                <a:solidFill>
                  <a:srgbClr val="595959"/>
                </a:solidFill>
              </a:rPr>
              <a:t>Christopher </a:t>
            </a:r>
            <a:r>
              <a:rPr lang="en-US" dirty="0" err="1" smtClean="0">
                <a:solidFill>
                  <a:srgbClr val="595959"/>
                </a:solidFill>
              </a:rPr>
              <a:t>Gissendanner</a:t>
            </a:r>
            <a:r>
              <a:rPr lang="en-US" b="1" dirty="0" smtClean="0">
                <a:solidFill>
                  <a:srgbClr val="595959"/>
                </a:solidFill>
              </a:rPr>
              <a:t/>
            </a:r>
            <a:br>
              <a:rPr lang="en-US" b="1" dirty="0" smtClean="0">
                <a:solidFill>
                  <a:srgbClr val="595959"/>
                </a:solidFill>
              </a:rPr>
            </a:br>
            <a:r>
              <a:rPr lang="en-US" dirty="0" smtClean="0">
                <a:solidFill>
                  <a:srgbClr val="595959"/>
                </a:solidFill>
              </a:rPr>
              <a:t>Department of Biology, University of Louisiana at Monroe</a:t>
            </a:r>
            <a:endParaRPr lang="en-US" dirty="0" smtClean="0">
              <a:solidFill>
                <a:srgbClr val="800000"/>
              </a:solidFill>
            </a:endParaRPr>
          </a:p>
          <a:p>
            <a:endParaRPr lang="en-US" sz="2100" dirty="0" smtClean="0">
              <a:solidFill>
                <a:srgbClr val="800000"/>
              </a:solidFill>
            </a:endParaRPr>
          </a:p>
        </p:txBody>
      </p:sp>
      <p:sp>
        <p:nvSpPr>
          <p:cNvPr id="2" name="Title 1"/>
          <p:cNvSpPr>
            <a:spLocks noGrp="1"/>
          </p:cNvSpPr>
          <p:nvPr>
            <p:ph type="ctrTitle"/>
          </p:nvPr>
        </p:nvSpPr>
        <p:spPr>
          <a:xfrm>
            <a:off x="546100" y="800100"/>
            <a:ext cx="8169611" cy="1856674"/>
          </a:xfrm>
        </p:spPr>
        <p:txBody>
          <a:bodyPr>
            <a:noAutofit/>
          </a:bodyPr>
          <a:lstStyle/>
          <a:p>
            <a:r>
              <a:rPr lang="en-US" sz="2400" dirty="0" smtClean="0"/>
              <a:t>DARE-NGS: Scalable and Extensible NGS Analytics on High-Performance and Distributed CI</a:t>
            </a:r>
            <a:endParaRPr lang="en-US" sz="2400" dirty="0"/>
          </a:p>
        </p:txBody>
      </p:sp>
      <p:pic>
        <p:nvPicPr>
          <p:cNvPr id="4" name="Picture 3" descr="ProcessHorizontal.jpg"/>
          <p:cNvPicPr>
            <a:picLocks noChangeAspect="1"/>
          </p:cNvPicPr>
          <p:nvPr/>
        </p:nvPicPr>
        <p:blipFill>
          <a:blip r:embed="rId5">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7928292" y="0"/>
            <a:ext cx="1145135" cy="4953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DARE-NGS : NGS-Analytics and Downstream Analyses</a:t>
            </a:r>
            <a:endParaRPr lang="en-US" dirty="0"/>
          </a:p>
        </p:txBody>
      </p:sp>
      <p:sp>
        <p:nvSpPr>
          <p:cNvPr id="8" name="Rounded Rectangle 7"/>
          <p:cNvSpPr/>
          <p:nvPr/>
        </p:nvSpPr>
        <p:spPr>
          <a:xfrm>
            <a:off x="2748407" y="2512921"/>
            <a:ext cx="4265562" cy="5463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kern="1200" dirty="0" smtClean="0"/>
              <a:t>WGS, CHIP-Seq, RNA-Seq: </a:t>
            </a:r>
          </a:p>
          <a:p>
            <a:pPr algn="ctr"/>
            <a:r>
              <a:rPr lang="en-US" kern="1200" dirty="0" smtClean="0"/>
              <a:t>Billions Short Reads</a:t>
            </a:r>
            <a:endParaRPr lang="en-US" kern="1200" dirty="0"/>
          </a:p>
        </p:txBody>
      </p:sp>
      <p:sp>
        <p:nvSpPr>
          <p:cNvPr id="9" name="Rounded Rectangle 8"/>
          <p:cNvSpPr/>
          <p:nvPr/>
        </p:nvSpPr>
        <p:spPr>
          <a:xfrm>
            <a:off x="3009750" y="3510039"/>
            <a:ext cx="1727446" cy="52947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kern="1200" dirty="0" smtClean="0"/>
              <a:t>Mapping</a:t>
            </a:r>
            <a:endParaRPr lang="en-US" kern="1200" dirty="0"/>
          </a:p>
        </p:txBody>
      </p:sp>
      <p:sp>
        <p:nvSpPr>
          <p:cNvPr id="10" name="Rounded Rectangle 9"/>
          <p:cNvSpPr/>
          <p:nvPr/>
        </p:nvSpPr>
        <p:spPr>
          <a:xfrm>
            <a:off x="4861579" y="3543114"/>
            <a:ext cx="1727446" cy="52947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kern="1200" dirty="0" smtClean="0"/>
              <a:t>De Novo Assembly</a:t>
            </a:r>
            <a:endParaRPr lang="en-US" kern="1200" dirty="0"/>
          </a:p>
        </p:txBody>
      </p:sp>
      <p:sp>
        <p:nvSpPr>
          <p:cNvPr id="13" name="Rounded Rectangle 12"/>
          <p:cNvSpPr/>
          <p:nvPr/>
        </p:nvSpPr>
        <p:spPr>
          <a:xfrm>
            <a:off x="4196167" y="4613562"/>
            <a:ext cx="2392858" cy="79161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1600" kern="1200" dirty="0" smtClean="0"/>
              <a:t>Transcriptome Analysis </a:t>
            </a:r>
          </a:p>
          <a:p>
            <a:pPr algn="ctr"/>
            <a:r>
              <a:rPr lang="en-US" sz="1600" kern="1200" dirty="0" smtClean="0"/>
              <a:t>(RNA-seq) </a:t>
            </a:r>
            <a:endParaRPr lang="en-US" sz="1600" kern="1200" dirty="0"/>
          </a:p>
        </p:txBody>
      </p:sp>
      <p:sp>
        <p:nvSpPr>
          <p:cNvPr id="14" name="Rounded Rectangle 13"/>
          <p:cNvSpPr/>
          <p:nvPr/>
        </p:nvSpPr>
        <p:spPr>
          <a:xfrm>
            <a:off x="2748408" y="4603775"/>
            <a:ext cx="1323850" cy="80140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1600" kern="1200" dirty="0" smtClean="0"/>
              <a:t>Exome Analysis</a:t>
            </a:r>
            <a:endParaRPr lang="en-US" sz="1600" kern="1200" dirty="0"/>
          </a:p>
        </p:txBody>
      </p:sp>
      <p:sp>
        <p:nvSpPr>
          <p:cNvPr id="15" name="Rounded Rectangle 14"/>
          <p:cNvSpPr/>
          <p:nvPr/>
        </p:nvSpPr>
        <p:spPr>
          <a:xfrm>
            <a:off x="959806" y="4613562"/>
            <a:ext cx="1788601" cy="79161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1600" kern="1200" dirty="0" smtClean="0"/>
              <a:t>Whole Genome Analysis (WGS)</a:t>
            </a:r>
            <a:endParaRPr lang="en-US" sz="1600" kern="1200" dirty="0"/>
          </a:p>
        </p:txBody>
      </p:sp>
      <p:cxnSp>
        <p:nvCxnSpPr>
          <p:cNvPr id="16" name="Straight Connector 15"/>
          <p:cNvCxnSpPr/>
          <p:nvPr/>
        </p:nvCxnSpPr>
        <p:spPr>
          <a:xfrm rot="5400000">
            <a:off x="4588014" y="3317475"/>
            <a:ext cx="429291" cy="1555"/>
          </a:xfrm>
          <a:prstGeom prst="line">
            <a:avLst/>
          </a:prstGeom>
          <a:ln w="82550">
            <a:solidFill>
              <a:srgbClr val="008000"/>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a:off x="4565944" y="4370330"/>
            <a:ext cx="429291" cy="1555"/>
          </a:xfrm>
          <a:prstGeom prst="line">
            <a:avLst/>
          </a:prstGeom>
          <a:ln w="82550">
            <a:solidFill>
              <a:srgbClr val="008000"/>
            </a:solidFill>
            <a:tailEnd type="triangle"/>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208576" y="6102470"/>
            <a:ext cx="8777681" cy="622620"/>
          </a:xfrm>
          <a:prstGeom prst="rect">
            <a:avLst/>
          </a:prstGeom>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1600" kern="1200" dirty="0" smtClean="0"/>
              <a:t>Functional </a:t>
            </a:r>
            <a:r>
              <a:rPr lang="en-US" sz="1600" dirty="0" smtClean="0"/>
              <a:t>Genomics</a:t>
            </a:r>
            <a:r>
              <a:rPr lang="en-US" sz="1600" kern="1200" dirty="0" smtClean="0"/>
              <a:t>, Gene Regulation, Pathway Analysis – Cell Development &amp; Differentiation, Host-Pathogen interaction, Biomedical research </a:t>
            </a:r>
            <a:endParaRPr lang="en-US" sz="1600" kern="1200" dirty="0"/>
          </a:p>
        </p:txBody>
      </p:sp>
      <p:cxnSp>
        <p:nvCxnSpPr>
          <p:cNvPr id="19" name="Straight Connector 18"/>
          <p:cNvCxnSpPr/>
          <p:nvPr/>
        </p:nvCxnSpPr>
        <p:spPr>
          <a:xfrm>
            <a:off x="4793299" y="5449482"/>
            <a:ext cx="8583" cy="590726"/>
          </a:xfrm>
          <a:prstGeom prst="line">
            <a:avLst/>
          </a:prstGeom>
          <a:ln w="825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0" name="Title 1"/>
          <p:cNvSpPr txBox="1">
            <a:spLocks/>
          </p:cNvSpPr>
          <p:nvPr/>
        </p:nvSpPr>
        <p:spPr>
          <a:xfrm>
            <a:off x="308880" y="1936172"/>
            <a:ext cx="8547250" cy="493710"/>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fontScale="85000" lnSpcReduction="10000"/>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000" kern="1200" dirty="0" smtClean="0"/>
              <a:t>Overview - Computational/Bioinformatics Strategies for Genomic Data Analysis</a:t>
            </a:r>
            <a:endParaRPr lang="en-US" sz="2000" kern="1200" dirty="0"/>
          </a:p>
        </p:txBody>
      </p:sp>
      <p:sp>
        <p:nvSpPr>
          <p:cNvPr id="21" name="Rounded Rectangle 20"/>
          <p:cNvSpPr/>
          <p:nvPr/>
        </p:nvSpPr>
        <p:spPr>
          <a:xfrm>
            <a:off x="6703877" y="4615330"/>
            <a:ext cx="2347591" cy="92275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1600" dirty="0" smtClean="0"/>
              <a:t>Genome-wide DNA-protein interactions</a:t>
            </a:r>
            <a:r>
              <a:rPr lang="en-US" sz="1600" kern="1200" dirty="0" smtClean="0"/>
              <a:t> </a:t>
            </a:r>
          </a:p>
          <a:p>
            <a:pPr algn="ctr"/>
            <a:r>
              <a:rPr lang="en-US" sz="1600" kern="1200" dirty="0" smtClean="0"/>
              <a:t>(</a:t>
            </a:r>
            <a:r>
              <a:rPr lang="en-US" sz="1600" dirty="0" smtClean="0"/>
              <a:t>ChIP</a:t>
            </a:r>
            <a:r>
              <a:rPr lang="en-US" sz="1600" kern="1200" dirty="0" smtClean="0"/>
              <a:t>-seq) </a:t>
            </a:r>
            <a:endParaRPr lang="en-US" sz="1600" kern="1200"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501311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14425" y="263525"/>
            <a:ext cx="8029575" cy="914400"/>
          </a:xfrm>
        </p:spPr>
        <p:txBody>
          <a:bodyPr>
            <a:normAutofit fontScale="90000"/>
          </a:bodyPr>
          <a:lstStyle/>
          <a:p>
            <a:r>
              <a:rPr lang="en-US" dirty="0"/>
              <a:t>DARE-NGS : </a:t>
            </a:r>
            <a:r>
              <a:rPr lang="en-US" dirty="0" smtClean="0"/>
              <a:t>Scientific Collaborative </a:t>
            </a:r>
            <a:r>
              <a:rPr lang="en-US" dirty="0" smtClean="0"/>
              <a:t>Development</a:t>
            </a:r>
            <a:endParaRPr lang="en-US" dirty="0"/>
          </a:p>
        </p:txBody>
      </p:sp>
      <p:pic>
        <p:nvPicPr>
          <p:cNvPr id="3" name="Picture 2" descr="NGS-pic.tiff"/>
          <p:cNvPicPr>
            <a:picLocks noChangeAspect="1"/>
          </p:cNvPicPr>
          <p:nvPr/>
        </p:nvPicPr>
        <p:blipFill>
          <a:blip r:embed="rId3">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3158540" y="1473713"/>
            <a:ext cx="2581399" cy="1411019"/>
          </a:xfrm>
          <a:prstGeom prst="rect">
            <a:avLst/>
          </a:prstGeom>
        </p:spPr>
      </p:pic>
      <p:sp>
        <p:nvSpPr>
          <p:cNvPr id="8" name="Down Arrow 7"/>
          <p:cNvSpPr/>
          <p:nvPr/>
        </p:nvSpPr>
        <p:spPr>
          <a:xfrm>
            <a:off x="3955904" y="3013912"/>
            <a:ext cx="429094" cy="153945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405086" y="4683453"/>
            <a:ext cx="6282789" cy="369332"/>
          </a:xfrm>
          <a:prstGeom prst="rect">
            <a:avLst/>
          </a:prstGeom>
          <a:solidFill>
            <a:schemeClr val="accent6">
              <a:lumMod val="60000"/>
              <a:lumOff val="40000"/>
            </a:schemeClr>
          </a:solidFill>
        </p:spPr>
        <p:txBody>
          <a:bodyPr wrap="none" rtlCol="0">
            <a:spAutoFit/>
          </a:bodyPr>
          <a:lstStyle/>
          <a:p>
            <a:r>
              <a:rPr lang="en-US" b="1" dirty="0" smtClean="0">
                <a:solidFill>
                  <a:srgbClr val="660066"/>
                </a:solidFill>
              </a:rPr>
              <a:t>DARE-NGS : NGS Data Analysis Gateway Development</a:t>
            </a:r>
            <a:endParaRPr lang="en-US" b="1" dirty="0">
              <a:solidFill>
                <a:srgbClr val="660066"/>
              </a:solidFill>
            </a:endParaRPr>
          </a:p>
        </p:txBody>
      </p:sp>
      <p:grpSp>
        <p:nvGrpSpPr>
          <p:cNvPr id="4" name="Group 28"/>
          <p:cNvGrpSpPr/>
          <p:nvPr/>
        </p:nvGrpSpPr>
        <p:grpSpPr>
          <a:xfrm>
            <a:off x="199449" y="3413942"/>
            <a:ext cx="8739765" cy="2661365"/>
            <a:chOff x="174049" y="3947050"/>
            <a:chExt cx="8739765" cy="2661365"/>
          </a:xfrm>
        </p:grpSpPr>
        <p:sp>
          <p:nvSpPr>
            <p:cNvPr id="14" name="Title 1"/>
            <p:cNvSpPr txBox="1">
              <a:spLocks/>
            </p:cNvSpPr>
            <p:nvPr/>
          </p:nvSpPr>
          <p:spPr>
            <a:xfrm>
              <a:off x="5390356" y="3947050"/>
              <a:ext cx="3523458" cy="753000"/>
            </a:xfrm>
            <a:prstGeom prst="rect">
              <a:avLst/>
            </a:prstGeom>
            <a:ln>
              <a:solidFill>
                <a:schemeClr val="bg1"/>
              </a:solidFill>
            </a:ln>
            <a:effectLst>
              <a:glow rad="228600">
                <a:schemeClr val="accent5">
                  <a:satMod val="175000"/>
                  <a:alpha val="40000"/>
                </a:schemeClr>
              </a:glow>
            </a:effectLst>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fontScale="77500" lnSpcReduction="20000"/>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000" dirty="0" smtClean="0">
                  <a:solidFill>
                    <a:srgbClr val="000000"/>
                  </a:solidFill>
                </a:rPr>
                <a:t>RNA-Seq : Transcriptome Analysis of </a:t>
              </a:r>
              <a:r>
                <a:rPr lang="en-US" sz="2000" dirty="0" err="1" smtClean="0">
                  <a:solidFill>
                    <a:srgbClr val="000000"/>
                  </a:solidFill>
                </a:rPr>
                <a:t>Burkitt’s</a:t>
              </a:r>
              <a:r>
                <a:rPr lang="en-US" sz="2000" dirty="0" smtClean="0">
                  <a:solidFill>
                    <a:srgbClr val="000000"/>
                  </a:solidFill>
                </a:rPr>
                <a:t> Lymphoma cells and </a:t>
              </a:r>
              <a:r>
                <a:rPr lang="en-US" sz="2000" dirty="0" err="1" smtClean="0">
                  <a:solidFill>
                    <a:srgbClr val="000000"/>
                  </a:solidFill>
                </a:rPr>
                <a:t>lincRNAs</a:t>
              </a:r>
              <a:r>
                <a:rPr lang="en-US" sz="2000" dirty="0" smtClean="0">
                  <a:solidFill>
                    <a:srgbClr val="000000"/>
                  </a:solidFill>
                </a:rPr>
                <a:t> Discovery (Tulane U)</a:t>
              </a:r>
              <a:endParaRPr lang="en-US" sz="2000" dirty="0">
                <a:solidFill>
                  <a:srgbClr val="000000"/>
                </a:solidFill>
              </a:endParaRPr>
            </a:p>
          </p:txBody>
        </p:sp>
        <p:sp>
          <p:nvSpPr>
            <p:cNvPr id="17" name="Title 1"/>
            <p:cNvSpPr txBox="1">
              <a:spLocks/>
            </p:cNvSpPr>
            <p:nvPr/>
          </p:nvSpPr>
          <p:spPr>
            <a:xfrm>
              <a:off x="482912" y="4099954"/>
              <a:ext cx="2411273" cy="600096"/>
            </a:xfrm>
            <a:prstGeom prst="rect">
              <a:avLst/>
            </a:prstGeom>
            <a:ln>
              <a:solidFill>
                <a:schemeClr val="bg1"/>
              </a:solidFill>
            </a:ln>
            <a:effectLst>
              <a:glow rad="228600">
                <a:schemeClr val="accent5">
                  <a:satMod val="175000"/>
                  <a:alpha val="40000"/>
                </a:schemeClr>
              </a:glow>
            </a:effectLst>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fontScale="77500" lnSpcReduction="20000"/>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000" dirty="0" smtClean="0">
                  <a:solidFill>
                    <a:srgbClr val="000000"/>
                  </a:solidFill>
                </a:rPr>
                <a:t>Exome : Large Scale Human Exome (PBRC)</a:t>
              </a:r>
              <a:endParaRPr lang="en-US" sz="2000" dirty="0">
                <a:solidFill>
                  <a:srgbClr val="000000"/>
                </a:solidFill>
              </a:endParaRPr>
            </a:p>
          </p:txBody>
        </p:sp>
        <p:sp>
          <p:nvSpPr>
            <p:cNvPr id="21" name="Title 1"/>
            <p:cNvSpPr txBox="1">
              <a:spLocks/>
            </p:cNvSpPr>
            <p:nvPr/>
          </p:nvSpPr>
          <p:spPr>
            <a:xfrm>
              <a:off x="174049" y="6024700"/>
              <a:ext cx="2411273" cy="583715"/>
            </a:xfrm>
            <a:prstGeom prst="rect">
              <a:avLst/>
            </a:prstGeom>
            <a:ln>
              <a:solidFill>
                <a:schemeClr val="bg1"/>
              </a:solidFill>
            </a:ln>
            <a:effectLst>
              <a:glow rad="228600">
                <a:schemeClr val="accent5">
                  <a:satMod val="175000"/>
                  <a:alpha val="40000"/>
                </a:schemeClr>
              </a:glow>
            </a:effectLst>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fontScale="62500" lnSpcReduction="20000"/>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000" dirty="0" smtClean="0">
                  <a:solidFill>
                    <a:srgbClr val="000000"/>
                  </a:solidFill>
                </a:rPr>
                <a:t>Genome-wide Transcription Factor Binding :  ULM </a:t>
              </a:r>
              <a:endParaRPr lang="en-US" sz="2000" dirty="0">
                <a:solidFill>
                  <a:srgbClr val="000000"/>
                </a:solidFill>
              </a:endParaRPr>
            </a:p>
          </p:txBody>
        </p:sp>
        <p:sp>
          <p:nvSpPr>
            <p:cNvPr id="22" name="Title 1"/>
            <p:cNvSpPr txBox="1">
              <a:spLocks/>
            </p:cNvSpPr>
            <p:nvPr/>
          </p:nvSpPr>
          <p:spPr>
            <a:xfrm>
              <a:off x="5903535" y="5939355"/>
              <a:ext cx="2908587" cy="636551"/>
            </a:xfrm>
            <a:prstGeom prst="rect">
              <a:avLst/>
            </a:prstGeom>
            <a:ln>
              <a:solidFill>
                <a:schemeClr val="bg1"/>
              </a:solidFill>
            </a:ln>
            <a:effectLst>
              <a:glow rad="228600">
                <a:schemeClr val="accent5">
                  <a:satMod val="175000"/>
                  <a:alpha val="40000"/>
                </a:schemeClr>
              </a:glow>
            </a:effectLst>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fontScale="70000" lnSpcReduction="20000"/>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000" dirty="0" smtClean="0">
                  <a:solidFill>
                    <a:srgbClr val="000000"/>
                  </a:solidFill>
                </a:rPr>
                <a:t>Host-Pathogen Interaction (Rice-B. Glumae) : LSU, </a:t>
              </a:r>
              <a:r>
                <a:rPr lang="en-US" sz="2000" dirty="0" err="1" smtClean="0">
                  <a:solidFill>
                    <a:srgbClr val="000000"/>
                  </a:solidFill>
                </a:rPr>
                <a:t>AgCenter</a:t>
              </a:r>
              <a:endParaRPr lang="en-US" sz="2000" dirty="0">
                <a:solidFill>
                  <a:srgbClr val="000000"/>
                </a:solidFill>
              </a:endParaRPr>
            </a:p>
          </p:txBody>
        </p:sp>
        <p:cxnSp>
          <p:nvCxnSpPr>
            <p:cNvPr id="13" name="Straight Arrow Connector 12"/>
            <p:cNvCxnSpPr/>
            <p:nvPr/>
          </p:nvCxnSpPr>
          <p:spPr>
            <a:xfrm flipH="1">
              <a:off x="4695668" y="4683934"/>
              <a:ext cx="694688" cy="585563"/>
            </a:xfrm>
            <a:prstGeom prst="straightConnector1">
              <a:avLst/>
            </a:prstGeom>
            <a:ln w="76200" cmpd="sng">
              <a:solidFill>
                <a:srgbClr val="800000"/>
              </a:solidFill>
              <a:headEnd type="triangle"/>
              <a:tailEnd type="triangle"/>
            </a:ln>
            <a:effectLst>
              <a:glow rad="228600">
                <a:schemeClr val="accent2">
                  <a:satMod val="175000"/>
                  <a:alpha val="40000"/>
                </a:schemeClr>
              </a:glow>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2746522" y="4700050"/>
              <a:ext cx="386618" cy="554611"/>
            </a:xfrm>
            <a:prstGeom prst="straightConnector1">
              <a:avLst/>
            </a:prstGeom>
            <a:ln w="76200" cmpd="sng">
              <a:solidFill>
                <a:srgbClr val="800000"/>
              </a:solidFill>
              <a:headEnd type="triangle"/>
              <a:tailEnd type="triangle"/>
            </a:ln>
            <a:effectLst>
              <a:glow rad="228600">
                <a:schemeClr val="accent2">
                  <a:satMod val="175000"/>
                  <a:alpha val="40000"/>
                </a:schemeClr>
              </a:glow>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a:off x="2726056" y="5672068"/>
              <a:ext cx="694688" cy="585563"/>
            </a:xfrm>
            <a:prstGeom prst="straightConnector1">
              <a:avLst/>
            </a:prstGeom>
            <a:ln w="76200" cmpd="sng">
              <a:solidFill>
                <a:srgbClr val="800000"/>
              </a:solidFill>
              <a:headEnd type="triangle"/>
              <a:tailEnd type="triangle"/>
            </a:ln>
            <a:effectLst>
              <a:glow rad="228600">
                <a:schemeClr val="accent2">
                  <a:satMod val="175000"/>
                  <a:alpha val="40000"/>
                </a:schemeClr>
              </a:glow>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H="1" flipV="1">
              <a:off x="4887318" y="5730962"/>
              <a:ext cx="827221" cy="397856"/>
            </a:xfrm>
            <a:prstGeom prst="straightConnector1">
              <a:avLst/>
            </a:prstGeom>
            <a:ln w="76200" cmpd="sng">
              <a:solidFill>
                <a:srgbClr val="800000"/>
              </a:solidFill>
              <a:headEnd type="triangle"/>
              <a:tailEnd type="triangle"/>
            </a:ln>
            <a:effectLst>
              <a:glow rad="228600">
                <a:schemeClr val="accent2">
                  <a:satMod val="175000"/>
                  <a:alpha val="40000"/>
                </a:schemeClr>
              </a:glow>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44758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DARE-NGS : Scientific Collaborative Development</a:t>
            </a:r>
          </a:p>
        </p:txBody>
      </p:sp>
      <p:sp>
        <p:nvSpPr>
          <p:cNvPr id="20" name="Title 1"/>
          <p:cNvSpPr txBox="1">
            <a:spLocks/>
          </p:cNvSpPr>
          <p:nvPr/>
        </p:nvSpPr>
        <p:spPr>
          <a:xfrm>
            <a:off x="1092051" y="1619223"/>
            <a:ext cx="7480737" cy="815950"/>
          </a:xfrm>
          <a:prstGeom prst="rect">
            <a:avLst/>
          </a:prstGeom>
          <a:solidFill>
            <a:schemeClr val="accent4">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fontScale="77500" lnSpcReduction="20000"/>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000" dirty="0" smtClean="0">
                <a:solidFill>
                  <a:srgbClr val="000000"/>
                </a:solidFill>
              </a:rPr>
              <a:t>Transcriptome Analysis of </a:t>
            </a:r>
            <a:r>
              <a:rPr lang="en-US" sz="2000" dirty="0" err="1" smtClean="0">
                <a:solidFill>
                  <a:srgbClr val="000000"/>
                </a:solidFill>
              </a:rPr>
              <a:t>Burkitt’s</a:t>
            </a:r>
            <a:r>
              <a:rPr lang="en-US" sz="2000" dirty="0" smtClean="0">
                <a:solidFill>
                  <a:srgbClr val="000000"/>
                </a:solidFill>
              </a:rPr>
              <a:t> Lymphoma cells and </a:t>
            </a:r>
            <a:r>
              <a:rPr lang="en-US" sz="2000" dirty="0" err="1" smtClean="0">
                <a:solidFill>
                  <a:srgbClr val="000000"/>
                </a:solidFill>
              </a:rPr>
              <a:t>lincRNAs</a:t>
            </a:r>
            <a:r>
              <a:rPr lang="en-US" sz="2000" dirty="0" smtClean="0">
                <a:solidFill>
                  <a:srgbClr val="000000"/>
                </a:solidFill>
              </a:rPr>
              <a:t> Discovery</a:t>
            </a:r>
            <a:endParaRPr lang="en-US" sz="2000" dirty="0">
              <a:solidFill>
                <a:srgbClr val="000000"/>
              </a:solidFill>
            </a:endParaRPr>
          </a:p>
          <a:p>
            <a:pPr marL="342900" indent="-342900">
              <a:buFontTx/>
              <a:buChar char="-"/>
            </a:pPr>
            <a:r>
              <a:rPr lang="en-US" sz="2000" dirty="0">
                <a:solidFill>
                  <a:srgbClr val="000000"/>
                </a:solidFill>
              </a:rPr>
              <a:t>PI : Erik </a:t>
            </a:r>
            <a:r>
              <a:rPr lang="en-US" sz="2000" dirty="0" err="1">
                <a:solidFill>
                  <a:srgbClr val="000000"/>
                </a:solidFill>
              </a:rPr>
              <a:t>Flamington</a:t>
            </a:r>
            <a:r>
              <a:rPr lang="en-US" sz="2000" dirty="0">
                <a:solidFill>
                  <a:srgbClr val="000000"/>
                </a:solidFill>
              </a:rPr>
              <a:t> (Tulane U)/Carl (Tulane GCF)</a:t>
            </a:r>
          </a:p>
          <a:p>
            <a:pPr marL="342900" indent="-342900">
              <a:buFontTx/>
              <a:buChar char="-"/>
            </a:pPr>
            <a:r>
              <a:rPr lang="en-US" sz="2000" dirty="0" smtClean="0">
                <a:solidFill>
                  <a:srgbClr val="000000"/>
                </a:solidFill>
              </a:rPr>
              <a:t>Focus </a:t>
            </a:r>
            <a:r>
              <a:rPr lang="en-US" sz="2000" dirty="0">
                <a:solidFill>
                  <a:srgbClr val="000000"/>
                </a:solidFill>
              </a:rPr>
              <a:t>: </a:t>
            </a:r>
            <a:r>
              <a:rPr lang="en-US" sz="2000" dirty="0" smtClean="0">
                <a:solidFill>
                  <a:srgbClr val="000000"/>
                </a:solidFill>
              </a:rPr>
              <a:t>RNA-Seq using </a:t>
            </a:r>
            <a:r>
              <a:rPr lang="en-US" sz="2000" dirty="0" err="1" smtClean="0">
                <a:solidFill>
                  <a:srgbClr val="000000"/>
                </a:solidFill>
              </a:rPr>
              <a:t>Tophat</a:t>
            </a:r>
            <a:r>
              <a:rPr lang="en-US" sz="2000" dirty="0" smtClean="0">
                <a:solidFill>
                  <a:srgbClr val="000000"/>
                </a:solidFill>
              </a:rPr>
              <a:t>/Cufflink, </a:t>
            </a:r>
            <a:r>
              <a:rPr lang="en-US" sz="2000" dirty="0" err="1" smtClean="0">
                <a:solidFill>
                  <a:srgbClr val="000000"/>
                </a:solidFill>
              </a:rPr>
              <a:t>Tophat</a:t>
            </a:r>
            <a:r>
              <a:rPr lang="en-US" sz="2000" dirty="0" smtClean="0">
                <a:solidFill>
                  <a:srgbClr val="000000"/>
                </a:solidFill>
              </a:rPr>
              <a:t>-fusion</a:t>
            </a:r>
            <a:endParaRPr lang="en-US" sz="2000" dirty="0">
              <a:solidFill>
                <a:srgbClr val="000000"/>
              </a:solidFill>
            </a:endParaRPr>
          </a:p>
        </p:txBody>
      </p:sp>
      <p:sp>
        <p:nvSpPr>
          <p:cNvPr id="16" name="Title 1"/>
          <p:cNvSpPr txBox="1">
            <a:spLocks/>
          </p:cNvSpPr>
          <p:nvPr/>
        </p:nvSpPr>
        <p:spPr>
          <a:xfrm>
            <a:off x="1092051" y="2619113"/>
            <a:ext cx="7480737" cy="829219"/>
          </a:xfrm>
          <a:prstGeom prst="rect">
            <a:avLst/>
          </a:prstGeom>
          <a:solidFill>
            <a:schemeClr val="accent4">
              <a:lumMod val="40000"/>
              <a:lumOff val="60000"/>
            </a:schemeClr>
          </a:solidFill>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fontScale="85000" lnSpcReduction="10000"/>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000" dirty="0" smtClean="0">
                <a:solidFill>
                  <a:srgbClr val="000000"/>
                </a:solidFill>
              </a:rPr>
              <a:t>Exome Analysis</a:t>
            </a:r>
            <a:endParaRPr lang="en-US" sz="2000" dirty="0">
              <a:solidFill>
                <a:srgbClr val="000000"/>
              </a:solidFill>
            </a:endParaRPr>
          </a:p>
          <a:p>
            <a:pPr marL="342900" indent="-342900">
              <a:buFontTx/>
              <a:buChar char="-"/>
            </a:pPr>
            <a:r>
              <a:rPr lang="en-US" sz="2000" dirty="0">
                <a:solidFill>
                  <a:srgbClr val="000000"/>
                </a:solidFill>
              </a:rPr>
              <a:t>PI : Tuomo Rankinen (HGL, PBRC)/PBRC GCF</a:t>
            </a:r>
          </a:p>
          <a:p>
            <a:pPr marL="342900" indent="-342900">
              <a:buFontTx/>
              <a:buChar char="-"/>
            </a:pPr>
            <a:r>
              <a:rPr lang="en-US" sz="2000" dirty="0" smtClean="0">
                <a:solidFill>
                  <a:srgbClr val="000000"/>
                </a:solidFill>
              </a:rPr>
              <a:t>Focus </a:t>
            </a:r>
            <a:r>
              <a:rPr lang="en-US" sz="2000" dirty="0">
                <a:solidFill>
                  <a:srgbClr val="000000"/>
                </a:solidFill>
              </a:rPr>
              <a:t>: Large </a:t>
            </a:r>
            <a:r>
              <a:rPr lang="en-US" sz="2000" dirty="0" smtClean="0">
                <a:solidFill>
                  <a:srgbClr val="000000"/>
                </a:solidFill>
              </a:rPr>
              <a:t>Scale </a:t>
            </a:r>
            <a:r>
              <a:rPr lang="en-US" sz="2000" dirty="0">
                <a:solidFill>
                  <a:srgbClr val="000000"/>
                </a:solidFill>
              </a:rPr>
              <a:t>M</a:t>
            </a:r>
            <a:r>
              <a:rPr lang="en-US" sz="2000" dirty="0" smtClean="0">
                <a:solidFill>
                  <a:srgbClr val="000000"/>
                </a:solidFill>
              </a:rPr>
              <a:t>apping </a:t>
            </a:r>
            <a:r>
              <a:rPr lang="en-US" sz="2000" dirty="0">
                <a:solidFill>
                  <a:srgbClr val="000000"/>
                </a:solidFill>
              </a:rPr>
              <a:t>and </a:t>
            </a:r>
            <a:r>
              <a:rPr lang="en-US" sz="2000" dirty="0" smtClean="0">
                <a:solidFill>
                  <a:srgbClr val="000000"/>
                </a:solidFill>
              </a:rPr>
              <a:t>Genome </a:t>
            </a:r>
            <a:r>
              <a:rPr lang="en-US" sz="2000" dirty="0">
                <a:solidFill>
                  <a:srgbClr val="000000"/>
                </a:solidFill>
              </a:rPr>
              <a:t>V</a:t>
            </a:r>
            <a:r>
              <a:rPr lang="en-US" sz="2000" dirty="0" smtClean="0">
                <a:solidFill>
                  <a:srgbClr val="000000"/>
                </a:solidFill>
              </a:rPr>
              <a:t>ariation </a:t>
            </a:r>
            <a:r>
              <a:rPr lang="en-US" sz="2000" dirty="0">
                <a:solidFill>
                  <a:srgbClr val="000000"/>
                </a:solidFill>
              </a:rPr>
              <a:t>D</a:t>
            </a:r>
            <a:r>
              <a:rPr lang="en-US" sz="2000" dirty="0" smtClean="0">
                <a:solidFill>
                  <a:srgbClr val="000000"/>
                </a:solidFill>
              </a:rPr>
              <a:t>iscovery</a:t>
            </a:r>
            <a:r>
              <a:rPr lang="en-US" sz="2000" kern="1200" dirty="0" smtClean="0">
                <a:solidFill>
                  <a:srgbClr val="000000"/>
                </a:solidFill>
              </a:rPr>
              <a:t> </a:t>
            </a:r>
          </a:p>
        </p:txBody>
      </p:sp>
      <p:sp>
        <p:nvSpPr>
          <p:cNvPr id="18" name="Title 1"/>
          <p:cNvSpPr txBox="1">
            <a:spLocks/>
          </p:cNvSpPr>
          <p:nvPr/>
        </p:nvSpPr>
        <p:spPr>
          <a:xfrm>
            <a:off x="1092051" y="3585706"/>
            <a:ext cx="7480737" cy="829219"/>
          </a:xfrm>
          <a:prstGeom prst="rect">
            <a:avLst/>
          </a:prstGeom>
          <a:solidFill>
            <a:srgbClr val="CBE6F9"/>
          </a:solidFill>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fontScale="85000" lnSpcReduction="10000"/>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000" kern="1200" dirty="0" smtClean="0">
                <a:solidFill>
                  <a:srgbClr val="000000"/>
                </a:solidFill>
              </a:rPr>
              <a:t>Genome-wide (C. </a:t>
            </a:r>
            <a:r>
              <a:rPr lang="en-US" sz="2000" kern="1200" dirty="0" err="1" smtClean="0">
                <a:solidFill>
                  <a:srgbClr val="000000"/>
                </a:solidFill>
              </a:rPr>
              <a:t>elegans</a:t>
            </a:r>
            <a:r>
              <a:rPr lang="en-US" sz="2000" kern="1200" dirty="0" smtClean="0">
                <a:solidFill>
                  <a:srgbClr val="000000"/>
                </a:solidFill>
              </a:rPr>
              <a:t>) </a:t>
            </a:r>
            <a:r>
              <a:rPr lang="en-US" sz="2000" dirty="0">
                <a:solidFill>
                  <a:srgbClr val="000000"/>
                </a:solidFill>
              </a:rPr>
              <a:t>T</a:t>
            </a:r>
            <a:r>
              <a:rPr lang="en-US" sz="2000" kern="1200" dirty="0" smtClean="0">
                <a:solidFill>
                  <a:srgbClr val="000000"/>
                </a:solidFill>
              </a:rPr>
              <a:t>ranscription </a:t>
            </a:r>
            <a:r>
              <a:rPr lang="en-US" sz="2000" dirty="0">
                <a:solidFill>
                  <a:srgbClr val="000000"/>
                </a:solidFill>
              </a:rPr>
              <a:t>F</a:t>
            </a:r>
            <a:r>
              <a:rPr lang="en-US" sz="2000" kern="1200" dirty="0" smtClean="0">
                <a:solidFill>
                  <a:srgbClr val="000000"/>
                </a:solidFill>
              </a:rPr>
              <a:t>actor (NHR-6) Binding</a:t>
            </a:r>
          </a:p>
          <a:p>
            <a:pPr marL="342900" indent="-342900">
              <a:buFontTx/>
              <a:buChar char="-"/>
            </a:pPr>
            <a:r>
              <a:rPr lang="en-US" sz="2000" dirty="0" smtClean="0">
                <a:solidFill>
                  <a:srgbClr val="000000"/>
                </a:solidFill>
              </a:rPr>
              <a:t>PI : Chris </a:t>
            </a:r>
            <a:r>
              <a:rPr lang="en-US" sz="2000" dirty="0" err="1" smtClean="0">
                <a:solidFill>
                  <a:srgbClr val="000000"/>
                </a:solidFill>
              </a:rPr>
              <a:t>Gissendanner</a:t>
            </a:r>
            <a:r>
              <a:rPr lang="en-US" sz="2000" dirty="0" smtClean="0">
                <a:solidFill>
                  <a:srgbClr val="000000"/>
                </a:solidFill>
              </a:rPr>
              <a:t> (ULM)  (LBRN PI)</a:t>
            </a:r>
          </a:p>
          <a:p>
            <a:pPr marL="342900" indent="-342900">
              <a:buFontTx/>
              <a:buChar char="-"/>
            </a:pPr>
            <a:r>
              <a:rPr lang="en-US" sz="2000" dirty="0" smtClean="0">
                <a:solidFill>
                  <a:srgbClr val="000000"/>
                </a:solidFill>
              </a:rPr>
              <a:t>Focus</a:t>
            </a:r>
            <a:r>
              <a:rPr lang="en-US" sz="2000" kern="1200" dirty="0" smtClean="0">
                <a:solidFill>
                  <a:srgbClr val="000000"/>
                </a:solidFill>
              </a:rPr>
              <a:t> : ChIP-seq </a:t>
            </a:r>
            <a:r>
              <a:rPr lang="en-US" sz="2000" dirty="0">
                <a:solidFill>
                  <a:srgbClr val="000000"/>
                </a:solidFill>
              </a:rPr>
              <a:t>P</a:t>
            </a:r>
            <a:r>
              <a:rPr lang="en-US" sz="2000" kern="1200" dirty="0" smtClean="0">
                <a:solidFill>
                  <a:srgbClr val="000000"/>
                </a:solidFill>
              </a:rPr>
              <a:t>ipeline </a:t>
            </a:r>
            <a:r>
              <a:rPr lang="en-US" sz="2000" dirty="0">
                <a:solidFill>
                  <a:srgbClr val="000000"/>
                </a:solidFill>
              </a:rPr>
              <a:t>D</a:t>
            </a:r>
            <a:r>
              <a:rPr lang="en-US" sz="2000" kern="1200" dirty="0" smtClean="0">
                <a:solidFill>
                  <a:srgbClr val="000000"/>
                </a:solidFill>
              </a:rPr>
              <a:t>evelopment</a:t>
            </a:r>
          </a:p>
        </p:txBody>
      </p:sp>
      <p:sp>
        <p:nvSpPr>
          <p:cNvPr id="19" name="Title 1"/>
          <p:cNvSpPr txBox="1">
            <a:spLocks/>
          </p:cNvSpPr>
          <p:nvPr/>
        </p:nvSpPr>
        <p:spPr>
          <a:xfrm>
            <a:off x="1092051" y="4533196"/>
            <a:ext cx="7480737" cy="1218759"/>
          </a:xfrm>
          <a:prstGeom prst="rect">
            <a:avLst/>
          </a:prstGeom>
          <a:solidFill>
            <a:srgbClr val="CBE6F9"/>
          </a:solidFill>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fontScale="85000" lnSpcReduction="20000"/>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000" dirty="0" smtClean="0">
                <a:solidFill>
                  <a:srgbClr val="000000"/>
                </a:solidFill>
              </a:rPr>
              <a:t>Rice-B.Glumae (Host-Pathogen)</a:t>
            </a:r>
          </a:p>
          <a:p>
            <a:pPr marL="342900" indent="-342900">
              <a:buFontTx/>
              <a:buChar char="-"/>
            </a:pPr>
            <a:r>
              <a:rPr lang="en-US" sz="2000" kern="1200" dirty="0" smtClean="0">
                <a:solidFill>
                  <a:srgbClr val="000000"/>
                </a:solidFill>
              </a:rPr>
              <a:t>PI : Jong-</a:t>
            </a:r>
            <a:r>
              <a:rPr lang="en-US" sz="2000" kern="1200" dirty="0" err="1" smtClean="0">
                <a:solidFill>
                  <a:srgbClr val="000000"/>
                </a:solidFill>
              </a:rPr>
              <a:t>hyun</a:t>
            </a:r>
            <a:r>
              <a:rPr lang="en-US" sz="2000" kern="1200" dirty="0" smtClean="0">
                <a:solidFill>
                  <a:srgbClr val="000000"/>
                </a:solidFill>
              </a:rPr>
              <a:t> Ham (</a:t>
            </a:r>
            <a:r>
              <a:rPr lang="en-US" sz="2000" kern="1200" dirty="0" err="1" smtClean="0">
                <a:solidFill>
                  <a:srgbClr val="000000"/>
                </a:solidFill>
              </a:rPr>
              <a:t>AgCener</a:t>
            </a:r>
            <a:r>
              <a:rPr lang="en-US" sz="2000" kern="1200" dirty="0" smtClean="0">
                <a:solidFill>
                  <a:srgbClr val="000000"/>
                </a:solidFill>
              </a:rPr>
              <a:t>, LSU)</a:t>
            </a:r>
          </a:p>
          <a:p>
            <a:pPr marL="342900" indent="-342900">
              <a:buFontTx/>
              <a:buChar char="-"/>
            </a:pPr>
            <a:r>
              <a:rPr lang="en-US" sz="2000" dirty="0" smtClean="0">
                <a:solidFill>
                  <a:srgbClr val="000000"/>
                </a:solidFill>
              </a:rPr>
              <a:t>Focus</a:t>
            </a:r>
            <a:r>
              <a:rPr lang="en-US" sz="2000" kern="1200" dirty="0" smtClean="0">
                <a:solidFill>
                  <a:srgbClr val="000000"/>
                </a:solidFill>
              </a:rPr>
              <a:t> : Host-pathogen Interaction using RNA-Seq, Integrative </a:t>
            </a:r>
            <a:r>
              <a:rPr lang="en-US" sz="2000" dirty="0" smtClean="0">
                <a:solidFill>
                  <a:srgbClr val="000000"/>
                </a:solidFill>
              </a:rPr>
              <a:t>Infrastructure for Drug Discovery targeting Quorum-Sensing Mechanism</a:t>
            </a:r>
            <a:endParaRPr lang="en-US" sz="2000" kern="1200" dirty="0" smtClean="0">
              <a:solidFill>
                <a:srgbClr val="000000"/>
              </a:solidFill>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8965928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DARE-NGS: </a:t>
            </a:r>
            <a:endParaRPr lang="en-US" sz="2400" dirty="0"/>
          </a:p>
        </p:txBody>
      </p:sp>
      <p:pic>
        <p:nvPicPr>
          <p:cNvPr id="4" name="Picture 3" descr="types_da.tiff"/>
          <p:cNvPicPr>
            <a:picLocks noChangeAspect="1"/>
          </p:cNvPicPr>
          <p:nvPr/>
        </p:nvPicPr>
        <p:blipFill>
          <a:blip r:embed="rId2">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1283853" y="1882342"/>
            <a:ext cx="6979901" cy="1896389"/>
          </a:xfrm>
          <a:prstGeom prst="rect">
            <a:avLst/>
          </a:prstGeom>
        </p:spPr>
      </p:pic>
      <p:sp>
        <p:nvSpPr>
          <p:cNvPr id="5" name="TextBox 4"/>
          <p:cNvSpPr txBox="1"/>
          <p:nvPr/>
        </p:nvSpPr>
        <p:spPr>
          <a:xfrm>
            <a:off x="648829" y="3854182"/>
            <a:ext cx="215925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ChIP-Seq pipeline</a:t>
            </a:r>
            <a:endParaRPr lang="en-US" dirty="0"/>
          </a:p>
        </p:txBody>
      </p:sp>
      <p:sp>
        <p:nvSpPr>
          <p:cNvPr id="6" name="Right Arrow Callout 5"/>
          <p:cNvSpPr/>
          <p:nvPr/>
        </p:nvSpPr>
        <p:spPr>
          <a:xfrm>
            <a:off x="1283853" y="4416793"/>
            <a:ext cx="1987901" cy="966402"/>
          </a:xfrm>
          <a:prstGeom prst="right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Mapping</a:t>
            </a:r>
            <a:endParaRPr lang="en-US" dirty="0"/>
          </a:p>
        </p:txBody>
      </p:sp>
      <p:sp>
        <p:nvSpPr>
          <p:cNvPr id="9" name="Right Arrow Callout 8"/>
          <p:cNvSpPr/>
          <p:nvPr/>
        </p:nvSpPr>
        <p:spPr>
          <a:xfrm>
            <a:off x="4597568" y="4485823"/>
            <a:ext cx="1987901" cy="966402"/>
          </a:xfrm>
          <a:prstGeom prst="right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Peak Calling</a:t>
            </a:r>
            <a:endParaRPr lang="en-US" dirty="0"/>
          </a:p>
        </p:txBody>
      </p:sp>
      <p:sp>
        <p:nvSpPr>
          <p:cNvPr id="10" name="Chevron 9"/>
          <p:cNvSpPr/>
          <p:nvPr/>
        </p:nvSpPr>
        <p:spPr>
          <a:xfrm>
            <a:off x="3395998" y="4499628"/>
            <a:ext cx="980145" cy="745509"/>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solidFill>
                <a:schemeClr val="tx1"/>
              </a:solidFill>
            </a:endParaRPr>
          </a:p>
        </p:txBody>
      </p:sp>
      <p:sp>
        <p:nvSpPr>
          <p:cNvPr id="11" name="Chevron 10"/>
          <p:cNvSpPr/>
          <p:nvPr/>
        </p:nvSpPr>
        <p:spPr>
          <a:xfrm>
            <a:off x="101600" y="4596269"/>
            <a:ext cx="980145" cy="745509"/>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chemeClr val="tx1"/>
              </a:solidFill>
            </a:endParaRPr>
          </a:p>
        </p:txBody>
      </p:sp>
      <p:sp>
        <p:nvSpPr>
          <p:cNvPr id="12" name="Chevron 11"/>
          <p:cNvSpPr/>
          <p:nvPr/>
        </p:nvSpPr>
        <p:spPr>
          <a:xfrm>
            <a:off x="6654493" y="4569195"/>
            <a:ext cx="980145" cy="745509"/>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solidFill>
                <a:schemeClr val="tx1"/>
              </a:solidFill>
            </a:endParaRPr>
          </a:p>
        </p:txBody>
      </p:sp>
      <p:sp>
        <p:nvSpPr>
          <p:cNvPr id="13" name="Direct Access Storage 12"/>
          <p:cNvSpPr/>
          <p:nvPr/>
        </p:nvSpPr>
        <p:spPr>
          <a:xfrm>
            <a:off x="4763227" y="5824980"/>
            <a:ext cx="1145257" cy="341693"/>
          </a:xfrm>
          <a:prstGeom prst="flowChartMagneticDrum">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4" name="Curved Up Arrow 13"/>
          <p:cNvSpPr/>
          <p:nvPr/>
        </p:nvSpPr>
        <p:spPr>
          <a:xfrm>
            <a:off x="4376143" y="5548865"/>
            <a:ext cx="1753219" cy="220891"/>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6" name="Striped Right Arrow 15"/>
          <p:cNvSpPr/>
          <p:nvPr/>
        </p:nvSpPr>
        <p:spPr>
          <a:xfrm>
            <a:off x="7854970" y="4569195"/>
            <a:ext cx="1174730" cy="772583"/>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Chevron 16"/>
          <p:cNvSpPr/>
          <p:nvPr/>
        </p:nvSpPr>
        <p:spPr>
          <a:xfrm>
            <a:off x="3395998" y="3854182"/>
            <a:ext cx="532878" cy="249041"/>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chemeClr val="tx1"/>
              </a:solidFill>
            </a:endParaRPr>
          </a:p>
        </p:txBody>
      </p:sp>
      <p:sp>
        <p:nvSpPr>
          <p:cNvPr id="18" name="TextBox 17"/>
          <p:cNvSpPr txBox="1"/>
          <p:nvPr/>
        </p:nvSpPr>
        <p:spPr>
          <a:xfrm>
            <a:off x="4012252" y="3778732"/>
            <a:ext cx="2203661" cy="369332"/>
          </a:xfrm>
          <a:prstGeom prst="rect">
            <a:avLst/>
          </a:prstGeom>
          <a:noFill/>
        </p:spPr>
        <p:txBody>
          <a:bodyPr wrap="none" rtlCol="0">
            <a:spAutoFit/>
          </a:bodyPr>
          <a:lstStyle/>
          <a:p>
            <a:r>
              <a:rPr lang="en-US" dirty="0" smtClean="0"/>
              <a:t>:  Data processing</a:t>
            </a:r>
            <a:endParaRPr lang="en-US" dirty="0"/>
          </a:p>
        </p:txBody>
      </p:sp>
      <p:sp>
        <p:nvSpPr>
          <p:cNvPr id="19" name="Direct Access Storage 18"/>
          <p:cNvSpPr/>
          <p:nvPr/>
        </p:nvSpPr>
        <p:spPr>
          <a:xfrm>
            <a:off x="6654493" y="3854182"/>
            <a:ext cx="579258" cy="231784"/>
          </a:xfrm>
          <a:prstGeom prst="flowChartMagneticDrum">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0" name="TextBox 19"/>
          <p:cNvSpPr txBox="1"/>
          <p:nvPr/>
        </p:nvSpPr>
        <p:spPr>
          <a:xfrm>
            <a:off x="7265083" y="3778732"/>
            <a:ext cx="1586116" cy="369332"/>
          </a:xfrm>
          <a:prstGeom prst="rect">
            <a:avLst/>
          </a:prstGeom>
          <a:noFill/>
        </p:spPr>
        <p:txBody>
          <a:bodyPr wrap="none" rtlCol="0">
            <a:spAutoFit/>
          </a:bodyPr>
          <a:lstStyle/>
          <a:p>
            <a:r>
              <a:rPr lang="en-US" dirty="0" smtClean="0"/>
              <a:t>:  Databases</a:t>
            </a:r>
            <a:endParaRPr lang="en-US" dirty="0"/>
          </a:p>
        </p:txBody>
      </p:sp>
      <p:sp>
        <p:nvSpPr>
          <p:cNvPr id="22" name="Rectangle 21"/>
          <p:cNvSpPr/>
          <p:nvPr/>
        </p:nvSpPr>
        <p:spPr>
          <a:xfrm>
            <a:off x="55221" y="4375375"/>
            <a:ext cx="9029699" cy="181890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ight Arrow Callout 20"/>
          <p:cNvSpPr/>
          <p:nvPr/>
        </p:nvSpPr>
        <p:spPr>
          <a:xfrm>
            <a:off x="1436253" y="4610611"/>
            <a:ext cx="1987901" cy="966402"/>
          </a:xfrm>
          <a:prstGeom prst="rightArrow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smtClean="0"/>
              <a:t>Mapping</a:t>
            </a:r>
          </a:p>
          <a:p>
            <a:pPr algn="ctr"/>
            <a:r>
              <a:rPr lang="en-US" sz="1600" dirty="0" smtClean="0"/>
              <a:t>With BFAST &amp;</a:t>
            </a:r>
          </a:p>
          <a:p>
            <a:pPr algn="ctr"/>
            <a:r>
              <a:rPr lang="en-US" sz="1600" dirty="0" smtClean="0"/>
              <a:t>HPC </a:t>
            </a:r>
            <a:endParaRPr lang="en-US" sz="1600" dirty="0"/>
          </a:p>
        </p:txBody>
      </p:sp>
      <p:sp>
        <p:nvSpPr>
          <p:cNvPr id="23" name="Right Arrow Callout 22"/>
          <p:cNvSpPr/>
          <p:nvPr/>
        </p:nvSpPr>
        <p:spPr>
          <a:xfrm>
            <a:off x="1814131" y="4899994"/>
            <a:ext cx="1987901" cy="966402"/>
          </a:xfrm>
          <a:prstGeom prst="rightArrowCallou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Mapping</a:t>
            </a:r>
          </a:p>
          <a:p>
            <a:pPr algn="ctr"/>
            <a:r>
              <a:rPr lang="en-US" dirty="0" smtClean="0"/>
              <a:t>Using Cloud</a:t>
            </a:r>
            <a:endParaRPr lang="en-US" dirty="0"/>
          </a:p>
        </p:txBody>
      </p:sp>
      <p:sp>
        <p:nvSpPr>
          <p:cNvPr id="24" name="Right Arrow Callout 23"/>
          <p:cNvSpPr/>
          <p:nvPr/>
        </p:nvSpPr>
        <p:spPr>
          <a:xfrm>
            <a:off x="4749968" y="4761936"/>
            <a:ext cx="1987901" cy="966402"/>
          </a:xfrm>
          <a:prstGeom prst="rightArrowCallou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Other Peak Caller</a:t>
            </a:r>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160004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p:tgtEl>
                                          <p:spTgt spid="21"/>
                                        </p:tgtEl>
                                        <p:attrNameLst>
                                          <p:attrName>ppt_y</p:attrName>
                                        </p:attrNameLst>
                                      </p:cBhvr>
                                      <p:tavLst>
                                        <p:tav tm="0">
                                          <p:val>
                                            <p:strVal val="#ppt_y+#ppt_h*1.125000"/>
                                          </p:val>
                                        </p:tav>
                                        <p:tav tm="100000">
                                          <p:val>
                                            <p:strVal val="#ppt_y"/>
                                          </p:val>
                                        </p:tav>
                                      </p:tavLst>
                                    </p:anim>
                                    <p:animEffect transition="in" filter="wipe(up)">
                                      <p:cBhvr>
                                        <p:cTn id="8" dur="500"/>
                                        <p:tgtEl>
                                          <p:spTgt spid="21"/>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p:tgtEl>
                                          <p:spTgt spid="23"/>
                                        </p:tgtEl>
                                        <p:attrNameLst>
                                          <p:attrName>ppt_y</p:attrName>
                                        </p:attrNameLst>
                                      </p:cBhvr>
                                      <p:tavLst>
                                        <p:tav tm="0">
                                          <p:val>
                                            <p:strVal val="#ppt_y+#ppt_h*1.125000"/>
                                          </p:val>
                                        </p:tav>
                                        <p:tav tm="100000">
                                          <p:val>
                                            <p:strVal val="#ppt_y"/>
                                          </p:val>
                                        </p:tav>
                                      </p:tavLst>
                                    </p:anim>
                                    <p:animEffect transition="in" filter="wipe(up)">
                                      <p:cBhvr>
                                        <p:cTn id="14" dur="500"/>
                                        <p:tgtEl>
                                          <p:spTgt spid="23"/>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4" grpId="0" animBg="1"/>
    </p:bld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855839445"/>
              </p:ext>
            </p:extLst>
          </p:nvPr>
        </p:nvGraphicFramePr>
        <p:xfrm>
          <a:off x="130690" y="852207"/>
          <a:ext cx="8866207" cy="5638799"/>
        </p:xfrm>
        <a:graphic>
          <a:graphicData uri="http://schemas.openxmlformats.org/drawingml/2006/table">
            <a:tbl>
              <a:tblPr firstRow="1" bandRow="1">
                <a:tableStyleId>{5C22544A-7EE6-4342-B048-85BDC9FD1C3A}</a:tableStyleId>
              </a:tblPr>
              <a:tblGrid>
                <a:gridCol w="1418710"/>
                <a:gridCol w="1714500"/>
                <a:gridCol w="1947585"/>
                <a:gridCol w="1945784"/>
                <a:gridCol w="1839628"/>
              </a:tblGrid>
              <a:tr h="370840">
                <a:tc>
                  <a:txBody>
                    <a:bodyPr/>
                    <a:lstStyle/>
                    <a:p>
                      <a:r>
                        <a:rPr lang="en-US" sz="1600" dirty="0" smtClean="0"/>
                        <a:t>Time Line</a:t>
                      </a:r>
                      <a:endParaRPr lang="en-US" sz="1600" dirty="0"/>
                    </a:p>
                  </a:txBody>
                  <a:tcPr/>
                </a:tc>
                <a:tc>
                  <a:txBody>
                    <a:bodyPr/>
                    <a:lstStyle/>
                    <a:p>
                      <a:r>
                        <a:rPr lang="en-US" sz="1600" dirty="0" smtClean="0"/>
                        <a:t>Oct 2011</a:t>
                      </a:r>
                    </a:p>
                    <a:p>
                      <a:r>
                        <a:rPr lang="en-US" sz="1600" dirty="0" smtClean="0"/>
                        <a:t>- Jan 2012</a:t>
                      </a:r>
                      <a:endParaRPr lang="en-US" sz="1600" dirty="0"/>
                    </a:p>
                  </a:txBody>
                  <a:tcPr/>
                </a:tc>
                <a:tc>
                  <a:txBody>
                    <a:bodyPr/>
                    <a:lstStyle/>
                    <a:p>
                      <a:r>
                        <a:rPr lang="en-US" sz="1600" dirty="0" smtClean="0"/>
                        <a:t>  Jan 2012</a:t>
                      </a:r>
                    </a:p>
                    <a:p>
                      <a:r>
                        <a:rPr lang="en-US" sz="1600" dirty="0" smtClean="0"/>
                        <a:t>-</a:t>
                      </a:r>
                      <a:r>
                        <a:rPr lang="en-US" sz="1600" dirty="0" smtClean="0"/>
                        <a:t> Mar </a:t>
                      </a:r>
                      <a:r>
                        <a:rPr lang="en-US" sz="1600" dirty="0" smtClean="0"/>
                        <a:t>2012</a:t>
                      </a:r>
                      <a:endParaRPr lang="en-US" sz="1600" dirty="0"/>
                    </a:p>
                  </a:txBody>
                  <a:tcPr/>
                </a:tc>
                <a:tc>
                  <a:txBody>
                    <a:bodyPr/>
                    <a:lstStyle/>
                    <a:p>
                      <a:r>
                        <a:rPr lang="en-US" sz="1600" dirty="0" smtClean="0"/>
                        <a:t>Apr </a:t>
                      </a:r>
                      <a:r>
                        <a:rPr lang="en-US" sz="1600" dirty="0" smtClean="0"/>
                        <a:t>2012</a:t>
                      </a:r>
                    </a:p>
                    <a:p>
                      <a:r>
                        <a:rPr lang="en-US" sz="1600" dirty="0" smtClean="0"/>
                        <a:t>-</a:t>
                      </a:r>
                      <a:r>
                        <a:rPr lang="en-US" sz="1600" dirty="0" smtClean="0"/>
                        <a:t> June </a:t>
                      </a:r>
                      <a:r>
                        <a:rPr lang="en-US" sz="1600" dirty="0" smtClean="0"/>
                        <a:t>2012</a:t>
                      </a:r>
                      <a:endParaRPr lang="en-US" sz="1600" dirty="0"/>
                    </a:p>
                  </a:txBody>
                  <a:tcPr/>
                </a:tc>
                <a:tc>
                  <a:txBody>
                    <a:bodyPr/>
                    <a:lstStyle/>
                    <a:p>
                      <a:r>
                        <a:rPr lang="en-US" sz="1600" dirty="0" smtClean="0"/>
                        <a:t>July </a:t>
                      </a:r>
                      <a:r>
                        <a:rPr lang="en-US" sz="1600" dirty="0" smtClean="0"/>
                        <a:t>2012</a:t>
                      </a:r>
                    </a:p>
                    <a:p>
                      <a:r>
                        <a:rPr lang="en-US" sz="1600" dirty="0" smtClean="0"/>
                        <a:t>-</a:t>
                      </a:r>
                      <a:r>
                        <a:rPr lang="en-US" sz="1600" dirty="0" smtClean="0"/>
                        <a:t> Sep </a:t>
                      </a:r>
                      <a:r>
                        <a:rPr lang="en-US" sz="1600" dirty="0" smtClean="0"/>
                        <a:t>2012</a:t>
                      </a:r>
                      <a:endParaRPr lang="en-US" sz="1600" dirty="0"/>
                    </a:p>
                  </a:txBody>
                  <a:tcPr/>
                </a:tc>
              </a:tr>
              <a:tr h="370840">
                <a:tc>
                  <a:txBody>
                    <a:bodyPr/>
                    <a:lstStyle/>
                    <a:p>
                      <a:r>
                        <a:rPr lang="en-US" sz="1600" dirty="0" smtClean="0"/>
                        <a:t>User Community</a:t>
                      </a:r>
                      <a:endParaRPr lang="en-US" sz="1600" dirty="0"/>
                    </a:p>
                  </a:txBody>
                  <a:tcPr/>
                </a:tc>
                <a:tc>
                  <a:txBody>
                    <a:bodyPr/>
                    <a:lstStyle/>
                    <a:p>
                      <a:pPr>
                        <a:buFont typeface="Arial"/>
                        <a:buChar char="•"/>
                      </a:pPr>
                      <a:r>
                        <a:rPr lang="en-US" sz="1600" dirty="0" smtClean="0"/>
                        <a:t> </a:t>
                      </a:r>
                      <a:r>
                        <a:rPr lang="en-US" sz="1600" dirty="0" err="1" smtClean="0"/>
                        <a:t>Gissendanner</a:t>
                      </a:r>
                      <a:r>
                        <a:rPr lang="en-US" sz="1600" dirty="0" smtClean="0"/>
                        <a:t> </a:t>
                      </a:r>
                      <a:r>
                        <a:rPr lang="en-US" sz="1600" dirty="0" smtClean="0"/>
                        <a:t>Lab (LBRN </a:t>
                      </a:r>
                      <a:r>
                        <a:rPr lang="en-US" sz="1600" dirty="0" smtClean="0"/>
                        <a:t>PI)</a:t>
                      </a:r>
                    </a:p>
                    <a:p>
                      <a:pPr marL="0" marR="0" indent="0" algn="l" defTabSz="914400" rtl="0" eaLnBrk="1" fontAlgn="auto" latinLnBrk="0" hangingPunct="1">
                        <a:lnSpc>
                          <a:spcPct val="100000"/>
                        </a:lnSpc>
                        <a:spcBef>
                          <a:spcPts val="0"/>
                        </a:spcBef>
                        <a:spcAft>
                          <a:spcPts val="0"/>
                        </a:spcAft>
                        <a:buClrTx/>
                        <a:buSzTx/>
                        <a:buFont typeface="Arial"/>
                        <a:buChar char="•"/>
                        <a:tabLst/>
                        <a:defRPr/>
                      </a:pPr>
                      <a:r>
                        <a:rPr lang="en-US" sz="1600" baseline="0" dirty="0" smtClean="0"/>
                        <a:t> </a:t>
                      </a:r>
                      <a:r>
                        <a:rPr lang="en-US" sz="1600" dirty="0" smtClean="0"/>
                        <a:t>Ham (LSU)</a:t>
                      </a:r>
                    </a:p>
                    <a:p>
                      <a:endParaRPr lang="en-US" sz="1600" dirty="0" smtClean="0"/>
                    </a:p>
                  </a:txBody>
                  <a:tcPr/>
                </a:tc>
                <a:tc>
                  <a:txBody>
                    <a:bodyPr/>
                    <a:lstStyle/>
                    <a:p>
                      <a:endParaRPr lang="en-US" sz="1600" dirty="0" smtClean="0"/>
                    </a:p>
                    <a:p>
                      <a:endParaRPr lang="en-US" sz="1600" dirty="0" smtClean="0"/>
                    </a:p>
                    <a:p>
                      <a:pPr marL="0" marR="0" indent="0" algn="l" defTabSz="914353" rtl="0" eaLnBrk="1" fontAlgn="auto" latinLnBrk="0" hangingPunct="1">
                        <a:lnSpc>
                          <a:spcPct val="100000"/>
                        </a:lnSpc>
                        <a:spcBef>
                          <a:spcPts val="0"/>
                        </a:spcBef>
                        <a:spcAft>
                          <a:spcPts val="0"/>
                        </a:spcAft>
                        <a:buClrTx/>
                        <a:buSzTx/>
                        <a:buFontTx/>
                        <a:buNone/>
                        <a:tabLst/>
                        <a:defRPr/>
                      </a:pPr>
                      <a:endParaRPr lang="en-US" sz="1600" dirty="0" smtClean="0"/>
                    </a:p>
                    <a:p>
                      <a:pPr marL="0" marR="0" indent="0" algn="l" defTabSz="914353" rtl="0" eaLnBrk="1" fontAlgn="auto" latinLnBrk="0" hangingPunct="1">
                        <a:lnSpc>
                          <a:spcPct val="100000"/>
                        </a:lnSpc>
                        <a:spcBef>
                          <a:spcPts val="0"/>
                        </a:spcBef>
                        <a:spcAft>
                          <a:spcPts val="0"/>
                        </a:spcAft>
                        <a:buClrTx/>
                        <a:buSzTx/>
                        <a:buFont typeface="Arial"/>
                        <a:buChar char="•"/>
                        <a:tabLst/>
                        <a:defRPr/>
                      </a:pPr>
                      <a:r>
                        <a:rPr lang="en-US" sz="1600" dirty="0" smtClean="0"/>
                        <a:t> Flemington </a:t>
                      </a:r>
                    </a:p>
                    <a:p>
                      <a:pPr marL="0" marR="0" indent="0" algn="l" defTabSz="914353" rtl="0" eaLnBrk="1" fontAlgn="auto" latinLnBrk="0" hangingPunct="1">
                        <a:lnSpc>
                          <a:spcPct val="100000"/>
                        </a:lnSpc>
                        <a:spcBef>
                          <a:spcPts val="0"/>
                        </a:spcBef>
                        <a:spcAft>
                          <a:spcPts val="0"/>
                        </a:spcAft>
                        <a:buClrTx/>
                        <a:buSzTx/>
                        <a:buFont typeface="Arial"/>
                        <a:buNone/>
                        <a:tabLst/>
                        <a:defRPr/>
                      </a:pPr>
                      <a:r>
                        <a:rPr lang="en-US" sz="1600" dirty="0" smtClean="0"/>
                        <a:t>(</a:t>
                      </a:r>
                      <a:r>
                        <a:rPr lang="en-US" sz="1600" dirty="0" err="1" smtClean="0"/>
                        <a:t>Tul</a:t>
                      </a:r>
                      <a:r>
                        <a:rPr lang="en-US" sz="1600" dirty="0" smtClean="0"/>
                        <a:t>/LONI)</a:t>
                      </a:r>
                    </a:p>
                    <a:p>
                      <a:pPr marL="0" marR="0" indent="0" algn="l" defTabSz="914353" rtl="0" eaLnBrk="1" fontAlgn="auto" latinLnBrk="0" hangingPunct="1">
                        <a:lnSpc>
                          <a:spcPct val="100000"/>
                        </a:lnSpc>
                        <a:spcBef>
                          <a:spcPts val="0"/>
                        </a:spcBef>
                        <a:spcAft>
                          <a:spcPts val="0"/>
                        </a:spcAft>
                        <a:buClrTx/>
                        <a:buSzTx/>
                        <a:buFont typeface="Arial"/>
                        <a:buChar char="•"/>
                        <a:tabLst/>
                        <a:defRPr/>
                      </a:pPr>
                      <a:r>
                        <a:rPr lang="en-US" sz="1600" dirty="0" smtClean="0"/>
                        <a:t> </a:t>
                      </a:r>
                      <a:r>
                        <a:rPr lang="en-US" sz="1600" dirty="0" err="1" smtClean="0"/>
                        <a:t>Rankinen</a:t>
                      </a:r>
                      <a:r>
                        <a:rPr lang="en-US" sz="1600" baseline="0" dirty="0" smtClean="0"/>
                        <a:t> </a:t>
                      </a:r>
                      <a:r>
                        <a:rPr lang="en-US" sz="1600" baseline="0" dirty="0" smtClean="0"/>
                        <a:t>(PBRC)</a:t>
                      </a:r>
                    </a:p>
                    <a:p>
                      <a:pPr marL="0" marR="0" indent="0" algn="l" defTabSz="914353" rtl="0" eaLnBrk="1" fontAlgn="auto" latinLnBrk="0" hangingPunct="1">
                        <a:lnSpc>
                          <a:spcPct val="100000"/>
                        </a:lnSpc>
                        <a:spcBef>
                          <a:spcPts val="0"/>
                        </a:spcBef>
                        <a:spcAft>
                          <a:spcPts val="0"/>
                        </a:spcAft>
                        <a:buClrTx/>
                        <a:buSzTx/>
                        <a:buFontTx/>
                        <a:buNone/>
                        <a:tabLst/>
                        <a:defRPr/>
                      </a:pPr>
                      <a:endParaRPr lang="en-US" sz="1600" baseline="0" dirty="0" smtClean="0"/>
                    </a:p>
                    <a:p>
                      <a:pPr marL="0" marR="0" indent="0" algn="l" defTabSz="914353" rtl="0" eaLnBrk="1" fontAlgn="auto" latinLnBrk="0" hangingPunct="1">
                        <a:lnSpc>
                          <a:spcPct val="100000"/>
                        </a:lnSpc>
                        <a:spcBef>
                          <a:spcPts val="0"/>
                        </a:spcBef>
                        <a:spcAft>
                          <a:spcPts val="0"/>
                        </a:spcAft>
                        <a:buClrTx/>
                        <a:buSzTx/>
                        <a:buFont typeface="Arial"/>
                        <a:buChar char="•"/>
                        <a:tabLst/>
                        <a:defRPr/>
                      </a:pPr>
                      <a:r>
                        <a:rPr lang="en-US" sz="1600" baseline="0" dirty="0" smtClean="0"/>
                        <a:t> All LBRN-PI</a:t>
                      </a:r>
                    </a:p>
                    <a:p>
                      <a:pPr marL="0" marR="0" indent="0" algn="l" defTabSz="914353" rtl="0" eaLnBrk="1" fontAlgn="auto" latinLnBrk="0" hangingPunct="1">
                        <a:lnSpc>
                          <a:spcPct val="100000"/>
                        </a:lnSpc>
                        <a:spcBef>
                          <a:spcPts val="0"/>
                        </a:spcBef>
                        <a:spcAft>
                          <a:spcPts val="0"/>
                        </a:spcAft>
                        <a:buClrTx/>
                        <a:buSzTx/>
                        <a:buFontTx/>
                        <a:buNone/>
                        <a:tabLst/>
                        <a:defRPr/>
                      </a:pPr>
                      <a:endParaRPr lang="en-US" sz="1600" baseline="0" dirty="0" smtClean="0"/>
                    </a:p>
                    <a:p>
                      <a:pPr marL="0" marR="0" indent="0" algn="l" defTabSz="914353" rtl="0" eaLnBrk="1" fontAlgn="auto" latinLnBrk="0" hangingPunct="1">
                        <a:lnSpc>
                          <a:spcPct val="100000"/>
                        </a:lnSpc>
                        <a:spcBef>
                          <a:spcPts val="0"/>
                        </a:spcBef>
                        <a:spcAft>
                          <a:spcPts val="0"/>
                        </a:spcAft>
                        <a:buClrTx/>
                        <a:buSzTx/>
                        <a:buFont typeface="Arial"/>
                        <a:buChar char="•"/>
                        <a:tabLst/>
                        <a:defRPr/>
                      </a:pPr>
                      <a:r>
                        <a:rPr lang="en-US" sz="1600" dirty="0" smtClean="0"/>
                        <a:t> Other</a:t>
                      </a:r>
                      <a:r>
                        <a:rPr lang="en-US" sz="1600" baseline="0" dirty="0" smtClean="0"/>
                        <a:t> </a:t>
                      </a:r>
                      <a:r>
                        <a:rPr lang="en-US" sz="1600" dirty="0" smtClean="0"/>
                        <a:t>LONI-PIs</a:t>
                      </a:r>
                    </a:p>
                    <a:p>
                      <a:pPr marL="0" marR="0" indent="0" algn="l" defTabSz="914353" rtl="0" eaLnBrk="1" fontAlgn="auto" latinLnBrk="0" hangingPunct="1">
                        <a:lnSpc>
                          <a:spcPct val="100000"/>
                        </a:lnSpc>
                        <a:spcBef>
                          <a:spcPts val="0"/>
                        </a:spcBef>
                        <a:spcAft>
                          <a:spcPts val="0"/>
                        </a:spcAft>
                        <a:buClrTx/>
                        <a:buSzTx/>
                        <a:buFontTx/>
                        <a:buNone/>
                        <a:tabLst/>
                        <a:defRPr/>
                      </a:pPr>
                      <a:endParaRPr lang="en-US" sz="1600" dirty="0" smtClean="0"/>
                    </a:p>
                    <a:p>
                      <a:pPr marL="0" marR="0" indent="0" algn="l" defTabSz="914353" rtl="0" eaLnBrk="1" fontAlgn="auto" latinLnBrk="0" hangingPunct="1">
                        <a:lnSpc>
                          <a:spcPct val="100000"/>
                        </a:lnSpc>
                        <a:spcBef>
                          <a:spcPts val="0"/>
                        </a:spcBef>
                        <a:spcAft>
                          <a:spcPts val="0"/>
                        </a:spcAft>
                        <a:buClrTx/>
                        <a:buSzTx/>
                        <a:buFontTx/>
                        <a:buNone/>
                        <a:tabLst/>
                        <a:defRPr/>
                      </a:pPr>
                      <a:r>
                        <a:rPr lang="en-US" sz="1600" dirty="0" smtClean="0"/>
                        <a:t>             </a:t>
                      </a:r>
                      <a:endParaRPr lang="en-US" sz="1600" dirty="0" smtClean="0"/>
                    </a:p>
                  </a:txBody>
                  <a:tcPr/>
                </a:tc>
                <a:tc>
                  <a:txBody>
                    <a:bodyPr/>
                    <a:lstStyle/>
                    <a:p>
                      <a:endParaRPr lang="en-US" sz="1600" dirty="0" smtClean="0"/>
                    </a:p>
                    <a:p>
                      <a:pPr marL="0" marR="0" indent="0" algn="l" defTabSz="914353" rtl="0" eaLnBrk="1" fontAlgn="auto" latinLnBrk="0" hangingPunct="1">
                        <a:lnSpc>
                          <a:spcPct val="100000"/>
                        </a:lnSpc>
                        <a:spcBef>
                          <a:spcPts val="0"/>
                        </a:spcBef>
                        <a:spcAft>
                          <a:spcPts val="0"/>
                        </a:spcAft>
                        <a:buClrTx/>
                        <a:buSzTx/>
                        <a:buFontTx/>
                        <a:buNone/>
                        <a:tabLst/>
                        <a:defRPr/>
                      </a:pPr>
                      <a:endParaRPr lang="en-US" sz="1600" dirty="0" smtClean="0"/>
                    </a:p>
                    <a:p>
                      <a:pPr marL="0" marR="0" indent="0" algn="l" defTabSz="914353" rtl="0" eaLnBrk="1" fontAlgn="auto" latinLnBrk="0" hangingPunct="1">
                        <a:lnSpc>
                          <a:spcPct val="100000"/>
                        </a:lnSpc>
                        <a:spcBef>
                          <a:spcPts val="0"/>
                        </a:spcBef>
                        <a:spcAft>
                          <a:spcPts val="0"/>
                        </a:spcAft>
                        <a:buClrTx/>
                        <a:buSzTx/>
                        <a:buFontTx/>
                        <a:buNone/>
                        <a:tabLst/>
                        <a:defRPr/>
                      </a:pPr>
                      <a:endParaRPr lang="en-US" sz="1600" dirty="0" smtClean="0"/>
                    </a:p>
                    <a:p>
                      <a:pPr marL="0" marR="0" indent="0" algn="l" defTabSz="914353" rtl="0" eaLnBrk="1" fontAlgn="auto" latinLnBrk="0" hangingPunct="1">
                        <a:lnSpc>
                          <a:spcPct val="100000"/>
                        </a:lnSpc>
                        <a:spcBef>
                          <a:spcPts val="0"/>
                        </a:spcBef>
                        <a:spcAft>
                          <a:spcPts val="0"/>
                        </a:spcAft>
                        <a:buClrTx/>
                        <a:buSzTx/>
                        <a:buFontTx/>
                        <a:buNone/>
                        <a:tabLst/>
                        <a:defRPr/>
                      </a:pPr>
                      <a:endParaRPr lang="en-US" sz="1600" dirty="0" smtClean="0"/>
                    </a:p>
                    <a:p>
                      <a:endParaRPr lang="en-US" sz="1600" dirty="0" smtClean="0"/>
                    </a:p>
                    <a:p>
                      <a:endParaRPr lang="en-US" sz="1600" dirty="0" smtClean="0"/>
                    </a:p>
                    <a:p>
                      <a:pPr marL="0" marR="0" indent="0" algn="l" defTabSz="914353" rtl="0" eaLnBrk="1" fontAlgn="auto" latinLnBrk="0" hangingPunct="1">
                        <a:lnSpc>
                          <a:spcPct val="100000"/>
                        </a:lnSpc>
                        <a:spcBef>
                          <a:spcPts val="0"/>
                        </a:spcBef>
                        <a:spcAft>
                          <a:spcPts val="0"/>
                        </a:spcAft>
                        <a:buClrTx/>
                        <a:buSzTx/>
                        <a:buFontTx/>
                        <a:buNone/>
                        <a:tabLst/>
                        <a:defRPr/>
                      </a:pPr>
                      <a:r>
                        <a:rPr lang="en-US" sz="1600" baseline="0" dirty="0" smtClean="0"/>
                        <a:t> </a:t>
                      </a:r>
                    </a:p>
                    <a:p>
                      <a:pPr marL="0" marR="0" indent="0" algn="l" defTabSz="914353" rtl="0" eaLnBrk="1" fontAlgn="auto" latinLnBrk="0" hangingPunct="1">
                        <a:lnSpc>
                          <a:spcPct val="100000"/>
                        </a:lnSpc>
                        <a:spcBef>
                          <a:spcPts val="0"/>
                        </a:spcBef>
                        <a:spcAft>
                          <a:spcPts val="0"/>
                        </a:spcAft>
                        <a:buClrTx/>
                        <a:buSzTx/>
                        <a:buFontTx/>
                        <a:buNone/>
                        <a:tabLst/>
                        <a:defRPr/>
                      </a:pPr>
                      <a:endParaRPr lang="en-US" sz="1600" baseline="0" dirty="0" smtClean="0"/>
                    </a:p>
                    <a:p>
                      <a:pPr marL="0" marR="0" indent="0" algn="l" defTabSz="914353" rtl="0" eaLnBrk="1" fontAlgn="auto" latinLnBrk="0" hangingPunct="1">
                        <a:lnSpc>
                          <a:spcPct val="100000"/>
                        </a:lnSpc>
                        <a:spcBef>
                          <a:spcPts val="0"/>
                        </a:spcBef>
                        <a:spcAft>
                          <a:spcPts val="0"/>
                        </a:spcAft>
                        <a:buClrTx/>
                        <a:buSzTx/>
                        <a:buFontTx/>
                        <a:buNone/>
                        <a:tabLst/>
                        <a:defRPr/>
                      </a:pPr>
                      <a:endParaRPr lang="en-US" sz="1600" baseline="0" dirty="0" smtClean="0"/>
                    </a:p>
                    <a:p>
                      <a:pPr marL="0" marR="0" indent="0" algn="l" defTabSz="914353" rtl="0" eaLnBrk="1" fontAlgn="auto" latinLnBrk="0" hangingPunct="1">
                        <a:lnSpc>
                          <a:spcPct val="100000"/>
                        </a:lnSpc>
                        <a:spcBef>
                          <a:spcPts val="0"/>
                        </a:spcBef>
                        <a:spcAft>
                          <a:spcPts val="0"/>
                        </a:spcAft>
                        <a:buClrTx/>
                        <a:buSzTx/>
                        <a:buFontTx/>
                        <a:buNone/>
                        <a:tabLst/>
                        <a:defRPr/>
                      </a:pPr>
                      <a:endParaRPr lang="en-US" sz="1600" baseline="0" dirty="0" smtClean="0"/>
                    </a:p>
                    <a:p>
                      <a:pPr marL="0" marR="0" indent="0" algn="l" defTabSz="914353" rtl="0" eaLnBrk="1" fontAlgn="auto" latinLnBrk="0" hangingPunct="1">
                        <a:lnSpc>
                          <a:spcPct val="100000"/>
                        </a:lnSpc>
                        <a:spcBef>
                          <a:spcPts val="0"/>
                        </a:spcBef>
                        <a:spcAft>
                          <a:spcPts val="0"/>
                        </a:spcAft>
                        <a:buClrTx/>
                        <a:buSzTx/>
                        <a:buFontTx/>
                        <a:buNone/>
                        <a:tabLst/>
                        <a:defRPr/>
                      </a:pPr>
                      <a:endParaRPr lang="en-US" sz="1600" baseline="0" dirty="0" smtClean="0"/>
                    </a:p>
                    <a:p>
                      <a:pPr marL="0" marR="0" indent="0" algn="l" defTabSz="914353" rtl="0" eaLnBrk="1" fontAlgn="auto" latinLnBrk="0" hangingPunct="1">
                        <a:lnSpc>
                          <a:spcPct val="100000"/>
                        </a:lnSpc>
                        <a:spcBef>
                          <a:spcPts val="0"/>
                        </a:spcBef>
                        <a:spcAft>
                          <a:spcPts val="0"/>
                        </a:spcAft>
                        <a:buClrTx/>
                        <a:buSzTx/>
                        <a:buFont typeface="Arial"/>
                        <a:buChar char="•"/>
                        <a:tabLst/>
                        <a:defRPr/>
                      </a:pPr>
                      <a:r>
                        <a:rPr lang="en-US" sz="1600" dirty="0" smtClean="0"/>
                        <a:t> XSEDE-GW</a:t>
                      </a:r>
                    </a:p>
                    <a:p>
                      <a:pPr marL="0" marR="0" indent="0" algn="l" defTabSz="914353" rtl="0" eaLnBrk="1" fontAlgn="auto" latinLnBrk="0" hangingPunct="1">
                        <a:lnSpc>
                          <a:spcPct val="100000"/>
                        </a:lnSpc>
                        <a:spcBef>
                          <a:spcPts val="0"/>
                        </a:spcBef>
                        <a:spcAft>
                          <a:spcPts val="0"/>
                        </a:spcAft>
                        <a:buClrTx/>
                        <a:buSzTx/>
                        <a:buFontTx/>
                        <a:buNone/>
                        <a:tabLst/>
                        <a:defRPr/>
                      </a:pPr>
                      <a:r>
                        <a:rPr lang="en-US" sz="1600" baseline="0" dirty="0" smtClean="0"/>
                        <a:t>   </a:t>
                      </a:r>
                      <a:endParaRPr lang="en-US" sz="1600" dirty="0"/>
                    </a:p>
                  </a:txBody>
                  <a:tcPr/>
                </a:tc>
                <a:tc>
                  <a:txBody>
                    <a:bodyPr/>
                    <a:lstStyle/>
                    <a:p>
                      <a:pPr marL="0" marR="0" indent="0" algn="l" defTabSz="914353" rtl="0" eaLnBrk="1" fontAlgn="auto" latinLnBrk="0" hangingPunct="1">
                        <a:lnSpc>
                          <a:spcPct val="100000"/>
                        </a:lnSpc>
                        <a:spcBef>
                          <a:spcPts val="0"/>
                        </a:spcBef>
                        <a:spcAft>
                          <a:spcPts val="0"/>
                        </a:spcAft>
                        <a:buClrTx/>
                        <a:buSzTx/>
                        <a:buFontTx/>
                        <a:buNone/>
                        <a:tabLst/>
                        <a:defRPr/>
                      </a:pPr>
                      <a:endParaRPr lang="en-US" sz="1600" dirty="0" smtClean="0"/>
                    </a:p>
                    <a:p>
                      <a:pPr marL="0" marR="0" indent="0" algn="l" defTabSz="914353" rtl="0" eaLnBrk="1" fontAlgn="auto" latinLnBrk="0" hangingPunct="1">
                        <a:lnSpc>
                          <a:spcPct val="100000"/>
                        </a:lnSpc>
                        <a:spcBef>
                          <a:spcPts val="0"/>
                        </a:spcBef>
                        <a:spcAft>
                          <a:spcPts val="0"/>
                        </a:spcAft>
                        <a:buClrTx/>
                        <a:buSzTx/>
                        <a:buFontTx/>
                        <a:buNone/>
                        <a:tabLst/>
                        <a:defRPr/>
                      </a:pPr>
                      <a:endParaRPr lang="en-US" sz="1600" dirty="0" smtClean="0"/>
                    </a:p>
                    <a:p>
                      <a:pPr marL="0" marR="0" indent="0" algn="l" defTabSz="914353" rtl="0" eaLnBrk="1" fontAlgn="auto" latinLnBrk="0" hangingPunct="1">
                        <a:lnSpc>
                          <a:spcPct val="100000"/>
                        </a:lnSpc>
                        <a:spcBef>
                          <a:spcPts val="0"/>
                        </a:spcBef>
                        <a:spcAft>
                          <a:spcPts val="0"/>
                        </a:spcAft>
                        <a:buClrTx/>
                        <a:buSzTx/>
                        <a:buFontTx/>
                        <a:buNone/>
                        <a:tabLst/>
                        <a:defRPr/>
                      </a:pPr>
                      <a:endParaRPr lang="en-US" sz="1600" dirty="0" smtClean="0"/>
                    </a:p>
                    <a:p>
                      <a:endParaRPr lang="en-US" sz="1600" dirty="0"/>
                    </a:p>
                  </a:txBody>
                  <a:tcPr/>
                </a:tc>
              </a:tr>
              <a:tr h="370840">
                <a:tc>
                  <a:txBody>
                    <a:bodyPr/>
                    <a:lstStyle/>
                    <a:p>
                      <a:r>
                        <a:rPr lang="en-US" sz="1600" dirty="0" err="1" smtClean="0"/>
                        <a:t>Devel</a:t>
                      </a:r>
                      <a:r>
                        <a:rPr lang="en-US" sz="1600" baseline="0" dirty="0" smtClean="0"/>
                        <a:t> Focus</a:t>
                      </a:r>
                      <a:endParaRPr lang="en-US" sz="1600" dirty="0" smtClean="0"/>
                    </a:p>
                  </a:txBody>
                  <a:tcPr/>
                </a:tc>
                <a:tc>
                  <a:txBody>
                    <a:bodyPr/>
                    <a:lstStyle/>
                    <a:p>
                      <a:pPr marL="285750" indent="-285750">
                        <a:buFont typeface="Wingdings" charset="2"/>
                        <a:buChar char="§"/>
                      </a:pPr>
                      <a:r>
                        <a:rPr lang="en-US" sz="1600" dirty="0" smtClean="0"/>
                        <a:t>Accounting</a:t>
                      </a:r>
                      <a:r>
                        <a:rPr lang="en-US" sz="1600" baseline="0" dirty="0" smtClean="0"/>
                        <a:t> with HPC</a:t>
                      </a:r>
                    </a:p>
                    <a:p>
                      <a:pPr marL="285750" indent="-285750">
                        <a:buFont typeface="Wingdings" charset="2"/>
                        <a:buChar char="§"/>
                      </a:pPr>
                      <a:endParaRPr lang="en-US" sz="1600" baseline="0" dirty="0" smtClean="0"/>
                    </a:p>
                    <a:p>
                      <a:pPr marL="0" indent="0">
                        <a:buFont typeface="Wingdings" charset="2"/>
                        <a:buNone/>
                      </a:pPr>
                      <a:r>
                        <a:rPr lang="en-US" sz="1600" baseline="0" dirty="0" smtClean="0"/>
                        <a:t> </a:t>
                      </a:r>
                      <a:endParaRPr lang="en-US" sz="1600" dirty="0"/>
                    </a:p>
                  </a:txBody>
                  <a:tcPr/>
                </a:tc>
                <a:tc>
                  <a:txBody>
                    <a:bodyPr/>
                    <a:lstStyle/>
                    <a:p>
                      <a:pPr marL="285750" indent="-285750">
                        <a:buFont typeface="Wingdings" charset="2"/>
                        <a:buChar char="§"/>
                      </a:pPr>
                      <a:r>
                        <a:rPr lang="en-US" sz="1600" dirty="0" smtClean="0"/>
                        <a:t>RNA-</a:t>
                      </a:r>
                      <a:r>
                        <a:rPr lang="en-US" sz="1600" dirty="0" err="1" smtClean="0"/>
                        <a:t>Seq</a:t>
                      </a:r>
                      <a:r>
                        <a:rPr lang="en-US" sz="1600" dirty="0" smtClean="0"/>
                        <a:t> pipeline</a:t>
                      </a:r>
                    </a:p>
                  </a:txBody>
                  <a:tcPr/>
                </a:tc>
                <a:tc>
                  <a:txBody>
                    <a:bodyPr/>
                    <a:lstStyle/>
                    <a:p>
                      <a:pPr marL="285750" indent="-285750">
                        <a:buFont typeface="Wingdings" charset="2"/>
                        <a:buChar char="§"/>
                      </a:pPr>
                      <a:r>
                        <a:rPr lang="en-US" sz="1600" dirty="0" smtClean="0"/>
                        <a:t>Community</a:t>
                      </a:r>
                      <a:r>
                        <a:rPr lang="en-US" sz="1600" baseline="0" dirty="0" smtClean="0"/>
                        <a:t> Engagement</a:t>
                      </a:r>
                    </a:p>
                    <a:p>
                      <a:pPr marL="285750" indent="-285750">
                        <a:buFont typeface="Wingdings" charset="2"/>
                        <a:buChar char="§"/>
                      </a:pPr>
                      <a:r>
                        <a:rPr lang="en-US" sz="1600" baseline="0" dirty="0" smtClean="0"/>
                        <a:t>More alternative tool </a:t>
                      </a:r>
                      <a:r>
                        <a:rPr lang="en-US" sz="1600" baseline="0" dirty="0" err="1" smtClean="0"/>
                        <a:t>Integratio</a:t>
                      </a:r>
                      <a:endParaRPr lang="en-US" sz="1600" dirty="0"/>
                    </a:p>
                  </a:txBody>
                  <a:tcPr/>
                </a:tc>
                <a:tc>
                  <a:txBody>
                    <a:bodyPr/>
                    <a:lstStyle/>
                    <a:p>
                      <a:pPr marL="285750" indent="-285750">
                        <a:buFont typeface="Wingdings" charset="2"/>
                        <a:buChar char="§"/>
                      </a:pPr>
                      <a:r>
                        <a:rPr lang="en-US" sz="1600" dirty="0" smtClean="0"/>
                        <a:t>Type III service development</a:t>
                      </a:r>
                    </a:p>
                    <a:p>
                      <a:pPr marL="285750" marR="0" indent="-285750" algn="l" defTabSz="914353" rtl="0" eaLnBrk="1" fontAlgn="auto" latinLnBrk="0" hangingPunct="1">
                        <a:lnSpc>
                          <a:spcPct val="100000"/>
                        </a:lnSpc>
                        <a:spcBef>
                          <a:spcPts val="0"/>
                        </a:spcBef>
                        <a:spcAft>
                          <a:spcPts val="0"/>
                        </a:spcAft>
                        <a:buClrTx/>
                        <a:buSzTx/>
                        <a:buFont typeface="Wingdings" charset="2"/>
                        <a:buChar char="§"/>
                        <a:tabLst/>
                        <a:defRPr/>
                      </a:pPr>
                      <a:r>
                        <a:rPr lang="en-US" sz="1600" dirty="0" smtClean="0"/>
                        <a:t>XSEDE Resource Integration</a:t>
                      </a:r>
                    </a:p>
                    <a:p>
                      <a:pPr marL="285750" indent="-285750">
                        <a:buFont typeface="Wingdings" charset="2"/>
                        <a:buChar char="§"/>
                      </a:pPr>
                      <a:endParaRPr lang="en-US" sz="1600" dirty="0"/>
                    </a:p>
                  </a:txBody>
                  <a:tcPr/>
                </a:tc>
              </a:tr>
            </a:tbl>
          </a:graphicData>
        </a:graphic>
      </p:graphicFrame>
      <p:sp>
        <p:nvSpPr>
          <p:cNvPr id="4" name="Rectangle 3"/>
          <p:cNvSpPr/>
          <p:nvPr/>
        </p:nvSpPr>
        <p:spPr>
          <a:xfrm>
            <a:off x="3803052" y="1928306"/>
            <a:ext cx="3374496" cy="172065"/>
          </a:xfrm>
          <a:prstGeom prst="rect">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660066"/>
              </a:solidFill>
            </a:endParaRPr>
          </a:p>
        </p:txBody>
      </p:sp>
      <p:sp>
        <p:nvSpPr>
          <p:cNvPr id="6" name="Rectangle 5"/>
          <p:cNvSpPr/>
          <p:nvPr/>
        </p:nvSpPr>
        <p:spPr>
          <a:xfrm>
            <a:off x="4753897" y="2311764"/>
            <a:ext cx="2423651" cy="172065"/>
          </a:xfrm>
          <a:prstGeom prst="rect">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660066"/>
              </a:solidFill>
            </a:endParaRPr>
          </a:p>
        </p:txBody>
      </p:sp>
      <p:sp>
        <p:nvSpPr>
          <p:cNvPr id="7" name="Rectangle 6"/>
          <p:cNvSpPr/>
          <p:nvPr/>
        </p:nvSpPr>
        <p:spPr>
          <a:xfrm>
            <a:off x="5211097" y="3237223"/>
            <a:ext cx="3769887" cy="172065"/>
          </a:xfrm>
          <a:prstGeom prst="rect">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7177548" y="3710007"/>
            <a:ext cx="1811364" cy="172065"/>
          </a:xfrm>
          <a:prstGeom prst="rect">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7177548" y="4132809"/>
            <a:ext cx="1801818" cy="172065"/>
          </a:xfrm>
          <a:prstGeom prst="rect">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3352800" y="1610806"/>
            <a:ext cx="1858297" cy="172065"/>
          </a:xfrm>
          <a:prstGeom prst="rect">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660066"/>
              </a:solidFill>
            </a:endParaRPr>
          </a:p>
        </p:txBody>
      </p:sp>
      <p:sp>
        <p:nvSpPr>
          <p:cNvPr id="12" name="Rectangle 11"/>
          <p:cNvSpPr/>
          <p:nvPr/>
        </p:nvSpPr>
        <p:spPr>
          <a:xfrm>
            <a:off x="5211097" y="2756264"/>
            <a:ext cx="3005803" cy="172065"/>
          </a:xfrm>
          <a:prstGeom prst="rect">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660066"/>
              </a:solidFill>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6465897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The HPDC Challenges </a:t>
            </a:r>
            <a:r>
              <a:rPr lang="en-US" sz="2400" dirty="0" smtClean="0"/>
              <a:t>for</a:t>
            </a:r>
            <a:r>
              <a:rPr lang="en-US" sz="2400" dirty="0" smtClean="0"/>
              <a:t> </a:t>
            </a:r>
            <a:r>
              <a:rPr lang="en-US" sz="2400" dirty="0" smtClean="0"/>
              <a:t>NGS Analytics?</a:t>
            </a:r>
            <a:endParaRPr lang="en-US" sz="2400" dirty="0"/>
          </a:p>
        </p:txBody>
      </p:sp>
      <p:sp>
        <p:nvSpPr>
          <p:cNvPr id="3" name="Content Placeholder 2"/>
          <p:cNvSpPr>
            <a:spLocks noGrp="1"/>
          </p:cNvSpPr>
          <p:nvPr>
            <p:ph idx="1"/>
          </p:nvPr>
        </p:nvSpPr>
        <p:spPr>
          <a:xfrm>
            <a:off x="757947" y="1250480"/>
            <a:ext cx="7966954" cy="4608884"/>
          </a:xfrm>
        </p:spPr>
        <p:txBody>
          <a:bodyPr>
            <a:noAutofit/>
          </a:bodyPr>
          <a:lstStyle/>
          <a:p>
            <a:r>
              <a:rPr lang="en-US" sz="1800" dirty="0" smtClean="0"/>
              <a:t>What </a:t>
            </a:r>
            <a:r>
              <a:rPr lang="en-US" sz="1800" dirty="0" smtClean="0"/>
              <a:t>is the physical infrastructure configuration?</a:t>
            </a:r>
          </a:p>
          <a:p>
            <a:pPr lvl="1"/>
            <a:r>
              <a:rPr lang="en-US" dirty="0" smtClean="0"/>
              <a:t>No well-defined single infrastructure configuration or capabilities</a:t>
            </a:r>
          </a:p>
          <a:p>
            <a:pPr lvl="2"/>
            <a:r>
              <a:rPr lang="en-US" dirty="0" smtClean="0"/>
              <a:t>Distinguish: Astronomy, HEP </a:t>
            </a:r>
            <a:r>
              <a:rPr lang="en-US" dirty="0" smtClean="0"/>
              <a:t>community</a:t>
            </a:r>
          </a:p>
          <a:p>
            <a:pPr lvl="2"/>
            <a:r>
              <a:rPr lang="en-US" dirty="0" smtClean="0"/>
              <a:t>Integrated Compute and Data CI</a:t>
            </a:r>
          </a:p>
          <a:p>
            <a:pPr lvl="1"/>
            <a:r>
              <a:rPr lang="en-US" dirty="0" smtClean="0"/>
              <a:t>“</a:t>
            </a:r>
            <a:r>
              <a:rPr lang="en-US" dirty="0" smtClean="0"/>
              <a:t>Building this infrastructure is not trivial”</a:t>
            </a:r>
            <a:endParaRPr lang="en-US" dirty="0" smtClean="0"/>
          </a:p>
          <a:p>
            <a:pPr lvl="2"/>
            <a:r>
              <a:rPr lang="en-US" dirty="0" smtClean="0"/>
              <a:t>Need both </a:t>
            </a:r>
            <a:r>
              <a:rPr lang="en-US" dirty="0" smtClean="0"/>
              <a:t>Development and  System/Infrastructure level abstractions</a:t>
            </a:r>
          </a:p>
          <a:p>
            <a:pPr lvl="1"/>
            <a:r>
              <a:rPr lang="en-US" dirty="0" smtClean="0"/>
              <a:t>There are “hard” parts and tractable parts </a:t>
            </a:r>
            <a:endParaRPr lang="en-US" dirty="0" smtClean="0"/>
          </a:p>
          <a:p>
            <a:pPr lvl="2"/>
            <a:r>
              <a:rPr lang="en-US" dirty="0" smtClean="0"/>
              <a:t>Use of standards and middleware integrated with resources </a:t>
            </a:r>
            <a:r>
              <a:rPr lang="en-US" dirty="0" smtClean="0"/>
              <a:t>handles the hard part, opening up innovation </a:t>
            </a:r>
            <a:r>
              <a:rPr lang="en-US" dirty="0" smtClean="0"/>
              <a:t>elsewhere</a:t>
            </a:r>
          </a:p>
          <a:p>
            <a:r>
              <a:rPr lang="en-US" sz="1800" dirty="0" smtClean="0"/>
              <a:t>“Clouds are </a:t>
            </a:r>
            <a:r>
              <a:rPr lang="en-US" sz="1800" dirty="0" smtClean="0"/>
              <a:t>the natural </a:t>
            </a:r>
            <a:r>
              <a:rPr lang="en-US" sz="1800" dirty="0" smtClean="0"/>
              <a:t>CI for NGS” !?</a:t>
            </a:r>
          </a:p>
          <a:p>
            <a:pPr lvl="1"/>
            <a:r>
              <a:rPr lang="en-US" dirty="0" smtClean="0"/>
              <a:t>Data </a:t>
            </a:r>
            <a:r>
              <a:rPr lang="en-US" dirty="0" smtClean="0"/>
              <a:t>localization model </a:t>
            </a:r>
            <a:r>
              <a:rPr lang="en-US" dirty="0" smtClean="0"/>
              <a:t>scalable? </a:t>
            </a:r>
            <a:r>
              <a:rPr lang="en-US" dirty="0" smtClean="0"/>
              <a:t>sustainable?</a:t>
            </a:r>
            <a:endParaRPr lang="en-US" dirty="0" smtClean="0"/>
          </a:p>
          <a:p>
            <a:pPr lvl="2"/>
            <a:r>
              <a:rPr lang="en-US" dirty="0" smtClean="0"/>
              <a:t>How </a:t>
            </a:r>
            <a:r>
              <a:rPr lang="en-US" dirty="0" smtClean="0"/>
              <a:t>and when to move compute to data (or vice-versa</a:t>
            </a:r>
            <a:r>
              <a:rPr lang="en-US" dirty="0" smtClean="0"/>
              <a:t>)?</a:t>
            </a:r>
          </a:p>
          <a:p>
            <a:pPr lvl="2"/>
            <a:r>
              <a:rPr lang="en-US" dirty="0" smtClean="0"/>
              <a:t>What are the data transfer/access/storage mechanisms</a:t>
            </a:r>
          </a:p>
          <a:p>
            <a:pPr lvl="2"/>
            <a:endParaRPr lang="en-US" dirty="0" smtClean="0"/>
          </a:p>
          <a:p>
            <a:endParaRPr lang="en-US" sz="1800" dirty="0" smtClean="0"/>
          </a:p>
          <a:p>
            <a:pPr>
              <a:buNone/>
            </a:pPr>
            <a:endParaRPr lang="en-US" sz="18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NGS Analytics: Unique challenge and scale of compute and data intensive </a:t>
            </a:r>
          </a:p>
          <a:p>
            <a:r>
              <a:rPr lang="en-US" dirty="0" smtClean="0"/>
              <a:t>DARE</a:t>
            </a:r>
            <a:r>
              <a:rPr lang="en-US" dirty="0" smtClean="0"/>
              <a:t>-based </a:t>
            </a:r>
            <a:r>
              <a:rPr lang="en-US" dirty="0" smtClean="0"/>
              <a:t>Gateway:</a:t>
            </a:r>
          </a:p>
          <a:p>
            <a:pPr lvl="1"/>
            <a:r>
              <a:rPr lang="en-US" dirty="0" smtClean="0"/>
              <a:t>Need for community</a:t>
            </a:r>
            <a:r>
              <a:rPr lang="en-US" dirty="0" smtClean="0"/>
              <a:t> (provided) solution</a:t>
            </a:r>
          </a:p>
          <a:p>
            <a:pPr lvl="2"/>
            <a:r>
              <a:rPr lang="en-US" dirty="0" smtClean="0"/>
              <a:t>Brings Application Scientists/UI, Middleware and HPC Resource Providers together</a:t>
            </a:r>
            <a:endParaRPr lang="en-US" dirty="0" smtClean="0"/>
          </a:p>
          <a:p>
            <a:pPr lvl="1"/>
            <a:r>
              <a:rPr lang="en-US" dirty="0" smtClean="0"/>
              <a:t>Scalable Solution:</a:t>
            </a:r>
          </a:p>
          <a:p>
            <a:pPr lvl="2"/>
            <a:r>
              <a:rPr lang="en-US" dirty="0" smtClean="0"/>
              <a:t>Application Scenarios</a:t>
            </a:r>
          </a:p>
          <a:p>
            <a:pPr lvl="3"/>
            <a:r>
              <a:rPr lang="en-US" dirty="0" smtClean="0"/>
              <a:t>NGS (Type I, II, and III) and HTHP (Molecular Dynamics)</a:t>
            </a:r>
          </a:p>
          <a:p>
            <a:pPr lvl="2"/>
            <a:r>
              <a:rPr lang="en-US" dirty="0" smtClean="0"/>
              <a:t>Over Infrastructure </a:t>
            </a:r>
          </a:p>
          <a:p>
            <a:pPr lvl="3"/>
            <a:r>
              <a:rPr lang="en-US" dirty="0" smtClean="0"/>
              <a:t>Campus, LONI, Clouds, XSEDE </a:t>
            </a:r>
            <a:r>
              <a:rPr lang="en-US" dirty="0" smtClean="0"/>
              <a:t>and other production DCI</a:t>
            </a:r>
          </a:p>
          <a:p>
            <a:r>
              <a:rPr lang="en-US" dirty="0" smtClean="0"/>
              <a:t>Challenges remain in the scalable provisioning</a:t>
            </a:r>
            <a:endParaRPr lang="en-US" dirty="0" smtClean="0"/>
          </a:p>
          <a:p>
            <a:pPr lvl="1"/>
            <a:r>
              <a:rPr lang="en-US" dirty="0" smtClean="0"/>
              <a:t>What </a:t>
            </a:r>
            <a:r>
              <a:rPr lang="en-US" dirty="0" smtClean="0"/>
              <a:t>are the CI challenges of NGS Analytics?</a:t>
            </a:r>
          </a:p>
          <a:p>
            <a:pPr lvl="2"/>
            <a:r>
              <a:rPr lang="en-US" dirty="0" smtClean="0"/>
              <a:t>Exploring HTC, HPC-grids and Clouds</a:t>
            </a:r>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a:xfrm>
            <a:off x="520700" y="1529880"/>
            <a:ext cx="8204201" cy="4608884"/>
          </a:xfrm>
        </p:spPr>
        <p:txBody>
          <a:bodyPr/>
          <a:lstStyle/>
          <a:p>
            <a:r>
              <a:rPr lang="en-US" dirty="0" smtClean="0"/>
              <a:t>LBRN NIH Grant Number </a:t>
            </a:r>
            <a:r>
              <a:rPr lang="en-US" dirty="0" smtClean="0"/>
              <a:t>P20RR016456</a:t>
            </a:r>
          </a:p>
          <a:p>
            <a:pPr lvl="1"/>
            <a:r>
              <a:rPr lang="en-US" dirty="0" err="1" smtClean="0"/>
              <a:t>Sharath</a:t>
            </a:r>
            <a:r>
              <a:rPr lang="en-US" dirty="0" smtClean="0"/>
              <a:t> </a:t>
            </a:r>
            <a:r>
              <a:rPr lang="en-US" dirty="0" err="1" smtClean="0"/>
              <a:t>Maddineni</a:t>
            </a:r>
            <a:r>
              <a:rPr lang="en-US" dirty="0" smtClean="0"/>
              <a:t> and Mark </a:t>
            </a:r>
            <a:r>
              <a:rPr lang="en-US" dirty="0" err="1" smtClean="0"/>
              <a:t>Santcroos</a:t>
            </a:r>
            <a:endParaRPr lang="en-US" dirty="0" smtClean="0"/>
          </a:p>
          <a:p>
            <a:r>
              <a:rPr lang="en-US" dirty="0" smtClean="0"/>
              <a:t>LSU CCT</a:t>
            </a:r>
          </a:p>
          <a:p>
            <a:r>
              <a:rPr lang="en-US" dirty="0" smtClean="0"/>
              <a:t>HPCOPS NSF-OCI </a:t>
            </a:r>
            <a:r>
              <a:rPr lang="en-US" dirty="0" smtClean="0"/>
              <a:t>0710874 and </a:t>
            </a:r>
            <a:r>
              <a:rPr lang="en-US" dirty="0" err="1" smtClean="0"/>
              <a:t>Cybertools</a:t>
            </a:r>
            <a:r>
              <a:rPr lang="en-US" dirty="0" smtClean="0"/>
              <a:t> project</a:t>
            </a:r>
            <a:r>
              <a:rPr lang="en-US" dirty="0" smtClean="0"/>
              <a:t> </a:t>
            </a:r>
            <a:r>
              <a:rPr lang="en-US" dirty="0" smtClean="0"/>
              <a:t>http</a:t>
            </a:r>
            <a:r>
              <a:rPr lang="en-US" dirty="0" smtClean="0"/>
              <a:t>://</a:t>
            </a:r>
            <a:r>
              <a:rPr lang="en-US" dirty="0" err="1" smtClean="0"/>
              <a:t>cybertools</a:t>
            </a:r>
            <a:r>
              <a:rPr lang="en-US" dirty="0" smtClean="0"/>
              <a:t> .</a:t>
            </a:r>
            <a:r>
              <a:rPr lang="en-US" dirty="0" err="1" smtClean="0"/>
              <a:t>loni.org</a:t>
            </a:r>
            <a:r>
              <a:rPr lang="en-US" dirty="0" smtClean="0"/>
              <a:t> </a:t>
            </a:r>
            <a:r>
              <a:rPr lang="en-US" dirty="0" smtClean="0"/>
              <a:t>NSF/</a:t>
            </a:r>
            <a:r>
              <a:rPr lang="en-US" dirty="0" smtClean="0"/>
              <a:t>LEQSF  </a:t>
            </a:r>
            <a:r>
              <a:rPr lang="en-US" dirty="0" smtClean="0"/>
              <a:t>(2007-10)-CyberRII-</a:t>
            </a:r>
            <a:r>
              <a:rPr lang="en-US" dirty="0" smtClean="0"/>
              <a:t>01</a:t>
            </a:r>
          </a:p>
          <a:p>
            <a:r>
              <a:rPr lang="en-US" dirty="0" smtClean="0"/>
              <a:t>NSF Awards </a:t>
            </a:r>
            <a:r>
              <a:rPr lang="en-US" dirty="0" smtClean="0"/>
              <a:t>Grant No.  </a:t>
            </a:r>
            <a:r>
              <a:rPr lang="en-US" dirty="0" smtClean="0"/>
              <a:t>0910812, `</a:t>
            </a:r>
            <a:r>
              <a:rPr lang="en-US" dirty="0" smtClean="0"/>
              <a:t>`</a:t>
            </a:r>
            <a:r>
              <a:rPr lang="en-US" dirty="0" err="1" smtClean="0"/>
              <a:t>FutureGrid</a:t>
            </a:r>
            <a:r>
              <a:rPr lang="en-US" dirty="0" smtClean="0"/>
              <a:t>: An Experimental, High-Performance Grid Test-</a:t>
            </a:r>
            <a:r>
              <a:rPr lang="en-US" dirty="0" smtClean="0"/>
              <a:t>bed’’ (Fox, Indiana)</a:t>
            </a:r>
          </a:p>
          <a:p>
            <a:r>
              <a:rPr lang="en-US" dirty="0" smtClean="0"/>
              <a:t>SAGA team – Ole Weidner and Andre </a:t>
            </a:r>
            <a:r>
              <a:rPr lang="en-US" dirty="0" err="1" smtClean="0"/>
              <a:t>Merzky</a:t>
            </a:r>
            <a:r>
              <a:rPr lang="en-US" dirty="0" smtClean="0"/>
              <a:t> and </a:t>
            </a:r>
            <a:r>
              <a:rPr lang="en-US" dirty="0" err="1" smtClean="0"/>
              <a:t>TeraGrid</a:t>
            </a:r>
            <a:r>
              <a:rPr lang="en-US" dirty="0" smtClean="0"/>
              <a:t>/XSEDE Staff for support with deployment and integration</a:t>
            </a:r>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SAGA – An Overview</a:t>
            </a:r>
            <a:endParaRPr lang="en-US" sz="2800" dirty="0"/>
          </a:p>
        </p:txBody>
      </p:sp>
      <p:pic>
        <p:nvPicPr>
          <p:cNvPr id="4" name="Content Placeholder 3" descr="bigpicture.png"/>
          <p:cNvPicPr>
            <a:picLocks noGrp="1" noChangeAspect="1"/>
          </p:cNvPicPr>
          <p:nvPr>
            <p:ph idx="1"/>
          </p:nvPr>
        </p:nvPicPr>
        <p:blipFill>
          <a:blip r:embed="rId2"/>
          <a:srcRect t="-46344" b="-46344"/>
          <a:stretch>
            <a:fillRect/>
          </a:stretch>
        </p:blipFill>
        <p:spPr>
          <a:xfrm>
            <a:off x="1037347" y="2946400"/>
            <a:ext cx="7966954" cy="4608884"/>
          </a:xfrm>
        </p:spPr>
      </p:pic>
      <p:sp>
        <p:nvSpPr>
          <p:cNvPr id="7" name="Rectangle 6"/>
          <p:cNvSpPr/>
          <p:nvPr/>
        </p:nvSpPr>
        <p:spPr>
          <a:xfrm>
            <a:off x="872247" y="1347589"/>
            <a:ext cx="8029576" cy="2339102"/>
          </a:xfrm>
          <a:prstGeom prst="rect">
            <a:avLst/>
          </a:prstGeom>
        </p:spPr>
        <p:txBody>
          <a:bodyPr wrap="square">
            <a:spAutoFit/>
          </a:bodyPr>
          <a:lstStyle/>
          <a:p>
            <a:pPr marL="342900" lvl="0" indent="-342900" defTabSz="914400">
              <a:spcBef>
                <a:spcPts val="2000"/>
              </a:spcBef>
              <a:buClr>
                <a:prstClr val="black">
                  <a:lumMod val="75000"/>
                  <a:lumOff val="25000"/>
                </a:prstClr>
              </a:buClr>
              <a:buFont typeface="Wingdings 2" pitchFamily="18" charset="2"/>
              <a:buChar char=""/>
            </a:pPr>
            <a:r>
              <a:rPr lang="en-US" sz="1900" dirty="0" smtClean="0">
                <a:solidFill>
                  <a:prstClr val="black">
                    <a:lumMod val="65000"/>
                    <a:lumOff val="35000"/>
                  </a:prstClr>
                </a:solidFill>
              </a:rPr>
              <a:t>Simple, integrated, stable, uniform and community-standard </a:t>
            </a:r>
          </a:p>
          <a:p>
            <a:pPr marL="685800" lvl="1" indent="-336550" defTabSz="914400">
              <a:spcBef>
                <a:spcPts val="600"/>
              </a:spcBef>
              <a:buClr>
                <a:prstClr val="black">
                  <a:lumMod val="95000"/>
                  <a:lumOff val="5000"/>
                </a:prstClr>
              </a:buClr>
              <a:buFont typeface="Arial"/>
              <a:buChar char="•"/>
            </a:pPr>
            <a:r>
              <a:rPr lang="en-US" sz="1700" dirty="0" smtClean="0">
                <a:solidFill>
                  <a:srgbClr val="21449B"/>
                </a:solidFill>
              </a:rPr>
              <a:t>Simple and Stable: 80:20 restricted scope</a:t>
            </a:r>
          </a:p>
          <a:p>
            <a:pPr marL="685800" lvl="1" indent="-336550" defTabSz="914400">
              <a:spcBef>
                <a:spcPts val="600"/>
              </a:spcBef>
              <a:buClr>
                <a:prstClr val="black">
                  <a:lumMod val="95000"/>
                  <a:lumOff val="5000"/>
                </a:prstClr>
              </a:buClr>
              <a:buFont typeface="Arial"/>
              <a:buChar char="•"/>
            </a:pPr>
            <a:r>
              <a:rPr lang="en-US" sz="1700" dirty="0" smtClean="0">
                <a:solidFill>
                  <a:srgbClr val="21449B"/>
                </a:solidFill>
              </a:rPr>
              <a:t>Integrated: Similar semantics &amp; style across primary functional areas</a:t>
            </a:r>
          </a:p>
          <a:p>
            <a:pPr marL="685800" lvl="1" indent="-336550" defTabSz="914400">
              <a:spcBef>
                <a:spcPts val="600"/>
              </a:spcBef>
              <a:buClr>
                <a:prstClr val="black">
                  <a:lumMod val="95000"/>
                  <a:lumOff val="5000"/>
                </a:prstClr>
              </a:buClr>
              <a:buFont typeface="Arial"/>
              <a:buChar char="•"/>
            </a:pPr>
            <a:r>
              <a:rPr lang="en-US" sz="1700" dirty="0" smtClean="0">
                <a:solidFill>
                  <a:srgbClr val="21449B"/>
                </a:solidFill>
              </a:rPr>
              <a:t>Uniform: Same interface for different distributed systems</a:t>
            </a:r>
          </a:p>
          <a:p>
            <a:pPr marL="685800" lvl="1" indent="-336550" defTabSz="914400">
              <a:spcBef>
                <a:spcPts val="600"/>
              </a:spcBef>
              <a:buClr>
                <a:prstClr val="black">
                  <a:lumMod val="95000"/>
                  <a:lumOff val="5000"/>
                </a:prstClr>
              </a:buClr>
              <a:buFont typeface="Arial"/>
              <a:buChar char="•"/>
            </a:pPr>
            <a:r>
              <a:rPr lang="en-US" sz="1700" dirty="0" smtClean="0">
                <a:solidFill>
                  <a:srgbClr val="21449B"/>
                </a:solidFill>
              </a:rPr>
              <a:t>The building blocks upon which to construct “consistent” higher-levels of functionality and abstractions</a:t>
            </a:r>
          </a:p>
          <a:p>
            <a:pPr marL="685800" lvl="1" indent="-336550" defTabSz="914400">
              <a:spcBef>
                <a:spcPts val="600"/>
              </a:spcBef>
              <a:buClr>
                <a:prstClr val="black">
                  <a:lumMod val="95000"/>
                  <a:lumOff val="5000"/>
                </a:prstClr>
              </a:buClr>
              <a:buFont typeface="Arial"/>
              <a:buChar char="•"/>
            </a:pPr>
            <a:r>
              <a:rPr lang="en-US" sz="1700" dirty="0" smtClean="0">
                <a:solidFill>
                  <a:srgbClr val="800000"/>
                </a:solidFill>
              </a:rPr>
              <a:t>OGF-standard, “official” Access  Layer/API of EGI, NSF-XD</a:t>
            </a:r>
            <a:endParaRPr lang="en-US" sz="1700" b="1" dirty="0" smtClean="0">
              <a:solidFill>
                <a:prstClr val="black">
                  <a:lumMod val="85000"/>
                  <a:lumOff val="15000"/>
                </a:prst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18" name="Title 4"/>
          <p:cNvSpPr>
            <a:spLocks noGrp="1"/>
          </p:cNvSpPr>
          <p:nvPr>
            <p:ph type="ctrTitle"/>
          </p:nvPr>
        </p:nvSpPr>
        <p:spPr>
          <a:xfrm>
            <a:off x="152400" y="2663825"/>
            <a:ext cx="8686800" cy="917575"/>
          </a:xfrm>
        </p:spPr>
        <p:txBody>
          <a:bodyPr/>
          <a:lstStyle/>
          <a:p>
            <a:pPr eaLnBrk="1" hangingPunct="1"/>
            <a:r>
              <a:rPr lang="en-US" sz="3600" dirty="0">
                <a:latin typeface="Arial" charset="0"/>
                <a:ea typeface="ＭＳ Ｐゴシック" charset="-128"/>
                <a:cs typeface="Arial" charset="0"/>
              </a:rPr>
              <a:t>XSEDE Technology Insertion Service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Overview</a:t>
            </a:r>
            <a:endParaRPr lang="en-US" dirty="0" smtClean="0"/>
          </a:p>
        </p:txBody>
      </p:sp>
      <p:sp>
        <p:nvSpPr>
          <p:cNvPr id="15363" name="Content Placeholder 2"/>
          <p:cNvSpPr>
            <a:spLocks noGrp="1"/>
          </p:cNvSpPr>
          <p:nvPr>
            <p:ph idx="1"/>
          </p:nvPr>
        </p:nvSpPr>
        <p:spPr>
          <a:xfrm>
            <a:off x="910347" y="1529880"/>
            <a:ext cx="7801854" cy="4858220"/>
          </a:xfrm>
        </p:spPr>
        <p:txBody>
          <a:bodyPr>
            <a:noAutofit/>
          </a:bodyPr>
          <a:lstStyle/>
          <a:p>
            <a:r>
              <a:rPr lang="en-US" dirty="0" smtClean="0"/>
              <a:t>Introduction: DARE</a:t>
            </a:r>
            <a:r>
              <a:rPr lang="en-US" dirty="0" smtClean="0"/>
              <a:t>-based Gateways</a:t>
            </a:r>
            <a:r>
              <a:rPr lang="en-US" dirty="0" smtClean="0"/>
              <a:t> (GW)</a:t>
            </a:r>
          </a:p>
          <a:p>
            <a:pPr lvl="1"/>
            <a:r>
              <a:rPr lang="en-US" sz="2000" dirty="0" smtClean="0">
                <a:sym typeface="Wingdings"/>
              </a:rPr>
              <a:t>GW:  Effective integration of HPDC CI and LS</a:t>
            </a:r>
          </a:p>
          <a:p>
            <a:pPr lvl="2"/>
            <a:r>
              <a:rPr lang="en-US" sz="2000" dirty="0" smtClean="0">
                <a:sym typeface="Wingdings"/>
              </a:rPr>
              <a:t>What is DARE</a:t>
            </a:r>
            <a:r>
              <a:rPr lang="en-US" sz="2000" dirty="0" smtClean="0">
                <a:sym typeface="Wingdings"/>
              </a:rPr>
              <a:t>?   Global Overview</a:t>
            </a:r>
          </a:p>
          <a:p>
            <a:pPr lvl="1"/>
            <a:r>
              <a:rPr lang="en-US" sz="2000" dirty="0" smtClean="0">
                <a:sym typeface="Wingdings"/>
              </a:rPr>
              <a:t>DARE-</a:t>
            </a:r>
            <a:r>
              <a:rPr lang="en-US" sz="2000" dirty="0" smtClean="0"/>
              <a:t>NGS GW </a:t>
            </a:r>
          </a:p>
          <a:p>
            <a:pPr lvl="2"/>
            <a:r>
              <a:rPr lang="en-US" sz="2000" dirty="0" smtClean="0"/>
              <a:t>Scalability – Applications, People and Resources</a:t>
            </a:r>
          </a:p>
          <a:p>
            <a:pPr lvl="1"/>
            <a:r>
              <a:rPr lang="en-US" sz="2000" dirty="0" smtClean="0"/>
              <a:t>DARE-HTHP Power of </a:t>
            </a:r>
            <a:r>
              <a:rPr lang="en-US" sz="2000" dirty="0" smtClean="0"/>
              <a:t>Abstractions!!</a:t>
            </a:r>
            <a:endParaRPr lang="en-US" sz="2000" dirty="0" smtClean="0"/>
          </a:p>
          <a:p>
            <a:r>
              <a:rPr lang="en-US" dirty="0" smtClean="0"/>
              <a:t>DARE-NGS:  Collaborative Science-CI development [Chris[</a:t>
            </a:r>
          </a:p>
          <a:p>
            <a:r>
              <a:rPr lang="en-US" dirty="0" smtClean="0"/>
              <a:t>DARE-NGS: Demo [</a:t>
            </a:r>
            <a:r>
              <a:rPr lang="en-US" dirty="0" err="1" smtClean="0"/>
              <a:t>Sharath</a:t>
            </a:r>
            <a:r>
              <a:rPr lang="en-US" dirty="0" smtClean="0"/>
              <a:t>]</a:t>
            </a:r>
          </a:p>
          <a:p>
            <a:r>
              <a:rPr lang="en-US" dirty="0" smtClean="0"/>
              <a:t>Roadmap</a:t>
            </a:r>
            <a:endParaRPr lang="en-US" dirty="0" smtClean="0"/>
          </a:p>
          <a:p>
            <a:pPr lvl="1"/>
            <a:endParaRPr lang="en-US" sz="2000" dirty="0" smtClean="0"/>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atin typeface="Arial" charset="0"/>
                <a:ea typeface="ＭＳ Ｐゴシック" charset="-128"/>
                <a:cs typeface="Arial" charset="0"/>
              </a:rPr>
              <a:t>What is XSEDE?</a:t>
            </a:r>
          </a:p>
        </p:txBody>
      </p:sp>
      <p:sp>
        <p:nvSpPr>
          <p:cNvPr id="11267" name="Content Placeholder 2"/>
          <p:cNvSpPr>
            <a:spLocks noGrp="1"/>
          </p:cNvSpPr>
          <p:nvPr>
            <p:ph idx="1"/>
          </p:nvPr>
        </p:nvSpPr>
        <p:spPr>
          <a:xfrm>
            <a:off x="457200" y="990600"/>
            <a:ext cx="8458200" cy="5181600"/>
          </a:xfrm>
        </p:spPr>
        <p:txBody>
          <a:bodyPr/>
          <a:lstStyle/>
          <a:p>
            <a:r>
              <a:rPr lang="en-US">
                <a:ea typeface="ＭＳ Ｐゴシック" charset="-128"/>
                <a:cs typeface="ＭＳ Ｐゴシック" charset="-128"/>
              </a:rPr>
              <a:t>XSEDE is the follow-on to TeraGrid and is the virtual organization of 17 institutions/120 FTE providing services and support for the users of NSF-OCI’s computational science resources.</a:t>
            </a:r>
          </a:p>
          <a:p>
            <a:pPr lvl="1"/>
            <a:r>
              <a:rPr lang="en-US" sz="3000"/>
              <a:t>CMS – coordination and management services</a:t>
            </a:r>
          </a:p>
          <a:p>
            <a:pPr lvl="2"/>
            <a:r>
              <a:rPr lang="en-US" sz="2600">
                <a:ea typeface="ＭＳ Ｐゴシック" charset="-128"/>
              </a:rPr>
              <a:t>architecture, software integration, systems engineering, operations, allocations, project mgmt</a:t>
            </a:r>
          </a:p>
          <a:p>
            <a:pPr lvl="1"/>
            <a:r>
              <a:rPr lang="en-US" sz="3000"/>
              <a:t>ECSS – extended collaborative support services</a:t>
            </a:r>
          </a:p>
          <a:p>
            <a:pPr lvl="1"/>
            <a:r>
              <a:rPr lang="en-US" sz="3000"/>
              <a:t>TEOS – </a:t>
            </a:r>
            <a:r>
              <a:rPr lang="en-US"/>
              <a:t>training, education, and outreach services</a:t>
            </a:r>
          </a:p>
          <a:p>
            <a:pPr lvl="1"/>
            <a:r>
              <a:rPr lang="en-US" sz="3000"/>
              <a:t>5-year award started July 1, 2011</a:t>
            </a:r>
          </a:p>
        </p:txBody>
      </p:sp>
      <p:sp>
        <p:nvSpPr>
          <p:cNvPr id="11268" name="Slide Number Placeholder 3"/>
          <p:cNvSpPr>
            <a:spLocks noGrp="1"/>
          </p:cNvSpPr>
          <p:nvPr>
            <p:ph type="sldNum" sz="quarter" idx="10"/>
          </p:nvPr>
        </p:nvSpPr>
        <p:spPr bwMode="auto">
          <a:noFill/>
          <a:ln>
            <a:miter lim="800000"/>
            <a:headEnd/>
            <a:tailEnd/>
          </a:ln>
        </p:spPr>
        <p:txBody>
          <a:bodyPr/>
          <a:lstStyle/>
          <a:p>
            <a:fld id="{C4BDCD70-21EF-5749-823F-DA1F4E82762D}" type="slidenum">
              <a:rPr lang="en-US"/>
              <a:pPr/>
              <a:t>20</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The case for</a:t>
            </a:r>
            <a:r>
              <a:rPr lang="en-US" sz="2400" dirty="0" smtClean="0"/>
              <a:t> Advanced, Scalable and Extensibl</a:t>
            </a:r>
            <a:r>
              <a:rPr lang="en-US" sz="2400" dirty="0" smtClean="0"/>
              <a:t>e </a:t>
            </a:r>
            <a:r>
              <a:rPr lang="en-US" sz="2400" dirty="0" smtClean="0"/>
              <a:t>NGS </a:t>
            </a:r>
            <a:r>
              <a:rPr lang="en-US" sz="2400" dirty="0" smtClean="0"/>
              <a:t>Analytics</a:t>
            </a:r>
            <a:endParaRPr lang="en-US" sz="2400" dirty="0"/>
          </a:p>
        </p:txBody>
      </p:sp>
      <p:pic>
        <p:nvPicPr>
          <p:cNvPr id="6" name="Content Placeholder 5" descr="nih_cost_per_genome.jpg"/>
          <p:cNvPicPr>
            <a:picLocks noGrp="1" noChangeAspect="1"/>
          </p:cNvPicPr>
          <p:nvPr>
            <p:ph idx="1"/>
          </p:nvPr>
        </p:nvPicPr>
        <p:blipFill>
          <a:blip r:embed="rId2"/>
          <a:srcRect l="-14834" r="-14834"/>
          <a:stretch>
            <a:fillRect/>
          </a:stretch>
        </p:blipFill>
        <p:spPr>
          <a:xfrm>
            <a:off x="1765299" y="1241614"/>
            <a:ext cx="5822793" cy="3368486"/>
          </a:xfrm>
        </p:spPr>
      </p:pic>
      <p:sp>
        <p:nvSpPr>
          <p:cNvPr id="4" name="Rectangle 3"/>
          <p:cNvSpPr/>
          <p:nvPr/>
        </p:nvSpPr>
        <p:spPr>
          <a:xfrm>
            <a:off x="850900" y="4610100"/>
            <a:ext cx="8267700" cy="2031325"/>
          </a:xfrm>
          <a:prstGeom prst="rect">
            <a:avLst/>
          </a:prstGeom>
        </p:spPr>
        <p:txBody>
          <a:bodyPr wrap="square">
            <a:spAutoFit/>
          </a:bodyPr>
          <a:lstStyle/>
          <a:p>
            <a:r>
              <a:rPr lang="en-US" dirty="0" smtClean="0"/>
              <a:t>“</a:t>
            </a:r>
            <a:r>
              <a:rPr lang="en-US" i="1" dirty="0" smtClean="0"/>
              <a:t>There is a growing gap between the generation of massively parallel</a:t>
            </a:r>
          </a:p>
          <a:p>
            <a:r>
              <a:rPr lang="en-US" i="1" dirty="0" smtClean="0"/>
              <a:t>sequencing output and the ability to process and analyze the resulting data. New users are left to navigate a bewildering maze of base calling, alignment, assembly and analysis tools with often incomplete documentation and no idea how to compare and validate their outputs. Bridging this gap is essential, or the coveted $1,000</a:t>
            </a:r>
          </a:p>
          <a:p>
            <a:r>
              <a:rPr lang="en-US" i="1" dirty="0" smtClean="0"/>
              <a:t>genome will come with a $20,000 analysis price tag."</a:t>
            </a:r>
            <a:endParaRPr lang="en-US" i="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do we need HPDC and Gateways?</a:t>
            </a:r>
            <a:endParaRPr lang="en-US" dirty="0"/>
          </a:p>
        </p:txBody>
      </p:sp>
      <p:sp>
        <p:nvSpPr>
          <p:cNvPr id="3" name="Content Placeholder 2"/>
          <p:cNvSpPr>
            <a:spLocks noGrp="1"/>
          </p:cNvSpPr>
          <p:nvPr>
            <p:ph idx="1"/>
          </p:nvPr>
        </p:nvSpPr>
        <p:spPr/>
        <p:txBody>
          <a:bodyPr>
            <a:normAutofit lnSpcReduction="10000"/>
          </a:bodyPr>
          <a:lstStyle/>
          <a:p>
            <a:r>
              <a:rPr lang="en-US" dirty="0" smtClean="0"/>
              <a:t>Observation I</a:t>
            </a:r>
          </a:p>
          <a:p>
            <a:pPr lvl="1"/>
            <a:r>
              <a:rPr lang="en-US" dirty="0" smtClean="0"/>
              <a:t> Using local compute resources and data storage is too limited.</a:t>
            </a:r>
            <a:endParaRPr lang="en-US" dirty="0" smtClean="0"/>
          </a:p>
          <a:p>
            <a:r>
              <a:rPr lang="en-US" dirty="0" smtClean="0"/>
              <a:t>Observation II</a:t>
            </a:r>
          </a:p>
          <a:p>
            <a:pPr lvl="1"/>
            <a:r>
              <a:rPr lang="en-US" dirty="0" smtClean="0"/>
              <a:t>Users need a pathway from local to National CI </a:t>
            </a:r>
          </a:p>
          <a:p>
            <a:pPr lvl="1"/>
            <a:r>
              <a:rPr lang="en-US" dirty="0" smtClean="0"/>
              <a:t>Need for </a:t>
            </a:r>
            <a:r>
              <a:rPr lang="en-US" i="1" dirty="0" smtClean="0">
                <a:solidFill>
                  <a:srgbClr val="800000"/>
                </a:solidFill>
              </a:rPr>
              <a:t>Campus Bridging</a:t>
            </a:r>
            <a:endParaRPr lang="en-US" dirty="0" smtClean="0">
              <a:solidFill>
                <a:srgbClr val="800000"/>
              </a:solidFill>
            </a:endParaRPr>
          </a:p>
          <a:p>
            <a:r>
              <a:rPr lang="en-US" dirty="0" smtClean="0"/>
              <a:t>Observation III</a:t>
            </a:r>
          </a:p>
          <a:p>
            <a:pPr lvl="1"/>
            <a:r>
              <a:rPr lang="en-US" dirty="0" smtClean="0"/>
              <a:t>Using Supercomputers or HPC resources is difficult and </a:t>
            </a:r>
            <a:r>
              <a:rPr lang="en-US" dirty="0" smtClean="0"/>
              <a:t>complex</a:t>
            </a:r>
          </a:p>
          <a:p>
            <a:r>
              <a:rPr lang="en-US" dirty="0" smtClean="0"/>
              <a:t>Gateways</a:t>
            </a:r>
            <a:r>
              <a:rPr lang="en-US" dirty="0" smtClean="0"/>
              <a:t>: “Community-based” Solution</a:t>
            </a:r>
          </a:p>
          <a:p>
            <a:pPr lvl="1"/>
            <a:r>
              <a:rPr lang="en-US" dirty="0" smtClean="0"/>
              <a:t>“Expert” configure, optimize </a:t>
            </a:r>
            <a:r>
              <a:rPr lang="en-US" dirty="0" smtClean="0"/>
              <a:t>once</a:t>
            </a:r>
            <a:r>
              <a:rPr lang="en-US" dirty="0" smtClean="0"/>
              <a:t>: </a:t>
            </a:r>
            <a:r>
              <a:rPr lang="en-US" dirty="0" smtClean="0"/>
              <a:t>Multiple users/usage </a:t>
            </a:r>
            <a:endParaRPr lang="en-US" dirty="0" smtClean="0"/>
          </a:p>
          <a:p>
            <a:pPr lvl="1"/>
            <a:r>
              <a:rPr lang="en-US" dirty="0" smtClean="0"/>
              <a:t>Hiding </a:t>
            </a:r>
            <a:r>
              <a:rPr lang="en-US" dirty="0"/>
              <a:t>t</a:t>
            </a:r>
            <a:r>
              <a:rPr lang="en-US" dirty="0" smtClean="0"/>
              <a:t>he complexity of using distributed HPC resources and emerging cloud environment.  </a:t>
            </a:r>
            <a:r>
              <a:rPr lang="en-US" dirty="0" smtClean="0"/>
              <a:t> </a:t>
            </a:r>
          </a:p>
          <a:p>
            <a:pPr lvl="1"/>
            <a:r>
              <a:rPr lang="en-US" dirty="0" smtClean="0"/>
              <a:t>Gateways: fastest growing access mode/mechanism on XSEDE</a:t>
            </a:r>
          </a:p>
          <a:p>
            <a:pPr marL="0" indent="0">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DARE-based Science </a:t>
            </a:r>
            <a:r>
              <a:rPr lang="en-US" sz="2400" dirty="0" smtClean="0"/>
              <a:t>Gateways (I)</a:t>
            </a:r>
            <a:endParaRPr lang="en-US" sz="2400" dirty="0"/>
          </a:p>
        </p:txBody>
      </p:sp>
      <p:sp>
        <p:nvSpPr>
          <p:cNvPr id="8" name="Content Placeholder 7"/>
          <p:cNvSpPr>
            <a:spLocks noGrp="1"/>
          </p:cNvSpPr>
          <p:nvPr>
            <p:ph idx="1"/>
          </p:nvPr>
        </p:nvSpPr>
        <p:spPr>
          <a:xfrm>
            <a:off x="215900" y="1621268"/>
            <a:ext cx="3729555" cy="4703332"/>
          </a:xfrm>
        </p:spPr>
        <p:txBody>
          <a:bodyPr>
            <a:noAutofit/>
          </a:bodyPr>
          <a:lstStyle/>
          <a:p>
            <a:r>
              <a:rPr lang="en-US" sz="1700" dirty="0" smtClean="0"/>
              <a:t>Three levels: </a:t>
            </a:r>
          </a:p>
          <a:p>
            <a:pPr lvl="1"/>
            <a:r>
              <a:rPr lang="en-US" sz="1700" dirty="0" smtClean="0"/>
              <a:t>Access/Application Layer</a:t>
            </a:r>
          </a:p>
          <a:p>
            <a:pPr lvl="1"/>
            <a:r>
              <a:rPr lang="en-US" sz="1700" dirty="0" smtClean="0"/>
              <a:t>Services &amp; MW Layer</a:t>
            </a:r>
          </a:p>
          <a:p>
            <a:pPr lvl="1"/>
            <a:r>
              <a:rPr lang="en-US" sz="1700" dirty="0" smtClean="0"/>
              <a:t>Resource </a:t>
            </a:r>
            <a:r>
              <a:rPr lang="en-US" sz="1700" dirty="0" smtClean="0"/>
              <a:t>Layer</a:t>
            </a:r>
          </a:p>
          <a:p>
            <a:r>
              <a:rPr lang="en-US" sz="1900" dirty="0" smtClean="0"/>
              <a:t>Application/Access Layer</a:t>
            </a:r>
          </a:p>
          <a:p>
            <a:pPr lvl="1"/>
            <a:r>
              <a:rPr lang="en-US" sz="1700" dirty="0" smtClean="0"/>
              <a:t>Extensible and flexible</a:t>
            </a:r>
          </a:p>
          <a:p>
            <a:r>
              <a:rPr lang="en-US" sz="1900" dirty="0" smtClean="0"/>
              <a:t>Standard-based middleware and services</a:t>
            </a:r>
          </a:p>
          <a:p>
            <a:pPr lvl="1"/>
            <a:r>
              <a:rPr lang="en-US" sz="1700" dirty="0" smtClean="0"/>
              <a:t>OGF Standard and official access layer of  NSF XSEDE</a:t>
            </a:r>
          </a:p>
          <a:p>
            <a:r>
              <a:rPr lang="en-US" sz="1900" dirty="0" smtClean="0"/>
              <a:t>Resource Level</a:t>
            </a:r>
          </a:p>
          <a:p>
            <a:pPr lvl="1"/>
            <a:r>
              <a:rPr lang="en-US" sz="1700" dirty="0" smtClean="0"/>
              <a:t>Horizontal Integration </a:t>
            </a:r>
            <a:endParaRPr lang="en-US" sz="1700" dirty="0" smtClean="0"/>
          </a:p>
        </p:txBody>
      </p:sp>
      <p:pic>
        <p:nvPicPr>
          <p:cNvPr id="5" name="Picture 4" descr="DAREOutline.png"/>
          <p:cNvPicPr>
            <a:picLocks noChangeAspect="1"/>
          </p:cNvPicPr>
          <p:nvPr/>
        </p:nvPicPr>
        <p:blipFill>
          <a:blip r:embed="rId3"/>
          <a:stretch>
            <a:fillRect/>
          </a:stretch>
        </p:blipFill>
        <p:spPr>
          <a:xfrm>
            <a:off x="3920055" y="1595869"/>
            <a:ext cx="5223945" cy="4411232"/>
          </a:xfrm>
          <a:prstGeom prst="rect">
            <a:avLst/>
          </a:prstGeom>
        </p:spPr>
      </p:pic>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6471229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DARE-based NGS </a:t>
            </a:r>
            <a:r>
              <a:rPr lang="en-US" sz="2400" dirty="0" smtClean="0"/>
              <a:t>Gateways (II)</a:t>
            </a:r>
            <a:endParaRPr lang="en-US" sz="2400" dirty="0"/>
          </a:p>
        </p:txBody>
      </p:sp>
      <p:sp>
        <p:nvSpPr>
          <p:cNvPr id="8" name="Content Placeholder 7"/>
          <p:cNvSpPr>
            <a:spLocks noGrp="1"/>
          </p:cNvSpPr>
          <p:nvPr>
            <p:ph idx="1"/>
          </p:nvPr>
        </p:nvSpPr>
        <p:spPr>
          <a:xfrm>
            <a:off x="190500" y="1621268"/>
            <a:ext cx="3729555" cy="4703332"/>
          </a:xfrm>
        </p:spPr>
        <p:txBody>
          <a:bodyPr>
            <a:noAutofit/>
          </a:bodyPr>
          <a:lstStyle/>
          <a:p>
            <a:r>
              <a:rPr lang="en-US" sz="1700" dirty="0" smtClean="0"/>
              <a:t>NGS is a good science application for Gateways</a:t>
            </a:r>
          </a:p>
          <a:p>
            <a:pPr lvl="1"/>
            <a:r>
              <a:rPr lang="en-US" sz="1500" dirty="0" smtClean="0"/>
              <a:t>Plethora of tools, integration needs etc.</a:t>
            </a:r>
          </a:p>
          <a:p>
            <a:pPr lvl="1"/>
            <a:r>
              <a:rPr lang="en-US" sz="1500" dirty="0" smtClean="0"/>
              <a:t>Complex data requirements</a:t>
            </a:r>
            <a:endParaRPr lang="en-US" sz="1500" dirty="0" smtClean="0"/>
          </a:p>
          <a:p>
            <a:r>
              <a:rPr lang="en-US" sz="1700" dirty="0" smtClean="0"/>
              <a:t>Integrated compute </a:t>
            </a:r>
            <a:r>
              <a:rPr lang="en-US" sz="1700" dirty="0" smtClean="0"/>
              <a:t>and data abstractions</a:t>
            </a:r>
            <a:endParaRPr lang="en-US" sz="1700" dirty="0" smtClean="0"/>
          </a:p>
          <a:p>
            <a:r>
              <a:rPr lang="en-US" sz="1700" dirty="0" smtClean="0"/>
              <a:t>Interoperable </a:t>
            </a:r>
            <a:r>
              <a:rPr lang="en-US" sz="1700" dirty="0" smtClean="0"/>
              <a:t>across DCI</a:t>
            </a:r>
          </a:p>
          <a:p>
            <a:r>
              <a:rPr lang="en-US" sz="1700" dirty="0" smtClean="0"/>
              <a:t>Extensible:  frameworks, abstractions and features</a:t>
            </a:r>
          </a:p>
        </p:txBody>
      </p:sp>
      <p:pic>
        <p:nvPicPr>
          <p:cNvPr id="6" name="Picture 5" descr="dare-arch.png"/>
          <p:cNvPicPr>
            <a:picLocks noChangeAspect="1"/>
          </p:cNvPicPr>
          <p:nvPr/>
        </p:nvPicPr>
        <p:blipFill>
          <a:blip r:embed="rId3"/>
          <a:stretch>
            <a:fillRect/>
          </a:stretch>
        </p:blipFill>
        <p:spPr>
          <a:xfrm>
            <a:off x="3873797" y="1384300"/>
            <a:ext cx="5270203" cy="4940300"/>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6471229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DARE-NGS : Service Types</a:t>
            </a:r>
            <a:endParaRPr lang="en-US" sz="2400" dirty="0"/>
          </a:p>
        </p:txBody>
      </p:sp>
      <p:pic>
        <p:nvPicPr>
          <p:cNvPr id="5" name="Content Placeholder 4" descr="three-services.png"/>
          <p:cNvPicPr>
            <a:picLocks noGrp="1" noChangeAspect="1"/>
          </p:cNvPicPr>
          <p:nvPr>
            <p:ph idx="1"/>
          </p:nvPr>
        </p:nvPicPr>
        <p:blipFill>
          <a:blip r:embed="rId3"/>
          <a:srcRect t="-21968" b="-21968"/>
          <a:stretch>
            <a:fillRect/>
          </a:stretch>
        </p:blipFill>
        <p:spPr>
          <a:xfrm>
            <a:off x="517525" y="1178114"/>
            <a:ext cx="8474648" cy="2809686"/>
          </a:xfrm>
        </p:spPr>
      </p:pic>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4407819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0" name="Picture 9" descr="DAREOutline.png"/>
          <p:cNvPicPr>
            <a:picLocks noChangeAspect="1"/>
          </p:cNvPicPr>
          <p:nvPr/>
        </p:nvPicPr>
        <p:blipFill>
          <a:blip r:embed="rId2"/>
          <a:stretch>
            <a:fillRect/>
          </a:stretch>
        </p:blipFill>
        <p:spPr>
          <a:xfrm>
            <a:off x="5504622" y="1928392"/>
            <a:ext cx="3464667" cy="2925653"/>
          </a:xfrm>
          <a:prstGeom prst="rect">
            <a:avLst/>
          </a:prstGeom>
        </p:spPr>
      </p:pic>
      <p:sp>
        <p:nvSpPr>
          <p:cNvPr id="2" name="Title 1"/>
          <p:cNvSpPr>
            <a:spLocks noGrp="1"/>
          </p:cNvSpPr>
          <p:nvPr>
            <p:ph type="title"/>
          </p:nvPr>
        </p:nvSpPr>
        <p:spPr/>
        <p:txBody>
          <a:bodyPr>
            <a:normAutofit/>
          </a:bodyPr>
          <a:lstStyle/>
          <a:p>
            <a:r>
              <a:rPr lang="en-US" sz="2400" dirty="0" smtClean="0"/>
              <a:t>NGS Analytics as a Service: </a:t>
            </a:r>
            <a:br>
              <a:rPr lang="en-US" sz="2400" dirty="0" smtClean="0"/>
            </a:br>
            <a:r>
              <a:rPr lang="en-US" sz="2400" dirty="0" smtClean="0"/>
              <a:t>DARE-based Gateway on XD</a:t>
            </a:r>
            <a:endParaRPr lang="en-US" sz="2400" dirty="0"/>
          </a:p>
        </p:txBody>
      </p:sp>
      <p:sp>
        <p:nvSpPr>
          <p:cNvPr id="12" name="Content Placeholder 11"/>
          <p:cNvSpPr>
            <a:spLocks noGrp="1"/>
          </p:cNvSpPr>
          <p:nvPr>
            <p:ph idx="1"/>
          </p:nvPr>
        </p:nvSpPr>
        <p:spPr>
          <a:xfrm>
            <a:off x="300748" y="1288580"/>
            <a:ext cx="5203874" cy="5277320"/>
          </a:xfrm>
        </p:spPr>
        <p:txBody>
          <a:bodyPr>
            <a:normAutofit/>
          </a:bodyPr>
          <a:lstStyle/>
          <a:p>
            <a:r>
              <a:rPr lang="en-US" dirty="0" smtClean="0"/>
              <a:t>Some NGS specific challenges</a:t>
            </a:r>
          </a:p>
          <a:p>
            <a:pPr lvl="1"/>
            <a:r>
              <a:rPr lang="en-US" dirty="0" smtClean="0"/>
              <a:t>Efficient Algorithm/tool/code selection</a:t>
            </a:r>
          </a:p>
          <a:p>
            <a:pPr lvl="2"/>
            <a:r>
              <a:rPr lang="en-US" dirty="0" smtClean="0"/>
              <a:t>Hosting pre-installed  VM</a:t>
            </a:r>
          </a:p>
          <a:p>
            <a:pPr lvl="1"/>
            <a:r>
              <a:rPr lang="en-US" dirty="0" smtClean="0"/>
              <a:t>Efficient task scheduling and placement</a:t>
            </a:r>
          </a:p>
          <a:p>
            <a:pPr lvl="1"/>
            <a:r>
              <a:rPr lang="en-US" dirty="0" smtClean="0"/>
              <a:t>Efficient Distributed data management</a:t>
            </a:r>
          </a:p>
          <a:p>
            <a:pPr lvl="1"/>
            <a:r>
              <a:rPr lang="en-US" dirty="0" smtClean="0"/>
              <a:t>Efficient Data transfer/scheduling</a:t>
            </a:r>
          </a:p>
          <a:p>
            <a:pPr lvl="2"/>
            <a:r>
              <a:rPr lang="en-US" dirty="0" smtClean="0"/>
              <a:t>Transfer of Ref. genome index files:</a:t>
            </a:r>
          </a:p>
          <a:p>
            <a:pPr lvl="3"/>
            <a:r>
              <a:rPr lang="en-US" dirty="0" smtClean="0"/>
              <a:t> </a:t>
            </a:r>
            <a:r>
              <a:rPr lang="en-US" dirty="0" err="1" smtClean="0"/>
              <a:t>O(hours</a:t>
            </a:r>
            <a:r>
              <a:rPr lang="en-US" dirty="0" smtClean="0"/>
              <a:t>) 130 GB, </a:t>
            </a:r>
          </a:p>
          <a:p>
            <a:pPr lvl="2"/>
            <a:r>
              <a:rPr lang="en-US" dirty="0" smtClean="0"/>
              <a:t>Transfer of Short read files: </a:t>
            </a:r>
          </a:p>
          <a:p>
            <a:pPr lvl="3"/>
            <a:r>
              <a:rPr lang="en-US" dirty="0" smtClean="0"/>
              <a:t> </a:t>
            </a:r>
            <a:r>
              <a:rPr lang="en-US" dirty="0" err="1" smtClean="0"/>
              <a:t>O(mins</a:t>
            </a:r>
            <a:r>
              <a:rPr lang="en-US" dirty="0" smtClean="0"/>
              <a:t>) [L to QB] 9 GB</a:t>
            </a:r>
          </a:p>
          <a:p>
            <a:pPr lvl="1"/>
            <a:r>
              <a:rPr lang="en-US" dirty="0" smtClean="0"/>
              <a:t>Determine optimal point -- tradeoff </a:t>
            </a:r>
          </a:p>
          <a:p>
            <a:pPr>
              <a:buNone/>
            </a:pPr>
            <a:endParaRPr lang="en-US" dirty="0"/>
          </a:p>
        </p:txBody>
      </p:sp>
      <p:sp>
        <p:nvSpPr>
          <p:cNvPr id="13" name="Rectangle 12"/>
          <p:cNvSpPr/>
          <p:nvPr/>
        </p:nvSpPr>
        <p:spPr>
          <a:xfrm>
            <a:off x="5092699" y="1358900"/>
            <a:ext cx="4318001" cy="338554"/>
          </a:xfrm>
          <a:prstGeom prst="rect">
            <a:avLst/>
          </a:prstGeom>
        </p:spPr>
        <p:txBody>
          <a:bodyPr wrap="square">
            <a:spAutoFit/>
          </a:bodyPr>
          <a:lstStyle/>
          <a:p>
            <a:r>
              <a:rPr lang="en-US" sz="1600" dirty="0" smtClean="0">
                <a:solidFill>
                  <a:srgbClr val="800000"/>
                </a:solidFill>
              </a:rPr>
              <a:t>http://</a:t>
            </a:r>
            <a:r>
              <a:rPr lang="en-US" sz="1600" dirty="0" err="1" smtClean="0">
                <a:solidFill>
                  <a:srgbClr val="800000"/>
                </a:solidFill>
              </a:rPr>
              <a:t>dare.cct.lsu.edu/gateways/ngs</a:t>
            </a:r>
            <a:endParaRPr lang="en-US" sz="1600" dirty="0">
              <a:solidFill>
                <a:srgbClr val="800000"/>
              </a:solidFill>
            </a:endParaRPr>
          </a:p>
        </p:txBody>
      </p:sp>
      <p:pic>
        <p:nvPicPr>
          <p:cNvPr id="6" name="Picture 5" descr="dare-arch.png"/>
          <p:cNvPicPr>
            <a:picLocks noChangeAspect="1"/>
          </p:cNvPicPr>
          <p:nvPr/>
        </p:nvPicPr>
        <p:blipFill>
          <a:blip r:embed="rId3"/>
          <a:stretch>
            <a:fillRect/>
          </a:stretch>
        </p:blipFill>
        <p:spPr>
          <a:xfrm>
            <a:off x="5356742" y="1981200"/>
            <a:ext cx="3701447" cy="3469745"/>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5752959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DARE-HTHP: Power of Abstractions</a:t>
            </a:r>
            <a:endParaRPr lang="en-US" dirty="0"/>
          </a:p>
        </p:txBody>
      </p:sp>
      <p:pic>
        <p:nvPicPr>
          <p:cNvPr id="4" name="Content Placeholder 3" descr="four-life-science.png"/>
          <p:cNvPicPr>
            <a:picLocks noGrp="1" noChangeAspect="1"/>
          </p:cNvPicPr>
          <p:nvPr>
            <p:ph idx="1"/>
          </p:nvPr>
        </p:nvPicPr>
        <p:blipFill>
          <a:blip r:embed="rId2"/>
          <a:srcRect l="-9711" r="-9711"/>
          <a:stretch>
            <a:fillRect/>
          </a:stretch>
        </p:blipFill>
        <p:spPr>
          <a:xfrm>
            <a:off x="1007160" y="1178114"/>
            <a:ext cx="3897527" cy="2254720"/>
          </a:xfrm>
        </p:spPr>
      </p:pic>
      <p:pic>
        <p:nvPicPr>
          <p:cNvPr id="5" name="Picture 4" descr="multi_bj.png"/>
          <p:cNvPicPr>
            <a:picLocks noChangeAspect="1"/>
          </p:cNvPicPr>
          <p:nvPr/>
        </p:nvPicPr>
        <p:blipFill>
          <a:blip r:embed="rId3"/>
          <a:stretch>
            <a:fillRect/>
          </a:stretch>
        </p:blipFill>
        <p:spPr>
          <a:xfrm>
            <a:off x="2955924" y="3438714"/>
            <a:ext cx="5553076" cy="3028712"/>
          </a:xfrm>
          <a:prstGeom prst="rect">
            <a:avLst/>
          </a:prstGeom>
        </p:spPr>
      </p:pic>
      <p:sp>
        <p:nvSpPr>
          <p:cNvPr id="6" name="TextBox 5"/>
          <p:cNvSpPr txBox="1"/>
          <p:nvPr/>
        </p:nvSpPr>
        <p:spPr>
          <a:xfrm>
            <a:off x="4737100" y="1727200"/>
            <a:ext cx="4406899" cy="369332"/>
          </a:xfrm>
          <a:prstGeom prst="rect">
            <a:avLst/>
          </a:prstGeom>
          <a:noFill/>
        </p:spPr>
        <p:txBody>
          <a:bodyPr wrap="square" rtlCol="0">
            <a:spAutoFit/>
          </a:bodyPr>
          <a:lstStyle/>
          <a:p>
            <a:r>
              <a:rPr lang="en-US" i="1" dirty="0" smtClean="0"/>
              <a:t>Work with Tom Bishop (La Tech) et al</a:t>
            </a:r>
            <a:endParaRPr lang="en-US" i="1" dirty="0"/>
          </a:p>
        </p:txBody>
      </p:sp>
    </p:spTree>
  </p:cSld>
  <p:clrMapOvr>
    <a:masterClrMapping/>
  </p:clrMapOvr>
</p:sld>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spective">
      <a:majorFont>
        <a:latin typeface="Century Gothic"/>
        <a:ea typeface=""/>
        <a:cs typeface=""/>
        <a:font script="Jpan" typeface="メイリオ"/>
      </a:majorFont>
      <a:minorFont>
        <a:latin typeface="Century Gothic"/>
        <a:ea typeface=""/>
        <a:cs typeface=""/>
        <a:font script="Jpan" typeface="メイリオ"/>
      </a:minorFont>
    </a:fontScheme>
    <a:fmtScheme name="Perspective">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saga_theme">
  <a:themeElements>
    <a:clrScheme name="Perspective">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spective">
      <a:majorFont>
        <a:latin typeface="Century Gothic"/>
        <a:ea typeface=""/>
        <a:cs typeface=""/>
        <a:font script="Jpan" typeface="メイリオ"/>
      </a:majorFont>
      <a:minorFont>
        <a:latin typeface="Century Gothic"/>
        <a:ea typeface=""/>
        <a:cs typeface=""/>
        <a:font script="Jpan" typeface="メイリオ"/>
      </a:minorFont>
    </a:fontScheme>
    <a:fmtScheme name="Perspective">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saga_theme">
  <a:themeElements>
    <a:clrScheme name="Perspective">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spective">
      <a:majorFont>
        <a:latin typeface="Century Gothic"/>
        <a:ea typeface=""/>
        <a:cs typeface=""/>
        <a:font script="Jpan" typeface="メイリオ"/>
      </a:majorFont>
      <a:minorFont>
        <a:latin typeface="Century Gothic"/>
        <a:ea typeface=""/>
        <a:cs typeface=""/>
        <a:font script="Jpan" typeface="メイリオ"/>
      </a:minorFont>
    </a:fontScheme>
    <a:fmtScheme name="Perspective">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xsede-slidese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1_xsede-slidese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Perspective.thmx</Template>
  <TotalTime>4375</TotalTime>
  <Words>1590</Words>
  <Application>Microsoft Macintosh PowerPoint</Application>
  <PresentationFormat>On-screen Show (4:3)</PresentationFormat>
  <Paragraphs>224</Paragraphs>
  <Slides>20</Slides>
  <Notes>7</Notes>
  <HiddenSlides>0</HiddenSlides>
  <MMClips>0</MMClips>
  <ScaleCrop>false</ScaleCrop>
  <HeadingPairs>
    <vt:vector size="4" baseType="variant">
      <vt:variant>
        <vt:lpstr>Design Template</vt:lpstr>
      </vt:variant>
      <vt:variant>
        <vt:i4>5</vt:i4>
      </vt:variant>
      <vt:variant>
        <vt:lpstr>Slide Titles</vt:lpstr>
      </vt:variant>
      <vt:variant>
        <vt:i4>20</vt:i4>
      </vt:variant>
    </vt:vector>
  </HeadingPairs>
  <TitlesOfParts>
    <vt:vector size="25" baseType="lpstr">
      <vt:lpstr>Perspective</vt:lpstr>
      <vt:lpstr>2_saga_theme</vt:lpstr>
      <vt:lpstr>saga_theme</vt:lpstr>
      <vt:lpstr>xsede-slideset</vt:lpstr>
      <vt:lpstr>1_xsede-slideset</vt:lpstr>
      <vt:lpstr>DARE-NGS: Scalable and Extensible NGS Analytics on High-Performance and Distributed CI</vt:lpstr>
      <vt:lpstr>Overview</vt:lpstr>
      <vt:lpstr>The case for Advanced, Scalable and Extensible NGS Analytics</vt:lpstr>
      <vt:lpstr>Why do we need HPDC and Gateways?</vt:lpstr>
      <vt:lpstr>DARE-based Science Gateways (I)</vt:lpstr>
      <vt:lpstr>DARE-based NGS Gateways (II)</vt:lpstr>
      <vt:lpstr>DARE-NGS : Service Types</vt:lpstr>
      <vt:lpstr>NGS Analytics as a Service:  DARE-based Gateway on XD</vt:lpstr>
      <vt:lpstr>DARE-HTHP: Power of Abstractions</vt:lpstr>
      <vt:lpstr>DARE-NGS : NGS-Analytics and Downstream Analyses</vt:lpstr>
      <vt:lpstr>DARE-NGS : Scientific Collaborative Development</vt:lpstr>
      <vt:lpstr>DARE-NGS : Scientific Collaborative Development</vt:lpstr>
      <vt:lpstr>DARE-NGS: </vt:lpstr>
      <vt:lpstr>Slide 14</vt:lpstr>
      <vt:lpstr>The HPDC Challenges for NGS Analytics?</vt:lpstr>
      <vt:lpstr>Conclusions</vt:lpstr>
      <vt:lpstr>Acknowledgements</vt:lpstr>
      <vt:lpstr>SAGA – An Overview</vt:lpstr>
      <vt:lpstr>XSEDE Technology Insertion Service</vt:lpstr>
      <vt:lpstr>What is XSEDE?</vt:lpstr>
    </vt:vector>
  </TitlesOfParts>
  <Company>Louisiana State Univeristy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SAGA</dc:title>
  <dc:creator>Ole Weidner</dc:creator>
  <cp:lastModifiedBy>Shantenu Jha</cp:lastModifiedBy>
  <cp:revision>2161</cp:revision>
  <cp:lastPrinted>2011-07-20T21:06:48Z</cp:lastPrinted>
  <dcterms:created xsi:type="dcterms:W3CDTF">2011-10-22T10:38:35Z</dcterms:created>
  <dcterms:modified xsi:type="dcterms:W3CDTF">2011-10-22T12:08:49Z</dcterms:modified>
</cp:coreProperties>
</file>