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9" r:id="rId1"/>
  </p:sldMasterIdLst>
  <p:notesMasterIdLst>
    <p:notesMasterId r:id="rId41"/>
  </p:notesMasterIdLst>
  <p:sldIdLst>
    <p:sldId id="259" r:id="rId2"/>
    <p:sldId id="269" r:id="rId3"/>
    <p:sldId id="260" r:id="rId4"/>
    <p:sldId id="271" r:id="rId5"/>
    <p:sldId id="282" r:id="rId6"/>
    <p:sldId id="258" r:id="rId7"/>
    <p:sldId id="256" r:id="rId8"/>
    <p:sldId id="276" r:id="rId9"/>
    <p:sldId id="277" r:id="rId10"/>
    <p:sldId id="278" r:id="rId11"/>
    <p:sldId id="280" r:id="rId12"/>
    <p:sldId id="279" r:id="rId13"/>
    <p:sldId id="281" r:id="rId14"/>
    <p:sldId id="283" r:id="rId15"/>
    <p:sldId id="284" r:id="rId16"/>
    <p:sldId id="286" r:id="rId17"/>
    <p:sldId id="296" r:id="rId18"/>
    <p:sldId id="287" r:id="rId19"/>
    <p:sldId id="288" r:id="rId20"/>
    <p:sldId id="289" r:id="rId21"/>
    <p:sldId id="290" r:id="rId22"/>
    <p:sldId id="291" r:id="rId23"/>
    <p:sldId id="294" r:id="rId24"/>
    <p:sldId id="292" r:id="rId25"/>
    <p:sldId id="293" r:id="rId26"/>
    <p:sldId id="272" r:id="rId27"/>
    <p:sldId id="273" r:id="rId28"/>
    <p:sldId id="275" r:id="rId29"/>
    <p:sldId id="295" r:id="rId30"/>
    <p:sldId id="297" r:id="rId31"/>
    <p:sldId id="257" r:id="rId32"/>
    <p:sldId id="299" r:id="rId33"/>
    <p:sldId id="300" r:id="rId34"/>
    <p:sldId id="301" r:id="rId35"/>
    <p:sldId id="302" r:id="rId36"/>
    <p:sldId id="303" r:id="rId37"/>
    <p:sldId id="304" r:id="rId38"/>
    <p:sldId id="261" r:id="rId39"/>
    <p:sldId id="264" r:id="rId40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5pPr>
    <a:lvl6pPr marL="22860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6pPr>
    <a:lvl7pPr marL="27432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7pPr>
    <a:lvl8pPr marL="32004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8pPr>
    <a:lvl9pPr marL="36576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53" autoAdjust="0"/>
  </p:normalViewPr>
  <p:slideViewPr>
    <p:cSldViewPr showGuides="1">
      <p:cViewPr varScale="1">
        <p:scale>
          <a:sx n="75" d="100"/>
          <a:sy n="75" d="100"/>
        </p:scale>
        <p:origin x="-1032" y="-108"/>
      </p:cViewPr>
      <p:guideLst>
        <p:guide orient="horz" pos="1008"/>
        <p:guide pos="544"/>
        <p:guide pos="7696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9E5DE-5FFC-4DBE-9A7F-2C9F568D0D45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5D97C-649C-43F9-ADD9-F4FB95230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733973" y="5527040"/>
            <a:ext cx="9753600" cy="1408853"/>
          </a:xfrm>
        </p:spPr>
        <p:txBody>
          <a:bodyPr anchor="t" anchorCtr="0"/>
          <a:lstStyle>
            <a:lvl1pPr algn="r">
              <a:defRPr sz="46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33973" y="7288107"/>
            <a:ext cx="9753600" cy="758613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1286933" y="5188373"/>
            <a:ext cx="10403840" cy="1820672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300480" y="7179733"/>
            <a:ext cx="10403840" cy="97536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286933" y="5188373"/>
            <a:ext cx="325120" cy="182067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300480" y="7179733"/>
            <a:ext cx="325120" cy="97536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ate Placeholder 13"/>
          <p:cNvSpPr>
            <a:spLocks noGrp="1"/>
          </p:cNvSpPr>
          <p:nvPr>
            <p:ph type="dt" sz="half" idx="2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6054" y="9198187"/>
            <a:ext cx="271430" cy="1711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162108" y="4553887"/>
            <a:ext cx="8323072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2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0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973" y="4226560"/>
            <a:ext cx="9753600" cy="1517227"/>
          </a:xfrm>
        </p:spPr>
        <p:txBody>
          <a:bodyPr anchor="t" anchorCtr="0"/>
          <a:lstStyle>
            <a:lvl1pPr algn="r">
              <a:buNone/>
              <a:defRPr sz="46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346" y="6068907"/>
            <a:ext cx="9645227" cy="1625600"/>
          </a:xfrm>
        </p:spPr>
        <p:txBody>
          <a:bodyPr anchor="t" anchorCtr="0"/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0480" y="4009813"/>
            <a:ext cx="10403840" cy="1820672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300480" y="4009813"/>
            <a:ext cx="325120" cy="182067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13"/>
          <p:cNvSpPr>
            <a:spLocks noGrp="1"/>
          </p:cNvSpPr>
          <p:nvPr>
            <p:ph type="dt" sz="half" idx="2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25120"/>
            <a:ext cx="11704320" cy="130048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50240" y="1733973"/>
            <a:ext cx="5748122" cy="70225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88015" y="1729638"/>
            <a:ext cx="5748122" cy="70225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13"/>
          <p:cNvSpPr>
            <a:spLocks noGrp="1"/>
          </p:cNvSpPr>
          <p:nvPr>
            <p:ph type="dt" sz="half" idx="10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Straight Connector 12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25120"/>
            <a:ext cx="11704320" cy="130048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1828800"/>
            <a:ext cx="5746045" cy="975360"/>
          </a:xfrm>
          <a:noFill/>
          <a:ln>
            <a:noFill/>
          </a:ln>
        </p:spPr>
        <p:txBody>
          <a:bodyPr lIns="130046" anchor="b" anchorCtr="0">
            <a:noAutofit/>
          </a:bodyPr>
          <a:lstStyle>
            <a:lvl1pPr marL="0" indent="0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10774" y="1842347"/>
            <a:ext cx="5748302" cy="975360"/>
          </a:xfrm>
          <a:noFill/>
          <a:ln>
            <a:noFill/>
          </a:ln>
        </p:spPr>
        <p:txBody>
          <a:bodyPr lIns="130046" anchor="b" anchorCtr="0"/>
          <a:lstStyle>
            <a:lvl1pPr marL="0" indent="0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0240" y="3034453"/>
            <a:ext cx="5743787" cy="5743787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610773" y="3034453"/>
            <a:ext cx="5743787" cy="5743787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10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25120"/>
            <a:ext cx="11704320" cy="130048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2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2"/>
          </p:nvPr>
        </p:nvSpPr>
        <p:spPr>
          <a:xfrm>
            <a:off x="9088120" y="9057258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07282" y="9057258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6081" y="9057258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 userDrawn="1"/>
        </p:nvSpPr>
        <p:spPr bwMode="auto">
          <a:xfrm>
            <a:off x="635000" y="9052743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4987" y="433493"/>
            <a:ext cx="3576320" cy="1192107"/>
          </a:xfrm>
        </p:spPr>
        <p:txBody>
          <a:bodyPr anchor="b" anchorCtr="0">
            <a:noAutofit/>
          </a:bodyPr>
          <a:lstStyle>
            <a:lvl1pPr algn="l">
              <a:buNone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994987" y="1733974"/>
            <a:ext cx="3576320" cy="6888481"/>
          </a:xfrm>
        </p:spPr>
        <p:txBody>
          <a:bodyPr/>
          <a:lstStyle>
            <a:lvl1pPr marL="0" indent="0">
              <a:lnSpc>
                <a:spcPts val="3129"/>
              </a:lnSpc>
              <a:spcAft>
                <a:spcPts val="1422"/>
              </a:spcAft>
              <a:buNone/>
              <a:defRPr sz="2300">
                <a:solidFill>
                  <a:schemeClr val="tx2"/>
                </a:solidFill>
              </a:defRPr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495140" y="4727787"/>
            <a:ext cx="858316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33493" y="433493"/>
            <a:ext cx="8128000" cy="8128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Date Placeholder 13"/>
          <p:cNvSpPr>
            <a:spLocks noGrp="1"/>
          </p:cNvSpPr>
          <p:nvPr>
            <p:ph type="dt" sz="half" idx="10"/>
          </p:nvPr>
        </p:nvSpPr>
        <p:spPr>
          <a:xfrm>
            <a:off x="9088120" y="9057258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07282" y="9057258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6081" y="9057258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 userDrawn="1"/>
        </p:nvSpPr>
        <p:spPr bwMode="auto">
          <a:xfrm>
            <a:off x="635000" y="9052743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712329"/>
            <a:ext cx="11704320" cy="959556"/>
          </a:xfrm>
          <a:ln>
            <a:solidFill>
              <a:schemeClr val="accent1"/>
            </a:solidFill>
          </a:ln>
        </p:spPr>
        <p:txBody>
          <a:bodyPr lIns="390138" anchor="ctr"/>
          <a:lstStyle>
            <a:lvl1pPr algn="r">
              <a:buNone/>
              <a:defRPr sz="28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240" y="2709333"/>
            <a:ext cx="11704320" cy="6073242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853"/>
              </a:spcBef>
              <a:buNone/>
              <a:defRPr sz="4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0" y="1733974"/>
            <a:ext cx="11704320" cy="758613"/>
          </a:xfrm>
        </p:spPr>
        <p:txBody>
          <a:bodyPr anchor="ctr" anchorCtr="0"/>
          <a:lstStyle>
            <a:lvl1pPr marL="0" indent="0" algn="l">
              <a:buFontTx/>
              <a:buNone/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6054" y="9198187"/>
            <a:ext cx="271430" cy="17111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50240" y="712329"/>
            <a:ext cx="260096" cy="9753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50240" y="216747"/>
            <a:ext cx="11704320" cy="1408853"/>
          </a:xfrm>
          <a:prstGeom prst="rect">
            <a:avLst/>
          </a:prstGeom>
        </p:spPr>
        <p:txBody>
          <a:bodyPr vert="horz" lIns="130046" tIns="65023" rIns="130046" bIns="65023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50240" y="1733973"/>
            <a:ext cx="11704320" cy="6983578"/>
          </a:xfrm>
          <a:prstGeom prst="rect">
            <a:avLst/>
          </a:prstGeom>
        </p:spPr>
        <p:txBody>
          <a:bodyPr vert="horz" lIns="130046" tIns="65023" rIns="130046" bIns="6502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NeSC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50240" y="1625600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90138" indent="-390138" algn="l" rtl="0" eaLnBrk="1" latinLnBrk="0" hangingPunct="1">
        <a:spcBef>
          <a:spcPts val="853"/>
        </a:spcBef>
        <a:buClr>
          <a:schemeClr val="accent1"/>
        </a:buClr>
        <a:buSzPct val="76000"/>
        <a:buFont typeface="Wingdings 3"/>
        <a:buChar char="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780276" indent="-390138" algn="l" rtl="0" eaLnBrk="1" latinLnBrk="0" hangingPunct="1">
        <a:spcBef>
          <a:spcPts val="711"/>
        </a:spcBef>
        <a:buClr>
          <a:schemeClr val="accent2"/>
        </a:buClr>
        <a:buSzPct val="76000"/>
        <a:buFont typeface="Wingdings 3"/>
        <a:buChar char=""/>
        <a:defRPr kumimoji="0" sz="3300" kern="1200">
          <a:solidFill>
            <a:schemeClr val="tx2"/>
          </a:solidFill>
          <a:latin typeface="+mn-lt"/>
          <a:ea typeface="+mn-ea"/>
          <a:cs typeface="+mn-cs"/>
        </a:defRPr>
      </a:lvl2pPr>
      <a:lvl3pPr marL="1170414" indent="-325115" algn="l" rtl="0" eaLnBrk="1" latinLnBrk="0" hangingPunct="1">
        <a:spcBef>
          <a:spcPts val="711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560552" indent="-325115" algn="l" rtl="0" eaLnBrk="1" latinLnBrk="0" hangingPunct="1">
        <a:spcBef>
          <a:spcPts val="569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indent="-325115" algn="l" rtl="0" eaLnBrk="1" latinLnBrk="0" hangingPunct="1">
        <a:spcBef>
          <a:spcPts val="427"/>
        </a:spcBef>
        <a:buClr>
          <a:schemeClr val="accent2"/>
        </a:buClr>
        <a:buSzPct val="70000"/>
        <a:buFont typeface="Wingdings"/>
        <a:buChar char="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340827" indent="-260092" algn="l" rtl="0" eaLnBrk="1" latinLnBrk="0" hangingPunct="1">
        <a:spcBef>
          <a:spcPts val="427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23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2600919" indent="-260092" algn="l" rtl="0" eaLnBrk="1" latinLnBrk="0" hangingPunct="1">
        <a:spcBef>
          <a:spcPts val="427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861011" indent="-260092" algn="l" rtl="0" eaLnBrk="1" latinLnBrk="0" hangingPunct="1">
        <a:spcBef>
          <a:spcPts val="427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3121103" indent="-260092" algn="l" rtl="0" eaLnBrk="1" latinLnBrk="0" hangingPunct="1">
        <a:spcBef>
          <a:spcPts val="427"/>
        </a:spcBef>
        <a:buClr>
          <a:srgbClr val="9FB8CD"/>
        </a:buClr>
        <a:buSzPct val="75000"/>
        <a:buFont typeface="Wingdings 3"/>
        <a:buChar char=""/>
        <a:defRPr kumimoji="0" lang="en-US" sz="17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oweidner\Desktop\faust_agents_01.graffle\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faust.cct.lsu.edu/trac/saga/wiki/NeSC2009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saga.cct.lsu.edu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aga.cct.lsu.edu/cpp/apidoc/" TargetMode="External"/><Relationship Id="rId2" Type="http://schemas.openxmlformats.org/officeDocument/2006/relationships/hyperlink" Target="http://faust.cct.lsu.edu/trac/saga/wiki/NeSC200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inyurl.com/saga-manua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SAGA: Simple Examples, Programming Manual SAGA-Shell, Example Applications</a:t>
            </a:r>
            <a:br>
              <a:rPr lang="en-US" dirty="0" smtClean="0"/>
            </a:br>
            <a:endParaRPr lang="en-US" dirty="0">
              <a:hlinkClick r:id="rId2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/>
              <a:t>NeSC</a:t>
            </a:r>
            <a:r>
              <a:rPr lang="en-US" sz="2000" dirty="0" smtClean="0"/>
              <a:t> 2009, September 3rd/4th </a:t>
            </a:r>
          </a:p>
          <a:p>
            <a:r>
              <a:rPr lang="en-US" sz="2000" dirty="0" smtClean="0"/>
              <a:t>Hartmut Kaiser, Shantenu Jha, Ole Weidner, Andre Merzky, Andre Luckow</a:t>
            </a:r>
            <a:endParaRPr lang="en-US" sz="20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saga-job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156365"/>
          </a:xfrm>
        </p:spPr>
        <p:txBody>
          <a:bodyPr>
            <a:normAutofit/>
          </a:bodyPr>
          <a:lstStyle/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We will use ssh and local adaptors</a:t>
            </a:r>
          </a:p>
          <a:p>
            <a:pPr lvl="1" fontAlgn="ctr"/>
            <a:r>
              <a:rPr lang="de-DE" sz="3200" dirty="0" smtClean="0"/>
              <a:t>Also available: Globus Gram, Condor, OMII-GridSAM, LSF, Amazon EC2, Opencloud (Sector/Sphere)</a:t>
            </a:r>
          </a:p>
          <a:p>
            <a:pPr fontAlgn="t"/>
            <a:r>
              <a:rPr lang="de-DE" sz="3600" dirty="0" smtClean="0"/>
              <a:t>Supported commands: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44600" y="5217160"/>
          <a:ext cx="10972800" cy="3698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run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mtClean="0"/>
                        <a:t>&lt;rm url&gt; &lt;command&gt; &lt;arguments&gt;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submit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&lt;command&gt; &lt;arguments&gt;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suspend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resume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cancel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>
            <a:normAutofit/>
          </a:bodyPr>
          <a:lstStyle/>
          <a:p>
            <a:pPr fontAlgn="ctr"/>
            <a:r>
              <a:rPr lang="de-DE" sz="3600" dirty="0" smtClean="0"/>
              <a:t>What is it?</a:t>
            </a:r>
          </a:p>
          <a:p>
            <a:pPr lvl="1" fontAlgn="ctr"/>
            <a:r>
              <a:rPr lang="de-DE" sz="3200" dirty="0" smtClean="0"/>
              <a:t>Central data store with </a:t>
            </a:r>
          </a:p>
          <a:p>
            <a:pPr lvl="2" fontAlgn="ctr"/>
            <a:r>
              <a:rPr lang="de-DE" sz="2700" dirty="0" smtClean="0"/>
              <a:t>Hierachical keys</a:t>
            </a:r>
          </a:p>
          <a:p>
            <a:pPr lvl="2" fontAlgn="ctr"/>
            <a:r>
              <a:rPr lang="de-DE" sz="2700" dirty="0" smtClean="0"/>
              <a:t>Attributes</a:t>
            </a:r>
          </a:p>
          <a:p>
            <a:pPr lvl="1" fontAlgn="ctr"/>
            <a:r>
              <a:rPr lang="de-DE" sz="3200" dirty="0" smtClean="0"/>
              <a:t>Filesystem like structure</a:t>
            </a:r>
          </a:p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We will use local adaptor</a:t>
            </a:r>
          </a:p>
          <a:p>
            <a:pPr lvl="2" fontAlgn="ctr"/>
            <a:r>
              <a:rPr lang="de-DE" sz="2700" dirty="0" smtClean="0"/>
              <a:t>Local backend: SQLite3</a:t>
            </a:r>
          </a:p>
          <a:p>
            <a:pPr lvl="2" fontAlgn="ctr"/>
            <a:r>
              <a:rPr lang="de-DE" sz="2700" dirty="0" smtClean="0"/>
              <a:t>Remote backend: PostgreSQL</a:t>
            </a:r>
          </a:p>
          <a:p>
            <a:pPr lvl="1" fontAlgn="ctr"/>
            <a:r>
              <a:rPr lang="de-DE" sz="3200" dirty="0" smtClean="0"/>
              <a:t>Also available: Hadoop H-Base, </a:t>
            </a:r>
            <a:r>
              <a:rPr lang="de-DE" sz="3200" dirty="0" smtClean="0"/>
              <a:t>Hypertable</a:t>
            </a:r>
            <a:endParaRPr lang="de-DE" sz="3200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>
            <a:normAutofit/>
          </a:bodyPr>
          <a:lstStyle/>
          <a:p>
            <a:pPr fontAlgn="t"/>
            <a:r>
              <a:rPr lang="de-DE" sz="3600" dirty="0" smtClean="0"/>
              <a:t>Supported commands: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44600" y="2743200"/>
          <a:ext cx="10972800" cy="5344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list_directory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&lt;advert-url&gt; &lt;pattern&gt;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add_directory</a:t>
                      </a:r>
                    </a:p>
                    <a:p>
                      <a:r>
                        <a:rPr lang="de-DE" sz="2400" dirty="0" smtClean="0"/>
                        <a:t>remove_directory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add_entry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remove_entry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store_string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&lt;string&gt;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retrieve_string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list_attributes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set_attribute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 &lt;value&gt;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remove_attribute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saga-replica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>
            <a:normAutofit lnSpcReduction="10000"/>
          </a:bodyPr>
          <a:lstStyle/>
          <a:p>
            <a:pPr fontAlgn="ctr"/>
            <a:r>
              <a:rPr lang="de-DE" sz="3600" dirty="0" smtClean="0"/>
              <a:t>What is it?</a:t>
            </a:r>
          </a:p>
          <a:p>
            <a:pPr lvl="1" fontAlgn="ctr"/>
            <a:r>
              <a:rPr lang="de-DE" sz="3200" dirty="0" smtClean="0"/>
              <a:t>Central data store allowing to amp logical file names to a set of physical files (i.e. different instances of same file on different machines)</a:t>
            </a:r>
          </a:p>
          <a:p>
            <a:pPr lvl="2" fontAlgn="ctr"/>
            <a:r>
              <a:rPr lang="de-DE" sz="2700" dirty="0" smtClean="0"/>
              <a:t>Hierachical keys</a:t>
            </a:r>
          </a:p>
          <a:p>
            <a:pPr lvl="2" fontAlgn="ctr"/>
            <a:r>
              <a:rPr lang="de-DE" sz="2700" dirty="0" smtClean="0"/>
              <a:t>Attributes</a:t>
            </a:r>
          </a:p>
          <a:p>
            <a:pPr lvl="1" fontAlgn="ctr"/>
            <a:r>
              <a:rPr lang="de-DE" sz="3200" dirty="0" smtClean="0"/>
              <a:t>Filesystem like structure</a:t>
            </a:r>
          </a:p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We will use local adaptor</a:t>
            </a:r>
          </a:p>
          <a:p>
            <a:pPr lvl="2" fontAlgn="ctr"/>
            <a:r>
              <a:rPr lang="de-DE" sz="2700" dirty="0" smtClean="0"/>
              <a:t>Local backend: SQLite3</a:t>
            </a:r>
          </a:p>
          <a:p>
            <a:pPr lvl="2" fontAlgn="ctr"/>
            <a:r>
              <a:rPr lang="de-DE" sz="2700" dirty="0" smtClean="0"/>
              <a:t>Remote backend: PostgreSQL</a:t>
            </a:r>
          </a:p>
          <a:p>
            <a:pPr lvl="1" fontAlgn="ctr"/>
            <a:r>
              <a:rPr lang="de-DE" sz="3200" dirty="0" smtClean="0"/>
              <a:t>Also available: Globus RLS (subset)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saga-replica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>
            <a:normAutofit/>
          </a:bodyPr>
          <a:lstStyle/>
          <a:p>
            <a:pPr fontAlgn="t"/>
            <a:r>
              <a:rPr lang="de-DE" sz="3600" dirty="0" smtClean="0"/>
              <a:t>Supported commands: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44600" y="2743200"/>
          <a:ext cx="10972800" cy="5709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list_directory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&lt;lfn&gt; &lt;pattern&gt;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add_directory</a:t>
                      </a:r>
                    </a:p>
                    <a:p>
                      <a:r>
                        <a:rPr lang="de-DE" sz="2400" dirty="0" smtClean="0"/>
                        <a:t>remove_directory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de-DE" sz="2400" dirty="0" smtClean="0"/>
                        <a:t>lfn</a:t>
                      </a: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add_lfn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remove_lfn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list_pfns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de-DE" sz="2400" dirty="0" smtClean="0"/>
                        <a:t>lfn</a:t>
                      </a: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add_pfn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&lt;lfn&gt;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2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pfn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remove_pfn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&lt;lfn&gt; </a:t>
                      </a:r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pfn</a:t>
                      </a:r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list_attributes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&lt;lfn&gt;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set_attribute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&lt;lfn&gt;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 &lt;value&gt;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remove_attribute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&lt;lfn&gt;</a:t>
                      </a:r>
                      <a:r>
                        <a:rPr kumimoji="0" lang="de-DE" sz="2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&lt;key&gt;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/>
          <a:lstStyle/>
          <a:p>
            <a:pPr fontAlgn="ctr"/>
            <a:r>
              <a:rPr lang="de-DE" dirty="0" smtClean="0"/>
              <a:t>All in one of all command line tools as mentioned earlier</a:t>
            </a:r>
          </a:p>
          <a:p>
            <a:pPr fontAlgn="ctr"/>
            <a:r>
              <a:rPr lang="de-DE" dirty="0" smtClean="0"/>
              <a:t>Keeps context in between commands</a:t>
            </a:r>
          </a:p>
          <a:p>
            <a:pPr fontAlgn="ctr"/>
            <a:r>
              <a:rPr lang="de-DE" dirty="0" smtClean="0"/>
              <a:t>Navigate (remote) filesystems (advert, replica too!)</a:t>
            </a:r>
          </a:p>
          <a:p>
            <a:pPr fontAlgn="ctr"/>
            <a:r>
              <a:rPr lang="de-DE" dirty="0" smtClean="0"/>
              <a:t>Launch (remote) jobs, uses io redirection to access in/out</a:t>
            </a:r>
          </a:p>
          <a:p>
            <a:pPr fontAlgn="ctr"/>
            <a:r>
              <a:rPr lang="de-DE" dirty="0" smtClean="0"/>
              <a:t>All commands are implemented using SAGA</a:t>
            </a:r>
          </a:p>
          <a:p>
            <a:pPr fontAlgn="ctr"/>
            <a:endParaRPr lang="de-DE" dirty="0" smtClean="0"/>
          </a:p>
          <a:p>
            <a:pPr fontAlgn="ctr"/>
            <a:endParaRPr lang="de-DE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 of the supported commands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44600" y="2590800"/>
          <a:ext cx="10972800" cy="346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419600"/>
                <a:gridCol w="6553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File system 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pwd, ls, mv, cp, cd, mkdir, rmdir, touch,</a:t>
                      </a:r>
                      <a:r>
                        <a:rPr lang="de-DE" sz="2400" baseline="0" dirty="0" smtClean="0"/>
                        <a:t> cat</a:t>
                      </a:r>
                      <a:endParaRPr lang="de-DE" sz="2400" dirty="0" smtClean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Job</a:t>
                      </a:r>
                      <a:r>
                        <a:rPr lang="en-US" sz="2400" baseline="0" dirty="0" smtClean="0"/>
                        <a:t> package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suspend, resume, kill, status, ps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replica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rep_find,  rep_list, rep_add,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rep_remove, rep_update, rep_replicate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setenv, getenv, env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add_proxy, remove_proxy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Try and run command line tools</a:t>
            </a:r>
          </a:p>
          <a:p>
            <a:r>
              <a:rPr lang="en-US" dirty="0" smtClean="0"/>
              <a:t>Copy a file, move it, delete it</a:t>
            </a:r>
          </a:p>
          <a:p>
            <a:r>
              <a:rPr lang="en-US" dirty="0" smtClean="0"/>
              <a:t>Run a job (/bin/sleep 10), monitor its status</a:t>
            </a:r>
          </a:p>
          <a:p>
            <a:r>
              <a:rPr lang="en-US" dirty="0" smtClean="0"/>
              <a:t>Play with advert service, create, directories, entries, store date, attributes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Pimpl</a:t>
            </a:r>
            <a:r>
              <a:rPr lang="en-US" dirty="0" smtClean="0"/>
              <a:t> paradigm, </a:t>
            </a:r>
            <a:r>
              <a:rPr lang="en-US" dirty="0" err="1" smtClean="0"/>
              <a:t>shared_ptr</a:t>
            </a:r>
            <a:endParaRPr lang="en-US" dirty="0" smtClean="0"/>
          </a:p>
          <a:p>
            <a:pPr fontAlgn="ctr"/>
            <a:r>
              <a:rPr lang="en-US" sz="4000" dirty="0" smtClean="0"/>
              <a:t>Sync/</a:t>
            </a:r>
            <a:r>
              <a:rPr lang="en-US" sz="4000" dirty="0" err="1" smtClean="0"/>
              <a:t>async</a:t>
            </a:r>
            <a:r>
              <a:rPr lang="en-US" sz="4000" dirty="0" smtClean="0"/>
              <a:t> API’s</a:t>
            </a:r>
            <a:endParaRPr lang="en-US" sz="9600" dirty="0" smtClean="0"/>
          </a:p>
          <a:p>
            <a:pPr fontAlgn="ctr"/>
            <a:r>
              <a:rPr lang="en-US" dirty="0" smtClean="0"/>
              <a:t>Task container</a:t>
            </a:r>
          </a:p>
          <a:p>
            <a:pPr fontAlgn="ctr"/>
            <a:r>
              <a:rPr lang="en-US" dirty="0" smtClean="0"/>
              <a:t>Error handling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Pimpl</a:t>
            </a:r>
            <a:r>
              <a:rPr lang="en-US" dirty="0" smtClean="0"/>
              <a:t> paradigm, </a:t>
            </a:r>
            <a:r>
              <a:rPr lang="en-US" dirty="0" err="1" smtClean="0"/>
              <a:t>shared_ptr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400" y="2133600"/>
            <a:ext cx="11435236" cy="632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5675" y="1981200"/>
            <a:ext cx="8553450" cy="671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Pimpl</a:t>
            </a:r>
            <a:r>
              <a:rPr lang="en-US" dirty="0" smtClean="0"/>
              <a:t> paradigm, </a:t>
            </a:r>
            <a:r>
              <a:rPr lang="en-US" dirty="0" err="1" smtClean="0"/>
              <a:t>shared_ptr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 SAGA API objects are very lightweight (except saga::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Cheap to copy, passed as arguments, or stored in containers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3600" y="3670042"/>
            <a:ext cx="1135380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#include &lt;saga/saga.hpp&gt;</a:t>
            </a:r>
          </a:p>
          <a:p>
            <a:pPr marL="0" lvl="3" algn="l"/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void copy(saga::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::file f, saga::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const&amp; target)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f.copy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(target);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3" algn="l"/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char*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[])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saga::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source("ssh://tc17/etc/passwd");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saga::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target(".");</a:t>
            </a:r>
          </a:p>
          <a:p>
            <a:pPr marL="0" lvl="3" algn="l"/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   saga::filesystem::file f(source, saga::filesystem::Read);</a:t>
            </a:r>
          </a:p>
          <a:p>
            <a:pPr marL="0" lvl="3" algn="l"/>
            <a:endParaRPr lang="de-DE" sz="20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   copy(f, target);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marL="0" lvl="3" algn="l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Sync/</a:t>
            </a:r>
            <a:r>
              <a:rPr lang="en-US" dirty="0" err="1" smtClean="0"/>
              <a:t>Async</a:t>
            </a:r>
            <a:r>
              <a:rPr lang="en-US" dirty="0" smtClean="0"/>
              <a:t> API’s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391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Almost all API objects expose 4 different sets of API functions:</a:t>
            </a:r>
          </a:p>
          <a:p>
            <a:pPr lvl="1"/>
            <a:r>
              <a:rPr lang="en-US" dirty="0" smtClean="0"/>
              <a:t>Synchronous</a:t>
            </a:r>
          </a:p>
          <a:p>
            <a:pPr lvl="2"/>
            <a:r>
              <a:rPr lang="en-US" dirty="0" smtClean="0"/>
              <a:t>Returns result synchronously</a:t>
            </a:r>
          </a:p>
          <a:p>
            <a:pPr lvl="2"/>
            <a:r>
              <a:rPr lang="en-US" dirty="0" smtClean="0"/>
              <a:t>saga::</a:t>
            </a:r>
            <a:r>
              <a:rPr lang="en-US" dirty="0" err="1" smtClean="0"/>
              <a:t>off_t</a:t>
            </a:r>
            <a:r>
              <a:rPr lang="en-US" dirty="0" smtClean="0"/>
              <a:t> file::</a:t>
            </a:r>
            <a:r>
              <a:rPr lang="en-US" dirty="0" err="1" smtClean="0"/>
              <a:t>get_size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Task based</a:t>
            </a:r>
          </a:p>
          <a:p>
            <a:pPr lvl="2"/>
            <a:r>
              <a:rPr lang="en-US" dirty="0" smtClean="0"/>
              <a:t>Returns handle to deferred result (using a task object)</a:t>
            </a:r>
          </a:p>
          <a:p>
            <a:pPr lvl="2"/>
            <a:r>
              <a:rPr lang="en-US" dirty="0" smtClean="0"/>
              <a:t>Asynchronous</a:t>
            </a:r>
          </a:p>
          <a:p>
            <a:pPr lvl="3"/>
            <a:r>
              <a:rPr lang="en-US" dirty="0" smtClean="0"/>
              <a:t>saga::task not running yet</a:t>
            </a:r>
          </a:p>
          <a:p>
            <a:pPr lvl="3"/>
            <a:r>
              <a:rPr lang="en-US" dirty="0" smtClean="0"/>
              <a:t>saga::task file::</a:t>
            </a:r>
            <a:r>
              <a:rPr lang="en-US" dirty="0" err="1" smtClean="0"/>
              <a:t>get_size</a:t>
            </a:r>
            <a:r>
              <a:rPr lang="en-US" dirty="0" smtClean="0"/>
              <a:t>&lt;saga::task::</a:t>
            </a:r>
            <a:r>
              <a:rPr lang="en-US" dirty="0" err="1" smtClean="0"/>
              <a:t>Async</a:t>
            </a:r>
            <a:r>
              <a:rPr lang="en-US" dirty="0" smtClean="0"/>
              <a:t>&gt;();</a:t>
            </a:r>
          </a:p>
          <a:p>
            <a:pPr lvl="2"/>
            <a:r>
              <a:rPr lang="en-US" dirty="0" smtClean="0"/>
              <a:t>Task</a:t>
            </a:r>
          </a:p>
          <a:p>
            <a:pPr lvl="3"/>
            <a:r>
              <a:rPr lang="en-US" dirty="0" smtClean="0"/>
              <a:t>saga::task already running </a:t>
            </a:r>
          </a:p>
          <a:p>
            <a:pPr lvl="3"/>
            <a:r>
              <a:rPr lang="en-US" dirty="0" smtClean="0"/>
              <a:t>saga::task file::</a:t>
            </a:r>
            <a:r>
              <a:rPr lang="en-US" dirty="0" err="1" smtClean="0"/>
              <a:t>get_size</a:t>
            </a:r>
            <a:r>
              <a:rPr lang="en-US" dirty="0" smtClean="0"/>
              <a:t>&lt;saga::task::Task&gt;();</a:t>
            </a:r>
          </a:p>
          <a:p>
            <a:pPr lvl="2"/>
            <a:r>
              <a:rPr lang="en-US" dirty="0" smtClean="0"/>
              <a:t>Synchronous</a:t>
            </a:r>
          </a:p>
          <a:p>
            <a:pPr lvl="3"/>
            <a:r>
              <a:rPr lang="en-US" dirty="0" smtClean="0"/>
              <a:t>saga::task guaranteed to be finished</a:t>
            </a:r>
          </a:p>
          <a:p>
            <a:pPr lvl="3"/>
            <a:r>
              <a:rPr lang="en-US" dirty="0" smtClean="0"/>
              <a:t>saga::task file::</a:t>
            </a:r>
            <a:r>
              <a:rPr lang="en-US" dirty="0" err="1" smtClean="0"/>
              <a:t>get_size</a:t>
            </a:r>
            <a:r>
              <a:rPr lang="en-US" dirty="0" smtClean="0"/>
              <a:t>&lt;saga::task::Sync&gt;();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Sync/</a:t>
            </a:r>
            <a:r>
              <a:rPr lang="en-US" dirty="0" err="1" smtClean="0"/>
              <a:t>Async</a:t>
            </a:r>
            <a:r>
              <a:rPr lang="en-US" dirty="0" smtClean="0"/>
              <a:t> API’s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Synchronous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Asynchronous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3600" y="2438400"/>
            <a:ext cx="113538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source("ssh://tc17/etc/passwd");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saga::filesystem::file f(source, saga::filesystem::Read);</a:t>
            </a:r>
          </a:p>
          <a:p>
            <a:pPr marL="0" lvl="3" algn="l"/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saga::off_t size = f.get_size();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3600" y="5181600"/>
            <a:ext cx="113538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source("ssh://tc17/etc/passwd");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saga::filesystem::file f(source, saga::filesystem::Read);</a:t>
            </a:r>
          </a:p>
          <a:p>
            <a:pPr marL="0" lvl="3" algn="l"/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saga::task t = f.get_size&lt;saga::task::ASync&gt;();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t.run();</a:t>
            </a:r>
          </a:p>
          <a:p>
            <a:pPr marL="0" lvl="3" algn="l"/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saga::off_t size = t.get_result&lt;saga::off_t&gt;();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Sync/</a:t>
            </a:r>
            <a:r>
              <a:rPr lang="en-US" dirty="0" err="1" smtClean="0"/>
              <a:t>Async</a:t>
            </a:r>
            <a:r>
              <a:rPr lang="en-US" dirty="0" smtClean="0"/>
              <a:t> API’s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Asynchronous creation of objects</a:t>
            </a:r>
          </a:p>
          <a:p>
            <a:r>
              <a:rPr lang="en-US" dirty="0" smtClean="0"/>
              <a:t>Factory functions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3600" y="3154740"/>
            <a:ext cx="113538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// create task 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saga::task t = 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::file::create&lt;saga::task::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&gt;("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fileurl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3" algn="l"/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::file f = 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t.get_result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::file&gt;();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Special container allowing to handle many tasks as one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5500" y="2667000"/>
            <a:ext cx="11353800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// create a list of tasks to run jobs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saga::job::service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somehost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&lt; num; ++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tc.add_task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js.run_job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&lt;Task&gt;(execs[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], hosts[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]));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3" algn="l"/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// execute tasks</a:t>
            </a:r>
          </a:p>
          <a:p>
            <a:pPr marL="0" lvl="3" algn="l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tc.run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3" algn="l"/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// wait for any of the tasks to finish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std::vector&lt;saga::task&gt; finished = 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::Any));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Error handling is currently purely exception based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Also: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5500" y="2667000"/>
            <a:ext cx="113538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try {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filesystem:file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f("non-existing file");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// …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catch (saga::exception const&amp; e) {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std::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cerr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e.what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 &lt;&lt; std::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3600" y="6472535"/>
            <a:ext cx="1135380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>
              <a:tabLst>
                <a:tab pos="4572000" algn="l"/>
              </a:tabLst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e.get_error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	// error code</a:t>
            </a:r>
          </a:p>
          <a:p>
            <a:pPr marL="0" lvl="3" algn="l">
              <a:tabLst>
                <a:tab pos="4572000" algn="l"/>
              </a:tabLst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e.get_message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	// top level message</a:t>
            </a:r>
          </a:p>
          <a:p>
            <a:pPr marL="0" lvl="3" algn="l">
              <a:tabLst>
                <a:tab pos="4572000" algn="l"/>
              </a:tabLst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e.get_object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	// get failing API object</a:t>
            </a:r>
          </a:p>
          <a:p>
            <a:pPr marL="0" lvl="3" algn="l">
              <a:tabLst>
                <a:tab pos="4572000" algn="l"/>
              </a:tabLst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e.get_all_exceptions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	// get list of exceptions</a:t>
            </a:r>
          </a:p>
          <a:p>
            <a:pPr marL="0" lvl="3" algn="l">
              <a:tabLst>
                <a:tab pos="4572000" algn="l"/>
              </a:tabLst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e.get_all_messages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	// get list of messages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A Simple SAGA Application</a:t>
            </a:r>
            <a:endParaRPr 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/>
          <a:lstStyle/>
          <a:p>
            <a:r>
              <a:rPr lang="en-US"/>
              <a:t>Simple file copy example: copy.cpp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3600" y="2819400"/>
            <a:ext cx="11353800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#include &lt;saga/saga.hpp&gt;</a:t>
            </a:r>
          </a:p>
          <a:p>
            <a:pPr marL="0" lvl="3" algn="l"/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char*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[])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source("ssh://tc17/etc/passwd");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saga::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target(".");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    saga::filesystem::file f(source, saga::filesystem::Read);</a:t>
            </a:r>
          </a:p>
          <a:p>
            <a:pPr marL="0" lvl="3" algn="l"/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    f.copy(target);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Compiling </a:t>
            </a:r>
            <a:r>
              <a:rPr lang="en-US" dirty="0"/>
              <a:t>and </a:t>
            </a:r>
            <a:r>
              <a:rPr lang="en-US" dirty="0" smtClean="0"/>
              <a:t>Linking a SAGA Application</a:t>
            </a:r>
            <a:endParaRPr lang="en-US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/>
          <a:lstStyle/>
          <a:p>
            <a:r>
              <a:rPr lang="en-US" dirty="0"/>
              <a:t>Simple file copy example: </a:t>
            </a:r>
            <a:r>
              <a:rPr lang="en-US" dirty="0" err="1" smtClean="0"/>
              <a:t>Makefile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900" dirty="0"/>
          </a:p>
          <a:p>
            <a:r>
              <a:rPr lang="de-DE" dirty="0" smtClean="0"/>
              <a:t>Use saga-config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/>
              <a:t>do it the hard way:</a:t>
            </a:r>
          </a:p>
        </p:txBody>
      </p:sp>
      <p:sp>
        <p:nvSpPr>
          <p:cNvPr id="27651" name="Rectangle 3"/>
          <p:cNvSpPr>
            <a:spLocks/>
          </p:cNvSpPr>
          <p:nvPr/>
        </p:nvSpPr>
        <p:spPr bwMode="auto">
          <a:xfrm>
            <a:off x="787400" y="4089400"/>
            <a:ext cx="10693400" cy="83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2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2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3600" y="2590800"/>
            <a:ext cx="1135380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SAGA_SRC = $(wildcard *.cpp)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SAGA_ADD_BIN_OBJ = $(SAGA_SRC:%.cpp=%.o) 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SAGA_BIN = copy</a:t>
            </a:r>
          </a:p>
          <a:p>
            <a:pPr marL="0" lvl="3" algn="l"/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include $(SAGA_LOCATION)/share/saga/make/saga.application.mk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5500" y="7467600"/>
            <a:ext cx="1135380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g++ -Wall –I$SAGA_LOCATION/include –pthread \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-L$SAGA_LOCATION/lib \</a:t>
            </a:r>
          </a:p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-lsaga_engine –lsaga_package_file copy.cpp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3600" y="5410200"/>
            <a:ext cx="113538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de-DE" sz="2400" dirty="0" smtClean="0">
                <a:latin typeface="Consolas" pitchFamily="49" charset="0"/>
                <a:cs typeface="Consolas" pitchFamily="49" charset="0"/>
              </a:rPr>
              <a:t>g++ -Wall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`saga-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config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--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cxxflags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` `saga-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config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--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lflags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` 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copy.cpp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Running a SAGA Application</a:t>
            </a:r>
            <a:endParaRPr lang="en-US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/>
          <a:lstStyle/>
          <a:p>
            <a:r>
              <a:rPr lang="en-US" dirty="0"/>
              <a:t>Make sure that the SAGA libraries can be found by the loader. </a:t>
            </a:r>
            <a:endParaRPr lang="en-US" dirty="0" smtClean="0"/>
          </a:p>
          <a:p>
            <a:r>
              <a:rPr lang="en-US" dirty="0" smtClean="0"/>
              <a:t>Use: /</a:t>
            </a:r>
            <a:r>
              <a:rPr lang="en-US" dirty="0" err="1" smtClean="0"/>
              <a:t>usr</a:t>
            </a:r>
            <a:r>
              <a:rPr lang="en-US" dirty="0" smtClean="0"/>
              <a:t>/local/saga/share/saga/saga-env.sh</a:t>
            </a:r>
          </a:p>
          <a:p>
            <a:r>
              <a:rPr lang="en-US" dirty="0" smtClean="0"/>
              <a:t>If </a:t>
            </a:r>
            <a:r>
              <a:rPr lang="en-US" dirty="0"/>
              <a:t>something goes wrong - use SAGA_VERBOSE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3600" y="4648200"/>
            <a:ext cx="113538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0" lvl="3" algn="l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SAGA_VERBOSE=6 ./copy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Programmers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ctr"/>
            <a:r>
              <a:rPr lang="en-US" sz="4000" dirty="0" smtClean="0"/>
              <a:t>Set of very small and easy examples, one for each package/paradigm</a:t>
            </a:r>
            <a:endParaRPr lang="en-US" sz="9600" dirty="0" smtClean="0"/>
          </a:p>
          <a:p>
            <a:pPr lvl="1" fontAlgn="ctr"/>
            <a:r>
              <a:rPr lang="en-US" sz="3600" dirty="0" err="1" smtClean="0"/>
              <a:t>file_copy</a:t>
            </a:r>
            <a:r>
              <a:rPr lang="en-US" sz="3600" dirty="0" smtClean="0"/>
              <a:t>, </a:t>
            </a:r>
            <a:r>
              <a:rPr lang="en-US" sz="3600" dirty="0" err="1" smtClean="0"/>
              <a:t>file_copy</a:t>
            </a:r>
            <a:r>
              <a:rPr lang="en-US" sz="3600" dirty="0" smtClean="0"/>
              <a:t> 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Error handling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Attributes</a:t>
            </a:r>
          </a:p>
          <a:p>
            <a:pPr lvl="1" fontAlgn="ctr"/>
            <a:r>
              <a:rPr lang="en-US" sz="3600" dirty="0" smtClean="0"/>
              <a:t>Stream</a:t>
            </a:r>
          </a:p>
          <a:p>
            <a:pPr>
              <a:buNone/>
            </a:pPr>
            <a:endParaRPr lang="de-DE" sz="4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>
            <a:normAutofit/>
          </a:bodyPr>
          <a:lstStyle/>
          <a:p>
            <a:r>
              <a:rPr lang="en-US" sz="3700" dirty="0" smtClean="0"/>
              <a:t>Login (</a:t>
            </a:r>
            <a:r>
              <a:rPr lang="en-US" sz="3700" dirty="0" err="1" smtClean="0"/>
              <a:t>ssh</a:t>
            </a:r>
            <a:r>
              <a:rPr lang="en-US" sz="3700" dirty="0" smtClean="0"/>
              <a:t>) to one of the following machines:</a:t>
            </a:r>
          </a:p>
          <a:p>
            <a:pPr lvl="3">
              <a:buNone/>
            </a:pPr>
            <a:r>
              <a:rPr lang="en-US" sz="3600" dirty="0" smtClean="0"/>
              <a:t>tc09.nesc.ed.ac.uk</a:t>
            </a:r>
          </a:p>
          <a:p>
            <a:pPr lvl="3">
              <a:buNone/>
            </a:pPr>
            <a:r>
              <a:rPr lang="en-US" sz="3600" dirty="0" smtClean="0"/>
              <a:t>tc11.nesc.ed.ac.uk</a:t>
            </a:r>
          </a:p>
          <a:p>
            <a:pPr lvl="3">
              <a:buNone/>
            </a:pPr>
            <a:r>
              <a:rPr lang="en-US" sz="3600" dirty="0" smtClean="0"/>
              <a:t>tc15.nesc.ed.ac.uk</a:t>
            </a:r>
          </a:p>
          <a:p>
            <a:pPr lvl="3">
              <a:buNone/>
            </a:pPr>
            <a:r>
              <a:rPr lang="en-US" sz="3600" dirty="0" smtClean="0"/>
              <a:t>tc16.nesc.ed.ac.uk</a:t>
            </a:r>
          </a:p>
          <a:p>
            <a:pPr lvl="3">
              <a:buNone/>
            </a:pPr>
            <a:r>
              <a:rPr lang="en-US" sz="3600" dirty="0" smtClean="0"/>
              <a:t>tc17.nesc.ed.ac.uk</a:t>
            </a:r>
          </a:p>
          <a:p>
            <a:r>
              <a:rPr lang="en-US" dirty="0" smtClean="0"/>
              <a:t>Credentials: FIXME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ctr"/>
            <a:r>
              <a:rPr lang="en-US" sz="4000" dirty="0" smtClean="0"/>
              <a:t>Try compiling and running other examples</a:t>
            </a:r>
          </a:p>
          <a:p>
            <a:pPr lvl="1" fontAlgn="ctr"/>
            <a:r>
              <a:rPr lang="en-US" sz="3600" dirty="0" err="1" smtClean="0"/>
              <a:t>Urls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Packages: file, job, replica</a:t>
            </a:r>
            <a:endParaRPr lang="en-US" sz="88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>
            <a:normAutofit/>
          </a:bodyPr>
          <a:lstStyle/>
          <a:p>
            <a:pPr fontAlgn="ctr"/>
            <a:r>
              <a:rPr lang="en-US" sz="4000" dirty="0" smtClean="0"/>
              <a:t>Hello world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Launch 3 jobs on different machines</a:t>
            </a:r>
          </a:p>
          <a:p>
            <a:pPr lvl="2" fontAlgn="ctr"/>
            <a:r>
              <a:rPr lang="en-US" dirty="0" smtClean="0"/>
              <a:t>Execute “/bin/echo”</a:t>
            </a:r>
          </a:p>
          <a:p>
            <a:pPr lvl="1" fontAlgn="ctr"/>
            <a:r>
              <a:rPr lang="en-US" sz="3600" dirty="0" smtClean="0"/>
              <a:t>No job dependency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Each job returns its passed input argument</a:t>
            </a:r>
            <a:endParaRPr lang="en-US" sz="8800" dirty="0" smtClean="0"/>
          </a:p>
          <a:p>
            <a:pPr lvl="2" fontAlgn="ctr"/>
            <a:r>
              <a:rPr lang="en-US" dirty="0" smtClean="0"/>
              <a:t>"Hello"</a:t>
            </a:r>
            <a:endParaRPr lang="en-US" sz="6000" dirty="0" smtClean="0"/>
          </a:p>
          <a:p>
            <a:pPr lvl="2" fontAlgn="ctr"/>
            <a:r>
              <a:rPr lang="en-US" dirty="0" smtClean="0"/>
              <a:t>"distributed"</a:t>
            </a:r>
            <a:endParaRPr lang="en-US" sz="6000" dirty="0" smtClean="0"/>
          </a:p>
          <a:p>
            <a:pPr lvl="2" fontAlgn="ctr"/>
            <a:r>
              <a:rPr lang="en-US" dirty="0" smtClean="0"/>
              <a:t>"world!"</a:t>
            </a:r>
            <a:endParaRPr lang="en-US" sz="6000" dirty="0" smtClean="0"/>
          </a:p>
          <a:p>
            <a:pPr lvl="1" fontAlgn="ctr"/>
            <a:r>
              <a:rPr lang="en-US" sz="3600" dirty="0" smtClean="0"/>
              <a:t>Jobs are launched in parallel (in separate threads)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As soon as result is collected it's printed on local console</a:t>
            </a:r>
            <a:endParaRPr lang="en-US" sz="8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>
            <a:normAutofit lnSpcReduction="10000"/>
          </a:bodyPr>
          <a:lstStyle/>
          <a:p>
            <a:pPr fontAlgn="ctr"/>
            <a:r>
              <a:rPr lang="en-US" sz="4000" dirty="0" smtClean="0"/>
              <a:t>Hello world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Arbitrary sequence of results</a:t>
            </a:r>
            <a:endParaRPr lang="en-US" sz="8800" dirty="0" smtClean="0"/>
          </a:p>
          <a:p>
            <a:pPr lvl="2" fontAlgn="ctr"/>
            <a:r>
              <a:rPr lang="en-US" dirty="0" smtClean="0"/>
              <a:t>Optimally: "Hello distributed world!"</a:t>
            </a:r>
            <a:endParaRPr lang="en-US" sz="6000" dirty="0" smtClean="0"/>
          </a:p>
          <a:p>
            <a:pPr lvl="1" fontAlgn="ctr"/>
            <a:r>
              <a:rPr lang="en-US" sz="3600" dirty="0" smtClean="0"/>
              <a:t>Demonstrates</a:t>
            </a:r>
            <a:endParaRPr lang="en-US" sz="8800" dirty="0" smtClean="0"/>
          </a:p>
          <a:p>
            <a:pPr lvl="2" fontAlgn="ctr"/>
            <a:r>
              <a:rPr lang="en-US" dirty="0" smtClean="0"/>
              <a:t>How to launch a remote job using SAGA </a:t>
            </a:r>
            <a:r>
              <a:rPr lang="en-US" dirty="0" err="1" smtClean="0"/>
              <a:t>job_service</a:t>
            </a:r>
            <a:endParaRPr lang="en-US" sz="6000" dirty="0" smtClean="0"/>
          </a:p>
          <a:p>
            <a:pPr lvl="2" fontAlgn="ctr"/>
            <a:r>
              <a:rPr lang="en-US" dirty="0" smtClean="0"/>
              <a:t>Pass arguments using the command line</a:t>
            </a:r>
            <a:endParaRPr lang="en-US" sz="6000" dirty="0" smtClean="0"/>
          </a:p>
          <a:p>
            <a:pPr lvl="2" fontAlgn="ctr"/>
            <a:r>
              <a:rPr lang="en-US" dirty="0" smtClean="0"/>
              <a:t>Collect result by output redirection</a:t>
            </a:r>
            <a:endParaRPr lang="en-US" sz="6000" dirty="0" smtClean="0"/>
          </a:p>
          <a:p>
            <a:r>
              <a:rPr lang="en-US" dirty="0" smtClean="0"/>
              <a:t>The source code can be found here (see ‘Example1’):</a:t>
            </a:r>
          </a:p>
          <a:p>
            <a:pPr lvl="1"/>
            <a:r>
              <a:rPr lang="en-US" dirty="0" smtClean="0">
                <a:hlinkClick r:id="rId2"/>
              </a:rPr>
              <a:t>http://faust.cct.lsu.edu/trac/saga/wiki/NeSC2009</a:t>
            </a:r>
          </a:p>
          <a:p>
            <a:pPr lvl="1" fontAlgn="ctr"/>
            <a:r>
              <a:rPr lang="en-US" sz="3600" dirty="0" smtClean="0"/>
              <a:t>The example uses </a:t>
            </a:r>
            <a:r>
              <a:rPr lang="en-US" sz="3600" dirty="0" err="1" smtClean="0"/>
              <a:t>localhost</a:t>
            </a:r>
            <a:r>
              <a:rPr lang="en-US" sz="3600" dirty="0" smtClean="0"/>
              <a:t> to spawn </a:t>
            </a:r>
            <a:r>
              <a:rPr lang="en-US" sz="3600" dirty="0" err="1" smtClean="0"/>
              <a:t>childs</a:t>
            </a:r>
            <a:endParaRPr lang="en-US" sz="8800" dirty="0" smtClean="0"/>
          </a:p>
          <a:p>
            <a:pPr lvl="1" fontAlgn="ctr"/>
            <a:r>
              <a:rPr lang="en-US" dirty="0" smtClean="0"/>
              <a:t>For remote execution change HOST1, HOST2, HOST3 from "</a:t>
            </a:r>
            <a:r>
              <a:rPr lang="en-US" dirty="0" err="1" smtClean="0"/>
              <a:t>localhost</a:t>
            </a:r>
            <a:r>
              <a:rPr lang="en-US" dirty="0" smtClean="0"/>
              <a:t>" to "</a:t>
            </a:r>
            <a:r>
              <a:rPr lang="de-DE" dirty="0" smtClean="0"/>
              <a:t>[</a:t>
            </a:r>
            <a:r>
              <a:rPr lang="en-US" dirty="0" smtClean="0"/>
              <a:t>tc11, tc15, tc16, or tc17].</a:t>
            </a:r>
            <a:r>
              <a:rPr lang="en-US" dirty="0" err="1" smtClean="0"/>
              <a:t>nesc.ed.ac.uk</a:t>
            </a:r>
            <a:r>
              <a:rPr lang="en-US" dirty="0" smtClean="0"/>
              <a:t>"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Compile and run example locally</a:t>
            </a:r>
          </a:p>
          <a:p>
            <a:r>
              <a:rPr lang="en-US" dirty="0" smtClean="0"/>
              <a:t>Modify the code to run it remotely</a:t>
            </a:r>
          </a:p>
          <a:p>
            <a:r>
              <a:rPr lang="en-US" dirty="0" smtClean="0"/>
              <a:t>Compile and run example remotely</a:t>
            </a:r>
          </a:p>
          <a:p>
            <a:r>
              <a:rPr lang="en-US" dirty="0" smtClean="0"/>
              <a:t>Run other remote executables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chaining_jobs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4000" dirty="0" smtClean="0"/>
              <a:t>Launch 3 jobs on 3 different machines</a:t>
            </a:r>
            <a:endParaRPr lang="en-US" sz="9600" dirty="0" smtClean="0"/>
          </a:p>
          <a:p>
            <a:pPr fontAlgn="ctr"/>
            <a:r>
              <a:rPr lang="en-US" sz="4000" dirty="0" smtClean="0"/>
              <a:t>Output of previous job is needed to launch next job</a:t>
            </a:r>
            <a:endParaRPr lang="en-US" sz="9600" dirty="0" smtClean="0"/>
          </a:p>
          <a:p>
            <a:pPr fontAlgn="ctr"/>
            <a:r>
              <a:rPr lang="en-US" sz="4000" dirty="0" smtClean="0"/>
              <a:t>Simple sequential execution, but SAGA style</a:t>
            </a:r>
            <a:endParaRPr lang="en-US" sz="9600" dirty="0" smtClean="0"/>
          </a:p>
          <a:p>
            <a:pPr fontAlgn="ctr"/>
            <a:r>
              <a:rPr lang="en-US" sz="4000" dirty="0" smtClean="0"/>
              <a:t>Demonstrates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How to launch a job using SAGA </a:t>
            </a:r>
            <a:r>
              <a:rPr lang="en-US" sz="3600" dirty="0" err="1" smtClean="0"/>
              <a:t>job_service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How to feed input to launched job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How to collect output</a:t>
            </a:r>
            <a:endParaRPr lang="en-US" sz="8800" dirty="0" smtClean="0"/>
          </a:p>
          <a:p>
            <a:pPr fontAlgn="ctr"/>
            <a:r>
              <a:rPr lang="en-US" sz="4000" dirty="0" smtClean="0"/>
              <a:t>Launched job: </a:t>
            </a:r>
            <a:r>
              <a:rPr lang="en-US" sz="4000" dirty="0" smtClean="0"/>
              <a:t>/</a:t>
            </a:r>
            <a:r>
              <a:rPr lang="en-US" sz="4000" dirty="0" err="1" smtClean="0"/>
              <a:t>usr</a:t>
            </a:r>
            <a:r>
              <a:rPr lang="en-US" sz="4000" dirty="0" smtClean="0"/>
              <a:t>/bin/</a:t>
            </a:r>
            <a:r>
              <a:rPr lang="en-US" sz="4000" dirty="0" err="1" smtClean="0"/>
              <a:t>bc</a:t>
            </a:r>
            <a:r>
              <a:rPr lang="en-US" sz="4000" dirty="0" smtClean="0"/>
              <a:t> </a:t>
            </a:r>
          </a:p>
          <a:p>
            <a:pPr fontAlgn="ctr"/>
            <a:r>
              <a:rPr lang="de-DE" sz="3600" dirty="0" smtClean="0"/>
              <a:t>Increment </a:t>
            </a:r>
            <a:r>
              <a:rPr lang="de-DE" sz="3600" dirty="0" smtClean="0"/>
              <a:t>the number passed as the argument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Pass returned incremented number to next job</a:t>
            </a:r>
            <a:endParaRPr lang="de-DE" sz="88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chaining_jobs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fontAlgn="ctr"/>
            <a:r>
              <a:rPr lang="de-DE" sz="4000" dirty="0" smtClean="0"/>
              <a:t>Pass input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Command line (same as before)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Stage in of input files</a:t>
            </a:r>
            <a:endParaRPr lang="de-DE" sz="8800" dirty="0" smtClean="0"/>
          </a:p>
          <a:p>
            <a:pPr lvl="2" fontAlgn="ctr"/>
            <a:r>
              <a:rPr lang="de-DE" dirty="0" smtClean="0"/>
              <a:t>Using job package API</a:t>
            </a:r>
            <a:endParaRPr lang="de-DE" sz="6000" dirty="0" smtClean="0"/>
          </a:p>
          <a:p>
            <a:pPr lvl="2" fontAlgn="ctr"/>
            <a:r>
              <a:rPr lang="de-DE" dirty="0" smtClean="0"/>
              <a:t>Using file package API</a:t>
            </a:r>
            <a:endParaRPr lang="de-DE" sz="6000" dirty="0" smtClean="0"/>
          </a:p>
          <a:p>
            <a:pPr lvl="1" fontAlgn="ctr"/>
            <a:r>
              <a:rPr lang="de-DE" sz="3600" dirty="0" smtClean="0"/>
              <a:t>Input redirection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Using Stream API 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Using Advert service</a:t>
            </a:r>
            <a:endParaRPr lang="de-DE" sz="8800" dirty="0" smtClean="0"/>
          </a:p>
          <a:p>
            <a:pPr fontAlgn="ctr"/>
            <a:r>
              <a:rPr lang="de-DE" sz="4000" dirty="0" smtClean="0"/>
              <a:t>Collect output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Output redirection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Stage out of output files</a:t>
            </a:r>
            <a:endParaRPr lang="de-DE" sz="8800" dirty="0" smtClean="0"/>
          </a:p>
          <a:p>
            <a:pPr lvl="2" fontAlgn="ctr"/>
            <a:r>
              <a:rPr lang="de-DE" dirty="0" smtClean="0"/>
              <a:t>Using job package API</a:t>
            </a:r>
            <a:endParaRPr lang="de-DE" sz="6000" dirty="0" smtClean="0"/>
          </a:p>
          <a:p>
            <a:pPr lvl="2" fontAlgn="ctr"/>
            <a:r>
              <a:rPr lang="de-DE" dirty="0" smtClean="0"/>
              <a:t>Using file package API</a:t>
            </a:r>
            <a:endParaRPr lang="de-DE" sz="6000" dirty="0" smtClean="0"/>
          </a:p>
          <a:p>
            <a:pPr lvl="1" fontAlgn="ctr"/>
            <a:r>
              <a:rPr lang="de-DE" sz="3600" dirty="0" smtClean="0"/>
              <a:t>Using Stream API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Using Advert service</a:t>
            </a:r>
            <a:endParaRPr lang="de-DE" sz="88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</a:t>
            </a:r>
            <a:r>
              <a:rPr lang="en-US" dirty="0" err="1" smtClean="0"/>
              <a:t>depending_jobs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de-DE" sz="4000" dirty="0" smtClean="0"/>
              <a:t>Coordinating information from advert service</a:t>
            </a:r>
          </a:p>
          <a:p>
            <a:pPr fontAlgn="ctr"/>
            <a:r>
              <a:rPr lang="de-DE" sz="4000" dirty="0" smtClean="0"/>
              <a:t>Launch </a:t>
            </a:r>
            <a:r>
              <a:rPr lang="de-DE" sz="4000" dirty="0" smtClean="0"/>
              <a:t>a single job sequentially on a set of remote resources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Simulating checkpointing/relaunching on different resource (migration)</a:t>
            </a:r>
            <a:endParaRPr lang="de-DE" sz="8800" dirty="0" smtClean="0"/>
          </a:p>
          <a:p>
            <a:pPr fontAlgn="ctr"/>
            <a:r>
              <a:rPr lang="de-DE" sz="4000" dirty="0" smtClean="0"/>
              <a:t>Maintain a single result value in advert service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Gets written by one job, and read by the next</a:t>
            </a:r>
            <a:endParaRPr lang="de-DE" sz="8800" dirty="0" smtClean="0"/>
          </a:p>
          <a:p>
            <a:pPr fontAlgn="ctr"/>
            <a:r>
              <a:rPr lang="de-DE" sz="4000" dirty="0" smtClean="0"/>
              <a:t>Demonstrates 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How to launch remote job using SAGA job, while maintaining environment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Assembling argument lists</a:t>
            </a:r>
            <a:endParaRPr lang="de-DE" sz="8800" dirty="0" smtClean="0"/>
          </a:p>
          <a:p>
            <a:pPr fontAlgn="ctr"/>
            <a:r>
              <a:rPr lang="de-DE" sz="4000" dirty="0" smtClean="0"/>
              <a:t>Result is left in advert service, but accessed afterwards</a:t>
            </a:r>
            <a:endParaRPr lang="de-DE" sz="96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Modify </a:t>
            </a:r>
            <a:r>
              <a:rPr lang="en-US" dirty="0" err="1" smtClean="0"/>
              <a:t>hello_world</a:t>
            </a:r>
            <a:r>
              <a:rPr lang="en-US" dirty="0" smtClean="0"/>
              <a:t> to produce consistent results</a:t>
            </a:r>
          </a:p>
          <a:p>
            <a:pPr lvl="1"/>
            <a:r>
              <a:rPr lang="en-US" dirty="0" smtClean="0"/>
              <a:t>“Hello distributed world!”</a:t>
            </a:r>
          </a:p>
          <a:p>
            <a:r>
              <a:rPr lang="en-US" dirty="0" smtClean="0"/>
              <a:t>Coordinate execution sequence of multiple jobs</a:t>
            </a:r>
          </a:p>
          <a:p>
            <a:pPr lvl="1"/>
            <a:r>
              <a:rPr lang="en-US" dirty="0" smtClean="0"/>
              <a:t>3 jobs are running, but wait for a flag in advert service to be set by previous job to continue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/>
          <a:lstStyle/>
          <a:p>
            <a:r>
              <a:rPr lang="en-US"/>
              <a:t>We saw simple examples from three different API packages:</a:t>
            </a:r>
          </a:p>
          <a:p>
            <a:pPr marL="685800" lvl="1"/>
            <a:r>
              <a:rPr lang="en-US"/>
              <a:t>advert package</a:t>
            </a:r>
          </a:p>
          <a:p>
            <a:pPr marL="685800" lvl="1"/>
            <a:r>
              <a:rPr lang="en-US"/>
              <a:t>job package</a:t>
            </a:r>
          </a:p>
          <a:p>
            <a:pPr marL="685800" lvl="1"/>
            <a:r>
              <a:rPr lang="en-US"/>
              <a:t>file package</a:t>
            </a:r>
          </a:p>
          <a:p>
            <a:r>
              <a:rPr lang="en-US"/>
              <a:t>All the example code was rather simple, but of course it can be used to develop applications of arbitrary complexity</a:t>
            </a:r>
          </a:p>
          <a:p>
            <a:r>
              <a:rPr lang="en-US"/>
              <a:t>More packages available:</a:t>
            </a:r>
          </a:p>
          <a:p>
            <a:pPr marL="685800" lvl="1"/>
            <a:r>
              <a:rPr lang="en-US"/>
              <a:t>replica, service discovery, cpr, streams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355600" y="3746500"/>
            <a:ext cx="12293600" cy="1371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r>
              <a:rPr lang="en-US" sz="7200" dirty="0">
                <a:solidFill>
                  <a:schemeClr val="tx1"/>
                </a:solidFill>
                <a:ea typeface="Gill Sans Light" charset="0"/>
                <a:cs typeface="Gill Sans Light" charset="0"/>
              </a:rPr>
              <a:t/>
            </a:r>
            <a:br>
              <a:rPr lang="en-US" sz="7200" dirty="0">
                <a:solidFill>
                  <a:schemeClr val="tx1"/>
                </a:solidFill>
                <a:ea typeface="Gill Sans Light" charset="0"/>
                <a:cs typeface="Gill Sans Light" charset="0"/>
              </a:rPr>
            </a:br>
            <a:endParaRPr lang="en-US" sz="7200" dirty="0">
              <a:solidFill>
                <a:schemeClr val="tx1"/>
              </a:solidFill>
              <a:ea typeface="Gill Sans Light" charset="0"/>
              <a:cs typeface="Gill Sans Light" charset="0"/>
            </a:endParaRPr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355600" y="4826000"/>
            <a:ext cx="12293600" cy="2717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800" dirty="0">
              <a:solidFill>
                <a:srgbClr val="B70000"/>
              </a:solidFill>
              <a:ea typeface="Gill Sans Light" charset="0"/>
              <a:cs typeface="Gill Sans Light" charset="0"/>
            </a:endParaRPr>
          </a:p>
          <a:p>
            <a:r>
              <a:rPr lang="en-US" sz="3800" dirty="0" smtClean="0">
                <a:solidFill>
                  <a:srgbClr val="B70000"/>
                </a:solidFill>
                <a:ea typeface="Gill Sans Light" charset="0"/>
                <a:cs typeface="Gill Sans Light" charset="0"/>
              </a:rPr>
              <a:t>Thanks</a:t>
            </a:r>
            <a:r>
              <a:rPr lang="en-US" sz="3800" smtClean="0">
                <a:solidFill>
                  <a:srgbClr val="B70000"/>
                </a:solidFill>
                <a:ea typeface="Gill Sans Light" charset="0"/>
                <a:cs typeface="Gill Sans Light" charset="0"/>
              </a:rPr>
              <a:t>! Questions</a:t>
            </a:r>
            <a:r>
              <a:rPr lang="en-US" sz="3800" dirty="0" smtClean="0">
                <a:solidFill>
                  <a:srgbClr val="B70000"/>
                </a:solidFill>
                <a:ea typeface="Gill Sans Light" charset="0"/>
                <a:cs typeface="Gill Sans Light" charset="0"/>
              </a:rPr>
              <a:t>?</a:t>
            </a:r>
            <a:br>
              <a:rPr lang="en-US" sz="3800" dirty="0" smtClean="0">
                <a:solidFill>
                  <a:srgbClr val="B70000"/>
                </a:solidFill>
                <a:ea typeface="Gill Sans Light" charset="0"/>
                <a:cs typeface="Gill Sans Light" charset="0"/>
              </a:rPr>
            </a:br>
            <a:endParaRPr lang="en-US" sz="3800" dirty="0" smtClean="0">
              <a:solidFill>
                <a:srgbClr val="B70000"/>
              </a:solidFill>
              <a:ea typeface="Gill Sans Light" charset="0"/>
              <a:cs typeface="Gill Sans Light" charset="0"/>
              <a:hlinkClick r:id="rId2"/>
            </a:endParaRPr>
          </a:p>
          <a:p>
            <a:r>
              <a:rPr lang="en-US" sz="3800" u="sng" dirty="0" smtClean="0">
                <a:solidFill>
                  <a:srgbClr val="B70000"/>
                </a:solidFill>
                <a:ea typeface="Gill Sans Light" charset="0"/>
                <a:cs typeface="Gill Sans Light" charset="0"/>
                <a:hlinkClick r:id="rId2"/>
              </a:rPr>
              <a:t>http</a:t>
            </a:r>
            <a:r>
              <a:rPr lang="en-US" sz="3800" u="sng" dirty="0">
                <a:solidFill>
                  <a:srgbClr val="B70000"/>
                </a:solidFill>
                <a:ea typeface="Gill Sans Light" charset="0"/>
                <a:cs typeface="Gill Sans Light" charset="0"/>
                <a:hlinkClick r:id="rId2"/>
              </a:rPr>
              <a:t>://saga.cct.lsu.edu</a:t>
            </a:r>
            <a:endParaRPr lang="en-US" sz="3800" u="sng" dirty="0">
              <a:solidFill>
                <a:srgbClr val="B70000"/>
              </a:solidFill>
              <a:ea typeface="Gill Sans Light" charset="0"/>
              <a:cs typeface="Gill Sans Light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Enter the </a:t>
            </a:r>
            <a:r>
              <a:rPr lang="en-US" dirty="0" smtClean="0"/>
              <a:t>SAGA world</a:t>
            </a:r>
            <a:endParaRPr lang="en-US" dirty="0"/>
          </a:p>
        </p:txBody>
      </p:sp>
      <p:sp>
        <p:nvSpPr>
          <p:cNvPr id="23554" name="Rectangle 2"/>
          <p:cNvSpPr>
            <a:spLocks/>
          </p:cNvSpPr>
          <p:nvPr/>
        </p:nvSpPr>
        <p:spPr bwMode="auto">
          <a:xfrm>
            <a:off x="971550" y="4724400"/>
            <a:ext cx="11061700" cy="914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3500" dirty="0" smtClean="0">
                <a:solidFill>
                  <a:schemeClr val="tx1"/>
                </a:solidFill>
                <a:ea typeface="Gill Sans Light" charset="0"/>
                <a:cs typeface="Gill Sans Light" charset="0"/>
              </a:rPr>
              <a:t>Make </a:t>
            </a:r>
            <a:r>
              <a:rPr lang="en-US" sz="3500" dirty="0">
                <a:solidFill>
                  <a:schemeClr val="tx1"/>
                </a:solidFill>
                <a:ea typeface="Gill Sans Light" charset="0"/>
                <a:cs typeface="Gill Sans Light" charset="0"/>
              </a:rPr>
              <a:t>sure everything works</a:t>
            </a:r>
            <a:r>
              <a:rPr lang="en-US" sz="3500" dirty="0" smtClean="0">
                <a:solidFill>
                  <a:schemeClr val="tx1"/>
                </a:solidFill>
                <a:ea typeface="Gill Sans Light" charset="0"/>
                <a:cs typeface="Gill Sans Light" charset="0"/>
              </a:rPr>
              <a:t>:</a:t>
            </a:r>
            <a:endParaRPr lang="en-US" sz="23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5500" y="2819400"/>
            <a:ext cx="113538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source /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usr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/local/saga/share/saga/saga-env.sh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600" y="5867400"/>
            <a:ext cx="1135380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lvl="3"/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saga-job run ssh://user@tcXX.nesc.ed.ac.uk /bin/hostname</a:t>
            </a:r>
          </a:p>
          <a:p>
            <a:pPr marL="0" lvl="3"/>
            <a:r>
              <a:rPr lang="en-US" sz="2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saga-advert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list_directory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advert://FIXME/FIXME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Enter the SAGA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/>
          <a:lstStyle/>
          <a:p>
            <a:r>
              <a:rPr lang="de-DE" dirty="0" smtClean="0"/>
              <a:t>If something goes wrong: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Will print logging information about adaptors, settings, API calls, etc.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5500" y="2819400"/>
            <a:ext cx="113538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setenv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SAGA_VERBOSE = 0…6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Documentation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  <a:ln/>
        </p:spPr>
        <p:txBody>
          <a:bodyPr/>
          <a:lstStyle/>
          <a:p>
            <a:r>
              <a:rPr lang="en-US" dirty="0" smtClean="0"/>
              <a:t>General information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http://faust.cct.lsu.edu/trac/saga/wiki/NeSC2009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API </a:t>
            </a:r>
            <a:r>
              <a:rPr lang="en-US" dirty="0"/>
              <a:t>documentation </a:t>
            </a:r>
          </a:p>
          <a:p>
            <a:pPr marL="685800" lvl="1"/>
            <a:r>
              <a:rPr lang="en-US" dirty="0" smtClean="0">
                <a:hlinkClick r:id="rId3"/>
              </a:rPr>
              <a:t>http://saga.cct.lsu.edu/cpp/apidoc/</a:t>
            </a:r>
            <a:endParaRPr lang="en-US" dirty="0" smtClean="0"/>
          </a:p>
          <a:p>
            <a:pPr marL="295662"/>
            <a:r>
              <a:rPr lang="en-US" dirty="0" smtClean="0"/>
              <a:t>Programming </a:t>
            </a:r>
            <a:r>
              <a:rPr lang="en-US" dirty="0"/>
              <a:t>manual</a:t>
            </a:r>
          </a:p>
          <a:p>
            <a:pPr marL="685800" lvl="1"/>
            <a:r>
              <a:rPr lang="en-US" dirty="0" smtClean="0">
                <a:solidFill>
                  <a:srgbClr val="B70000"/>
                </a:solidFill>
                <a:hlinkClick r:id="rId4"/>
              </a:rPr>
              <a:t>http://tinyurl.com/</a:t>
            </a:r>
            <a:r>
              <a:rPr lang="en-US" dirty="0" smtClean="0">
                <a:hlinkClick r:id="rId4"/>
              </a:rPr>
              <a:t>saga-manual</a:t>
            </a:r>
            <a:endParaRPr lang="en-US" dirty="0">
              <a:solidFill>
                <a:srgbClr val="B7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ommand </a:t>
            </a:r>
            <a:r>
              <a:rPr lang="en-US" dirty="0"/>
              <a:t>line tools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  <a:ln/>
        </p:spPr>
        <p:txBody>
          <a:bodyPr>
            <a:normAutofit/>
          </a:bodyPr>
          <a:lstStyle/>
          <a:p>
            <a:r>
              <a:rPr lang="en-US" dirty="0"/>
              <a:t>SAGA comes with simple command line tools that allow to access basic package functionality. </a:t>
            </a:r>
          </a:p>
          <a:p>
            <a:r>
              <a:rPr lang="en-US" dirty="0"/>
              <a:t>The source code is very simple and a great starting point to </a:t>
            </a:r>
            <a:br>
              <a:rPr lang="en-US" dirty="0"/>
            </a:br>
            <a:r>
              <a:rPr lang="en-US" dirty="0"/>
              <a:t>explore the SAGA package APIs:</a:t>
            </a:r>
          </a:p>
          <a:p>
            <a:pPr marL="685800" lvl="1">
              <a:tabLst>
                <a:tab pos="3657600" algn="l"/>
              </a:tabLst>
            </a:pPr>
            <a:r>
              <a:rPr lang="en-US" dirty="0"/>
              <a:t>saga-file </a:t>
            </a:r>
            <a:r>
              <a:rPr lang="en-US" dirty="0" smtClean="0"/>
              <a:t>	$SAGA_ROOT/saga/tools/</a:t>
            </a:r>
            <a:r>
              <a:rPr lang="en-US" dirty="0" err="1" smtClean="0"/>
              <a:t>cltools</a:t>
            </a:r>
            <a:r>
              <a:rPr lang="en-US" dirty="0" smtClean="0"/>
              <a:t>/file</a:t>
            </a:r>
            <a:r>
              <a:rPr lang="en-US" dirty="0"/>
              <a:t>/</a:t>
            </a:r>
          </a:p>
          <a:p>
            <a:pPr marL="685800" lvl="1">
              <a:tabLst>
                <a:tab pos="3657600" algn="l"/>
              </a:tabLst>
            </a:pPr>
            <a:r>
              <a:rPr lang="en-US" dirty="0" smtClean="0"/>
              <a:t>saga-job 	$SAGA_ROOT/saga/tools/</a:t>
            </a:r>
            <a:r>
              <a:rPr lang="en-US" dirty="0" err="1" smtClean="0"/>
              <a:t>cltools</a:t>
            </a:r>
            <a:r>
              <a:rPr lang="en-US" dirty="0" smtClean="0"/>
              <a:t>/job</a:t>
            </a:r>
            <a:r>
              <a:rPr lang="en-US" dirty="0"/>
              <a:t>/</a:t>
            </a:r>
          </a:p>
          <a:p>
            <a:pPr marL="685800" lvl="1">
              <a:tabLst>
                <a:tab pos="3657600" algn="l"/>
              </a:tabLst>
            </a:pPr>
            <a:r>
              <a:rPr lang="en-US" dirty="0"/>
              <a:t>saga-advert </a:t>
            </a:r>
            <a:r>
              <a:rPr lang="en-US" dirty="0" smtClean="0"/>
              <a:t>	$SAGA_ROOT/saga/tools/</a:t>
            </a:r>
            <a:r>
              <a:rPr lang="en-US" dirty="0" err="1" smtClean="0"/>
              <a:t>cltools</a:t>
            </a:r>
            <a:r>
              <a:rPr lang="en-US" dirty="0" smtClean="0"/>
              <a:t>/advert</a:t>
            </a:r>
            <a:r>
              <a:rPr lang="en-US" dirty="0"/>
              <a:t>/</a:t>
            </a:r>
          </a:p>
          <a:p>
            <a:pPr marL="685800" lvl="1">
              <a:tabLst>
                <a:tab pos="3657600" algn="l"/>
              </a:tabLst>
            </a:pPr>
            <a:r>
              <a:rPr lang="en-US" dirty="0"/>
              <a:t>saga-replica </a:t>
            </a:r>
            <a:r>
              <a:rPr lang="en-US" dirty="0" smtClean="0"/>
              <a:t>	$SAGA_ROOT/saga/tools/</a:t>
            </a:r>
            <a:r>
              <a:rPr lang="en-US" dirty="0" err="1" smtClean="0"/>
              <a:t>cltools</a:t>
            </a:r>
            <a:r>
              <a:rPr lang="en-US" dirty="0" smtClean="0"/>
              <a:t>/replica/</a:t>
            </a:r>
          </a:p>
          <a:p>
            <a:pPr marL="685800" lvl="1">
              <a:tabLst>
                <a:tab pos="3657600" algn="l"/>
              </a:tabLst>
            </a:pPr>
            <a:r>
              <a:rPr lang="en-US" dirty="0" smtClean="0"/>
              <a:t>saga-shell	$SAGA_ROOT/saga/tools/shell/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/>
          <a:lstStyle/>
          <a:p>
            <a:r>
              <a:rPr lang="en-US" dirty="0" smtClean="0"/>
              <a:t>‘Shell bindings’</a:t>
            </a:r>
          </a:p>
          <a:p>
            <a:pPr lvl="1"/>
            <a:r>
              <a:rPr lang="en-US" dirty="0" smtClean="0"/>
              <a:t>Package specific (file, job, advert, replica)</a:t>
            </a:r>
          </a:p>
          <a:p>
            <a:r>
              <a:rPr lang="en-US" dirty="0" smtClean="0"/>
              <a:t>SAGA shell </a:t>
            </a:r>
          </a:p>
          <a:p>
            <a:pPr lvl="1" fontAlgn="ctr"/>
            <a:r>
              <a:rPr lang="de-DE" sz="3300" dirty="0" smtClean="0"/>
              <a:t>All in one solution</a:t>
            </a:r>
            <a:endParaRPr lang="de-DE" sz="8500" dirty="0" smtClean="0"/>
          </a:p>
          <a:p>
            <a:pPr lvl="1" fontAlgn="ctr"/>
            <a:r>
              <a:rPr lang="de-DE" sz="3300" dirty="0" smtClean="0"/>
              <a:t>Filesystem navigation (filesystem, advert, replica)</a:t>
            </a:r>
            <a:endParaRPr lang="de-DE" sz="8500" dirty="0" smtClean="0"/>
          </a:p>
          <a:p>
            <a:pPr lvl="1" fontAlgn="ctr"/>
            <a:r>
              <a:rPr lang="de-DE" sz="3300" dirty="0" smtClean="0"/>
              <a:t>Job launching</a:t>
            </a:r>
            <a:endParaRPr lang="de-DE" sz="8500" dirty="0" smtClean="0"/>
          </a:p>
          <a:p>
            <a:pPr lvl="1" fontAlgn="ctr"/>
            <a:r>
              <a:rPr lang="de-DE" sz="3300" dirty="0" smtClean="0"/>
              <a:t>Scripting</a:t>
            </a:r>
            <a:endParaRPr lang="de-DE" sz="8500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600200"/>
            <a:ext cx="11704320" cy="7022592"/>
          </a:xfrm>
        </p:spPr>
        <p:txBody>
          <a:bodyPr>
            <a:normAutofit/>
          </a:bodyPr>
          <a:lstStyle/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We will use ssh and local adaptors</a:t>
            </a:r>
          </a:p>
          <a:p>
            <a:pPr lvl="1" fontAlgn="ctr"/>
            <a:r>
              <a:rPr lang="de-DE" sz="3200" dirty="0" smtClean="0"/>
              <a:t>Also available: Globus GridFTP, Curl (subset), KFS, Amazon EC2, Opencloud (Sector/Sphere), Hadoop (HDFS)</a:t>
            </a:r>
          </a:p>
          <a:p>
            <a:pPr fontAlgn="t"/>
            <a:r>
              <a:rPr lang="de-DE" sz="3600" dirty="0" smtClean="0"/>
              <a:t>Supported commands: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44600" y="5593080"/>
          <a:ext cx="10972800" cy="3169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copy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 from&gt;  &lt;url to&gt;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move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 from&gt;  &lt;url to&gt;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remove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cat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list_dir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September 3rd/4th, 2009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NeSC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iri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Spirit</Template>
  <TotalTime>2749</TotalTime>
  <Pages>0</Pages>
  <Words>2191</Words>
  <Characters>0</Characters>
  <Application>Microsoft Office PowerPoint</Application>
  <PresentationFormat>Custom</PresentationFormat>
  <Lines>0</Lines>
  <Paragraphs>529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Spirit</vt:lpstr>
      <vt:lpstr>SAGA: Simple Examples, Programming Manual SAGA-Shell, Example Applications </vt:lpstr>
      <vt:lpstr>Infrastructure</vt:lpstr>
      <vt:lpstr>Login</vt:lpstr>
      <vt:lpstr>Enter the SAGA world</vt:lpstr>
      <vt:lpstr>Enter the SAGA world</vt:lpstr>
      <vt:lpstr>Documentation</vt:lpstr>
      <vt:lpstr>Command line tools</vt:lpstr>
      <vt:lpstr>Command line tools</vt:lpstr>
      <vt:lpstr>Command line tool: saga-file </vt:lpstr>
      <vt:lpstr>Command line tool: saga-job </vt:lpstr>
      <vt:lpstr>Command line tool: saga-advert </vt:lpstr>
      <vt:lpstr>Command line tool: saga-advert </vt:lpstr>
      <vt:lpstr>Command line tool: saga-replica </vt:lpstr>
      <vt:lpstr>Command line tool: saga-replica </vt:lpstr>
      <vt:lpstr>Command line tool: saga-shell</vt:lpstr>
      <vt:lpstr>Command line tool: saga-shell</vt:lpstr>
      <vt:lpstr>Hands on</vt:lpstr>
      <vt:lpstr>General Guidelines</vt:lpstr>
      <vt:lpstr>Pimpl paradigm, shared_ptr</vt:lpstr>
      <vt:lpstr>Pimpl paradigm, shared_ptr</vt:lpstr>
      <vt:lpstr>Sync/Async API’s</vt:lpstr>
      <vt:lpstr>Sync/Async API’s</vt:lpstr>
      <vt:lpstr>Sync/Async API’s</vt:lpstr>
      <vt:lpstr>Task container</vt:lpstr>
      <vt:lpstr>Error Handling</vt:lpstr>
      <vt:lpstr>A Simple SAGA Application</vt:lpstr>
      <vt:lpstr>Compiling and Linking a SAGA Application</vt:lpstr>
      <vt:lpstr>Running a SAGA Application</vt:lpstr>
      <vt:lpstr>Programmers Guide</vt:lpstr>
      <vt:lpstr>Hands on</vt:lpstr>
      <vt:lpstr>Example 1: hello_world</vt:lpstr>
      <vt:lpstr>Example 1: hello_world</vt:lpstr>
      <vt:lpstr>Hands on</vt:lpstr>
      <vt:lpstr>Example 2: chaining_jobs</vt:lpstr>
      <vt:lpstr>Example 2: chaining_jobs</vt:lpstr>
      <vt:lpstr>Example 3: depending_jobs</vt:lpstr>
      <vt:lpstr>Exercise</vt:lpstr>
      <vt:lpstr>Conclusion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 practical</dc:title>
  <dc:creator>Hartmut Kaiser</dc:creator>
  <cp:lastModifiedBy>Hartmut Kaiser</cp:lastModifiedBy>
  <cp:revision>103</cp:revision>
  <dcterms:modified xsi:type="dcterms:W3CDTF">2009-09-03T22:21:38Z</dcterms:modified>
</cp:coreProperties>
</file>