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s/slide22.xml" ContentType="application/vnd.openxmlformats-officedocument.presentationml.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charts/chart1.xml" ContentType="application/vnd.openxmlformats-officedocument.drawingml.chart+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charts/chart2.xml" ContentType="application/vnd.openxmlformats-officedocument.drawingml.char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14.xml" ContentType="application/vnd.openxmlformats-officedocument.presentationml.slideLayout+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slideLayouts/slideLayout15.xml" ContentType="application/vnd.openxmlformats-officedocument.presentationml.slideLayout+xml"/>
  <Override PartName="/ppt/notesSlides/notesSlide10.xml" ContentType="application/vnd.openxmlformats-officedocument.presentationml.notesSlide+xml"/>
  <Override PartName="/ppt/slides/slide9.xml" ContentType="application/vnd.openxmlformats-officedocument.presentationml.slide+xml"/>
  <Default Extension="rels" ContentType="application/vnd.openxmlformats-package.relationships+xml"/>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slideLayouts/slideLayout12.xml" ContentType="application/vnd.openxmlformats-officedocument.presentationml.slideLayout+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25"/>
  </p:notesMasterIdLst>
  <p:handoutMasterIdLst>
    <p:handoutMasterId r:id="rId26"/>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84" r:id="rId16"/>
    <p:sldId id="275" r:id="rId17"/>
    <p:sldId id="276" r:id="rId18"/>
    <p:sldId id="277" r:id="rId19"/>
    <p:sldId id="285" r:id="rId20"/>
    <p:sldId id="279" r:id="rId21"/>
    <p:sldId id="280" r:id="rId22"/>
    <p:sldId id="281" r:id="rId23"/>
    <p:sldId id="28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D7D9CD"/>
    <a:srgbClr val="8BADBD"/>
    <a:srgbClr val="8BACBD"/>
    <a:srgbClr val="B5B5B5"/>
    <a:srgbClr val="424242"/>
    <a:srgbClr val="E4E6DE"/>
    <a:srgbClr val="595959"/>
    <a:srgbClr val="323232"/>
    <a:srgbClr val="E9A4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9" autoAdjust="0"/>
    <p:restoredTop sz="94668" autoAdjust="0"/>
  </p:normalViewPr>
  <p:slideViewPr>
    <p:cSldViewPr snapToGrid="0" snapToObjects="1">
      <p:cViewPr varScale="1">
        <p:scale>
          <a:sx n="115" d="100"/>
          <a:sy n="115" d="100"/>
        </p:scale>
        <p:origin x="-69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1" Type="http://schemas.openxmlformats.org/officeDocument/2006/relationships/tableStyles" Target="tableStyles.xml"/><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notesMaster" Target="notesMasters/notesMaster1.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printerSettings" Target="printerSettings/printerSettings1.bin"/><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presProps" Target="presProps.xml"/><Relationship Id="rId26" Type="http://schemas.openxmlformats.org/officeDocument/2006/relationships/handoutMaster" Target="handoutMasters/handoutMaster1.xml"/><Relationship Id="rId30" Type="http://schemas.openxmlformats.org/officeDocument/2006/relationships/theme" Target="theme/theme1.xml"/><Relationship Id="rId11" Type="http://schemas.openxmlformats.org/officeDocument/2006/relationships/slide" Target="slides/slide10.xml"/><Relationship Id="rId29" Type="http://schemas.openxmlformats.org/officeDocument/2006/relationships/viewProps" Target="viewProp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HDD:Users:athota1:Desktop:Thesis:async_papers:async-re:data:Refined_data_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HDD:Users:athota1:Desktop:Thesis:async_papers:async-re:data:Refined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a:pPr>
            <a:r>
              <a:rPr lang="en-US"/>
              <a:t>Performance of different RE models locally on LONI/Teragrid resource QueenBee</a:t>
            </a:r>
          </a:p>
        </c:rich>
      </c:tx>
      <c:layout/>
    </c:title>
    <c:plotArea>
      <c:layout/>
      <c:lineChart>
        <c:grouping val="standard"/>
        <c:ser>
          <c:idx val="0"/>
          <c:order val="0"/>
          <c:tx>
            <c:strRef>
              <c:f>'Andre Rework'!$A$3</c:f>
              <c:strCache>
                <c:ptCount val="1"/>
                <c:pt idx="0">
                  <c:v>Synchronous</c:v>
                </c:pt>
              </c:strCache>
            </c:strRef>
          </c:tx>
          <c:marker>
            <c:symbol val="diamond"/>
            <c:size val="7"/>
          </c:marker>
          <c:errBars>
            <c:errDir val="y"/>
            <c:errBarType val="both"/>
            <c:errValType val="cust"/>
            <c:plus>
              <c:numRef>
                <c:f>'Andre Rework'!$B$10:$E$10</c:f>
                <c:numCache>
                  <c:formatCode>General</c:formatCode>
                  <c:ptCount val="4"/>
                  <c:pt idx="0">
                    <c:v>8.81</c:v>
                  </c:pt>
                  <c:pt idx="1">
                    <c:v>11.2</c:v>
                  </c:pt>
                  <c:pt idx="2">
                    <c:v>17.0</c:v>
                  </c:pt>
                  <c:pt idx="3">
                    <c:v>18.34</c:v>
                  </c:pt>
                </c:numCache>
              </c:numRef>
            </c:plus>
            <c:minus>
              <c:numRef>
                <c:f>'Andre Rework'!$B$10:$E$10</c:f>
                <c:numCache>
                  <c:formatCode>General</c:formatCode>
                  <c:ptCount val="4"/>
                  <c:pt idx="0">
                    <c:v>8.81</c:v>
                  </c:pt>
                  <c:pt idx="1">
                    <c:v>11.2</c:v>
                  </c:pt>
                  <c:pt idx="2">
                    <c:v>17.0</c:v>
                  </c:pt>
                  <c:pt idx="3">
                    <c:v>18.34</c:v>
                  </c:pt>
                </c:numCache>
              </c:numRef>
            </c:minus>
          </c:errBars>
          <c:cat>
            <c:numRef>
              <c:f>'Andre Rework'!$B$2:$F$2</c:f>
              <c:numCache>
                <c:formatCode>0</c:formatCode>
                <c:ptCount val="5"/>
                <c:pt idx="0">
                  <c:v>4.0</c:v>
                </c:pt>
                <c:pt idx="1">
                  <c:v>8.0</c:v>
                </c:pt>
                <c:pt idx="2">
                  <c:v>16.0</c:v>
                </c:pt>
                <c:pt idx="3">
                  <c:v>32.0</c:v>
                </c:pt>
                <c:pt idx="4">
                  <c:v>64.0</c:v>
                </c:pt>
              </c:numCache>
            </c:numRef>
          </c:cat>
          <c:val>
            <c:numRef>
              <c:f>'Andre Rework'!$B$3:$F$3</c:f>
              <c:numCache>
                <c:formatCode>General</c:formatCode>
                <c:ptCount val="5"/>
                <c:pt idx="0">
                  <c:v>624.0</c:v>
                </c:pt>
                <c:pt idx="1">
                  <c:v>685.0</c:v>
                </c:pt>
                <c:pt idx="2">
                  <c:v>802.0</c:v>
                </c:pt>
                <c:pt idx="3">
                  <c:v>1023.0</c:v>
                </c:pt>
                <c:pt idx="4">
                  <c:v>1432.0</c:v>
                </c:pt>
              </c:numCache>
            </c:numRef>
          </c:val>
        </c:ser>
        <c:ser>
          <c:idx val="1"/>
          <c:order val="1"/>
          <c:tx>
            <c:strRef>
              <c:f>'Andre Rework'!$A$4</c:f>
              <c:strCache>
                <c:ptCount val="1"/>
                <c:pt idx="0">
                  <c:v>Asynchronous - Centralized</c:v>
                </c:pt>
              </c:strCache>
            </c:strRef>
          </c:tx>
          <c:errBars>
            <c:errDir val="y"/>
            <c:errBarType val="both"/>
            <c:errValType val="cust"/>
            <c:plus>
              <c:numRef>
                <c:f>'Andre Rework'!$B$11:$E$11</c:f>
                <c:numCache>
                  <c:formatCode>General</c:formatCode>
                  <c:ptCount val="4"/>
                  <c:pt idx="0">
                    <c:v>11.1</c:v>
                  </c:pt>
                  <c:pt idx="1">
                    <c:v>3.23</c:v>
                  </c:pt>
                  <c:pt idx="2">
                    <c:v>16.36</c:v>
                  </c:pt>
                  <c:pt idx="3">
                    <c:v>13.4</c:v>
                  </c:pt>
                </c:numCache>
              </c:numRef>
            </c:plus>
            <c:minus>
              <c:numRef>
                <c:f>'Andre Rework'!$B$11:$E$11</c:f>
                <c:numCache>
                  <c:formatCode>General</c:formatCode>
                  <c:ptCount val="4"/>
                  <c:pt idx="0">
                    <c:v>11.1</c:v>
                  </c:pt>
                  <c:pt idx="1">
                    <c:v>3.23</c:v>
                  </c:pt>
                  <c:pt idx="2">
                    <c:v>16.36</c:v>
                  </c:pt>
                  <c:pt idx="3">
                    <c:v>13.4</c:v>
                  </c:pt>
                </c:numCache>
              </c:numRef>
            </c:minus>
          </c:errBars>
          <c:cat>
            <c:numRef>
              <c:f>'Andre Rework'!$B$2:$F$2</c:f>
              <c:numCache>
                <c:formatCode>0</c:formatCode>
                <c:ptCount val="5"/>
                <c:pt idx="0">
                  <c:v>4.0</c:v>
                </c:pt>
                <c:pt idx="1">
                  <c:v>8.0</c:v>
                </c:pt>
                <c:pt idx="2">
                  <c:v>16.0</c:v>
                </c:pt>
                <c:pt idx="3">
                  <c:v>32.0</c:v>
                </c:pt>
                <c:pt idx="4">
                  <c:v>64.0</c:v>
                </c:pt>
              </c:numCache>
            </c:numRef>
          </c:cat>
          <c:val>
            <c:numRef>
              <c:f>'Andre Rework'!$B$4:$F$4</c:f>
              <c:numCache>
                <c:formatCode>General</c:formatCode>
                <c:ptCount val="5"/>
                <c:pt idx="0">
                  <c:v>628.6</c:v>
                </c:pt>
                <c:pt idx="1">
                  <c:v>630.0</c:v>
                </c:pt>
                <c:pt idx="2">
                  <c:v>701.8299999999996</c:v>
                </c:pt>
                <c:pt idx="3">
                  <c:v>804.0</c:v>
                </c:pt>
                <c:pt idx="4">
                  <c:v>1014.0</c:v>
                </c:pt>
              </c:numCache>
            </c:numRef>
          </c:val>
        </c:ser>
        <c:ser>
          <c:idx val="2"/>
          <c:order val="2"/>
          <c:tx>
            <c:strRef>
              <c:f>'Andre Rework'!$A$5</c:f>
              <c:strCache>
                <c:ptCount val="1"/>
                <c:pt idx="0">
                  <c:v>Asynchronous - Decentralized</c:v>
                </c:pt>
              </c:strCache>
            </c:strRef>
          </c:tx>
          <c:errBars>
            <c:errDir val="y"/>
            <c:errBarType val="both"/>
            <c:errValType val="cust"/>
            <c:plus>
              <c:numRef>
                <c:f>'Andre Rework'!$B$12:$E$12</c:f>
                <c:numCache>
                  <c:formatCode>General</c:formatCode>
                  <c:ptCount val="4"/>
                  <c:pt idx="0">
                    <c:v>5.97</c:v>
                  </c:pt>
                  <c:pt idx="1">
                    <c:v>6.14</c:v>
                  </c:pt>
                  <c:pt idx="2">
                    <c:v>3.38</c:v>
                  </c:pt>
                  <c:pt idx="3">
                    <c:v>4.24</c:v>
                  </c:pt>
                </c:numCache>
              </c:numRef>
            </c:plus>
            <c:minus>
              <c:numRef>
                <c:f>'Andre Rework'!$B$12:$E$12</c:f>
                <c:numCache>
                  <c:formatCode>General</c:formatCode>
                  <c:ptCount val="4"/>
                  <c:pt idx="0">
                    <c:v>5.97</c:v>
                  </c:pt>
                  <c:pt idx="1">
                    <c:v>6.14</c:v>
                  </c:pt>
                  <c:pt idx="2">
                    <c:v>3.38</c:v>
                  </c:pt>
                  <c:pt idx="3">
                    <c:v>4.24</c:v>
                  </c:pt>
                </c:numCache>
              </c:numRef>
            </c:minus>
          </c:errBars>
          <c:cat>
            <c:numRef>
              <c:f>'Andre Rework'!$B$2:$F$2</c:f>
              <c:numCache>
                <c:formatCode>0</c:formatCode>
                <c:ptCount val="5"/>
                <c:pt idx="0">
                  <c:v>4.0</c:v>
                </c:pt>
                <c:pt idx="1">
                  <c:v>8.0</c:v>
                </c:pt>
                <c:pt idx="2">
                  <c:v>16.0</c:v>
                </c:pt>
                <c:pt idx="3">
                  <c:v>32.0</c:v>
                </c:pt>
                <c:pt idx="4">
                  <c:v>64.0</c:v>
                </c:pt>
              </c:numCache>
            </c:numRef>
          </c:cat>
          <c:val>
            <c:numRef>
              <c:f>'Andre Rework'!$B$5:$F$5</c:f>
              <c:numCache>
                <c:formatCode>General</c:formatCode>
                <c:ptCount val="5"/>
                <c:pt idx="0">
                  <c:v>588.9</c:v>
                </c:pt>
                <c:pt idx="1">
                  <c:v>609.0</c:v>
                </c:pt>
                <c:pt idx="2">
                  <c:v>583.3299999999996</c:v>
                </c:pt>
                <c:pt idx="3">
                  <c:v>641.0</c:v>
                </c:pt>
                <c:pt idx="4">
                  <c:v>650.0</c:v>
                </c:pt>
              </c:numCache>
            </c:numRef>
          </c:val>
        </c:ser>
        <c:marker val="1"/>
        <c:axId val="524788360"/>
        <c:axId val="524795800"/>
      </c:lineChart>
      <c:catAx>
        <c:axId val="524788360"/>
        <c:scaling>
          <c:orientation val="minMax"/>
        </c:scaling>
        <c:axPos val="b"/>
        <c:title>
          <c:tx>
            <c:rich>
              <a:bodyPr/>
              <a:lstStyle/>
              <a:p>
                <a:pPr>
                  <a:defRPr lang="de-DE" sz="1400"/>
                </a:pPr>
                <a:r>
                  <a:rPr lang="de-DE" sz="1400"/>
                  <a:t>Number of Replicas</a:t>
                </a:r>
              </a:p>
            </c:rich>
          </c:tx>
          <c:layout/>
        </c:title>
        <c:numFmt formatCode="0" sourceLinked="1"/>
        <c:tickLblPos val="nextTo"/>
        <c:txPr>
          <a:bodyPr/>
          <a:lstStyle/>
          <a:p>
            <a:pPr>
              <a:defRPr lang="de-DE" sz="1300"/>
            </a:pPr>
            <a:endParaRPr lang="en-US"/>
          </a:p>
        </c:txPr>
        <c:crossAx val="524795800"/>
        <c:crosses val="autoZero"/>
        <c:auto val="1"/>
        <c:lblAlgn val="ctr"/>
        <c:lblOffset val="100"/>
      </c:catAx>
      <c:valAx>
        <c:axId val="524795800"/>
        <c:scaling>
          <c:orientation val="minMax"/>
          <c:min val="400.0"/>
        </c:scaling>
        <c:axPos val="l"/>
        <c:majorGridlines/>
        <c:title>
          <c:tx>
            <c:rich>
              <a:bodyPr/>
              <a:lstStyle/>
              <a:p>
                <a:pPr>
                  <a:defRPr lang="de-DE" sz="1300"/>
                </a:pPr>
                <a:r>
                  <a:rPr lang="de-DE" sz="1300"/>
                  <a:t>Runtime (in sec)</a:t>
                </a:r>
              </a:p>
            </c:rich>
          </c:tx>
          <c:layout/>
        </c:title>
        <c:numFmt formatCode="General" sourceLinked="1"/>
        <c:tickLblPos val="nextTo"/>
        <c:txPr>
          <a:bodyPr/>
          <a:lstStyle/>
          <a:p>
            <a:pPr>
              <a:defRPr lang="de-DE" sz="1300"/>
            </a:pPr>
            <a:endParaRPr lang="en-US"/>
          </a:p>
        </c:txPr>
        <c:crossAx val="524788360"/>
        <c:crosses val="autoZero"/>
        <c:crossBetween val="between"/>
        <c:majorUnit val="100.0"/>
      </c:valAx>
    </c:plotArea>
    <c:legend>
      <c:legendPos val="b"/>
      <c:layout/>
      <c:txPr>
        <a:bodyPr/>
        <a:lstStyle/>
        <a:p>
          <a:pPr>
            <a:defRPr lang="de-DE" sz="120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a:pPr>
            <a:r>
              <a:rPr lang="en-US"/>
              <a:t>Results (distributed over Teragrid resources Ranger and QueenBee) </a:t>
            </a:r>
          </a:p>
        </c:rich>
      </c:tx>
      <c:layout/>
    </c:title>
    <c:plotArea>
      <c:layout/>
      <c:barChart>
        <c:barDir val="col"/>
        <c:grouping val="clustered"/>
        <c:ser>
          <c:idx val="0"/>
          <c:order val="0"/>
          <c:tx>
            <c:strRef>
              <c:f>Sheet1!$A$36</c:f>
              <c:strCache>
                <c:ptCount val="1"/>
                <c:pt idx="0">
                  <c:v>Synchronous</c:v>
                </c:pt>
              </c:strCache>
            </c:strRef>
          </c:tx>
          <c:errBars>
            <c:errBarType val="both"/>
            <c:errValType val="cust"/>
            <c:plus>
              <c:numRef>
                <c:f>(Sheet1!$C$36,Sheet1!$E$36,Sheet1!$G$36,Sheet1!$I$36)</c:f>
                <c:numCache>
                  <c:formatCode>General</c:formatCode>
                  <c:ptCount val="4"/>
                  <c:pt idx="0">
                    <c:v>108.8993296581756</c:v>
                  </c:pt>
                  <c:pt idx="1">
                    <c:v>48.6</c:v>
                  </c:pt>
                  <c:pt idx="2">
                    <c:v>8.81</c:v>
                  </c:pt>
                  <c:pt idx="3">
                    <c:v>11.2</c:v>
                  </c:pt>
                </c:numCache>
              </c:numRef>
            </c:plus>
            <c:minus>
              <c:numRef>
                <c:f>(Sheet1!$C$36,Sheet1!$E$36,Sheet1!$G$36,Sheet1!$I$36)</c:f>
                <c:numCache>
                  <c:formatCode>General</c:formatCode>
                  <c:ptCount val="4"/>
                  <c:pt idx="0">
                    <c:v>108.8993296581756</c:v>
                  </c:pt>
                  <c:pt idx="1">
                    <c:v>48.6</c:v>
                  </c:pt>
                  <c:pt idx="2">
                    <c:v>8.81</c:v>
                  </c:pt>
                  <c:pt idx="3">
                    <c:v>11.2</c:v>
                  </c:pt>
                </c:numCache>
              </c:numRef>
            </c:minus>
          </c:errBars>
          <c:cat>
            <c:strRef>
              <c:f>(Sheet1!$B$35,Sheet1!$D$35,Sheet1!$F$35,Sheet1!$H$35)</c:f>
              <c:strCache>
                <c:ptCount val="4"/>
                <c:pt idx="0">
                  <c:v>1A. 32 ex, 2 machines</c:v>
                </c:pt>
                <c:pt idx="1">
                  <c:v>1B. 16 ex, 2 machines</c:v>
                </c:pt>
                <c:pt idx="2">
                  <c:v>2. 16 ex, 1 machine</c:v>
                </c:pt>
                <c:pt idx="3">
                  <c:v>3. 32 ex, 1 machine</c:v>
                </c:pt>
              </c:strCache>
            </c:strRef>
          </c:cat>
          <c:val>
            <c:numRef>
              <c:f>(Sheet1!$B$36,Sheet1!$D$36,Sheet1!$F$36,Sheet1!$H$36)</c:f>
              <c:numCache>
                <c:formatCode>General</c:formatCode>
                <c:ptCount val="4"/>
                <c:pt idx="0">
                  <c:v>1182.6</c:v>
                </c:pt>
                <c:pt idx="1">
                  <c:v>576.3</c:v>
                </c:pt>
                <c:pt idx="2">
                  <c:v>624.0</c:v>
                </c:pt>
                <c:pt idx="3">
                  <c:v>685.0</c:v>
                </c:pt>
              </c:numCache>
            </c:numRef>
          </c:val>
        </c:ser>
        <c:ser>
          <c:idx val="1"/>
          <c:order val="1"/>
          <c:tx>
            <c:strRef>
              <c:f>Sheet1!$A$37</c:f>
              <c:strCache>
                <c:ptCount val="1"/>
                <c:pt idx="0">
                  <c:v>Asynchronous - Centralized</c:v>
                </c:pt>
              </c:strCache>
            </c:strRef>
          </c:tx>
          <c:errBars>
            <c:errBarType val="both"/>
            <c:errValType val="cust"/>
            <c:plus>
              <c:numRef>
                <c:f>(Sheet1!$C$37,Sheet1!$E$37,Sheet1!$G$37,Sheet1!$I$37)</c:f>
                <c:numCache>
                  <c:formatCode>General</c:formatCode>
                  <c:ptCount val="4"/>
                  <c:pt idx="0">
                    <c:v>96.030916486808</c:v>
                  </c:pt>
                  <c:pt idx="1">
                    <c:v>39.2</c:v>
                  </c:pt>
                  <c:pt idx="2">
                    <c:v>11.1</c:v>
                  </c:pt>
                  <c:pt idx="3">
                    <c:v>3.23</c:v>
                  </c:pt>
                </c:numCache>
              </c:numRef>
            </c:plus>
            <c:minus>
              <c:numRef>
                <c:f>(Sheet1!$C$37,Sheet1!$E$37,Sheet1!$G$37,Sheet1!$I$37)</c:f>
                <c:numCache>
                  <c:formatCode>General</c:formatCode>
                  <c:ptCount val="4"/>
                  <c:pt idx="0">
                    <c:v>96.030916486808</c:v>
                  </c:pt>
                  <c:pt idx="1">
                    <c:v>39.2</c:v>
                  </c:pt>
                  <c:pt idx="2">
                    <c:v>11.1</c:v>
                  </c:pt>
                  <c:pt idx="3">
                    <c:v>3.23</c:v>
                  </c:pt>
                </c:numCache>
              </c:numRef>
            </c:minus>
          </c:errBars>
          <c:cat>
            <c:strRef>
              <c:f>(Sheet1!$B$35,Sheet1!$D$35,Sheet1!$F$35,Sheet1!$H$35)</c:f>
              <c:strCache>
                <c:ptCount val="4"/>
                <c:pt idx="0">
                  <c:v>1A. 32 ex, 2 machines</c:v>
                </c:pt>
                <c:pt idx="1">
                  <c:v>1B. 16 ex, 2 machines</c:v>
                </c:pt>
                <c:pt idx="2">
                  <c:v>2. 16 ex, 1 machine</c:v>
                </c:pt>
                <c:pt idx="3">
                  <c:v>3. 32 ex, 1 machine</c:v>
                </c:pt>
              </c:strCache>
            </c:strRef>
          </c:cat>
          <c:val>
            <c:numRef>
              <c:f>(Sheet1!$B$37,Sheet1!$D$37,Sheet1!$F$37,Sheet1!$H$37)</c:f>
              <c:numCache>
                <c:formatCode>General</c:formatCode>
                <c:ptCount val="4"/>
                <c:pt idx="0">
                  <c:v>868.9166666666666</c:v>
                </c:pt>
                <c:pt idx="1">
                  <c:v>450.4</c:v>
                </c:pt>
                <c:pt idx="2">
                  <c:v>628.0</c:v>
                </c:pt>
                <c:pt idx="3">
                  <c:v>630.0</c:v>
                </c:pt>
              </c:numCache>
            </c:numRef>
          </c:val>
        </c:ser>
        <c:ser>
          <c:idx val="2"/>
          <c:order val="2"/>
          <c:tx>
            <c:strRef>
              <c:f>Sheet1!$A$38</c:f>
              <c:strCache>
                <c:ptCount val="1"/>
                <c:pt idx="0">
                  <c:v>Asynchronous - Decentralized</c:v>
                </c:pt>
              </c:strCache>
            </c:strRef>
          </c:tx>
          <c:errBars>
            <c:errBarType val="both"/>
            <c:errValType val="cust"/>
            <c:plus>
              <c:numRef>
                <c:f>(Sheet1!$C$38,Sheet1!$E$38,Sheet1!$G$38,Sheet1!$I$38)</c:f>
                <c:numCache>
                  <c:formatCode>General</c:formatCode>
                  <c:ptCount val="4"/>
                  <c:pt idx="0">
                    <c:v>50.7496579079877</c:v>
                  </c:pt>
                  <c:pt idx="1">
                    <c:v>27.5</c:v>
                  </c:pt>
                  <c:pt idx="2">
                    <c:v>5.97</c:v>
                  </c:pt>
                  <c:pt idx="3">
                    <c:v>6.14</c:v>
                  </c:pt>
                </c:numCache>
              </c:numRef>
            </c:plus>
            <c:minus>
              <c:numRef>
                <c:f>(Sheet1!$C$38,Sheet1!$E$38,Sheet1!$G$38,Sheet1!$I$38)</c:f>
                <c:numCache>
                  <c:formatCode>General</c:formatCode>
                  <c:ptCount val="4"/>
                  <c:pt idx="0">
                    <c:v>50.7496579079877</c:v>
                  </c:pt>
                  <c:pt idx="1">
                    <c:v>27.5</c:v>
                  </c:pt>
                  <c:pt idx="2">
                    <c:v>5.97</c:v>
                  </c:pt>
                  <c:pt idx="3">
                    <c:v>6.14</c:v>
                  </c:pt>
                </c:numCache>
              </c:numRef>
            </c:minus>
          </c:errBars>
          <c:cat>
            <c:strRef>
              <c:f>(Sheet1!$B$35,Sheet1!$D$35,Sheet1!$F$35,Sheet1!$H$35)</c:f>
              <c:strCache>
                <c:ptCount val="4"/>
                <c:pt idx="0">
                  <c:v>1A. 32 ex, 2 machines</c:v>
                </c:pt>
                <c:pt idx="1">
                  <c:v>1B. 16 ex, 2 machines</c:v>
                </c:pt>
                <c:pt idx="2">
                  <c:v>2. 16 ex, 1 machine</c:v>
                </c:pt>
                <c:pt idx="3">
                  <c:v>3. 32 ex, 1 machine</c:v>
                </c:pt>
              </c:strCache>
            </c:strRef>
          </c:cat>
          <c:val>
            <c:numRef>
              <c:f>(Sheet1!$B$38,Sheet1!$D$38,Sheet1!$F$38,Sheet1!$H$38)</c:f>
              <c:numCache>
                <c:formatCode>General</c:formatCode>
                <c:ptCount val="4"/>
                <c:pt idx="0">
                  <c:v>676.0</c:v>
                </c:pt>
                <c:pt idx="1">
                  <c:v>359.1</c:v>
                </c:pt>
                <c:pt idx="2">
                  <c:v>588.0</c:v>
                </c:pt>
                <c:pt idx="3">
                  <c:v>609.0</c:v>
                </c:pt>
              </c:numCache>
            </c:numRef>
          </c:val>
        </c:ser>
        <c:axId val="524916072"/>
        <c:axId val="524923528"/>
      </c:barChart>
      <c:catAx>
        <c:axId val="524916072"/>
        <c:scaling>
          <c:orientation val="minMax"/>
        </c:scaling>
        <c:axPos val="b"/>
        <c:title>
          <c:tx>
            <c:rich>
              <a:bodyPr/>
              <a:lstStyle/>
              <a:p>
                <a:pPr>
                  <a:defRPr/>
                </a:pPr>
                <a:r>
                  <a:rPr lang="en-US"/>
                  <a:t>1A - 2 X 64 cores, 4 replicas/bigjob; 1B - in same experiment as 1, time noted for 16 exchanges; 2 - 1 X 64 cores, 4 replicas/bigjob; 3 - 1 X 128 cores, 8 replicas/bigjob</a:t>
                </a:r>
              </a:p>
            </c:rich>
          </c:tx>
          <c:layout/>
        </c:title>
        <c:tickLblPos val="nextTo"/>
        <c:crossAx val="524923528"/>
        <c:crosses val="autoZero"/>
        <c:auto val="1"/>
        <c:lblAlgn val="ctr"/>
        <c:lblOffset val="100"/>
      </c:catAx>
      <c:valAx>
        <c:axId val="524923528"/>
        <c:scaling>
          <c:orientation val="minMax"/>
        </c:scaling>
        <c:axPos val="l"/>
        <c:majorGridlines/>
        <c:title>
          <c:tx>
            <c:rich>
              <a:bodyPr/>
              <a:lstStyle/>
              <a:p>
                <a:pPr>
                  <a:defRPr/>
                </a:pPr>
                <a:r>
                  <a:rPr lang="en-US"/>
                  <a:t>Runtime (in sec)</a:t>
                </a:r>
              </a:p>
            </c:rich>
          </c:tx>
          <c:layout/>
        </c:title>
        <c:numFmt formatCode="General" sourceLinked="1"/>
        <c:tickLblPos val="nextTo"/>
        <c:crossAx val="524916072"/>
        <c:crosses val="autoZero"/>
        <c:crossBetween val="between"/>
      </c:valAx>
    </c:plotArea>
    <c:legend>
      <c:legendPos val="r"/>
      <c:layout/>
    </c:legend>
    <c:plotVisOnly val="1"/>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AC4B2-6F12-454D-8DA7-7B9C78843B81}" type="datetimeFigureOut">
              <a:rPr lang="en-US" smtClean="0"/>
              <a:pPr/>
              <a:t>9/15/10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A2AEAE-9455-E64B-9026-F04C33961D84}"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F24AD4-A78B-B645-8B43-825B1EB2901C}" type="datetimeFigureOut">
              <a:rPr lang="en-US" smtClean="0"/>
              <a:pPr/>
              <a:t>9/15/10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41C05A-BBAC-0741-9B8E-1278839E95FE}"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41C05A-BBAC-0741-9B8E-1278839E95F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possible to design a decentralized synchronous RE mechanism.</a:t>
            </a:r>
          </a:p>
          <a:p>
            <a:pPr lvl="1"/>
            <a:r>
              <a:rPr lang="en-US" dirty="0" smtClean="0"/>
              <a:t>But then, with a heterogeneous infrastructure, each replica could have different run times.</a:t>
            </a:r>
          </a:p>
          <a:p>
            <a:endParaRPr lang="en-US" dirty="0" smtClean="0"/>
          </a:p>
          <a:p>
            <a:r>
              <a:rPr lang="en-US" dirty="0" smtClean="0"/>
              <a:t>The asynchronous RE mechanism eliminates the synchronization delays caused due to a heterogeneous infrastructure.</a:t>
            </a:r>
          </a:p>
          <a:p>
            <a:pPr lvl="1"/>
            <a:r>
              <a:rPr lang="en-US" dirty="0" smtClean="0"/>
              <a:t>A decentralized implementation adds to the efficiency of the asynchronous RE method.</a:t>
            </a:r>
          </a:p>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this or</a:t>
            </a:r>
            <a:r>
              <a:rPr lang="en-US" baseline="0" dirty="0" smtClean="0"/>
              <a:t> 20 or 18.</a:t>
            </a: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solidFill>
                  <a:srgbClr val="800000"/>
                </a:solidFill>
              </a:rPr>
              <a:t>What</a:t>
            </a:r>
            <a:r>
              <a:rPr lang="en-US" sz="2000" b="1" baseline="0" dirty="0" smtClean="0">
                <a:solidFill>
                  <a:srgbClr val="800000"/>
                </a:solidFill>
              </a:rPr>
              <a:t> do you mean asynchronously? Elaborate please? How does it eliminate the need to pair replicas? </a:t>
            </a:r>
          </a:p>
          <a:p>
            <a:endParaRPr lang="en-US" sz="2000" b="1" baseline="0" dirty="0" smtClean="0">
              <a:solidFill>
                <a:srgbClr val="800000"/>
              </a:solidFill>
            </a:endParaRPr>
          </a:p>
          <a:p>
            <a:r>
              <a:rPr lang="en-US" sz="2000" b="1" baseline="0" dirty="0" smtClean="0">
                <a:solidFill>
                  <a:srgbClr val="800000"/>
                </a:solidFill>
              </a:rPr>
              <a:t>We do not propose it. It has been already been proposed/implemented. We are trying to implement it using SAGA, which gives us the ability to test/implement on large-scale production infrastructure</a:t>
            </a:r>
            <a:endParaRPr lang="en-US" sz="2000" b="1" dirty="0">
              <a:solidFill>
                <a:srgbClr val="800000"/>
              </a:solidFill>
            </a:endParaRPr>
          </a:p>
        </p:txBody>
      </p:sp>
      <p:sp>
        <p:nvSpPr>
          <p:cNvPr id="4" name="Slide Number Placeholder 3"/>
          <p:cNvSpPr>
            <a:spLocks noGrp="1"/>
          </p:cNvSpPr>
          <p:nvPr>
            <p:ph type="sldNum" sz="quarter" idx="10"/>
          </p:nvPr>
        </p:nvSpPr>
        <p:spPr/>
        <p:txBody>
          <a:bodyPr/>
          <a:lstStyle/>
          <a:p>
            <a:fld id="{D770256F-FACB-CC4B-A3D9-71375CB20943}"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Control</a:t>
            </a:r>
            <a:r>
              <a:rPr lang="en-US" sz="2000" b="1" baseline="0" dirty="0" smtClean="0"/>
              <a:t> flow of what?</a:t>
            </a:r>
          </a:p>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Plots/Results are not </a:t>
            </a:r>
            <a:r>
              <a:rPr lang="en-US" sz="2000" b="1" baseline="0" dirty="0" smtClean="0"/>
              <a:t> readable. Maybe </a:t>
            </a:r>
            <a:r>
              <a:rPr lang="en-US" sz="2000" b="1" baseline="0" dirty="0" err="1" smtClean="0"/>
              <a:t>pairwise</a:t>
            </a:r>
            <a:r>
              <a:rPr lang="en-US" sz="2000" b="1" baseline="0" dirty="0" smtClean="0"/>
              <a:t> </a:t>
            </a:r>
            <a:r>
              <a:rPr lang="en-US" sz="2000" b="1" baseline="0" dirty="0" err="1" smtClean="0"/>
              <a:t>compairision</a:t>
            </a:r>
            <a:r>
              <a:rPr lang="en-US" sz="2000" b="1" baseline="0" dirty="0" smtClean="0"/>
              <a:t>? </a:t>
            </a:r>
            <a:r>
              <a:rPr lang="en-US" sz="2000" b="1" baseline="0" dirty="0" err="1" smtClean="0"/>
              <a:t>Eg</a:t>
            </a:r>
            <a:r>
              <a:rPr lang="en-US" sz="2000" b="1" baseline="0" dirty="0" smtClean="0"/>
              <a:t> Sync </a:t>
            </a:r>
            <a:r>
              <a:rPr lang="en-US" sz="2000" b="1" baseline="0" dirty="0" err="1" smtClean="0"/>
              <a:t>vs</a:t>
            </a:r>
            <a:r>
              <a:rPr lang="en-US" sz="2000" b="1" baseline="0" dirty="0" smtClean="0"/>
              <a:t> Centralized, then Centralized </a:t>
            </a:r>
            <a:r>
              <a:rPr lang="en-US" sz="2000" b="1" baseline="0" dirty="0" err="1" smtClean="0"/>
              <a:t>vs</a:t>
            </a:r>
            <a:r>
              <a:rPr lang="en-US" sz="2000" b="1" baseline="0" dirty="0" smtClean="0"/>
              <a:t> </a:t>
            </a:r>
            <a:r>
              <a:rPr lang="en-US" sz="2000" b="1" baseline="0" dirty="0" err="1" smtClean="0"/>
              <a:t>Decentralised</a:t>
            </a:r>
            <a:r>
              <a:rPr lang="en-US" sz="2000" b="1" baseline="0" dirty="0" smtClean="0"/>
              <a:t>?</a:t>
            </a:r>
            <a:endParaRPr lang="en-US" sz="2000" b="1"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3"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spTree>
      <p:nvGrpSpPr>
        <p:cNvPr id="1" name=""/>
        <p:cNvGrpSpPr/>
        <p:nvPr/>
      </p:nvGrpSpPr>
      <p:grpSpPr>
        <a:xfrm>
          <a:off x="0" y="0"/>
          <a:ext cx="0" cy="0"/>
          <a:chOff x="0" y="0"/>
          <a:chExt cx="0" cy="0"/>
        </a:xfrm>
      </p:grpSpPr>
      <p:pic>
        <p:nvPicPr>
          <p:cNvPr id="11" name="Picture 1"/>
          <p:cNvPicPr>
            <a:picLocks noChangeArrowheads="1"/>
          </p:cNvPicPr>
          <p:nvPr userDrawn="1"/>
        </p:nvPicPr>
        <p:blipFill>
          <a:blip r:embed="rId2"/>
          <a:srcRect/>
          <a:stretch>
            <a:fillRect/>
          </a:stretch>
        </p:blipFill>
        <p:spPr bwMode="auto">
          <a:xfrm>
            <a:off x="7130616" y="570391"/>
            <a:ext cx="1644429" cy="1289027"/>
          </a:xfrm>
          <a:prstGeom prst="rect">
            <a:avLst/>
          </a:prstGeom>
          <a:noFill/>
          <a:ln w="12700">
            <a:noFill/>
            <a:miter lim="800000"/>
            <a:headEnd/>
            <a:tailEnd/>
          </a:ln>
        </p:spPr>
      </p:pic>
      <p:sp>
        <p:nvSpPr>
          <p:cNvPr id="8" name="Rectangle 7"/>
          <p:cNvSpPr/>
          <p:nvPr userDrawn="1"/>
        </p:nvSpPr>
        <p:spPr>
          <a:xfrm>
            <a:off x="0" y="2157319"/>
            <a:ext cx="8923005" cy="877234"/>
          </a:xfrm>
          <a:prstGeom prst="rect">
            <a:avLst/>
          </a:prstGeom>
          <a:solidFill>
            <a:srgbClr val="424242"/>
          </a:solidFill>
          <a:ln>
            <a:noFill/>
          </a:ln>
          <a:effectLst/>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AGA Helvetica Logo.png"/>
          <p:cNvPicPr>
            <a:picLocks noChangeAspect="1"/>
          </p:cNvPicPr>
          <p:nvPr userDrawn="1"/>
        </p:nvPicPr>
        <p:blipFill>
          <a:blip r:embed="rId3"/>
          <a:stretch>
            <a:fillRect/>
          </a:stretch>
        </p:blipFill>
        <p:spPr>
          <a:xfrm>
            <a:off x="1226205" y="2251145"/>
            <a:ext cx="2892308" cy="707358"/>
          </a:xfrm>
          <a:prstGeom prst="rect">
            <a:avLst/>
          </a:prstGeom>
        </p:spPr>
      </p:pic>
      <p:sp>
        <p:nvSpPr>
          <p:cNvPr id="14" name="Title 13"/>
          <p:cNvSpPr>
            <a:spLocks noGrp="1"/>
          </p:cNvSpPr>
          <p:nvPr>
            <p:ph type="title"/>
          </p:nvPr>
        </p:nvSpPr>
        <p:spPr>
          <a:xfrm>
            <a:off x="914400" y="3043020"/>
            <a:ext cx="8001000" cy="3814980"/>
          </a:xfrm>
          <a:solidFill>
            <a:srgbClr val="E4E6DE"/>
          </a:solidFill>
        </p:spPr>
        <p:txBody>
          <a:bodyPr lIns="274320" tIns="91440" bIns="91440" anchor="t" anchorCtr="0">
            <a:noAutofit/>
          </a:bodyPr>
          <a:lstStyle>
            <a:lvl1pPr>
              <a:defRPr sz="2000">
                <a:solidFill>
                  <a:srgbClr val="595959"/>
                </a:solidFill>
              </a:defRPr>
            </a:lvl1pPr>
          </a:lstStyle>
          <a:p>
            <a:r>
              <a:rPr lang="en-US" dirty="0" smtClean="0"/>
              <a:t>Click to edit Master title style</a:t>
            </a:r>
            <a:endParaRPr lang="en-US" dirty="0"/>
          </a:p>
        </p:txBody>
      </p:sp>
      <p:sp>
        <p:nvSpPr>
          <p:cNvPr id="6" name="Date Placeholder 5"/>
          <p:cNvSpPr>
            <a:spLocks noGrp="1"/>
          </p:cNvSpPr>
          <p:nvPr>
            <p:ph type="dt" sz="half" idx="10"/>
          </p:nvPr>
        </p:nvSpPr>
        <p:spPr>
          <a:xfrm>
            <a:off x="6580094" y="6492875"/>
            <a:ext cx="2133600" cy="365125"/>
          </a:xfrm>
        </p:spPr>
        <p:txBody>
          <a:bodyPr/>
          <a:lstStyle/>
          <a:p>
            <a:fld id="{ADB8239A-D789-5443-937F-338E3AE3D41C}" type="datetime1">
              <a:rPr lang="en-US" smtClean="0"/>
              <a:pPr/>
              <a:t>9/15/10</a:t>
            </a:fld>
            <a:endParaRPr lang="en-US"/>
          </a:p>
        </p:txBody>
      </p:sp>
      <p:sp>
        <p:nvSpPr>
          <p:cNvPr id="10" name="Footer Placeholder 9"/>
          <p:cNvSpPr>
            <a:spLocks noGrp="1"/>
          </p:cNvSpPr>
          <p:nvPr>
            <p:ph type="ftr" sz="quarter" idx="12"/>
          </p:nvPr>
        </p:nvSpPr>
        <p:spPr>
          <a:xfrm>
            <a:off x="1120588" y="6492875"/>
            <a:ext cx="2895600" cy="365125"/>
          </a:xfrm>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59EC1CE-E98D-704D-AD6F-6E3323A36483}" type="datetime1">
              <a:rPr lang="en-US" smtClean="0"/>
              <a:pPr/>
              <a:t>9/15/10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23E692A5-8B3E-1949-B0CC-6F0593ACFA8E}"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C381DA14-A3C0-9C42-96F2-BEE3D5DE963D}"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33319320-9A5F-694B-B7B5-C734EC93AAA2}"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F6CE397-A6E6-7547-B24A-92BB5049E0F2}"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7AB7D46-BD5E-E641-9118-DCE28F3B83FA}"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24990"/>
            <a:ext cx="8913813" cy="792651"/>
          </a:xfrm>
          <a:solidFill>
            <a:srgbClr val="424242"/>
          </a:solidFill>
        </p:spPr>
        <p:txBody>
          <a:bodyPr lIns="1097280" anchor="ctr" anchorCtr="0">
            <a:normAutofit/>
          </a:bodyPr>
          <a:lstStyle>
            <a:lvl1pPr>
              <a:defRPr sz="2800">
                <a:solidFill>
                  <a:schemeClr val="bg1">
                    <a:lumMod val="75000"/>
                  </a:schemeClr>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757947" y="2068618"/>
            <a:ext cx="7966954" cy="4197711"/>
          </a:xfrm>
        </p:spPr>
        <p:txBody>
          <a:bodyPr/>
          <a:lstStyle>
            <a:lvl1pPr>
              <a:buClr>
                <a:srgbClr val="8BACBD"/>
              </a:buClr>
              <a:defRPr/>
            </a:lvl1pPr>
            <a:lvl2pPr>
              <a:buClr>
                <a:srgbClr val="B5B5B5"/>
              </a:buClr>
              <a:defRPr/>
            </a:lvl2pPr>
            <a:lvl3pPr>
              <a:buClr>
                <a:srgbClr val="8BACBD"/>
              </a:buClr>
              <a:defRPr/>
            </a:lvl3pPr>
            <a:lvl4pPr>
              <a:buClr>
                <a:srgbClr val="B5B5B5"/>
              </a:buClr>
              <a:defRPr/>
            </a:lvl4pPr>
            <a:lvl5pPr>
              <a:buClr>
                <a:srgbClr val="8BACBD"/>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pic>
        <p:nvPicPr>
          <p:cNvPr id="8" name="Picture 7" descr="SAGA Helvetica Logo.png"/>
          <p:cNvPicPr>
            <a:picLocks noChangeAspect="1"/>
          </p:cNvPicPr>
          <p:nvPr userDrawn="1"/>
        </p:nvPicPr>
        <p:blipFill>
          <a:blip r:embed="rId2"/>
          <a:stretch>
            <a:fillRect/>
          </a:stretch>
        </p:blipFill>
        <p:spPr>
          <a:xfrm>
            <a:off x="904298" y="334440"/>
            <a:ext cx="2282176" cy="558141"/>
          </a:xfrm>
          <a:prstGeom prst="rect">
            <a:avLst/>
          </a:prstGeom>
        </p:spPr>
      </p:pic>
      <p:sp>
        <p:nvSpPr>
          <p:cNvPr id="9" name="Date Placeholder 8"/>
          <p:cNvSpPr>
            <a:spLocks noGrp="1"/>
          </p:cNvSpPr>
          <p:nvPr>
            <p:ph type="dt" sz="half" idx="10"/>
          </p:nvPr>
        </p:nvSpPr>
        <p:spPr>
          <a:xfrm>
            <a:off x="6580094" y="6492875"/>
            <a:ext cx="2133600" cy="365125"/>
          </a:xfrm>
        </p:spPr>
        <p:txBody>
          <a:bodyPr/>
          <a:lstStyle/>
          <a:p>
            <a:fld id="{BC26097E-015C-3B4D-86C1-CD2AD30F0B81}" type="datetime1">
              <a:rPr lang="en-US" smtClean="0"/>
              <a:pPr/>
              <a:t>9/15/10</a:t>
            </a:fld>
            <a:endParaRPr lang="en-US"/>
          </a:p>
        </p:txBody>
      </p:sp>
      <p:sp>
        <p:nvSpPr>
          <p:cNvPr id="10" name="Slide Number Placeholder 9"/>
          <p:cNvSpPr>
            <a:spLocks noGrp="1"/>
          </p:cNvSpPr>
          <p:nvPr>
            <p:ph type="sldNum" sz="quarter" idx="11"/>
          </p:nvPr>
        </p:nvSpPr>
        <p:spPr/>
        <p:txBody>
          <a:bodyPr/>
          <a:lstStyle/>
          <a:p>
            <a:fld id="{DF7665AF-92BA-E649-941D-268879B3EA81}" type="slidenum">
              <a:rPr lang="en-US" smtClean="0"/>
              <a:pPr/>
              <a:t>‹#›</a:t>
            </a:fld>
            <a:endParaRPr lang="en-US"/>
          </a:p>
        </p:txBody>
      </p:sp>
      <p:sp>
        <p:nvSpPr>
          <p:cNvPr id="11" name="Footer Placeholder 10"/>
          <p:cNvSpPr>
            <a:spLocks noGrp="1"/>
          </p:cNvSpPr>
          <p:nvPr>
            <p:ph type="ftr" sz="quarter" idx="12"/>
          </p:nvPr>
        </p:nvSpPr>
        <p:spPr>
          <a:xfrm>
            <a:off x="1120588" y="6492875"/>
            <a:ext cx="2895600" cy="365125"/>
          </a:xfr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ED6649F4-2545-3040-B7BD-803CA59D50C7}"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3A9088-CEDD-2F48-A9A0-611A3CC03FE9}"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580094" y="188259"/>
            <a:ext cx="2133600" cy="365125"/>
          </a:xfrm>
        </p:spPr>
        <p:txBody>
          <a:bodyPr/>
          <a:lstStyle/>
          <a:p>
            <a:fld id="{AED87ACF-EB3C-EA42-8610-542FB50388EB}" type="datetime1">
              <a:rPr lang="en-US" smtClean="0"/>
              <a:pPr/>
              <a:t>9/15/10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6580094" y="188259"/>
            <a:ext cx="2133600" cy="365125"/>
          </a:xfrm>
        </p:spPr>
        <p:txBody>
          <a:bodyPr/>
          <a:lstStyle/>
          <a:p>
            <a:fld id="{0E0DC31B-692F-774E-A937-DA560DE61DA8}" type="datetime1">
              <a:rPr lang="en-US" smtClean="0"/>
              <a:pPr/>
              <a:t>9/15/10</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DF7665AF-92BA-E649-941D-268879B3EA81}"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5DEFDAE-5BDC-1B4F-BC4C-23C867CEBC21}" type="datetime1">
              <a:rPr lang="en-US" smtClean="0"/>
              <a:pPr/>
              <a:t>9/15/10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3C516-787B-9A45-AFCF-5D75DD78DEBE}" type="datetime1">
              <a:rPr lang="en-US" smtClean="0"/>
              <a:pPr/>
              <a:t>9/15/10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F19CAA94-9393-BB4A-8CB6-008B1351A132}" type="datetime1">
              <a:rPr lang="en-US" smtClean="0"/>
              <a:pPr/>
              <a:t>9/15/10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slideLayout" Target="../slideLayouts/slideLayout14.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theme" Target="../theme/theme1.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3476A5E-2ED6-7749-A8C1-D0B1EEEB97E0}" type="datetime1">
              <a:rPr lang="en-US" smtClean="0"/>
              <a:pPr/>
              <a:t>9/15/10</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d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df"/><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914400" y="4318000"/>
            <a:ext cx="8001000" cy="2540000"/>
          </a:xfrm>
        </p:spPr>
        <p:txBody>
          <a:bodyPr/>
          <a:lstStyle/>
          <a:p>
            <a:r>
              <a:rPr lang="en-US" dirty="0" smtClean="0"/>
              <a:t>Building and Installing</a:t>
            </a:r>
            <a:endParaRPr lang="en-US" dirty="0"/>
          </a:p>
        </p:txBody>
      </p:sp>
      <p:sp>
        <p:nvSpPr>
          <p:cNvPr id="13" name="Title 12"/>
          <p:cNvSpPr>
            <a:spLocks noGrp="1"/>
          </p:cNvSpPr>
          <p:nvPr>
            <p:ph type="title"/>
          </p:nvPr>
        </p:nvSpPr>
        <p:spPr/>
        <p:txBody>
          <a:bodyPr tIns="274320"/>
          <a:lstStyle/>
          <a:p>
            <a:r>
              <a:rPr lang="en-US" dirty="0" smtClean="0"/>
              <a:t>Efficient Replica-Exchange Simulations on Large-Scale </a:t>
            </a:r>
            <a:r>
              <a:rPr lang="en-US" dirty="0" smtClean="0"/>
              <a:t>Production Infrastructure</a:t>
            </a:r>
            <a:endParaRPr lang="en-US" dirty="0"/>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8205509" y="6282902"/>
            <a:ext cx="472733" cy="463656"/>
          </a:xfrm>
          <a:prstGeom prst="rect">
            <a:avLst/>
          </a:prstGeom>
        </p:spPr>
      </p:pic>
      <p:pic>
        <p:nvPicPr>
          <p:cNvPr id="9" name="Picture 8"/>
          <p:cNvPicPr>
            <a:picLocks noChangeAspect="1"/>
          </p:cNvPicPr>
          <p:nvPr/>
        </p:nvPicPr>
        <p:blipFill>
          <a:blip r:embed="rId4">
            <a:clrChange>
              <a:clrFrom>
                <a:srgbClr val="FFFFFF"/>
              </a:clrFrom>
              <a:clrTo>
                <a:srgbClr val="FFFFFF">
                  <a:alpha val="0"/>
                </a:srgbClr>
              </a:clrTo>
            </a:clrChange>
          </a:blip>
          <a:stretch>
            <a:fillRect/>
          </a:stretch>
        </p:blipFill>
        <p:spPr>
          <a:xfrm>
            <a:off x="7641023" y="6271762"/>
            <a:ext cx="463656" cy="463656"/>
          </a:xfrm>
          <a:prstGeom prst="rect">
            <a:avLst/>
          </a:prstGeom>
        </p:spPr>
      </p:pic>
      <p:pic>
        <p:nvPicPr>
          <p:cNvPr id="10" name="Picture 9"/>
          <p:cNvPicPr>
            <a:picLocks noChangeAspect="1"/>
          </p:cNvPicPr>
          <p:nvPr/>
        </p:nvPicPr>
        <p:blipFill>
          <a:blip r:embed="rId5"/>
          <a:stretch>
            <a:fillRect/>
          </a:stretch>
        </p:blipFill>
        <p:spPr>
          <a:xfrm>
            <a:off x="6488770" y="6306664"/>
            <a:ext cx="1079685" cy="4217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Flow – Asynchronous RE Centralized</a:t>
            </a:r>
            <a:endParaRPr lang="en-US" dirty="0"/>
          </a:p>
        </p:txBody>
      </p:sp>
      <p:pic>
        <p:nvPicPr>
          <p:cNvPr id="4" name="Content Placeholder 3" descr="centralized.pdf"/>
          <p:cNvPicPr>
            <a:picLocks noGrp="1" noChangeAspect="1"/>
          </p:cNvPicPr>
          <p:nvPr>
            <p:ph idx="1"/>
          </p:nvPr>
        </p:nvPicPr>
        <mc:AlternateContent>
          <mc:Choice xmlns:ma="http://schemas.microsoft.com/office/mac/drawingml/2008/main" Requires="ma">
            <p:blipFill>
              <a:blip r:embed="rId3"/>
              <a:srcRect t="-1503" b="-1503"/>
              <a:stretch>
                <a:fillRect/>
              </a:stretch>
            </p:blipFill>
          </mc:Choice>
          <mc:Fallback>
            <p:blipFill>
              <a:blip r:embed="rId4"/>
              <a:srcRect t="-1503" b="-1503"/>
              <a:stretch>
                <a:fillRect/>
              </a:stretch>
            </p:blipFill>
          </mc:Fallback>
        </mc:AlternateConten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Limitations</a:t>
            </a:r>
            <a:endParaRPr lang="en-US" dirty="0"/>
          </a:p>
        </p:txBody>
      </p:sp>
      <p:sp>
        <p:nvSpPr>
          <p:cNvPr id="3" name="Content Placeholder 2"/>
          <p:cNvSpPr>
            <a:spLocks noGrp="1"/>
          </p:cNvSpPr>
          <p:nvPr>
            <p:ph idx="1"/>
          </p:nvPr>
        </p:nvSpPr>
        <p:spPr>
          <a:xfrm>
            <a:off x="757947" y="1817641"/>
            <a:ext cx="7966954" cy="4197711"/>
          </a:xfrm>
        </p:spPr>
        <p:txBody>
          <a:bodyPr>
            <a:normAutofit/>
          </a:bodyPr>
          <a:lstStyle/>
          <a:p>
            <a:r>
              <a:rPr lang="en-US" dirty="0" smtClean="0"/>
              <a:t>This is an improvement over the Synchronous RE algorithm. </a:t>
            </a:r>
          </a:p>
          <a:p>
            <a:r>
              <a:rPr lang="en-US" dirty="0" smtClean="0"/>
              <a:t>Scales better with more replicas and distributed resources.</a:t>
            </a:r>
          </a:p>
          <a:p>
            <a:endParaRPr lang="en-US" dirty="0" smtClean="0"/>
          </a:p>
          <a:p>
            <a:r>
              <a:rPr lang="en-US" dirty="0" smtClean="0"/>
              <a:t>But with large number of replicas, the centralized implementation becomes a bottleneck.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 – Decentralized</a:t>
            </a:r>
            <a:endParaRPr lang="en-US" dirty="0"/>
          </a:p>
        </p:txBody>
      </p:sp>
      <p:sp>
        <p:nvSpPr>
          <p:cNvPr id="3" name="Content Placeholder 2"/>
          <p:cNvSpPr>
            <a:spLocks noGrp="1"/>
          </p:cNvSpPr>
          <p:nvPr>
            <p:ph idx="1"/>
          </p:nvPr>
        </p:nvSpPr>
        <p:spPr>
          <a:xfrm>
            <a:off x="457200" y="1817641"/>
            <a:ext cx="8229600" cy="1870454"/>
          </a:xfrm>
        </p:spPr>
        <p:txBody>
          <a:bodyPr>
            <a:normAutofit fontScale="92500"/>
          </a:bodyPr>
          <a:lstStyle/>
          <a:p>
            <a:r>
              <a:rPr lang="en-US" sz="2400" dirty="0" smtClean="0"/>
              <a:t>In the decentralized implementation, each replica is handled independently.</a:t>
            </a:r>
          </a:p>
          <a:p>
            <a:r>
              <a:rPr lang="en-US" sz="2400" dirty="0" smtClean="0"/>
              <a:t>This prevents a central manager/master from becoming a bottleneck with large number of replicas.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SAGA </a:t>
            </a:r>
            <a:r>
              <a:rPr lang="en-US" dirty="0" err="1" smtClean="0"/>
              <a:t>BigJob</a:t>
            </a:r>
            <a:r>
              <a:rPr lang="en-US" dirty="0" smtClean="0"/>
              <a:t> Framework</a:t>
            </a:r>
            <a:endParaRPr lang="en-US" dirty="0"/>
          </a:p>
        </p:txBody>
      </p:sp>
      <p:sp>
        <p:nvSpPr>
          <p:cNvPr id="3" name="Content Placeholder 2"/>
          <p:cNvSpPr>
            <a:spLocks noGrp="1"/>
          </p:cNvSpPr>
          <p:nvPr>
            <p:ph idx="1"/>
          </p:nvPr>
        </p:nvSpPr>
        <p:spPr>
          <a:xfrm>
            <a:off x="457200" y="1987826"/>
            <a:ext cx="8081547" cy="2595683"/>
          </a:xfrm>
        </p:spPr>
        <p:txBody>
          <a:bodyPr>
            <a:normAutofit/>
          </a:bodyPr>
          <a:lstStyle/>
          <a:p>
            <a:r>
              <a:rPr lang="en-US" dirty="0" smtClean="0"/>
              <a:t>We use the SAGA </a:t>
            </a:r>
            <a:r>
              <a:rPr lang="en-US" dirty="0" err="1" smtClean="0"/>
              <a:t>BigJob</a:t>
            </a:r>
            <a:r>
              <a:rPr lang="en-US" dirty="0" smtClean="0"/>
              <a:t> (the </a:t>
            </a:r>
            <a:r>
              <a:rPr lang="en-US" dirty="0"/>
              <a:t>SAGA Pilot-Job </a:t>
            </a:r>
            <a:r>
              <a:rPr lang="en-US" dirty="0" smtClean="0"/>
              <a:t>framework</a:t>
            </a:r>
            <a:r>
              <a:rPr lang="en-US" dirty="0"/>
              <a:t>)</a:t>
            </a:r>
            <a:r>
              <a:rPr lang="en-US" dirty="0" smtClean="0"/>
              <a:t> to </a:t>
            </a:r>
            <a:r>
              <a:rPr lang="en-US" dirty="0"/>
              <a:t>run RE simulations across multiple</a:t>
            </a:r>
            <a:r>
              <a:rPr lang="en-US" dirty="0" smtClean="0"/>
              <a:t>, heterogeneous </a:t>
            </a:r>
            <a:r>
              <a:rPr lang="en-US" dirty="0"/>
              <a:t>distributed </a:t>
            </a:r>
            <a:r>
              <a:rPr lang="en-US" dirty="0" smtClean="0"/>
              <a:t>Grid infrastructures.</a:t>
            </a:r>
          </a:p>
        </p:txBody>
      </p:sp>
      <p:pic>
        <p:nvPicPr>
          <p:cNvPr id="4" name="Picture 3" descr="Bigjob_arch.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043043" y="3003827"/>
            <a:ext cx="4814957" cy="3652886"/>
          </a:xfrm>
          <a:prstGeom prst="rect">
            <a:avLst/>
          </a:prstGeom>
        </p:spPr>
      </p:pic>
      <p:sp>
        <p:nvSpPr>
          <p:cNvPr id="5" name="TextBox 4"/>
          <p:cNvSpPr txBox="1"/>
          <p:nvPr/>
        </p:nvSpPr>
        <p:spPr>
          <a:xfrm>
            <a:off x="2404003" y="4802595"/>
            <a:ext cx="827794" cy="215444"/>
          </a:xfrm>
          <a:prstGeom prst="rect">
            <a:avLst/>
          </a:prstGeom>
          <a:noFill/>
        </p:spPr>
        <p:txBody>
          <a:bodyPr wrap="square" rtlCol="0">
            <a:spAutoFit/>
          </a:bodyPr>
          <a:lstStyle/>
          <a:p>
            <a:r>
              <a:rPr lang="en-US" sz="800" dirty="0" smtClean="0">
                <a:solidFill>
                  <a:schemeClr val="bg1"/>
                </a:solidFill>
              </a:rPr>
              <a:t>(Application)</a:t>
            </a:r>
            <a:endParaRPr lang="en-US" sz="8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 when running on</a:t>
            </a:r>
            <a:r>
              <a:rPr lang="en-US" dirty="0" smtClean="0"/>
              <a:t> one </a:t>
            </a:r>
            <a:r>
              <a:rPr lang="en-US" dirty="0" smtClean="0"/>
              <a:t>machine</a:t>
            </a:r>
            <a:endParaRPr lang="en-US" dirty="0"/>
          </a:p>
        </p:txBody>
      </p:sp>
      <p:sp>
        <p:nvSpPr>
          <p:cNvPr id="3" name="Content Placeholder 2"/>
          <p:cNvSpPr>
            <a:spLocks noGrp="1"/>
          </p:cNvSpPr>
          <p:nvPr>
            <p:ph idx="1"/>
          </p:nvPr>
        </p:nvSpPr>
        <p:spPr>
          <a:xfrm>
            <a:off x="457200" y="1817641"/>
            <a:ext cx="8229600" cy="4525963"/>
          </a:xfrm>
        </p:spPr>
        <p:txBody>
          <a:bodyPr/>
          <a:lstStyle/>
          <a:p>
            <a:r>
              <a:rPr lang="en-US" dirty="0" smtClean="0"/>
              <a:t>We have implemented the following:</a:t>
            </a:r>
          </a:p>
          <a:p>
            <a:pPr lvl="1"/>
            <a:r>
              <a:rPr lang="en-US" dirty="0" smtClean="0"/>
              <a:t>Synchronous RE</a:t>
            </a:r>
          </a:p>
          <a:p>
            <a:pPr lvl="2"/>
            <a:r>
              <a:rPr lang="en-US" dirty="0" smtClean="0"/>
              <a:t>Case I: Synchronous (traditional) RE</a:t>
            </a:r>
          </a:p>
          <a:p>
            <a:pPr lvl="1"/>
            <a:r>
              <a:rPr lang="en-US" dirty="0" smtClean="0"/>
              <a:t>Asynchronous RE</a:t>
            </a:r>
          </a:p>
          <a:p>
            <a:pPr lvl="2"/>
            <a:r>
              <a:rPr lang="en-US" dirty="0" smtClean="0">
                <a:solidFill>
                  <a:srgbClr val="595959"/>
                </a:solidFill>
              </a:rPr>
              <a:t>Case</a:t>
            </a:r>
            <a:r>
              <a:rPr lang="en-US" dirty="0" smtClean="0"/>
              <a:t> II: Asynchronous RE (centralized)</a:t>
            </a:r>
          </a:p>
          <a:p>
            <a:pPr lvl="2"/>
            <a:r>
              <a:rPr lang="en-US" dirty="0" smtClean="0"/>
              <a:t>Case III: Asynchronous RE (decentralized)</a:t>
            </a:r>
          </a:p>
          <a:p>
            <a:r>
              <a:rPr lang="en-US" dirty="0" smtClean="0"/>
              <a:t>In the following slides we compare these models when run on a single machine.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Configuration – One machine (locally)</a:t>
            </a:r>
            <a:endParaRPr lang="en-US" dirty="0"/>
          </a:p>
        </p:txBody>
      </p:sp>
      <p:sp>
        <p:nvSpPr>
          <p:cNvPr id="3" name="Content Placeholder 2"/>
          <p:cNvSpPr>
            <a:spLocks noGrp="1"/>
          </p:cNvSpPr>
          <p:nvPr>
            <p:ph idx="1"/>
          </p:nvPr>
        </p:nvSpPr>
        <p:spPr>
          <a:xfrm>
            <a:off x="457200" y="1817641"/>
            <a:ext cx="8229600" cy="4525963"/>
          </a:xfrm>
        </p:spPr>
        <p:txBody>
          <a:bodyPr>
            <a:normAutofit lnSpcReduction="10000"/>
          </a:bodyPr>
          <a:lstStyle/>
          <a:p>
            <a:r>
              <a:rPr lang="en-US" dirty="0" smtClean="0">
                <a:solidFill>
                  <a:srgbClr val="595959"/>
                </a:solidFill>
              </a:rPr>
              <a:t>We configured the traditional and asynchronous RE (both centralized and decentralized) to run a parallel NAMD simulation with 4, 8, 16, 32 and 64 replicas sampling a temperature between 300 K and 1000 K on </a:t>
            </a:r>
            <a:r>
              <a:rPr lang="en-US" dirty="0" err="1" smtClean="0">
                <a:solidFill>
                  <a:srgbClr val="595959"/>
                </a:solidFill>
              </a:rPr>
              <a:t>QueenBee</a:t>
            </a:r>
            <a:r>
              <a:rPr lang="en-US" dirty="0" smtClean="0">
                <a:solidFill>
                  <a:srgbClr val="595959"/>
                </a:solidFill>
              </a:rPr>
              <a:t>, a LONI/Teragrid machine</a:t>
            </a:r>
            <a:r>
              <a:rPr lang="en-US" dirty="0" smtClean="0">
                <a:solidFill>
                  <a:srgbClr val="595959"/>
                </a:solidFill>
              </a:rPr>
              <a:t>.</a:t>
            </a:r>
          </a:p>
          <a:p>
            <a:pPr lvl="0"/>
            <a:r>
              <a:rPr lang="en-US" dirty="0" smtClean="0">
                <a:solidFill>
                  <a:srgbClr val="595959"/>
                </a:solidFill>
              </a:rPr>
              <a:t>Each replica uses 16 MPI processes and runs 500 time steps between exchange attempts. Therefore in each case a single </a:t>
            </a:r>
            <a:r>
              <a:rPr lang="en-US" dirty="0" err="1" smtClean="0">
                <a:solidFill>
                  <a:srgbClr val="595959"/>
                </a:solidFill>
              </a:rPr>
              <a:t>BigJob</a:t>
            </a:r>
            <a:r>
              <a:rPr lang="en-US" dirty="0" smtClean="0">
                <a:solidFill>
                  <a:srgbClr val="595959"/>
                </a:solidFill>
              </a:rPr>
              <a:t> is launched with sufficient number of cores. The metric used is the time to complete a particular number of exchanges.</a:t>
            </a:r>
            <a:endParaRPr lang="en-US" dirty="0" smtClean="0">
              <a:solidFill>
                <a:srgbClr val="595959"/>
              </a:solidFill>
            </a:endParaRPr>
          </a:p>
          <a:p>
            <a:pPr lvl="0"/>
            <a:r>
              <a:rPr lang="en-US" dirty="0" smtClean="0">
                <a:solidFill>
                  <a:srgbClr val="595959"/>
                </a:solidFill>
              </a:rPr>
              <a:t>The ratio between the number of replicas and the number of exchanges is kept constant, for the purpose of comparison.</a:t>
            </a:r>
            <a:endParaRPr lang="en-US" dirty="0" smtClean="0">
              <a:solidFill>
                <a:srgbClr val="595959"/>
              </a:solidFill>
            </a:endParaRPr>
          </a:p>
          <a:p>
            <a:r>
              <a:rPr lang="en-US" dirty="0" smtClean="0">
                <a:solidFill>
                  <a:srgbClr val="595959"/>
                </a:solidFill>
              </a:rPr>
              <a:t>Each experiment has been repeated at least 10 </a:t>
            </a:r>
            <a:r>
              <a:rPr lang="en-US" dirty="0" smtClean="0">
                <a:solidFill>
                  <a:srgbClr val="595959"/>
                </a:solidFill>
              </a:rPr>
              <a:t>times.</a:t>
            </a:r>
            <a:endParaRPr lang="en-US" dirty="0">
              <a:solidFill>
                <a:srgbClr val="59595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Diagramm 2"/>
          <p:cNvGraphicFramePr/>
          <p:nvPr/>
        </p:nvGraphicFramePr>
        <p:xfrm>
          <a:off x="0" y="982870"/>
          <a:ext cx="9143999" cy="58751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As the ratio between the number of replicas and the number of exchanges is kept constant, ideally, the runtime must be constant too. </a:t>
            </a:r>
          </a:p>
          <a:p>
            <a:r>
              <a:rPr lang="en-US" dirty="0" smtClean="0"/>
              <a:t>But with an increase in the number of replicas, the performance deteriorates.</a:t>
            </a:r>
          </a:p>
          <a:p>
            <a:r>
              <a:rPr lang="en-US" dirty="0" smtClean="0"/>
              <a:t>The Logic behind synchronous and asynchronous RE inevitably influences the implementation and the consequent performance.</a:t>
            </a:r>
          </a:p>
          <a:p>
            <a:r>
              <a:rPr lang="en-US" dirty="0" smtClean="0"/>
              <a:t>In synchronous RE, the overhead of managing a large group of replicas at each exchange step causes the degradation. </a:t>
            </a:r>
          </a:p>
          <a:p>
            <a:r>
              <a:rPr lang="en-US" dirty="0" smtClean="0"/>
              <a:t>Asynchronous RE scales better with a large number of replicas and resources.</a:t>
            </a:r>
          </a:p>
          <a:p>
            <a:r>
              <a:rPr lang="en-US" dirty="0" smtClean="0"/>
              <a:t>And the decentralized asynchronous RE beats the centralized version.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 when running on 2 machines</a:t>
            </a:r>
            <a:endParaRPr lang="en-US" dirty="0"/>
          </a:p>
        </p:txBody>
      </p:sp>
      <p:sp>
        <p:nvSpPr>
          <p:cNvPr id="3" name="Content Placeholder 2"/>
          <p:cNvSpPr>
            <a:spLocks noGrp="1"/>
          </p:cNvSpPr>
          <p:nvPr>
            <p:ph idx="1"/>
          </p:nvPr>
        </p:nvSpPr>
        <p:spPr/>
        <p:txBody>
          <a:bodyPr/>
          <a:lstStyle/>
          <a:p>
            <a:r>
              <a:rPr lang="en-US" dirty="0" smtClean="0"/>
              <a:t>In the next few slides, we will see the results when run the experiments over 2 </a:t>
            </a:r>
            <a:r>
              <a:rPr lang="en-US" dirty="0" smtClean="0"/>
              <a:t>machines.</a:t>
            </a:r>
          </a:p>
          <a:p>
            <a:r>
              <a:rPr lang="en-US" dirty="0" smtClean="0"/>
              <a:t>We used Ranger and </a:t>
            </a:r>
            <a:r>
              <a:rPr lang="en-US" dirty="0" err="1" smtClean="0"/>
              <a:t>Queenbee</a:t>
            </a:r>
            <a:r>
              <a:rPr lang="en-US" dirty="0" smtClean="0"/>
              <a:t> (Teragrid Machines) for this purpose.</a:t>
            </a:r>
          </a:p>
          <a:p>
            <a:r>
              <a:rPr lang="en-US" dirty="0" smtClean="0"/>
              <a:t>Each experiment has been repeated at least 10 times.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Configuration – Two Machines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595959"/>
                </a:solidFill>
              </a:rPr>
              <a:t>We </a:t>
            </a:r>
            <a:r>
              <a:rPr lang="en-US" dirty="0" smtClean="0">
                <a:solidFill>
                  <a:srgbClr val="595959"/>
                </a:solidFill>
              </a:rPr>
              <a:t>configured the traditional and asynchronous RE (both centralized and decentralized) to run a parallel NAMD simulation with 8 replicas sampling a temperature between 300 K and 450 K on </a:t>
            </a:r>
            <a:r>
              <a:rPr lang="en-US" dirty="0" err="1" smtClean="0">
                <a:solidFill>
                  <a:srgbClr val="595959"/>
                </a:solidFill>
              </a:rPr>
              <a:t>QueenBee</a:t>
            </a:r>
            <a:r>
              <a:rPr lang="en-US" dirty="0" smtClean="0">
                <a:solidFill>
                  <a:srgbClr val="595959"/>
                </a:solidFill>
              </a:rPr>
              <a:t> and Ranger.</a:t>
            </a:r>
            <a:r>
              <a:rPr lang="en-US" dirty="0" smtClean="0">
                <a:solidFill>
                  <a:srgbClr val="595959"/>
                </a:solidFill>
              </a:rPr>
              <a:t> </a:t>
            </a:r>
            <a:endParaRPr lang="en-US" dirty="0" smtClean="0">
              <a:solidFill>
                <a:srgbClr val="595959"/>
              </a:solidFill>
            </a:endParaRPr>
          </a:p>
          <a:p>
            <a:r>
              <a:rPr lang="en-US" dirty="0" smtClean="0">
                <a:solidFill>
                  <a:srgbClr val="595959"/>
                </a:solidFill>
              </a:rPr>
              <a:t>Each </a:t>
            </a:r>
            <a:r>
              <a:rPr lang="en-US" dirty="0" smtClean="0">
                <a:solidFill>
                  <a:srgbClr val="595959"/>
                </a:solidFill>
              </a:rPr>
              <a:t>replica uses 16 MPI processes and runs 500 time steps between exchange attempts. In each case a two </a:t>
            </a:r>
            <a:r>
              <a:rPr lang="en-US" dirty="0" err="1" smtClean="0">
                <a:solidFill>
                  <a:srgbClr val="595959"/>
                </a:solidFill>
              </a:rPr>
              <a:t>BigJobs</a:t>
            </a:r>
            <a:r>
              <a:rPr lang="en-US" dirty="0" smtClean="0">
                <a:solidFill>
                  <a:srgbClr val="595959"/>
                </a:solidFill>
              </a:rPr>
              <a:t> are launched with each requesting 64 cores. The metric used is the time to complete a particular number of exchanges</a:t>
            </a:r>
            <a:r>
              <a:rPr lang="en-US" dirty="0" smtClean="0">
                <a:solidFill>
                  <a:srgbClr val="595959"/>
                </a:solidFill>
              </a:rPr>
              <a:t>.</a:t>
            </a:r>
          </a:p>
          <a:p>
            <a:r>
              <a:rPr lang="en-US" dirty="0" smtClean="0">
                <a:solidFill>
                  <a:srgbClr val="595959"/>
                </a:solidFill>
              </a:rPr>
              <a:t>In </a:t>
            </a:r>
            <a:r>
              <a:rPr lang="en-US" dirty="0" smtClean="0">
                <a:solidFill>
                  <a:srgbClr val="595959"/>
                </a:solidFill>
              </a:rPr>
              <a:t>the graph, the distributed runs and local runs are compared</a:t>
            </a:r>
            <a:r>
              <a:rPr lang="en-US" dirty="0" smtClean="0">
                <a:solidFill>
                  <a:srgbClr val="595959"/>
                </a:solidFill>
              </a:rPr>
              <a:t>.</a:t>
            </a:r>
          </a:p>
          <a:p>
            <a:r>
              <a:rPr lang="en-US" dirty="0" smtClean="0">
                <a:solidFill>
                  <a:srgbClr val="595959"/>
                </a:solidFill>
              </a:rPr>
              <a:t>In </a:t>
            </a:r>
            <a:r>
              <a:rPr lang="en-US" dirty="0" smtClean="0">
                <a:solidFill>
                  <a:srgbClr val="595959"/>
                </a:solidFill>
              </a:rPr>
              <a:t>the distributed runs, the run time starts when any one job on a machine becomes active. The job on the second machine may or may not become </a:t>
            </a:r>
            <a:r>
              <a:rPr lang="en-US" dirty="0" smtClean="0">
                <a:solidFill>
                  <a:srgbClr val="595959"/>
                </a:solidFill>
              </a:rPr>
              <a:t>active</a:t>
            </a:r>
            <a:r>
              <a:rPr lang="en-US" dirty="0" smtClean="0">
                <a:solidFill>
                  <a:srgbClr val="595959"/>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Replica-Exchange Simulations</a:t>
            </a:r>
            <a:endParaRPr lang="en-US" dirty="0"/>
          </a:p>
        </p:txBody>
      </p:sp>
      <p:sp>
        <p:nvSpPr>
          <p:cNvPr id="3" name="Content Placeholder 2"/>
          <p:cNvSpPr>
            <a:spLocks noGrp="1"/>
          </p:cNvSpPr>
          <p:nvPr>
            <p:ph idx="1"/>
          </p:nvPr>
        </p:nvSpPr>
        <p:spPr>
          <a:xfrm>
            <a:off x="457200" y="1817641"/>
            <a:ext cx="5288841" cy="4525963"/>
          </a:xfrm>
        </p:spPr>
        <p:txBody>
          <a:bodyPr>
            <a:normAutofit/>
          </a:bodyPr>
          <a:lstStyle/>
          <a:p>
            <a:r>
              <a:rPr lang="en-US" dirty="0" smtClean="0"/>
              <a:t>Replica-Exchange (RE) methods:</a:t>
            </a:r>
          </a:p>
          <a:p>
            <a:pPr lvl="1"/>
            <a:r>
              <a:rPr lang="en-US" dirty="0" smtClean="0"/>
              <a:t>represent a class of algorithms that involve a large number of loosely coupled ensembles. </a:t>
            </a:r>
          </a:p>
          <a:p>
            <a:r>
              <a:rPr lang="en-US" dirty="0" smtClean="0"/>
              <a:t>RE simulations are used to understand a range of physical phenomena.</a:t>
            </a:r>
          </a:p>
        </p:txBody>
      </p:sp>
      <p:pic>
        <p:nvPicPr>
          <p:cNvPr id="4" name="Picture 3" descr="repex-1.png"/>
          <p:cNvPicPr>
            <a:picLocks noChangeAspect="1"/>
          </p:cNvPicPr>
          <p:nvPr/>
        </p:nvPicPr>
        <p:blipFill>
          <a:blip r:embed="rId3"/>
          <a:stretch>
            <a:fillRect/>
          </a:stretch>
        </p:blipFill>
        <p:spPr>
          <a:xfrm>
            <a:off x="5746041" y="1987826"/>
            <a:ext cx="2940759" cy="413833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Chart 4"/>
          <p:cNvGraphicFramePr/>
          <p:nvPr/>
        </p:nvGraphicFramePr>
        <p:xfrm>
          <a:off x="-58394" y="938696"/>
          <a:ext cx="9328303" cy="58791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 More resources, faster time to completion</a:t>
            </a:r>
            <a:endParaRPr lang="en-US" dirty="0"/>
          </a:p>
        </p:txBody>
      </p:sp>
      <p:sp>
        <p:nvSpPr>
          <p:cNvPr id="3" name="Content Placeholder 2"/>
          <p:cNvSpPr>
            <a:spLocks noGrp="1"/>
          </p:cNvSpPr>
          <p:nvPr>
            <p:ph idx="1"/>
          </p:nvPr>
        </p:nvSpPr>
        <p:spPr/>
        <p:txBody>
          <a:bodyPr>
            <a:normAutofit/>
          </a:bodyPr>
          <a:lstStyle/>
          <a:p>
            <a:r>
              <a:rPr lang="en-US" dirty="0" smtClean="0"/>
              <a:t>From the graph, it can be seen that the distributed runs take longer than the local run. There are two reasons:</a:t>
            </a:r>
          </a:p>
          <a:p>
            <a:pPr lvl="1"/>
            <a:r>
              <a:rPr lang="en-US" dirty="0" smtClean="0"/>
              <a:t>The co-ordination and communication across two machines takes longer</a:t>
            </a:r>
          </a:p>
          <a:p>
            <a:pPr lvl="1"/>
            <a:r>
              <a:rPr lang="en-US" dirty="0" smtClean="0"/>
              <a:t>The waiting time of the second machine.</a:t>
            </a:r>
          </a:p>
          <a:p>
            <a:r>
              <a:rPr lang="en-US" dirty="0" smtClean="0"/>
              <a:t>The runtime is calculated as the time it takes to complete the required number of exchanges once a job request on one of the machines becomes active.</a:t>
            </a:r>
          </a:p>
          <a:p>
            <a:r>
              <a:rPr lang="en-US" dirty="0" smtClean="0"/>
              <a:t>Comparing 1B and 2 in the graph, we can see that, more often than not, it is beneficial to request more cores for more machines and use more replicas to make more exchanges.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 Asynchronous RE scales better with distributed resources</a:t>
            </a:r>
            <a:endParaRPr lang="en-US" dirty="0"/>
          </a:p>
        </p:txBody>
      </p:sp>
      <p:sp>
        <p:nvSpPr>
          <p:cNvPr id="3" name="Content Placeholder 2"/>
          <p:cNvSpPr>
            <a:spLocks noGrp="1"/>
          </p:cNvSpPr>
          <p:nvPr>
            <p:ph idx="1"/>
          </p:nvPr>
        </p:nvSpPr>
        <p:spPr/>
        <p:txBody>
          <a:bodyPr>
            <a:normAutofit/>
          </a:bodyPr>
          <a:lstStyle/>
          <a:p>
            <a:r>
              <a:rPr lang="en-US" dirty="0" smtClean="0"/>
              <a:t>In the best case scenario, where both job requests on both machines become available instantaneously, asynchronous-centralized and asynchronous-decentralized equal their respective performances on a single machine.</a:t>
            </a:r>
          </a:p>
          <a:p>
            <a:r>
              <a:rPr lang="en-US" dirty="0" smtClean="0"/>
              <a:t>Even in the best case scenario, the synchronous RE underperforms when compared to its performance on a single machine.  </a:t>
            </a:r>
          </a:p>
          <a:p>
            <a:r>
              <a:rPr lang="en-US" dirty="0" smtClean="0"/>
              <a:t>The reasons are:</a:t>
            </a:r>
          </a:p>
          <a:p>
            <a:pPr lvl="1"/>
            <a:r>
              <a:rPr lang="en-US" dirty="0" smtClean="0"/>
              <a:t>Heterogeneous infrastructure (Ranger and </a:t>
            </a:r>
            <a:r>
              <a:rPr lang="en-US" dirty="0" err="1" smtClean="0"/>
              <a:t>QueenBee</a:t>
            </a:r>
            <a:r>
              <a:rPr lang="en-US" dirty="0" smtClean="0"/>
              <a:t>)</a:t>
            </a:r>
          </a:p>
          <a:p>
            <a:pPr lvl="1"/>
            <a:r>
              <a:rPr lang="en-US" dirty="0" smtClean="0"/>
              <a:t>Coordinating the exchange step across two machines takes longer, hence adding to the overhead at each exchange step</a:t>
            </a:r>
          </a:p>
          <a:p>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Questions/Comments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Developing applications that are able to orchestrate heterogeneous resources across distributed resources is a complex task.</a:t>
            </a:r>
          </a:p>
          <a:p>
            <a:pPr>
              <a:buNone/>
            </a:pPr>
            <a:endParaRPr lang="en-US" dirty="0" smtClean="0"/>
          </a:p>
          <a:p>
            <a:r>
              <a:rPr lang="en-US" dirty="0" smtClean="0"/>
              <a:t>RE simulations involve a large number of loosely coupled ensembles.</a:t>
            </a:r>
          </a:p>
          <a:p>
            <a:pPr>
              <a:buNone/>
            </a:pPr>
            <a:endParaRPr lang="en-US" dirty="0" smtClean="0"/>
          </a:p>
          <a:p>
            <a:r>
              <a:rPr lang="en-US" dirty="0" smtClean="0"/>
              <a:t>The challenge is to break the coupling between the development and the underlying infrastructure, to enable RE to be flexible (across infrastructure), extensible (to new methods of communication and coordination) and scalable.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p:txBody>
          <a:bodyPr/>
          <a:lstStyle/>
          <a:p>
            <a:r>
              <a:rPr lang="en-US" dirty="0" smtClean="0"/>
              <a:t>We implement a flexible, extensible and scalable implementation of an efficient RE algorithm:</a:t>
            </a:r>
          </a:p>
          <a:p>
            <a:pPr lvl="1"/>
            <a:r>
              <a:rPr lang="en-US" dirty="0" smtClean="0"/>
              <a:t>that can utilize a range of infrastructure concurrently</a:t>
            </a:r>
          </a:p>
          <a:p>
            <a:pPr lvl="1"/>
            <a:r>
              <a:rPr lang="en-US" dirty="0" smtClean="0"/>
              <a:t>that supports different coordination mechanisms</a:t>
            </a:r>
          </a:p>
          <a:p>
            <a:pPr lvl="1"/>
            <a:r>
              <a:rPr lang="en-US" dirty="0" smtClean="0"/>
              <a:t>that supports different replica pairing mechanisms (synchronous versus asynchronous) and thereby different variants of the RE algorithm</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RE Algorithms</a:t>
            </a:r>
            <a:endParaRPr lang="en-US" dirty="0"/>
          </a:p>
        </p:txBody>
      </p:sp>
      <p:sp>
        <p:nvSpPr>
          <p:cNvPr id="3" name="Content Placeholder 2"/>
          <p:cNvSpPr>
            <a:spLocks noGrp="1"/>
          </p:cNvSpPr>
          <p:nvPr>
            <p:ph idx="1"/>
          </p:nvPr>
        </p:nvSpPr>
        <p:spPr/>
        <p:txBody>
          <a:bodyPr/>
          <a:lstStyle/>
          <a:p>
            <a:r>
              <a:rPr lang="en-US" dirty="0" smtClean="0"/>
              <a:t>Traditional RE/Synchronous replica-exchange</a:t>
            </a:r>
          </a:p>
          <a:p>
            <a:endParaRPr lang="en-US" dirty="0" smtClean="0"/>
          </a:p>
          <a:p>
            <a:r>
              <a:rPr lang="en-US" dirty="0" smtClean="0"/>
              <a:t>Asynchronous 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(synchronous) RE</a:t>
            </a:r>
            <a:endParaRPr lang="en-US" dirty="0"/>
          </a:p>
        </p:txBody>
      </p:sp>
      <p:sp>
        <p:nvSpPr>
          <p:cNvPr id="3" name="Content Placeholder 2"/>
          <p:cNvSpPr>
            <a:spLocks noGrp="1"/>
          </p:cNvSpPr>
          <p:nvPr>
            <p:ph idx="1"/>
          </p:nvPr>
        </p:nvSpPr>
        <p:spPr/>
        <p:txBody>
          <a:bodyPr>
            <a:normAutofit/>
          </a:bodyPr>
          <a:lstStyle/>
          <a:p>
            <a:r>
              <a:rPr lang="en-US" dirty="0" smtClean="0"/>
              <a:t>For the traditional implementation of RE, depending on the number of replicas (N), the RE manager creates N/2 pairs of replicas.</a:t>
            </a:r>
          </a:p>
          <a:p>
            <a:endParaRPr lang="en-US" dirty="0" smtClean="0"/>
          </a:p>
          <a:p>
            <a:r>
              <a:rPr lang="en-US" dirty="0" smtClean="0"/>
              <a:t>When </a:t>
            </a:r>
            <a:r>
              <a:rPr lang="en-US" i="1" dirty="0" smtClean="0"/>
              <a:t>all</a:t>
            </a:r>
            <a:r>
              <a:rPr lang="en-US" dirty="0" smtClean="0"/>
              <a:t> the replicas reach a pre-determined state, the exchanges are attempted (the exchange step). </a:t>
            </a:r>
          </a:p>
          <a:p>
            <a:endParaRPr lang="en-US" dirty="0" smtClean="0"/>
          </a:p>
          <a:p>
            <a:r>
              <a:rPr lang="en-US" dirty="0" smtClean="0"/>
              <a:t>If an exchange is successful, parameters such as the temperature are swapped and replicas are re-started.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The replicas are paired in ﬁxed groups. Exchanges can only take place between these paired replicas:</a:t>
            </a:r>
          </a:p>
          <a:p>
            <a:pPr lvl="1"/>
            <a:r>
              <a:rPr lang="en-US" dirty="0" smtClean="0"/>
              <a:t>inhibits exchanges between replicas with non-nearest temperatures.</a:t>
            </a:r>
          </a:p>
          <a:p>
            <a:pPr lvl="1"/>
            <a:endParaRPr lang="en-US" dirty="0" smtClean="0"/>
          </a:p>
          <a:p>
            <a:r>
              <a:rPr lang="en-US" dirty="0" smtClean="0"/>
              <a:t>Synchronized exchange steps – inefficient with a heterogeneous infrastructure (different running times for each replica).  </a:t>
            </a:r>
          </a:p>
          <a:p>
            <a:endParaRPr lang="en-US" dirty="0" smtClean="0"/>
          </a:p>
          <a:p>
            <a:r>
              <a:rPr lang="en-US" dirty="0" smtClean="0"/>
              <a:t>Synchronized exchange step means large overhead with large number of replicas.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use an asynchronous RE algorithm to overcome the limitations.</a:t>
            </a:r>
          </a:p>
          <a:p>
            <a:endParaRPr lang="en-US" dirty="0" smtClean="0"/>
          </a:p>
          <a:p>
            <a:r>
              <a:rPr lang="en-US" dirty="0" smtClean="0"/>
              <a:t>In an asynchronous RE, replicas can perform exchanges with any other available replica, whenever possible – instead of  waiting for all the replicas to finish for a synchronized exchange step.</a:t>
            </a:r>
          </a:p>
          <a:p>
            <a:endParaRPr lang="en-US" dirty="0" smtClean="0"/>
          </a:p>
          <a:p>
            <a:r>
              <a:rPr lang="en-US" dirty="0" smtClean="0"/>
              <a:t>This does not limit exchanges to fixed pairs of replicas. Any two replicas can attempt to exchange.</a:t>
            </a:r>
          </a:p>
          <a:p>
            <a:endParaRPr lang="en-US" dirty="0" smtClean="0"/>
          </a:p>
          <a:p>
            <a:r>
              <a:rPr lang="en-US" dirty="0" smtClean="0"/>
              <a:t>We present two different implementations:</a:t>
            </a:r>
          </a:p>
          <a:p>
            <a:pPr lvl="1"/>
            <a:r>
              <a:rPr lang="en-US" dirty="0" smtClean="0"/>
              <a:t>Centralized</a:t>
            </a:r>
          </a:p>
          <a:p>
            <a:pPr lvl="1"/>
            <a:r>
              <a:rPr lang="en-US" dirty="0" smtClean="0"/>
              <a:t>Decentralized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Asynchronous RE - Centralized</a:t>
            </a:r>
            <a:endParaRPr lang="en-US" dirty="0"/>
          </a:p>
        </p:txBody>
      </p:sp>
      <p:sp>
        <p:nvSpPr>
          <p:cNvPr id="3" name="Content Placeholder 2"/>
          <p:cNvSpPr>
            <a:spLocks noGrp="1"/>
          </p:cNvSpPr>
          <p:nvPr>
            <p:ph idx="1"/>
          </p:nvPr>
        </p:nvSpPr>
        <p:spPr>
          <a:xfrm>
            <a:off x="457200" y="2109304"/>
            <a:ext cx="8229600" cy="2046501"/>
          </a:xfrm>
        </p:spPr>
        <p:txBody>
          <a:bodyPr>
            <a:noAutofit/>
          </a:bodyPr>
          <a:lstStyle/>
          <a:p>
            <a:r>
              <a:rPr lang="en-US" sz="2400" dirty="0" smtClean="0"/>
              <a:t>In the centralized implementation of asynchronous RE, a master co-ordinates and manages all the replicas and exchanges.</a:t>
            </a:r>
          </a:p>
          <a:p>
            <a:endParaRPr lang="en-US" sz="2400" dirty="0" smtClean="0"/>
          </a:p>
          <a:p>
            <a:r>
              <a:rPr lang="en-US" sz="2400" dirty="0" smtClean="0"/>
              <a:t>We implement it using SAGA, which gives us the ability to test/implement on large-scale production infrastructure.</a:t>
            </a:r>
          </a:p>
          <a:p>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159</TotalTime>
  <Words>1462</Words>
  <Application>Microsoft Macintosh PowerPoint</Application>
  <PresentationFormat>On-screen Show (4:3)</PresentationFormat>
  <Paragraphs>132</Paragraphs>
  <Slides>23</Slides>
  <Notes>13</Notes>
  <HiddenSlides>0</HiddenSlides>
  <MMClips>0</MMClips>
  <ScaleCrop>false</ScaleCrop>
  <HeadingPairs>
    <vt:vector size="4" baseType="variant">
      <vt:variant>
        <vt:lpstr>Design Template</vt:lpstr>
      </vt:variant>
      <vt:variant>
        <vt:i4>1</vt:i4>
      </vt:variant>
      <vt:variant>
        <vt:lpstr>Slide Titles</vt:lpstr>
      </vt:variant>
      <vt:variant>
        <vt:i4>23</vt:i4>
      </vt:variant>
    </vt:vector>
  </HeadingPairs>
  <TitlesOfParts>
    <vt:vector size="24" baseType="lpstr">
      <vt:lpstr>Perspective</vt:lpstr>
      <vt:lpstr>Efficient Replica-Exchange Simulations on Large-Scale Production Infrastructure</vt:lpstr>
      <vt:lpstr>Replica-Exchange Simulations</vt:lpstr>
      <vt:lpstr>The Problem</vt:lpstr>
      <vt:lpstr>The Solution</vt:lpstr>
      <vt:lpstr>Different RE Algorithms</vt:lpstr>
      <vt:lpstr>Traditional (synchronous) RE</vt:lpstr>
      <vt:lpstr>Limitations</vt:lpstr>
      <vt:lpstr>Asynchronous RE</vt:lpstr>
      <vt:lpstr>Asynchronous RE - Centralized</vt:lpstr>
      <vt:lpstr>Control Flow – Asynchronous RE Centralized</vt:lpstr>
      <vt:lpstr>Advantages and Limitations</vt:lpstr>
      <vt:lpstr>Asynchronous RE – Decentralized</vt:lpstr>
      <vt:lpstr>SAGA BigJob Framework</vt:lpstr>
      <vt:lpstr>Comparison – when running on one machine</vt:lpstr>
      <vt:lpstr>Configuration – One machine (locally)</vt:lpstr>
      <vt:lpstr>Slide 16</vt:lpstr>
      <vt:lpstr>Analysis </vt:lpstr>
      <vt:lpstr>Comparison – when running on 2 machines</vt:lpstr>
      <vt:lpstr>Configuration – Two Machines</vt:lpstr>
      <vt:lpstr>Slide 20</vt:lpstr>
      <vt:lpstr>Analysis – More resources, faster time to completion</vt:lpstr>
      <vt:lpstr>Analysis – Asynchronous RE scales better with distributed resources</vt:lpstr>
      <vt:lpstr>Slide 23</vt:lpstr>
    </vt:vector>
  </TitlesOfParts>
  <Company>Louisiana State Univeristy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SAGA</dc:title>
  <dc:creator>Ole Weidner</dc:creator>
  <cp:lastModifiedBy>athota1</cp:lastModifiedBy>
  <cp:revision>36</cp:revision>
  <dcterms:created xsi:type="dcterms:W3CDTF">2010-09-15T05:26:48Z</dcterms:created>
  <dcterms:modified xsi:type="dcterms:W3CDTF">2010-09-15T05:50:19Z</dcterms:modified>
</cp:coreProperties>
</file>