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273" r:id="rId16"/>
    <p:sldId id="281" r:id="rId17"/>
    <p:sldId id="330" r:id="rId18"/>
    <p:sldId id="274" r:id="rId19"/>
    <p:sldId id="275" r:id="rId20"/>
    <p:sldId id="276" r:id="rId21"/>
    <p:sldId id="277" r:id="rId22"/>
    <p:sldId id="278" r:id="rId23"/>
    <p:sldId id="279" r:id="rId24"/>
    <p:sldId id="295" r:id="rId25"/>
    <p:sldId id="280" r:id="rId26"/>
    <p:sldId id="293" r:id="rId27"/>
    <p:sldId id="329" r:id="rId28"/>
    <p:sldId id="294" r:id="rId29"/>
    <p:sldId id="323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6" r:id="rId38"/>
    <p:sldId id="307" r:id="rId39"/>
    <p:sldId id="305" r:id="rId40"/>
    <p:sldId id="308" r:id="rId41"/>
    <p:sldId id="309" r:id="rId42"/>
    <p:sldId id="311" r:id="rId43"/>
    <p:sldId id="312" r:id="rId44"/>
    <p:sldId id="313" r:id="rId45"/>
    <p:sldId id="314" r:id="rId46"/>
    <p:sldId id="315" r:id="rId47"/>
    <p:sldId id="317" r:id="rId48"/>
    <p:sldId id="319" r:id="rId49"/>
    <p:sldId id="318" r:id="rId50"/>
    <p:sldId id="320" r:id="rId51"/>
    <p:sldId id="343" r:id="rId52"/>
    <p:sldId id="321" r:id="rId53"/>
    <p:sldId id="322" r:id="rId54"/>
    <p:sldId id="344" r:id="rId55"/>
    <p:sldId id="324" r:id="rId56"/>
    <p:sldId id="325" r:id="rId57"/>
    <p:sldId id="326" r:id="rId58"/>
    <p:sldId id="327" r:id="rId59"/>
    <p:sldId id="328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375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91" d="100"/>
          <a:sy n="91" d="100"/>
        </p:scale>
        <p:origin x="-4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three ways how SAGA</a:t>
            </a:r>
            <a:r>
              <a:rPr lang="en-US" baseline="0" dirty="0" smtClean="0"/>
              <a:t> can be used: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start at the bottom with the C++ API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EPILOGUE: WE will now go briefly go through the three different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IT A TRY!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4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</a:t>
            </a:r>
            <a:r>
              <a:rPr lang="en-US" baseline="0" dirty="0" smtClean="0"/>
              <a:t> try it if you want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end up with an “file already exists” error – that can be fixed by changing the DEST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a document called SAGA Tutorial Exercise – it explains the following three examples in detail!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3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a few practical examples, which are somewhat out of scope of this tutorial. They represent three common patterns for distributed applications: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Hello_world</a:t>
            </a:r>
            <a:r>
              <a:rPr lang="en-US" b="1" baseline="0" dirty="0" smtClean="0"/>
              <a:t> </a:t>
            </a:r>
            <a:r>
              <a:rPr lang="en-US" baseline="0" dirty="0" smtClean="0"/>
              <a:t>*uncoupled jobs”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Chaining_jobs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(“workflow”) on job’s input depends on the other’s output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Depending jobs </a:t>
            </a:r>
            <a:r>
              <a:rPr lang="en-US" baseline="0" dirty="0" smtClean="0"/>
              <a:t>– Centrally coordinated jobs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check out http://</a:t>
            </a:r>
            <a:r>
              <a:rPr lang="en-US" baseline="0" dirty="0" err="1" smtClean="0"/>
              <a:t>saga.cct.lsu.edu</a:t>
            </a:r>
            <a:r>
              <a:rPr lang="en-US" baseline="0" dirty="0" smtClean="0"/>
              <a:t>/software/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/documentation/tutorials/loni-training-2010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static.saga.cct.lsu.edu/docs/programming_guide/html/saga-programming-guide.html" TargetMode="External"/><Relationship Id="rId3" Type="http://schemas.openxmlformats.org/officeDocument/2006/relationships/hyperlink" Target="https://svn.cct.lsu.edu/repos/saga-projects/tutorial/general_tutorial" TargetMode="External"/><Relationship Id="rId7" Type="http://schemas.openxmlformats.org/officeDocument/2006/relationships/hyperlink" Target="http://static.saga.cct.lsu.edu/docs/programming_guide/saga_programming_guid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apidoc/cpp/latest/" TargetMode="External"/><Relationship Id="rId5" Type="http://schemas.openxmlformats.org/officeDocument/2006/relationships/hyperlink" Target="http://static.saga.cct.lsu.edu/apidoc/python/latest/" TargetMode="External"/><Relationship Id="rId4" Type="http://schemas.openxmlformats.org/officeDocument/2006/relationships/hyperlink" Target="http://saga.cct.lsu.edu/software/cpp/documentation/tutorials/loni-training-2010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saga.cct.lsu.edu/docs/programming_guide/saga_programming_guide.pdf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/core/trunk/examples/tutoria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software/cpp/documentation/tutorials/loni-training-20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double A[N*N], B[N*N], C[N*N];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A);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grpc_initialize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handle;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mat_mult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grpc_call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exit (1);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grpc_function_handle_destruct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grpc_finalize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5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r>
              <a:rPr lang="en-US" dirty="0" smtClean="0"/>
              <a:t> (Checkpoint &amp; Recovery)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 favor 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allows to manage checkpoints </a:t>
            </a:r>
          </a:p>
          <a:p>
            <a:pPr lvl="1"/>
            <a:r>
              <a:rPr lang="en-US" dirty="0" smtClean="0"/>
              <a:t>defines an architecture, service interfaces, and scope of client API</a:t>
            </a:r>
          </a:p>
          <a:p>
            <a:pPr lvl="1"/>
            <a:r>
              <a:rPr lang="en-US" dirty="0" smtClean="0"/>
              <a:t>SAGA aligned !</a:t>
            </a:r>
          </a:p>
          <a:p>
            <a:r>
              <a:rPr lang="en-US" dirty="0" smtClean="0"/>
              <a:t>not many implementations exist, usage declining</a:t>
            </a:r>
          </a:p>
          <a:p>
            <a:pPr lvl="1"/>
            <a:r>
              <a:rPr lang="en-US" dirty="0" smtClean="0"/>
              <a:t>virtualized hardware makes CPR somewhat superfluous</a:t>
            </a:r>
          </a:p>
        </p:txBody>
      </p:sp>
    </p:spTree>
    <p:extLst>
      <p:ext uri="{BB962C8B-B14F-4D97-AF65-F5344CB8AC3E}">
        <p14:creationId xmlns:p14="http://schemas.microsoft.com/office/powerpoint/2010/main" val="2371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...)</a:t>
            </a:r>
          </a:p>
          <a:p>
            <a:r>
              <a:rPr lang="en-US" dirty="0" smtClean="0"/>
              <a:t>top-down approach</a:t>
            </a:r>
          </a:p>
          <a:p>
            <a:r>
              <a:rPr lang="en-US" dirty="0" smtClean="0"/>
              <a:t>SAGA leans on JSDL for job description</a:t>
            </a:r>
          </a:p>
          <a:p>
            <a:pPr lvl="1"/>
            <a:r>
              <a:rPr lang="en-US" dirty="0" smtClean="0"/>
              <a:t>future revisions of SAGA will support JSDL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992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&lt;Resources ...&gt;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&gt;LINUX&lt;/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&lt;/Resources&gt;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high-level API specs exist in OGF, and are successful </a:t>
            </a:r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</a:p>
          <a:p>
            <a:r>
              <a:rPr lang="en-US" dirty="0" smtClean="0"/>
              <a:t>WSDL as service interface specification cannot replace an application level API (wrong level of abstraction)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focus today on C++ or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API Landscape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96" y="1917787"/>
            <a:ext cx="5726274" cy="4726309"/>
          </a:xfrm>
        </p:spPr>
      </p:pic>
    </p:spTree>
    <p:extLst>
      <p:ext uri="{BB962C8B-B14F-4D97-AF65-F5344CB8AC3E}">
        <p14:creationId xmlns:p14="http://schemas.microsoft.com/office/powerpoint/2010/main" val="9951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SAGA Standardization</a:t>
            </a:r>
          </a:p>
          <a:p>
            <a:r>
              <a:rPr lang="en-US" dirty="0" smtClean="0"/>
              <a:t>API </a:t>
            </a:r>
            <a:r>
              <a:rPr lang="en-US" dirty="0"/>
              <a:t>S</a:t>
            </a:r>
            <a:r>
              <a:rPr lang="en-US" dirty="0" smtClean="0"/>
              <a:t>tructure and Scope</a:t>
            </a:r>
          </a:p>
          <a:p>
            <a:r>
              <a:rPr lang="en-US" dirty="0" smtClean="0"/>
              <a:t>API </a:t>
            </a:r>
            <a:r>
              <a:rPr lang="en-US" dirty="0"/>
              <a:t>W</a:t>
            </a:r>
            <a:r>
              <a:rPr lang="en-US" dirty="0" smtClean="0"/>
              <a:t>alkthrough</a:t>
            </a:r>
          </a:p>
          <a:p>
            <a:r>
              <a:rPr lang="en-US" dirty="0" smtClean="0"/>
              <a:t>SAGA </a:t>
            </a:r>
            <a:r>
              <a:rPr lang="en-US" dirty="0" err="1" smtClean="0"/>
              <a:t>SoftwareComponents</a:t>
            </a:r>
            <a:endParaRPr lang="en-US" dirty="0" smtClean="0"/>
          </a:p>
          <a:p>
            <a:pPr lvl="1"/>
            <a:r>
              <a:rPr lang="en-US" dirty="0" smtClean="0"/>
              <a:t>C++ API bindings</a:t>
            </a:r>
          </a:p>
          <a:p>
            <a:pPr lvl="1"/>
            <a:r>
              <a:rPr lang="en-US" dirty="0" smtClean="0"/>
              <a:t>Python API bindings</a:t>
            </a:r>
          </a:p>
          <a:p>
            <a:pPr lvl="1"/>
            <a:r>
              <a:rPr lang="en-US" dirty="0" smtClean="0"/>
              <a:t>[ Java API bindings ]</a:t>
            </a:r>
          </a:p>
          <a:p>
            <a:pPr lvl="1"/>
            <a:r>
              <a:rPr lang="en-US" dirty="0" smtClean="0"/>
              <a:t>Adaptors (backend connect)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</a:t>
            </a:r>
            <a:r>
              <a:rPr lang="en-US" dirty="0" smtClean="0"/>
              <a:t>Package: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running jobs is </a:t>
            </a:r>
            <a:r>
              <a:rPr lang="en-US" b="1" dirty="0" smtClean="0"/>
              <a:t>use case #1</a:t>
            </a:r>
          </a:p>
          <a:p>
            <a:pPr marL="285750" indent="-285750"/>
            <a:r>
              <a:rPr lang="en-US" dirty="0" smtClean="0"/>
              <a:t>all </a:t>
            </a:r>
            <a:r>
              <a:rPr lang="en-US" dirty="0" err="1" smtClean="0"/>
              <a:t>middlewares</a:t>
            </a:r>
            <a:r>
              <a:rPr lang="en-US" dirty="0" smtClean="0"/>
              <a:t> support it, one way or the other</a:t>
            </a:r>
          </a:p>
          <a:p>
            <a:pPr marL="285750" indent="-285750"/>
            <a:r>
              <a:rPr lang="en-US" dirty="0" smtClean="0"/>
              <a:t>well established patterns exist</a:t>
            </a:r>
          </a:p>
          <a:p>
            <a:pPr marL="628650" lvl="1" indent="-285750"/>
            <a:r>
              <a:rPr lang="en-US" dirty="0" smtClean="0"/>
              <a:t>job description</a:t>
            </a:r>
          </a:p>
          <a:p>
            <a:pPr marL="628650" lvl="1" indent="-285750"/>
            <a:r>
              <a:rPr lang="en-US" dirty="0" smtClean="0"/>
              <a:t>job state</a:t>
            </a:r>
          </a:p>
          <a:p>
            <a:pPr marL="628650" lvl="1" indent="-285750"/>
            <a:r>
              <a:rPr lang="en-US" dirty="0" smtClean="0"/>
              <a:t>submission endpoint</a:t>
            </a:r>
          </a:p>
          <a:p>
            <a:pPr marL="628650" lvl="1" indent="-285750"/>
            <a:r>
              <a:rPr lang="en-US" dirty="0" smtClean="0"/>
              <a:t>...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Teaser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1933330"/>
            <a:ext cx="7966954" cy="483209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#include &lt;saga/saga.hpp&gt;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main ()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assumed to be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APIs: 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diversity of (Grid) middleware implies diversity of APIs</a:t>
            </a:r>
          </a:p>
          <a:p>
            <a:r>
              <a:rPr lang="en-US" dirty="0" smtClean="0"/>
              <a:t>middleware APIs are often a by-product</a:t>
            </a:r>
          </a:p>
          <a:p>
            <a:r>
              <a:rPr lang="en-US" dirty="0" smtClean="0"/>
              <a:t>APIs are difficult to sync with middleware development, and to stay </a:t>
            </a:r>
            <a:r>
              <a:rPr lang="en-US" b="1" dirty="0" smtClean="0"/>
              <a:t>simple</a:t>
            </a:r>
            <a:endParaRPr lang="en-US" dirty="0" smtClean="0"/>
          </a:p>
          <a:p>
            <a:r>
              <a:rPr lang="en-US" dirty="0" smtClean="0"/>
              <a:t>successful APIs generalize programming concepts</a:t>
            </a:r>
          </a:p>
          <a:p>
            <a:pPr lvl="1"/>
            <a:r>
              <a:rPr lang="en-US" dirty="0"/>
              <a:t>MPI, CORBA, COM, RPC, PVM, SSH, … </a:t>
            </a:r>
            <a:endParaRPr lang="en-US" dirty="0" smtClean="0"/>
          </a:p>
          <a:p>
            <a:r>
              <a:rPr lang="en-US" dirty="0"/>
              <a:t>no </a:t>
            </a:r>
            <a:r>
              <a:rPr lang="en-US" dirty="0" smtClean="0"/>
              <a:t>new </a:t>
            </a:r>
            <a:r>
              <a:rPr lang="en-US" dirty="0"/>
              <a:t>API standards for distributed computing</a:t>
            </a:r>
          </a:p>
          <a:p>
            <a:pPr lvl="1"/>
            <a:r>
              <a:rPr lang="en-US" dirty="0" smtClean="0"/>
              <a:t>!</a:t>
            </a:r>
            <a:r>
              <a:rPr lang="en-US" dirty="0"/>
              <a:t>standard:  </a:t>
            </a:r>
            <a:r>
              <a:rPr lang="en-US" dirty="0" smtClean="0"/>
              <a:t>Globus</a:t>
            </a:r>
            <a:r>
              <a:rPr lang="en-US" dirty="0"/>
              <a:t>, </a:t>
            </a:r>
            <a:r>
              <a:rPr lang="en-US" dirty="0" err="1"/>
              <a:t>gLite</a:t>
            </a:r>
            <a:r>
              <a:rPr lang="en-US" dirty="0"/>
              <a:t>, </a:t>
            </a:r>
            <a:r>
              <a:rPr lang="en-US" dirty="0" err="1"/>
              <a:t>Unicore</a:t>
            </a:r>
            <a:r>
              <a:rPr lang="en-US" dirty="0"/>
              <a:t>, Condor, </a:t>
            </a:r>
            <a:r>
              <a:rPr lang="en-US" dirty="0" err="1"/>
              <a:t>iRods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GGF, EGA) standardizes distributed computing infrastructures/MW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gridFTP</a:t>
            </a:r>
            <a:r>
              <a:rPr lang="en-US" dirty="0" smtClean="0"/>
              <a:t>, JSDL, OCCI, …</a:t>
            </a:r>
          </a:p>
          <a:p>
            <a:r>
              <a:rPr lang="en-US" dirty="0" smtClean="0"/>
              <a:t>focuses on interfaces, but also protocols, architectures, APIs</a:t>
            </a:r>
          </a:p>
          <a:p>
            <a:r>
              <a:rPr lang="en-US" dirty="0"/>
              <a:t>d</a:t>
            </a:r>
            <a:r>
              <a:rPr lang="en-US" dirty="0" smtClean="0"/>
              <a:t>riven by academia, but some buy-in / acceptance in industry</a:t>
            </a:r>
          </a:p>
          <a:p>
            <a:r>
              <a:rPr lang="en-US" dirty="0"/>
              <a:t>c</a:t>
            </a:r>
            <a:r>
              <a:rPr lang="en-US" dirty="0" smtClean="0"/>
              <a:t>ooperation with SDOs like SNIA, DMTF, IETF,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10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saga::filesystem::file f;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(saga::context::X509);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s;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(“a");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("b");  // this works – session and context are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// as a rule: don’t worry about object lifetime too much...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saga::context c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saga::filesystem::file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(“a");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("b");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	-&gt; create () ; run () ; wait () ;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	-&gt; create () ; run () 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	-&gt; create () 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	-&gt;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	wait();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run();	wait();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16" y="2068618"/>
            <a:ext cx="7966954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numerous service interfaces</a:t>
            </a:r>
          </a:p>
          <a:p>
            <a:pPr lvl="1"/>
            <a:r>
              <a:rPr lang="en-US" dirty="0" smtClean="0"/>
              <a:t>often WS-based, but also REST, others</a:t>
            </a:r>
          </a:p>
          <a:p>
            <a:r>
              <a:rPr lang="en-US" dirty="0" smtClean="0"/>
              <a:t>some 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[ Job Submission and Description Language (JSDL) ] </a:t>
            </a:r>
          </a:p>
        </p:txBody>
      </p:sp>
    </p:spTree>
    <p:extLst>
      <p:ext uri="{BB962C8B-B14F-4D97-AF65-F5344CB8AC3E}">
        <p14:creationId xmlns:p14="http://schemas.microsoft.com/office/powerpoint/2010/main" val="2668736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</a:t>
            </a:r>
            <a:r>
              <a:rPr lang="en-US" dirty="0" smtClean="0"/>
              <a:t>Bulk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(jd_1));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jd_2));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jd_3));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...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jd_n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3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also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24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56" y="2068618"/>
            <a:ext cx="7966954" cy="4197711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4800" b="1" dirty="0" smtClean="0"/>
              <a:t>Questions?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589363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06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17534" y="2068618"/>
            <a:ext cx="7947873" cy="4360757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1700" dirty="0">
                <a:hlinkClick r:id="rId3"/>
              </a:rPr>
              <a:t>https://</a:t>
            </a:r>
            <a:r>
              <a:rPr lang="en-US" sz="1700" dirty="0">
                <a:hlinkClick r:id="rId3"/>
              </a:rPr>
              <a:t>svn.cct.lsu.edu/repos/saga-projects/tutorial/general_tutorial</a:t>
            </a:r>
            <a:endParaRPr lang="en-US" sz="1700" dirty="0"/>
          </a:p>
          <a:p>
            <a:pPr lvl="1"/>
            <a:r>
              <a:rPr lang="en-US" sz="1700" dirty="0">
                <a:hlinkClick r:id="rId4"/>
              </a:rPr>
              <a:t>http://saga.cct.lsu.edu/software/cpp/documentation/tutorials/loni-training-2010</a:t>
            </a:r>
            <a:endParaRPr lang="en-US" sz="1700" dirty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07880"/>
            <a:r>
              <a:rPr lang="en-US" dirty="0" smtClean="0"/>
              <a:t>Programmers manual</a:t>
            </a:r>
          </a:p>
          <a:p>
            <a:pPr marL="678632" lvl="1" indent="-335968"/>
            <a:r>
              <a:rPr lang="en-US" dirty="0">
                <a:solidFill>
                  <a:srgbClr val="B70000"/>
                </a:solidFill>
                <a:hlinkClick r:id="rId7"/>
              </a:rPr>
              <a:t>http://static.saga.cct.lsu.edu/docs/programming_guide/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saga_programming_guide.pdf</a:t>
            </a:r>
            <a:endParaRPr lang="en-US" dirty="0" smtClean="0">
              <a:solidFill>
                <a:srgbClr val="B70000"/>
              </a:solidFill>
            </a:endParaRPr>
          </a:p>
          <a:p>
            <a:pPr marL="335749" indent="-335968"/>
            <a:r>
              <a:rPr lang="en-US" dirty="0" smtClean="0">
                <a:solidFill>
                  <a:srgbClr val="B70000"/>
                </a:solidFill>
              </a:rPr>
              <a:t>Example Code:</a:t>
            </a:r>
          </a:p>
          <a:p>
            <a:pPr marL="678632" lvl="1" indent="-335968"/>
            <a:r>
              <a:rPr lang="en-US" dirty="0" smtClean="0">
                <a:solidFill>
                  <a:srgbClr val="B70000"/>
                </a:solidFill>
              </a:rPr>
              <a:t>https://</a:t>
            </a:r>
            <a:r>
              <a:rPr lang="en-US" dirty="0" err="1" smtClean="0">
                <a:solidFill>
                  <a:srgbClr val="B70000"/>
                </a:solidFill>
              </a:rPr>
              <a:t>svn.cct.lsu.edu</a:t>
            </a:r>
            <a:r>
              <a:rPr lang="en-US" dirty="0" smtClean="0">
                <a:solidFill>
                  <a:srgbClr val="B70000"/>
                </a:solidFill>
              </a:rPr>
              <a:t>/repos/saga/core/trunk/examples/</a:t>
            </a:r>
          </a:p>
          <a:p>
            <a:pPr marL="342664" lvl="1" indent="0">
              <a:buNone/>
            </a:pPr>
            <a:endParaRPr lang="en-US" dirty="0" smtClean="0"/>
          </a:p>
          <a:p>
            <a:pPr marL="482186" lvl="1"/>
            <a:endParaRPr lang="en-US" dirty="0" smtClean="0">
              <a:solidFill>
                <a:srgbClr val="B70000"/>
              </a:solidFill>
              <a:hlinkClick r:id="rId8"/>
            </a:endParaRPr>
          </a:p>
          <a:p>
            <a:pPr marL="482186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07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tutorial, we have set up a demo machine.</a:t>
            </a:r>
          </a:p>
          <a:p>
            <a:pPr lvl="1"/>
            <a:r>
              <a:rPr lang="en-US" dirty="0" smtClean="0"/>
              <a:t>Accounts: {text01,…,test20}@</a:t>
            </a:r>
            <a:r>
              <a:rPr lang="en-US" dirty="0" err="1" smtClean="0"/>
              <a:t>faust.cct.lsu.edu</a:t>
            </a:r>
            <a:endParaRPr lang="en-US" dirty="0" smtClean="0"/>
          </a:p>
          <a:p>
            <a:pPr lvl="1"/>
            <a:r>
              <a:rPr lang="en-US" dirty="0" smtClean="0"/>
              <a:t>Passwords: </a:t>
            </a:r>
            <a:r>
              <a:rPr lang="en-US" b="1" dirty="0" smtClean="0"/>
              <a:t>test1234</a:t>
            </a:r>
          </a:p>
          <a:p>
            <a:r>
              <a:rPr lang="en-US" dirty="0" smtClean="0"/>
              <a:t>Feel free to log-in an look around. SAGA is installed in</a:t>
            </a:r>
            <a:br>
              <a:rPr lang="en-US" dirty="0" smtClean="0"/>
            </a:br>
            <a:r>
              <a:rPr lang="en-US" dirty="0" smtClean="0"/>
              <a:t>/opt/saga-1.5.3-pre/ (core, python, default adaptors)</a:t>
            </a:r>
          </a:p>
          <a:p>
            <a:r>
              <a:rPr lang="en-US" dirty="0" smtClean="0"/>
              <a:t>You can try to reproduce the examples if you want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69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085187" y="2150544"/>
            <a:ext cx="7019236" cy="3964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Use SAGA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393226"/>
              </p:ext>
            </p:extLst>
          </p:nvPr>
        </p:nvGraphicFramePr>
        <p:xfrm>
          <a:off x="589635" y="2303859"/>
          <a:ext cx="7983140" cy="383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42"/>
                <a:gridCol w="2160501"/>
                <a:gridCol w="2196703"/>
                <a:gridCol w="2107131"/>
                <a:gridCol w="357463"/>
              </a:tblGrid>
              <a:tr h="59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Local 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Globus</a:t>
                      </a:r>
                    </a:p>
                    <a:p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SSH</a:t>
                      </a:r>
                      <a:br>
                        <a:rPr lang="en-US" sz="1300" dirty="0" smtClean="0"/>
                      </a:br>
                      <a:r>
                        <a:rPr lang="en-US" sz="1300" dirty="0" smtClean="0"/>
                        <a:t>Adaptors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…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</a:tr>
              <a:tr h="70723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localhost</a:t>
                      </a:r>
                      <a:r>
                        <a:rPr lang="en-US" sz="1400" dirty="0" smtClean="0"/>
                        <a:t>/...</a:t>
                      </a:r>
                    </a:p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gram://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/...</a:t>
                      </a:r>
                    </a:p>
                    <a:p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ssh</a:t>
                      </a:r>
                      <a:r>
                        <a:rPr lang="en-US" sz="1400" dirty="0" smtClean="0"/>
                        <a:t>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any://</a:t>
                      </a:r>
                      <a:r>
                        <a:rPr lang="en-US" sz="1400" dirty="0" err="1" smtClean="0"/>
                        <a:t>remotehost</a:t>
                      </a:r>
                      <a:r>
                        <a:rPr lang="en-US" sz="1400" dirty="0" smtClean="0"/>
                        <a:t>/…</a:t>
                      </a:r>
                    </a:p>
                    <a:p>
                      <a:endParaRPr lang="en-US" sz="14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</a:tr>
              <a:tr h="278606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Shell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1400" dirty="0" smtClean="0"/>
                        <a:t>	saga-file</a:t>
                      </a:r>
                      <a:r>
                        <a:rPr lang="en-US" sz="1400" baseline="0" dirty="0" smtClean="0"/>
                        <a:t> copy </a:t>
                      </a:r>
                      <a:r>
                        <a:rPr lang="en-US" sz="1400" baseline="0" dirty="0" err="1" smtClean="0"/>
                        <a:t>src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dest</a:t>
                      </a:r>
                      <a:endParaRPr lang="en-US" sz="1400" dirty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278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	saga-job run </a:t>
                      </a:r>
                      <a:r>
                        <a:rPr lang="en-US" sz="1400" dirty="0" err="1" smtClean="0"/>
                        <a:t>rm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cmd</a:t>
                      </a:r>
                      <a:endParaRPr lang="en-US" sz="1400" dirty="0" smtClean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Python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import </a:t>
                      </a:r>
                      <a:r>
                        <a:rPr lang="en-US" sz="1400" dirty="0" err="1" smtClean="0"/>
                        <a:t>saga.filesystem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dirty="0" err="1" smtClean="0"/>
                        <a:t>dir.copy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dest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import </a:t>
                      </a:r>
                      <a:r>
                        <a:rPr lang="en-US" sz="1400" dirty="0" err="1" smtClean="0"/>
                        <a:t>saga.job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dirty="0" err="1" smtClean="0"/>
                        <a:t>js.run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C++</a:t>
                      </a:r>
                      <a:endParaRPr lang="en-US" sz="1400" b="1" dirty="0"/>
                    </a:p>
                  </a:txBody>
                  <a:tcPr marL="64294" marR="64294" marT="32147" marB="32147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using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saga::</a:t>
                      </a:r>
                      <a:r>
                        <a:rPr lang="en-US" sz="1400" dirty="0" err="1" smtClean="0"/>
                        <a:t>filesystem</a:t>
                      </a:r>
                      <a:r>
                        <a:rPr lang="en-US" sz="1400" smtClean="0"/>
                        <a:t>::directory;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dirty="0" err="1" smtClean="0"/>
                        <a:t>dir.copy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dest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  <a:tr h="492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1400" dirty="0" smtClean="0"/>
                        <a:t>	</a:t>
                      </a:r>
                      <a:r>
                        <a:rPr lang="en-US" sz="1400" dirty="0" err="1" smtClean="0"/>
                        <a:t>job.run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);</a:t>
                      </a:r>
                    </a:p>
                  </a:txBody>
                  <a:tcPr marL="64294" marR="64294" marT="32147" marB="32147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300" dirty="0"/>
                    </a:p>
                  </a:txBody>
                  <a:tcPr marL="64294" marR="64294" marT="32147" marB="32147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640682" lvl="1" indent="-335968">
              <a:tabLst>
                <a:tab pos="2571659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/</a:t>
            </a:r>
            <a:endParaRPr lang="en-US" dirty="0"/>
          </a:p>
          <a:p>
            <a:pPr marL="640682" lvl="1" indent="-335968">
              <a:tabLst>
                <a:tab pos="2571659" algn="l"/>
              </a:tabLst>
            </a:pPr>
            <a:r>
              <a:rPr lang="en-US" dirty="0" smtClean="0"/>
              <a:t>saga-job 	$SAGA_ROOT/tools/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40682" lvl="1" indent="-335968">
              <a:tabLst>
                <a:tab pos="2571659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40682" lvl="1" indent="-335968">
              <a:tabLst>
                <a:tab pos="2571659" algn="l"/>
              </a:tabLst>
            </a:pPr>
            <a:r>
              <a:rPr lang="en-US" dirty="0" smtClean="0"/>
              <a:t>saga-shell	$SAGA_ROOT/tools/shell/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2010 (oops) </a:t>
            </a:r>
          </a:p>
          <a:p>
            <a:pPr lvl="1"/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63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20" y="2068619"/>
            <a:ext cx="8117682" cy="1681850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2500" dirty="0"/>
              <a:t>Supported protocols</a:t>
            </a:r>
          </a:p>
          <a:p>
            <a:pPr lvl="1" fontAlgn="ctr"/>
            <a:r>
              <a:rPr lang="de-DE" sz="2200" dirty="0"/>
              <a:t>Depends on SAGA adaptors</a:t>
            </a:r>
          </a:p>
          <a:p>
            <a:pPr lvl="1" fontAlgn="ctr"/>
            <a:r>
              <a:rPr lang="de-DE" sz="2200" dirty="0"/>
              <a:t>Also available: Globus GridFTP, Curl (subset), KFS, Amazon EC2, Opencloud (Sector/Sphere), Hadoop (HDFS)</a:t>
            </a:r>
          </a:p>
          <a:p>
            <a:pPr fontAlgn="t"/>
            <a:r>
              <a:rPr lang="de-DE" sz="2500" dirty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55376"/>
              </p:ext>
            </p:extLst>
          </p:nvPr>
        </p:nvGraphicFramePr>
        <p:xfrm>
          <a:off x="714100" y="3876583"/>
          <a:ext cx="7715250" cy="22288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8078"/>
                <a:gridCol w="59471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copy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 from&gt;  &lt;url to&gt;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move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 from&gt;  &lt;url to&gt;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remove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cat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list_dir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&lt;url&gt;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4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50" y="2089547"/>
            <a:ext cx="8229600" cy="1660921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2500" dirty="0"/>
              <a:t>Supported protocols</a:t>
            </a:r>
          </a:p>
          <a:p>
            <a:pPr lvl="1" fontAlgn="ctr"/>
            <a:r>
              <a:rPr lang="de-DE" sz="2200" dirty="0"/>
              <a:t>Depends on SAGA adaptors</a:t>
            </a:r>
          </a:p>
          <a:p>
            <a:pPr lvl="1" fontAlgn="ctr"/>
            <a:r>
              <a:rPr lang="de-DE" sz="2200" dirty="0"/>
              <a:t>Also available: Globus Gram, Condor, OMII-GridSAM, LSF, Amazon EC2, Opencloud (Sector/Sphere)</a:t>
            </a:r>
          </a:p>
          <a:p>
            <a:pPr fontAlgn="t"/>
            <a:r>
              <a:rPr lang="de-DE" sz="2500" dirty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39792"/>
              </p:ext>
            </p:extLst>
          </p:nvPr>
        </p:nvGraphicFramePr>
        <p:xfrm>
          <a:off x="693494" y="3857625"/>
          <a:ext cx="7715250" cy="26003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8078"/>
                <a:gridCol w="5947172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run 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smtClean="0"/>
                        <a:t>&lt;rm url&gt; &lt;command&gt; &lt;arguments&gt;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submit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&lt;command&gt; &lt;arguments&gt;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state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suspend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resume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cancel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&lt;rm url&gt; &lt;jobid&gt;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73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2500" dirty="0"/>
              <a:t>What is it?</a:t>
            </a:r>
          </a:p>
          <a:p>
            <a:pPr lvl="1" fontAlgn="ctr"/>
            <a:r>
              <a:rPr lang="de-DE" sz="2200" dirty="0"/>
              <a:t>Central data store with </a:t>
            </a:r>
          </a:p>
          <a:p>
            <a:pPr lvl="2" fontAlgn="ctr"/>
            <a:r>
              <a:rPr lang="de-DE" sz="1900" dirty="0"/>
              <a:t>Hierachical keys</a:t>
            </a:r>
          </a:p>
          <a:p>
            <a:pPr lvl="2" fontAlgn="ctr"/>
            <a:r>
              <a:rPr lang="de-DE" sz="1900" dirty="0"/>
              <a:t>Attributes</a:t>
            </a:r>
          </a:p>
          <a:p>
            <a:pPr lvl="1" fontAlgn="ctr"/>
            <a:r>
              <a:rPr lang="de-DE" sz="2200" dirty="0"/>
              <a:t>Filesystem like structure</a:t>
            </a:r>
          </a:p>
          <a:p>
            <a:pPr fontAlgn="ctr"/>
            <a:r>
              <a:rPr lang="de-DE" sz="2500" dirty="0"/>
              <a:t>Supported protocols</a:t>
            </a:r>
          </a:p>
          <a:p>
            <a:pPr lvl="1" fontAlgn="ctr"/>
            <a:r>
              <a:rPr lang="de-DE" sz="2200" dirty="0"/>
              <a:t>Depends on SAGA adaptors</a:t>
            </a:r>
          </a:p>
          <a:p>
            <a:pPr lvl="1" fontAlgn="ctr"/>
            <a:r>
              <a:rPr lang="de-DE" sz="2200" dirty="0"/>
              <a:t>Local adaptor:</a:t>
            </a:r>
          </a:p>
          <a:p>
            <a:pPr lvl="2" fontAlgn="ctr"/>
            <a:r>
              <a:rPr lang="de-DE" sz="1900" dirty="0"/>
              <a:t>Local backend: SQLite3</a:t>
            </a:r>
          </a:p>
          <a:p>
            <a:pPr lvl="2" fontAlgn="ctr"/>
            <a:r>
              <a:rPr lang="de-DE" sz="1900" dirty="0"/>
              <a:t>Remote backend: PostgreSQL</a:t>
            </a:r>
          </a:p>
          <a:p>
            <a:pPr lvl="1" fontAlgn="ctr"/>
            <a:r>
              <a:rPr lang="de-DE" sz="2200" dirty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1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2500" dirty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74823"/>
              </p:ext>
            </p:extLst>
          </p:nvPr>
        </p:nvGraphicFramePr>
        <p:xfrm>
          <a:off x="607218" y="2113451"/>
          <a:ext cx="7811416" cy="37652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71751"/>
                <a:gridCol w="523966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Arguments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list_directory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&lt;advert-url&gt; &lt;pattern&gt;</a:t>
                      </a:r>
                    </a:p>
                  </a:txBody>
                  <a:tcPr marL="64294" marR="64294" marT="32147" marB="32147"/>
                </a:tc>
              </a:tr>
              <a:tr h="578644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add_directory</a:t>
                      </a:r>
                    </a:p>
                    <a:p>
                      <a:r>
                        <a:rPr lang="de-DE" sz="1700" dirty="0" smtClean="0"/>
                        <a:t>remove_directory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578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remove_entry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store_string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retrieve_string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list_attributes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set_attribute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remove_attribute</a:t>
                      </a:r>
                      <a:endParaRPr lang="en-US" sz="17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5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48703"/>
              </p:ext>
            </p:extLst>
          </p:nvPr>
        </p:nvGraphicFramePr>
        <p:xfrm>
          <a:off x="714375" y="2089547"/>
          <a:ext cx="7715250" cy="24398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2484"/>
                <a:gridCol w="498276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Type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Commands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File system navigation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pwd, ls, mv, cp, cd, mkdir, rmdir, touch,</a:t>
                      </a:r>
                      <a:r>
                        <a:rPr lang="de-DE" sz="1700" baseline="0" dirty="0" smtClean="0"/>
                        <a:t> cat</a:t>
                      </a:r>
                      <a:endParaRPr lang="de-DE" sz="1700" dirty="0" smtClean="0"/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Job</a:t>
                      </a:r>
                      <a:r>
                        <a:rPr lang="en-US" sz="1700" baseline="0" dirty="0" smtClean="0"/>
                        <a:t> package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578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replica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environment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 marL="64294" marR="64294" marT="32147" marB="32147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permissions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urier"/>
              </a:rPr>
              <a:t>i</a:t>
            </a:r>
            <a:r>
              <a:rPr lang="en-US" sz="1700" dirty="0">
                <a:latin typeface="Courier"/>
              </a:rPr>
              <a:t>mport saga</a:t>
            </a:r>
            <a:br>
              <a:rPr lang="en-US" sz="1700" dirty="0">
                <a:latin typeface="Courier"/>
              </a:rPr>
            </a:br>
            <a:r>
              <a:rPr lang="en-US" sz="1700" dirty="0" err="1">
                <a:latin typeface="Courier"/>
              </a:rPr>
              <a:t>src</a:t>
            </a:r>
            <a:r>
              <a:rPr lang="en-US" sz="1700" dirty="0">
                <a:latin typeface="Courier"/>
              </a:rPr>
              <a:t> = </a:t>
            </a:r>
            <a:r>
              <a:rPr lang="en-US" sz="1700" dirty="0" err="1">
                <a:latin typeface="Courier"/>
              </a:rPr>
              <a:t>saga.url</a:t>
            </a:r>
            <a:r>
              <a:rPr lang="en-US" sz="1700" dirty="0">
                <a:latin typeface="Courier"/>
              </a:rPr>
              <a:t>("file</a:t>
            </a:r>
            <a:r>
              <a:rPr lang="en-US" sz="1700" dirty="0">
                <a:latin typeface="Courier"/>
              </a:rPr>
              <a:t>://</a:t>
            </a:r>
            <a:r>
              <a:rPr lang="en-US" sz="1700" dirty="0" err="1">
                <a:latin typeface="Courier"/>
              </a:rPr>
              <a:t>localhost</a:t>
            </a:r>
            <a:r>
              <a:rPr lang="en-US" sz="1700" dirty="0">
                <a:latin typeface="Courier"/>
              </a:rPr>
              <a:t>/</a:t>
            </a:r>
            <a:r>
              <a:rPr lang="en-US" sz="1700" dirty="0" err="1">
                <a:latin typeface="Courier"/>
              </a:rPr>
              <a:t>etc</a:t>
            </a:r>
            <a:r>
              <a:rPr lang="en-US" sz="1700" dirty="0">
                <a:latin typeface="Courier"/>
              </a:rPr>
              <a:t>/</a:t>
            </a:r>
            <a:r>
              <a:rPr lang="en-US" sz="1700" dirty="0" err="1">
                <a:latin typeface="Courier"/>
              </a:rPr>
              <a:t>passwd</a:t>
            </a:r>
            <a:r>
              <a:rPr lang="en-US" sz="1700" dirty="0">
                <a:latin typeface="Courier"/>
              </a:rPr>
              <a:t>")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 err="1">
                <a:latin typeface="Courier"/>
              </a:rPr>
              <a:t>dst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= </a:t>
            </a:r>
            <a:r>
              <a:rPr lang="en-US" sz="1700" dirty="0" err="1">
                <a:latin typeface="Courier"/>
              </a:rPr>
              <a:t>saga.url</a:t>
            </a:r>
            <a:r>
              <a:rPr lang="en-US" sz="1700" dirty="0">
                <a:latin typeface="Courier"/>
              </a:rPr>
              <a:t>("file</a:t>
            </a:r>
            <a:r>
              <a:rPr lang="en-US" sz="1700" dirty="0">
                <a:latin typeface="Courier"/>
              </a:rPr>
              <a:t>://</a:t>
            </a:r>
            <a:r>
              <a:rPr lang="en-US" sz="1700" dirty="0" err="1">
                <a:latin typeface="Courier"/>
              </a:rPr>
              <a:t>localhost</a:t>
            </a:r>
            <a:r>
              <a:rPr lang="en-US" sz="1700" dirty="0">
                <a:latin typeface="Courier"/>
              </a:rPr>
              <a:t>/</a:t>
            </a:r>
            <a:r>
              <a:rPr lang="en-US" sz="1700" dirty="0" err="1">
                <a:latin typeface="Courier"/>
              </a:rPr>
              <a:t>tmp</a:t>
            </a:r>
            <a:r>
              <a:rPr lang="en-US" sz="1700" dirty="0">
                <a:latin typeface="Courier"/>
              </a:rPr>
              <a:t>/</a:t>
            </a:r>
            <a:r>
              <a:rPr lang="en-US" sz="1700" dirty="0" err="1">
                <a:latin typeface="Courier"/>
              </a:rPr>
              <a:t>passwd</a:t>
            </a:r>
            <a:r>
              <a:rPr lang="en-US" sz="1700" dirty="0">
                <a:latin typeface="Courier"/>
              </a:rPr>
              <a:t>-copy")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f = </a:t>
            </a:r>
            <a:r>
              <a:rPr lang="en-US" sz="1700" dirty="0" err="1">
                <a:latin typeface="Courier"/>
              </a:rPr>
              <a:t>saga.filesystem.file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err="1">
                <a:latin typeface="Courier"/>
              </a:rPr>
              <a:t>src</a:t>
            </a:r>
            <a:r>
              <a:rPr lang="en-US" sz="1700" dirty="0">
                <a:latin typeface="Courier"/>
              </a:rPr>
              <a:t>, </a:t>
            </a:r>
            <a:r>
              <a:rPr lang="en-US" sz="1700" dirty="0" err="1">
                <a:latin typeface="Courier"/>
              </a:rPr>
              <a:t>saga.filesystem.Read</a:t>
            </a:r>
            <a:r>
              <a:rPr lang="en-US" sz="1700" dirty="0">
                <a:latin typeface="Courier"/>
              </a:rPr>
              <a:t>)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 err="1">
                <a:latin typeface="Courier"/>
              </a:rPr>
              <a:t>f.copy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err="1">
                <a:latin typeface="Courier"/>
              </a:rPr>
              <a:t>dst</a:t>
            </a:r>
            <a:r>
              <a:rPr lang="en-US" sz="1700" dirty="0"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2254666" algn="l"/>
              </a:tabLst>
            </a:pPr>
            <a:r>
              <a:rPr lang="en-US" sz="1700" dirty="0">
                <a:latin typeface="Courier"/>
              </a:rPr>
              <a:t>import saga</a:t>
            </a:r>
            <a:br>
              <a:rPr lang="en-US" sz="1700" dirty="0">
                <a:latin typeface="Courier"/>
              </a:rPr>
            </a:br>
            <a:r>
              <a:rPr lang="en-US" sz="1700" dirty="0" err="1">
                <a:latin typeface="Courier"/>
              </a:rPr>
              <a:t>src</a:t>
            </a:r>
            <a:r>
              <a:rPr lang="en-US" sz="1700" dirty="0">
                <a:latin typeface="Courier"/>
              </a:rPr>
              <a:t> = </a:t>
            </a:r>
            <a:r>
              <a:rPr lang="en-US" sz="1700" dirty="0" err="1">
                <a:latin typeface="Courier"/>
              </a:rPr>
              <a:t>saga.url</a:t>
            </a:r>
            <a:r>
              <a:rPr lang="en-US" sz="1700" dirty="0">
                <a:latin typeface="Courier"/>
              </a:rPr>
              <a:t>("file</a:t>
            </a:r>
            <a:r>
              <a:rPr lang="en-US" sz="1700" dirty="0">
                <a:latin typeface="Courier"/>
              </a:rPr>
              <a:t>://</a:t>
            </a:r>
            <a:r>
              <a:rPr lang="en-US" sz="1700" dirty="0" err="1">
                <a:latin typeface="Courier"/>
              </a:rPr>
              <a:t>localhost</a:t>
            </a:r>
            <a:r>
              <a:rPr lang="en-US" sz="1700" dirty="0">
                <a:latin typeface="Courier"/>
              </a:rPr>
              <a:t>/</a:t>
            </a:r>
            <a:r>
              <a:rPr lang="en-US" sz="1700" dirty="0">
                <a:latin typeface="Courier"/>
              </a:rPr>
              <a:t>opt</a:t>
            </a:r>
            <a:r>
              <a:rPr lang="en-US" sz="1700" dirty="0">
                <a:latin typeface="Courier"/>
              </a:rPr>
              <a:t>/"</a:t>
            </a:r>
            <a:r>
              <a:rPr lang="en-US" sz="1700" dirty="0">
                <a:latin typeface="Courier"/>
              </a:rPr>
              <a:t>)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d</a:t>
            </a:r>
            <a:r>
              <a:rPr lang="en-US" sz="1700" dirty="0">
                <a:latin typeface="Courier"/>
              </a:rPr>
              <a:t> = </a:t>
            </a:r>
            <a:r>
              <a:rPr lang="en-US" sz="1700" dirty="0" err="1">
                <a:latin typeface="Courier"/>
              </a:rPr>
              <a:t>saga.filesystem.directory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err="1">
                <a:latin typeface="Courier"/>
              </a:rPr>
              <a:t>src</a:t>
            </a:r>
            <a:r>
              <a:rPr lang="en-US" sz="1700" dirty="0">
                <a:latin typeface="Courier"/>
              </a:rPr>
              <a:t>)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names</a:t>
            </a:r>
            <a:r>
              <a:rPr lang="en-US" sz="1700" dirty="0">
                <a:latin typeface="Courier"/>
              </a:rPr>
              <a:t> = </a:t>
            </a:r>
            <a:r>
              <a:rPr lang="en-US" sz="1700" dirty="0" err="1">
                <a:latin typeface="Courier"/>
              </a:rPr>
              <a:t>d</a:t>
            </a:r>
            <a:r>
              <a:rPr lang="en-US" sz="1700" dirty="0" err="1">
                <a:latin typeface="Courier"/>
              </a:rPr>
              <a:t>.list</a:t>
            </a:r>
            <a:r>
              <a:rPr lang="en-US" sz="1700" dirty="0">
                <a:latin typeface="Courier"/>
              </a:rPr>
              <a:t>('*')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for name in names: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    ns = </a:t>
            </a:r>
            <a:r>
              <a:rPr lang="en-US" sz="1700" dirty="0" err="1">
                <a:latin typeface="Courier"/>
              </a:rPr>
              <a:t>saga.name_space.entry</a:t>
            </a:r>
            <a:r>
              <a:rPr lang="en-US" sz="1700" dirty="0">
                <a:latin typeface="Courier"/>
              </a:rPr>
              <a:t>(name)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    if </a:t>
            </a:r>
            <a:r>
              <a:rPr lang="en-US" sz="1700" dirty="0" err="1">
                <a:latin typeface="Courier"/>
              </a:rPr>
              <a:t>ns.is_dir</a:t>
            </a:r>
            <a:r>
              <a:rPr lang="en-US" sz="1700" dirty="0">
                <a:latin typeface="Courier"/>
              </a:rPr>
              <a:t>():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   print 'd ',  name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    </a:t>
            </a:r>
            <a:r>
              <a:rPr lang="en-US" sz="1700" dirty="0" err="1">
                <a:latin typeface="Courier"/>
              </a:rPr>
              <a:t>elif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 err="1">
                <a:latin typeface="Courier"/>
              </a:rPr>
              <a:t>ns.is_link</a:t>
            </a:r>
            <a:r>
              <a:rPr lang="en-US" sz="1700" dirty="0">
                <a:latin typeface="Courier"/>
              </a:rPr>
              <a:t>(): print '-&gt;', </a:t>
            </a:r>
            <a:r>
              <a:rPr lang="en-US" sz="1700" dirty="0" err="1">
                <a:latin typeface="Courier"/>
              </a:rPr>
              <a:t>ns.read_link</a:t>
            </a:r>
            <a:r>
              <a:rPr lang="en-US" sz="1700" dirty="0">
                <a:latin typeface="Courier"/>
              </a:rPr>
              <a:t>()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    else: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             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1700" dirty="0">
                <a:latin typeface="Courier"/>
              </a:rPr>
              <a:t>i</a:t>
            </a:r>
            <a:r>
              <a:rPr lang="en-US" sz="1700" dirty="0">
                <a:latin typeface="Courier"/>
              </a:rPr>
              <a:t>mport saga</a:t>
            </a:r>
          </a:p>
          <a:p>
            <a:pPr marL="0" indent="0">
              <a:buNone/>
            </a:pPr>
            <a:r>
              <a:rPr lang="en-US" sz="1700" dirty="0" err="1">
                <a:latin typeface="Courier"/>
              </a:rPr>
              <a:t>js_url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= </a:t>
            </a:r>
            <a:r>
              <a:rPr lang="en-US" sz="1700" dirty="0" err="1">
                <a:latin typeface="Courier"/>
              </a:rPr>
              <a:t>saga.url</a:t>
            </a:r>
            <a:r>
              <a:rPr lang="en-US" sz="1700" dirty="0">
                <a:latin typeface="Courier"/>
              </a:rPr>
              <a:t>("fork://</a:t>
            </a:r>
            <a:r>
              <a:rPr lang="en-US" sz="1700" dirty="0" err="1">
                <a:latin typeface="Courier"/>
              </a:rPr>
              <a:t>localhost</a:t>
            </a:r>
            <a:r>
              <a:rPr lang="en-US" sz="1700" dirty="0">
                <a:latin typeface="Courier"/>
              </a:rPr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>
                <a:latin typeface="Courier"/>
              </a:rPr>
              <a:t>job_service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= </a:t>
            </a:r>
            <a:r>
              <a:rPr lang="en-US" sz="1700" dirty="0" err="1">
                <a:latin typeface="Courier"/>
              </a:rPr>
              <a:t>saga.job.service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err="1">
                <a:latin typeface="Courier"/>
              </a:rPr>
              <a:t>js_url</a:t>
            </a:r>
            <a:r>
              <a:rPr lang="en-US" sz="1700" dirty="0">
                <a:latin typeface="Courier"/>
              </a:rPr>
              <a:t>)</a:t>
            </a:r>
            <a:endParaRPr lang="en-US" sz="17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>
                <a:latin typeface="Courier"/>
              </a:rPr>
              <a:t>job_desc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= </a:t>
            </a:r>
            <a:r>
              <a:rPr lang="en-US" sz="1700" dirty="0" err="1">
                <a:latin typeface="Courier"/>
              </a:rPr>
              <a:t>saga.job.description</a:t>
            </a:r>
            <a:r>
              <a:rPr lang="en-US" sz="1700" dirty="0">
                <a:latin typeface="Courier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>
                <a:latin typeface="Courier"/>
              </a:rPr>
              <a:t>job_desc.executable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= "/</a:t>
            </a:r>
            <a:r>
              <a:rPr lang="en-US" sz="1700" dirty="0">
                <a:latin typeface="Courier"/>
              </a:rPr>
              <a:t>bin</a:t>
            </a:r>
            <a:r>
              <a:rPr lang="en-US" sz="1700" dirty="0">
                <a:latin typeface="Courier"/>
              </a:rPr>
              <a:t>/touch"</a:t>
            </a:r>
            <a:endParaRPr lang="en-US" sz="170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>
                <a:latin typeface="Courier"/>
              </a:rPr>
              <a:t>job_desc.arguments</a:t>
            </a:r>
            <a:r>
              <a:rPr lang="en-US" sz="1700" dirty="0">
                <a:latin typeface="Courier"/>
              </a:rPr>
              <a:t> = ["-a"</a:t>
            </a:r>
            <a:r>
              <a:rPr lang="en-US" sz="1700" dirty="0">
                <a:latin typeface="Courier"/>
              </a:rPr>
              <a:t>, "</a:t>
            </a:r>
            <a:r>
              <a:rPr lang="en-US" sz="1700" dirty="0" err="1">
                <a:latin typeface="Courier"/>
              </a:rPr>
              <a:t>touche</a:t>
            </a:r>
            <a:r>
              <a:rPr lang="en-US" sz="1700" dirty="0">
                <a:latin typeface="Courier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>
                <a:latin typeface="Courier"/>
              </a:rPr>
              <a:t>my_job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>
                <a:latin typeface="Courier"/>
              </a:rPr>
              <a:t>= </a:t>
            </a:r>
            <a:r>
              <a:rPr lang="en-US" sz="1700" dirty="0" err="1">
                <a:latin typeface="Courier"/>
              </a:rPr>
              <a:t>job_service.create_job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err="1">
                <a:latin typeface="Courier"/>
              </a:rPr>
              <a:t>job_desc</a:t>
            </a:r>
            <a:r>
              <a:rPr lang="en-US" sz="1700" dirty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>
                <a:latin typeface="Courier"/>
              </a:rPr>
              <a:t>my_job.run</a:t>
            </a:r>
            <a:r>
              <a:rPr lang="en-US" sz="1700" dirty="0">
                <a:latin typeface="Courier"/>
              </a:rPr>
              <a:t>()</a:t>
            </a:r>
            <a:endParaRPr lang="en-US" sz="1700" dirty="0"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321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8269341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sz="1700" dirty="0">
                <a:latin typeface="Courier"/>
              </a:rPr>
              <a:t># host/process A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import saga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import time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name = </a:t>
            </a:r>
            <a:r>
              <a:rPr lang="en-US" sz="1700" dirty="0" err="1">
                <a:latin typeface="Courier"/>
              </a:rPr>
              <a:t>saga.url</a:t>
            </a:r>
            <a:r>
              <a:rPr lang="en-US" sz="1700" dirty="0">
                <a:latin typeface="Courier"/>
              </a:rPr>
              <a:t>("advert://</a:t>
            </a:r>
            <a:r>
              <a:rPr lang="en-US" sz="1700" dirty="0" err="1">
                <a:latin typeface="Courier"/>
              </a:rPr>
              <a:t>localhost</a:t>
            </a:r>
            <a:r>
              <a:rPr lang="en-US" sz="1700" dirty="0">
                <a:latin typeface="Courier"/>
              </a:rPr>
              <a:t>/</a:t>
            </a:r>
            <a:r>
              <a:rPr lang="en-US" sz="1700" b="1" dirty="0" err="1">
                <a:latin typeface="Courier"/>
              </a:rPr>
              <a:t>myentry</a:t>
            </a:r>
            <a:r>
              <a:rPr lang="en-US" sz="1700" dirty="0">
                <a:latin typeface="Courier"/>
              </a:rPr>
              <a:t>")</a:t>
            </a:r>
            <a:br>
              <a:rPr lang="en-US" sz="1700" dirty="0">
                <a:latin typeface="Courier"/>
              </a:rPr>
            </a:br>
            <a:r>
              <a:rPr lang="en-US" sz="1300" dirty="0">
                <a:latin typeface="Courier"/>
              </a:rPr>
              <a:t>e = </a:t>
            </a:r>
            <a:r>
              <a:rPr lang="en-US" sz="1300" dirty="0" err="1">
                <a:latin typeface="Courier"/>
              </a:rPr>
              <a:t>saga.advert.entry</a:t>
            </a:r>
            <a:r>
              <a:rPr lang="en-US" sz="1300" dirty="0">
                <a:latin typeface="Courier"/>
              </a:rPr>
              <a:t>(name, </a:t>
            </a:r>
            <a:r>
              <a:rPr lang="en-US" sz="1300" dirty="0" err="1">
                <a:latin typeface="Courier"/>
              </a:rPr>
              <a:t>saga.advert.ReadWrite|saga.advert.Create</a:t>
            </a:r>
            <a:r>
              <a:rPr lang="en-US" sz="1300" dirty="0">
                <a:latin typeface="Courier"/>
              </a:rPr>
              <a:t>)</a:t>
            </a:r>
            <a:r>
              <a:rPr lang="en-US" sz="1300" dirty="0">
                <a:latin typeface="Courier"/>
              </a:rPr>
              <a:t/>
            </a:r>
            <a:br>
              <a:rPr lang="en-US" sz="1300" dirty="0">
                <a:latin typeface="Courier"/>
              </a:rPr>
            </a:br>
            <a:r>
              <a:rPr lang="en-US" sz="1200" dirty="0" err="1">
                <a:latin typeface="Courier"/>
              </a:rPr>
              <a:t>e.set_attribute</a:t>
            </a:r>
            <a:r>
              <a:rPr lang="en-US" sz="1200" dirty="0">
                <a:latin typeface="Courier"/>
              </a:rPr>
              <a:t>("started", </a:t>
            </a:r>
            <a:r>
              <a:rPr lang="en-US" sz="1200" dirty="0" err="1">
                <a:latin typeface="Courier"/>
              </a:rPr>
              <a:t>time.strftime</a:t>
            </a:r>
            <a:r>
              <a:rPr lang="en-US" sz="1200" dirty="0">
                <a:latin typeface="Courier"/>
              </a:rPr>
              <a:t>("%a, %d %b %Y %H:%M:%S +0000", </a:t>
            </a:r>
            <a:r>
              <a:rPr lang="en-US" sz="1200" dirty="0" err="1">
                <a:latin typeface="Courier"/>
              </a:rPr>
              <a:t>time.gmtime</a:t>
            </a:r>
            <a:r>
              <a:rPr lang="en-US" sz="1200" dirty="0">
                <a:latin typeface="Courier"/>
              </a:rPr>
              <a:t>(</a:t>
            </a:r>
            <a:r>
              <a:rPr lang="en-US" sz="1200" dirty="0">
                <a:latin typeface="Courier"/>
              </a:rPr>
              <a:t>))</a:t>
            </a:r>
            <a:endParaRPr lang="en-US" sz="1300" dirty="0">
              <a:latin typeface="Courier"/>
            </a:endParaRPr>
          </a:p>
          <a:p>
            <a:pPr marL="0" indent="0">
              <a:buNone/>
            </a:pPr>
            <a:r>
              <a:rPr lang="en-US" sz="1700" dirty="0">
                <a:latin typeface="Courier"/>
              </a:rPr>
              <a:t># host/process B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import saga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name = </a:t>
            </a:r>
            <a:r>
              <a:rPr lang="en-US" sz="1700" dirty="0" err="1">
                <a:latin typeface="Courier"/>
              </a:rPr>
              <a:t>saga.url</a:t>
            </a:r>
            <a:r>
              <a:rPr lang="en-US" sz="1700" dirty="0">
                <a:latin typeface="Courier"/>
              </a:rPr>
              <a:t>("advert://</a:t>
            </a:r>
            <a:r>
              <a:rPr lang="en-US" sz="1700" dirty="0" err="1">
                <a:latin typeface="Courier"/>
              </a:rPr>
              <a:t>localhost</a:t>
            </a:r>
            <a:r>
              <a:rPr lang="en-US" sz="1700" dirty="0">
                <a:latin typeface="Courier"/>
              </a:rPr>
              <a:t>/</a:t>
            </a:r>
            <a:r>
              <a:rPr lang="en-US" sz="1700" b="1" dirty="0" err="1">
                <a:latin typeface="Courier"/>
              </a:rPr>
              <a:t>myentry</a:t>
            </a:r>
            <a:r>
              <a:rPr lang="en-US" sz="1700" dirty="0">
                <a:latin typeface="Courier"/>
              </a:rPr>
              <a:t>")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e = </a:t>
            </a:r>
            <a:r>
              <a:rPr lang="en-US" sz="1700" dirty="0" err="1">
                <a:latin typeface="Courier"/>
              </a:rPr>
              <a:t>saga.advert.entry</a:t>
            </a:r>
            <a:r>
              <a:rPr lang="en-US" sz="1700" dirty="0">
                <a:latin typeface="Courier"/>
              </a:rPr>
              <a:t>(name)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print "</a:t>
            </a:r>
            <a:r>
              <a:rPr lang="en-US" sz="1700" dirty="0">
                <a:latin typeface="Courier"/>
              </a:rPr>
              <a:t>started: " + </a:t>
            </a:r>
            <a:r>
              <a:rPr lang="en-US" sz="1700" dirty="0" err="1">
                <a:latin typeface="Courier"/>
              </a:rPr>
              <a:t>e.get_attribute</a:t>
            </a:r>
            <a:r>
              <a:rPr lang="en-US" sz="1700" dirty="0">
                <a:latin typeface="Courier"/>
              </a:rPr>
              <a:t>("</a:t>
            </a:r>
            <a:r>
              <a:rPr lang="en-US" sz="1700" dirty="0">
                <a:latin typeface="Courier"/>
              </a:rPr>
              <a:t>started</a:t>
            </a:r>
            <a:r>
              <a:rPr lang="en-US" sz="1700" dirty="0">
                <a:latin typeface="Courier"/>
              </a:rPr>
              <a:t>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6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165812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drmaa_job_template_t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!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failed\n");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1;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drmaa_errno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failed: %s\n", diagnosis);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sleep (1);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445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8126466" cy="4197711"/>
          </a:xfrm>
        </p:spPr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sz="1700" dirty="0">
                <a:latin typeface="Courier"/>
              </a:rPr>
              <a:t>saga::</a:t>
            </a:r>
            <a:r>
              <a:rPr lang="en-US" sz="1700" dirty="0" err="1">
                <a:latin typeface="Courier"/>
              </a:rPr>
              <a:t>url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 err="1">
                <a:latin typeface="Courier"/>
              </a:rPr>
              <a:t>src</a:t>
            </a:r>
            <a:r>
              <a:rPr lang="en-US" sz="1700" dirty="0">
                <a:latin typeface="Courier"/>
              </a:rPr>
              <a:t> (' … ');</a:t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saga::</a:t>
            </a:r>
            <a:r>
              <a:rPr lang="en-US" sz="1700" dirty="0" err="1">
                <a:latin typeface="Courier"/>
              </a:rPr>
              <a:t>url</a:t>
            </a:r>
            <a:r>
              <a:rPr lang="en-US" sz="1700" dirty="0">
                <a:latin typeface="Courier"/>
              </a:rPr>
              <a:t> </a:t>
            </a:r>
            <a:r>
              <a:rPr lang="en-US" sz="1700" dirty="0" err="1">
                <a:latin typeface="Courier"/>
              </a:rPr>
              <a:t>dst</a:t>
            </a:r>
            <a:r>
              <a:rPr lang="en-US" sz="1700" dirty="0">
                <a:latin typeface="Courier"/>
              </a:rPr>
              <a:t> (' </a:t>
            </a:r>
            <a:r>
              <a:rPr lang="en-US" sz="1700" dirty="0">
                <a:latin typeface="Courier"/>
              </a:rPr>
              <a:t>… </a:t>
            </a:r>
            <a:r>
              <a:rPr lang="en-US" sz="1700" dirty="0">
                <a:latin typeface="Courier"/>
              </a:rPr>
              <a:t>');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>
                <a:latin typeface="Courier"/>
              </a:rPr>
              <a:t>saga::</a:t>
            </a:r>
            <a:r>
              <a:rPr lang="en-US" sz="1700" dirty="0" err="1">
                <a:latin typeface="Courier"/>
              </a:rPr>
              <a:t>filesystem</a:t>
            </a:r>
            <a:r>
              <a:rPr lang="en-US" sz="1700" dirty="0">
                <a:latin typeface="Courier"/>
              </a:rPr>
              <a:t>::file f(</a:t>
            </a:r>
            <a:r>
              <a:rPr lang="en-US" sz="1700" dirty="0" err="1">
                <a:latin typeface="Courier"/>
              </a:rPr>
              <a:t>src</a:t>
            </a:r>
            <a:r>
              <a:rPr lang="en-US" sz="1700" dirty="0">
                <a:latin typeface="Courier"/>
              </a:rPr>
              <a:t>, saga::</a:t>
            </a:r>
            <a:r>
              <a:rPr lang="en-US" sz="1700" dirty="0" err="1">
                <a:latin typeface="Courier"/>
              </a:rPr>
              <a:t>filesystem</a:t>
            </a:r>
            <a:r>
              <a:rPr lang="en-US" sz="1700" dirty="0">
                <a:latin typeface="Courier"/>
              </a:rPr>
              <a:t>::</a:t>
            </a:r>
            <a:r>
              <a:rPr lang="en-US" sz="1700" dirty="0" err="1">
                <a:latin typeface="Courier"/>
              </a:rPr>
              <a:t>ReadWrite</a:t>
            </a:r>
            <a:r>
              <a:rPr lang="en-US" sz="1700" dirty="0">
                <a:latin typeface="Courier"/>
              </a:rPr>
              <a:t>);</a:t>
            </a:r>
            <a:r>
              <a:rPr lang="en-US" sz="1700" dirty="0">
                <a:latin typeface="Courier"/>
              </a:rPr>
              <a:t/>
            </a:r>
            <a:br>
              <a:rPr lang="en-US" sz="1700" dirty="0">
                <a:latin typeface="Courier"/>
              </a:rPr>
            </a:br>
            <a:r>
              <a:rPr lang="en-US" sz="1700" dirty="0" err="1">
                <a:latin typeface="Courier"/>
              </a:rPr>
              <a:t>f.copy</a:t>
            </a:r>
            <a:r>
              <a:rPr lang="en-US" sz="1700" dirty="0">
                <a:latin typeface="Courier"/>
              </a:rPr>
              <a:t>(</a:t>
            </a:r>
            <a:r>
              <a:rPr lang="en-US" sz="1700" dirty="0" err="1">
                <a:latin typeface="Courier"/>
              </a:rPr>
              <a:t>dst</a:t>
            </a:r>
            <a:r>
              <a:rPr lang="en-US" sz="1700" dirty="0">
                <a:latin typeface="Courier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642915" algn="l"/>
                <a:tab pos="2897581" algn="l"/>
              </a:tabLst>
            </a:pPr>
            <a:r>
              <a:rPr lang="en-US" sz="1400" dirty="0">
                <a:latin typeface="Courier"/>
                <a:cs typeface="Courier"/>
              </a:rPr>
              <a:t>s</a:t>
            </a:r>
            <a:r>
              <a:rPr lang="en-US" sz="1400" dirty="0">
                <a:latin typeface="Courier"/>
                <a:cs typeface="Courier"/>
              </a:rPr>
              <a:t>aga::</a:t>
            </a:r>
            <a:r>
              <a:rPr lang="en-US" sz="1400" dirty="0" err="1">
                <a:latin typeface="Courier"/>
                <a:cs typeface="Courier"/>
              </a:rPr>
              <a:t>url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 (' … ');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saga::</a:t>
            </a:r>
            <a:r>
              <a:rPr lang="en-US" sz="1400" dirty="0" err="1">
                <a:latin typeface="Courier"/>
                <a:cs typeface="Courier"/>
              </a:rPr>
              <a:t>filesystem</a:t>
            </a:r>
            <a:r>
              <a:rPr lang="en-US" sz="1400" dirty="0">
                <a:latin typeface="Courier"/>
                <a:cs typeface="Courier"/>
              </a:rPr>
              <a:t>::directory d (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);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::vector&lt;</a:t>
            </a: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::string&gt; names = </a:t>
            </a:r>
            <a:r>
              <a:rPr lang="en-US" sz="1400" dirty="0" err="1">
                <a:latin typeface="Courier"/>
                <a:cs typeface="Courier"/>
              </a:rPr>
              <a:t>d</a:t>
            </a:r>
            <a:r>
              <a:rPr lang="en-US" sz="1400" dirty="0" err="1">
                <a:latin typeface="Courier"/>
                <a:cs typeface="Courier"/>
              </a:rPr>
              <a:t>.list</a:t>
            </a:r>
            <a:r>
              <a:rPr lang="en-US" sz="1400" dirty="0">
                <a:latin typeface="Courier"/>
                <a:cs typeface="Courier"/>
              </a:rPr>
              <a:t>('*');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for (auto it = </a:t>
            </a:r>
            <a:r>
              <a:rPr lang="en-US" sz="1400" dirty="0" err="1">
                <a:latin typeface="Courier"/>
                <a:cs typeface="Courier"/>
              </a:rPr>
              <a:t>names.begin</a:t>
            </a:r>
            <a:r>
              <a:rPr lang="en-US" sz="1400" dirty="0">
                <a:latin typeface="Courier"/>
                <a:cs typeface="Courier"/>
              </a:rPr>
              <a:t>(); it != </a:t>
            </a:r>
            <a:r>
              <a:rPr lang="en-US" sz="1400" dirty="0" err="1">
                <a:latin typeface="Courier"/>
                <a:cs typeface="Courier"/>
              </a:rPr>
              <a:t>names.end</a:t>
            </a:r>
            <a:r>
              <a:rPr lang="en-US" sz="1400" dirty="0">
                <a:latin typeface="Courier"/>
                <a:cs typeface="Courier"/>
              </a:rPr>
              <a:t>(); ++it) {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saga::</a:t>
            </a:r>
            <a:r>
              <a:rPr lang="en-US" sz="1400" dirty="0" err="1">
                <a:latin typeface="Courier"/>
                <a:cs typeface="Courier"/>
              </a:rPr>
              <a:t>name_space</a:t>
            </a:r>
            <a:r>
              <a:rPr lang="en-US" sz="1400" dirty="0">
                <a:latin typeface="Courier"/>
                <a:cs typeface="Courier"/>
              </a:rPr>
              <a:t>::entry ns (*it);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if (</a:t>
            </a:r>
            <a:r>
              <a:rPr lang="en-US" sz="1400" dirty="0" err="1">
                <a:latin typeface="Courier"/>
                <a:cs typeface="Courier"/>
              </a:rPr>
              <a:t>ns.is_dir</a:t>
            </a:r>
            <a:r>
              <a:rPr lang="en-US" sz="1400" dirty="0">
                <a:latin typeface="Courier"/>
                <a:cs typeface="Courier"/>
              </a:rPr>
              <a:t>())		</a:t>
            </a:r>
            <a:r>
              <a:rPr lang="en-US" sz="1400" dirty="0" err="1">
                <a:latin typeface="Courier"/>
                <a:cs typeface="Courier"/>
              </a:rPr>
              <a:t>cout</a:t>
            </a:r>
            <a:r>
              <a:rPr lang="en-US" sz="1400" dirty="0">
                <a:latin typeface="Courier"/>
                <a:cs typeface="Courier"/>
              </a:rPr>
              <a:t> &lt;&lt; 'd ' &lt;&lt;  *it &lt;&lt; </a:t>
            </a:r>
            <a:r>
              <a:rPr lang="en-US" sz="1400" dirty="0">
                <a:latin typeface="Courier"/>
                <a:cs typeface="Courier"/>
              </a:rPr>
              <a:t>'\n'; 	</a:t>
            </a:r>
            <a:r>
              <a:rPr lang="en-US" sz="1400" dirty="0">
                <a:latin typeface="Courier"/>
                <a:cs typeface="Courier"/>
              </a:rPr>
              <a:t>else if (</a:t>
            </a:r>
            <a:r>
              <a:rPr lang="en-US" sz="1400" dirty="0" err="1">
                <a:latin typeface="Courier"/>
                <a:cs typeface="Courier"/>
              </a:rPr>
              <a:t>ns.is_link</a:t>
            </a:r>
            <a:r>
              <a:rPr lang="en-US" sz="1400" dirty="0">
                <a:latin typeface="Courier"/>
                <a:cs typeface="Courier"/>
              </a:rPr>
              <a:t>())	</a:t>
            </a:r>
            <a:r>
              <a:rPr lang="en-US" sz="1400" dirty="0" err="1">
                <a:latin typeface="Courier"/>
                <a:cs typeface="Courier"/>
              </a:rPr>
              <a:t>cout</a:t>
            </a:r>
            <a:r>
              <a:rPr lang="en-US" sz="1400" dirty="0">
                <a:latin typeface="Courier"/>
                <a:cs typeface="Courier"/>
              </a:rPr>
              <a:t> &lt;&lt; '-&gt;' &lt;&lt; </a:t>
            </a:r>
            <a:r>
              <a:rPr lang="en-US" sz="1400" dirty="0" err="1">
                <a:latin typeface="Courier"/>
                <a:cs typeface="Courier"/>
              </a:rPr>
              <a:t>ns.read_link</a:t>
            </a:r>
            <a:r>
              <a:rPr lang="en-US" sz="1400" dirty="0">
                <a:latin typeface="Courier"/>
                <a:cs typeface="Courier"/>
              </a:rPr>
              <a:t>() &lt;&lt; '\n';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else:		</a:t>
            </a:r>
            <a:r>
              <a:rPr lang="en-US" sz="1400" dirty="0" err="1">
                <a:latin typeface="Courier"/>
                <a:cs typeface="Courier"/>
              </a:rPr>
              <a:t>cout</a:t>
            </a:r>
            <a:r>
              <a:rPr lang="en-US" sz="1400" dirty="0">
                <a:latin typeface="Courier"/>
                <a:cs typeface="Courier"/>
              </a:rPr>
              <a:t> &lt;&lt; '  ' &lt;&lt; *it &lt;&lt; </a:t>
            </a:r>
            <a:r>
              <a:rPr lang="en-US" sz="1400" dirty="0">
                <a:latin typeface="Courier"/>
                <a:cs typeface="Courier"/>
              </a:rPr>
              <a:t>'\n</a:t>
            </a:r>
            <a:r>
              <a:rPr lang="en-US" sz="1400" dirty="0">
                <a:latin typeface="Courier"/>
                <a:cs typeface="Courier"/>
              </a:rPr>
              <a:t>';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saga::</a:t>
            </a:r>
            <a:r>
              <a:rPr lang="en-US" sz="1400" dirty="0" err="1">
                <a:latin typeface="Courier"/>
                <a:cs typeface="Courier"/>
              </a:rPr>
              <a:t>url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js_url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>
                <a:latin typeface="Courier"/>
                <a:cs typeface="Courier"/>
              </a:rPr>
              <a:t>fork://</a:t>
            </a:r>
            <a:r>
              <a:rPr lang="en-US" sz="1400" dirty="0" err="1">
                <a:latin typeface="Courier"/>
                <a:cs typeface="Courier"/>
              </a:rPr>
              <a:t>localhost</a:t>
            </a:r>
            <a:r>
              <a:rPr lang="en-US" sz="1400" dirty="0">
                <a:latin typeface="Courier"/>
                <a:cs typeface="Courier"/>
              </a:rPr>
              <a:t>/");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s</a:t>
            </a:r>
            <a:r>
              <a:rPr lang="en-US" sz="1400" dirty="0">
                <a:latin typeface="Courier"/>
                <a:cs typeface="Courier"/>
              </a:rPr>
              <a:t>aga::job::service 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js_url</a:t>
            </a:r>
            <a:r>
              <a:rPr lang="en-US" sz="1400" dirty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saga::job::description </a:t>
            </a:r>
            <a:r>
              <a:rPr lang="en-US" sz="1400" dirty="0" err="1">
                <a:latin typeface="Courier"/>
                <a:cs typeface="Courier"/>
              </a:rPr>
              <a:t>jd</a:t>
            </a:r>
            <a:r>
              <a:rPr lang="en-US" sz="1400" dirty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"/>
                <a:cs typeface="Courier"/>
              </a:rPr>
              <a:t>js.set_attribute</a:t>
            </a:r>
            <a:r>
              <a:rPr lang="en-US" sz="1400" dirty="0">
                <a:latin typeface="Courier"/>
                <a:cs typeface="Courier"/>
              </a:rPr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::vector&lt;</a:t>
            </a: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::string&gt; </a:t>
            </a:r>
            <a:r>
              <a:rPr lang="en-US" sz="1400" dirty="0" err="1">
                <a:latin typeface="Courier"/>
                <a:cs typeface="Courier"/>
              </a:rPr>
              <a:t>args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"/>
                <a:cs typeface="Courier"/>
              </a:rPr>
              <a:t>args.push_back</a:t>
            </a:r>
            <a:r>
              <a:rPr lang="en-US" sz="1400" dirty="0">
                <a:latin typeface="Courier"/>
                <a:cs typeface="Courier"/>
              </a:rPr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"/>
                <a:cs typeface="Courier"/>
              </a:rPr>
              <a:t>args.push_back</a:t>
            </a:r>
            <a:r>
              <a:rPr lang="en-US" sz="1400" dirty="0">
                <a:latin typeface="Courier"/>
                <a:cs typeface="Courier"/>
              </a:rPr>
              <a:t>("...filename…");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"/>
                <a:cs typeface="Courier"/>
              </a:rPr>
              <a:t>js.set_vector_attribute</a:t>
            </a:r>
            <a:r>
              <a:rPr lang="en-US" sz="1400" dirty="0">
                <a:latin typeface="Courier"/>
                <a:cs typeface="Courier"/>
              </a:rPr>
              <a:t>("arguments", </a:t>
            </a:r>
            <a:r>
              <a:rPr lang="en-US" sz="1400" dirty="0" err="1">
                <a:latin typeface="Courier"/>
                <a:cs typeface="Courier"/>
              </a:rPr>
              <a:t>args</a:t>
            </a:r>
            <a:r>
              <a:rPr lang="en-US" sz="1400" dirty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saga::job::job j = </a:t>
            </a:r>
            <a:r>
              <a:rPr lang="en-US" sz="1400" dirty="0" err="1">
                <a:latin typeface="Courier"/>
                <a:cs typeface="Courier"/>
              </a:rPr>
              <a:t>js.create_job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jd</a:t>
            </a:r>
            <a:r>
              <a:rPr lang="en-US" sz="1400" dirty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"/>
                <a:cs typeface="Courier"/>
              </a:rPr>
              <a:t>j</a:t>
            </a:r>
            <a:r>
              <a:rPr lang="en-US" sz="1400" dirty="0" err="1">
                <a:latin typeface="Courier"/>
                <a:cs typeface="Courier"/>
              </a:rPr>
              <a:t>.run</a:t>
            </a:r>
            <a:r>
              <a:rPr lang="en-US" sz="1400" dirty="0">
                <a:latin typeface="Courier"/>
                <a:cs typeface="Courier"/>
              </a:rPr>
              <a:t>();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49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1687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saga</a:t>
            </a:r>
            <a:r>
              <a:rPr lang="en-US" sz="1400" dirty="0">
                <a:latin typeface="Courier"/>
                <a:cs typeface="Courier"/>
              </a:rPr>
              <a:t>::job::service 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saga::job::</a:t>
            </a:r>
            <a:r>
              <a:rPr lang="en-US" sz="1400" dirty="0" err="1">
                <a:latin typeface="Courier"/>
                <a:cs typeface="Courier"/>
              </a:rPr>
              <a:t>ostream</a:t>
            </a:r>
            <a:r>
              <a:rPr lang="en-US" sz="1400" dirty="0">
                <a:latin typeface="Courier"/>
                <a:cs typeface="Courier"/>
              </a:rPr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saga::job</a:t>
            </a:r>
            <a:r>
              <a:rPr lang="en-US" sz="1400" dirty="0">
                <a:latin typeface="Courier"/>
                <a:cs typeface="Courier"/>
              </a:rPr>
              <a:t>::</a:t>
            </a:r>
            <a:r>
              <a:rPr lang="en-US" sz="1400" dirty="0" err="1">
                <a:latin typeface="Courier"/>
                <a:cs typeface="Courier"/>
              </a:rPr>
              <a:t>istream</a:t>
            </a:r>
            <a:r>
              <a:rPr lang="en-US" sz="1400" dirty="0">
                <a:latin typeface="Courier"/>
                <a:cs typeface="Courier"/>
              </a:rPr>
              <a:t> out, err;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saga::job::job j = </a:t>
            </a:r>
            <a:r>
              <a:rPr lang="en-US" sz="1400" dirty="0" err="1">
                <a:latin typeface="Courier"/>
                <a:cs typeface="Courier"/>
              </a:rPr>
              <a:t>js.run_job</a:t>
            </a:r>
            <a:r>
              <a:rPr lang="en-US" sz="1400" dirty="0">
                <a:latin typeface="Courier"/>
                <a:cs typeface="Courier"/>
              </a:rPr>
              <a:t>(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	"/bin/echo -n HELLO </a:t>
            </a:r>
            <a:r>
              <a:rPr lang="en-US" sz="1400" dirty="0">
                <a:latin typeface="Courier"/>
                <a:cs typeface="Courier"/>
              </a:rPr>
              <a:t>SAGA", </a:t>
            </a:r>
            <a:r>
              <a:rPr lang="en-US" sz="1400" dirty="0">
                <a:latin typeface="Courier"/>
                <a:cs typeface="Courier"/>
              </a:rPr>
              <a:t>"fork://</a:t>
            </a:r>
            <a:r>
              <a:rPr lang="en-US" sz="1400" dirty="0" err="1">
                <a:latin typeface="Courier"/>
                <a:cs typeface="Courier"/>
              </a:rPr>
              <a:t>localhost</a:t>
            </a:r>
            <a:r>
              <a:rPr lang="en-US" sz="1400" dirty="0">
                <a:latin typeface="Courier"/>
                <a:cs typeface="Courier"/>
              </a:rPr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"/>
                <a:cs typeface="Courier"/>
              </a:rPr>
              <a:t>s</a:t>
            </a:r>
            <a:r>
              <a:rPr lang="en-US" sz="1400" dirty="0" err="1">
                <a:latin typeface="Courier"/>
                <a:cs typeface="Courier"/>
              </a:rPr>
              <a:t>td</a:t>
            </a:r>
            <a:r>
              <a:rPr lang="en-US" sz="1400" dirty="0">
                <a:latin typeface="Courier"/>
                <a:cs typeface="Courier"/>
              </a:rPr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while (</a:t>
            </a: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</a:t>
            </a:r>
            <a:r>
              <a:rPr lang="en-US" sz="1400" dirty="0" err="1">
                <a:latin typeface="Courier"/>
                <a:cs typeface="Courier"/>
              </a:rPr>
              <a:t>getline</a:t>
            </a:r>
            <a:r>
              <a:rPr lang="en-US" sz="1400" dirty="0">
                <a:latin typeface="Courier"/>
                <a:cs typeface="Courier"/>
              </a:rPr>
              <a:t>(line, out)</a:t>
            </a:r>
            <a:r>
              <a:rPr lang="en-US" sz="1400" dirty="0">
                <a:latin typeface="Courier"/>
                <a:cs typeface="Courier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</a:t>
            </a:r>
            <a:r>
              <a:rPr lang="en-US" sz="1400" dirty="0" err="1">
                <a:latin typeface="Courier"/>
                <a:cs typeface="Courier"/>
              </a:rPr>
              <a:t>cout</a:t>
            </a:r>
            <a:r>
              <a:rPr lang="en-US" sz="1400" dirty="0">
                <a:latin typeface="Courier"/>
                <a:cs typeface="Courier"/>
              </a:rPr>
              <a:t> &lt;&lt; out &lt;&lt; </a:t>
            </a: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</a:t>
            </a:r>
            <a:r>
              <a:rPr lang="en-US" sz="1400" dirty="0" err="1">
                <a:latin typeface="Courier"/>
                <a:cs typeface="Courier"/>
              </a:rPr>
              <a:t>endl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3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// </a:t>
            </a:r>
            <a:r>
              <a:rPr lang="en-US" sz="1400" dirty="0">
                <a:latin typeface="Courier"/>
                <a:cs typeface="Courier"/>
              </a:rPr>
              <a:t>host A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saga::</a:t>
            </a:r>
            <a:r>
              <a:rPr lang="en-US" sz="1400" dirty="0" err="1">
                <a:latin typeface="Courier"/>
                <a:cs typeface="Courier"/>
              </a:rPr>
              <a:t>url</a:t>
            </a:r>
            <a:r>
              <a:rPr lang="en-US" sz="1400" dirty="0">
                <a:latin typeface="Courier"/>
                <a:cs typeface="Courier"/>
              </a:rPr>
              <a:t> name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url</a:t>
            </a:r>
            <a:r>
              <a:rPr lang="en-US" sz="1400" dirty="0">
                <a:latin typeface="Courier"/>
                <a:cs typeface="Courier"/>
              </a:rPr>
              <a:t>(' … ')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saga::advert::entry e(name, 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advert.ReadWrite|advert.Create</a:t>
            </a:r>
            <a:r>
              <a:rPr lang="en-US" sz="1400" dirty="0">
                <a:latin typeface="Courier"/>
                <a:cs typeface="Courier"/>
              </a:rPr>
              <a:t>)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e.set_attribute</a:t>
            </a:r>
            <a:r>
              <a:rPr lang="en-US" sz="1400" dirty="0">
                <a:latin typeface="Courier"/>
                <a:cs typeface="Courier"/>
              </a:rPr>
              <a:t>("started", " </a:t>
            </a:r>
            <a:r>
              <a:rPr lang="en-US" sz="1400" dirty="0">
                <a:latin typeface="Courier"/>
                <a:cs typeface="Courier"/>
              </a:rPr>
              <a:t>… 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// </a:t>
            </a:r>
            <a:r>
              <a:rPr lang="en-US" sz="1400" dirty="0">
                <a:latin typeface="Courier"/>
                <a:cs typeface="Courier"/>
              </a:rPr>
              <a:t>host B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saga::</a:t>
            </a:r>
            <a:r>
              <a:rPr lang="en-US" sz="1400" dirty="0" err="1">
                <a:latin typeface="Courier"/>
                <a:cs typeface="Courier"/>
              </a:rPr>
              <a:t>url</a:t>
            </a:r>
            <a:r>
              <a:rPr lang="en-US" sz="1400" dirty="0">
                <a:latin typeface="Courier"/>
                <a:cs typeface="Courier"/>
              </a:rPr>
              <a:t> name = </a:t>
            </a:r>
            <a:r>
              <a:rPr lang="en-US" sz="1400" dirty="0" err="1">
                <a:latin typeface="Courier"/>
                <a:cs typeface="Courier"/>
              </a:rPr>
              <a:t>url</a:t>
            </a:r>
            <a:r>
              <a:rPr lang="en-US" sz="1400" dirty="0">
                <a:latin typeface="Courier"/>
                <a:cs typeface="Courier"/>
              </a:rPr>
              <a:t>(' … ')</a:t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saga::advert::entry e(name, </a:t>
            </a:r>
            <a:r>
              <a:rPr lang="en-US" sz="1400" dirty="0" err="1">
                <a:latin typeface="Courier"/>
                <a:cs typeface="Courier"/>
              </a:rPr>
              <a:t>advert.Read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std</a:t>
            </a:r>
            <a:r>
              <a:rPr lang="en-US" sz="1400" dirty="0">
                <a:latin typeface="Courier"/>
                <a:cs typeface="Courier"/>
              </a:rPr>
              <a:t>::string started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e.get_attribute</a:t>
            </a:r>
            <a:r>
              <a:rPr lang="en-US" sz="1400" dirty="0">
                <a:latin typeface="Courier"/>
                <a:cs typeface="Courier"/>
              </a:rPr>
              <a:t>("started")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2800" dirty="0"/>
              <a:t>Set of very small and easy examples, one for each package/paradigm</a:t>
            </a:r>
            <a:endParaRPr lang="en-US" sz="6700" dirty="0"/>
          </a:p>
          <a:p>
            <a:pPr lvl="1" fontAlgn="ctr"/>
            <a:r>
              <a:rPr lang="en-US" sz="2500" dirty="0" err="1"/>
              <a:t>file_copy</a:t>
            </a:r>
            <a:r>
              <a:rPr lang="en-US" sz="2500" dirty="0"/>
              <a:t>, </a:t>
            </a:r>
            <a:r>
              <a:rPr lang="en-US" sz="2500" dirty="0" err="1"/>
              <a:t>file_copy</a:t>
            </a:r>
            <a:r>
              <a:rPr lang="en-US" sz="2500" dirty="0"/>
              <a:t> (</a:t>
            </a:r>
            <a:r>
              <a:rPr lang="en-US" sz="2500" dirty="0" err="1"/>
              <a:t>async</a:t>
            </a:r>
            <a:r>
              <a:rPr lang="en-US" sz="2500" dirty="0"/>
              <a:t>)</a:t>
            </a:r>
            <a:endParaRPr lang="en-US" sz="6200" dirty="0"/>
          </a:p>
          <a:p>
            <a:pPr lvl="1" fontAlgn="ctr"/>
            <a:r>
              <a:rPr lang="en-US" sz="2500" dirty="0"/>
              <a:t>Error handling</a:t>
            </a:r>
            <a:endParaRPr lang="en-US" sz="6200" dirty="0"/>
          </a:p>
          <a:p>
            <a:pPr lvl="1" fontAlgn="ctr"/>
            <a:r>
              <a:rPr lang="en-US" sz="2500" dirty="0"/>
              <a:t>Attributes</a:t>
            </a:r>
          </a:p>
          <a:p>
            <a:pPr lvl="1" fontAlgn="ctr"/>
            <a:r>
              <a:rPr lang="en-US" sz="2500" dirty="0"/>
              <a:t>Stream (server/client)</a:t>
            </a:r>
          </a:p>
          <a:p>
            <a:pPr fontAlgn="ctr"/>
            <a:r>
              <a:rPr lang="en-US" sz="2700" dirty="0">
                <a:hlinkClick r:id="rId2"/>
              </a:rPr>
              <a:t>http://static.saga.cct.lsu.edu/docs/programming_guide/</a:t>
            </a:r>
            <a:r>
              <a:rPr lang="en-US" sz="2700" dirty="0">
                <a:hlinkClick r:id="rId2"/>
              </a:rPr>
              <a:t>saga_programming_guide.pdf</a:t>
            </a:r>
            <a:endParaRPr lang="en-US" sz="2700" dirty="0"/>
          </a:p>
          <a:p>
            <a:pPr marL="0" indent="0" fontAlgn="ctr">
              <a:buNone/>
            </a:pPr>
            <a:endParaRPr lang="en-US" sz="27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2800" dirty="0"/>
              <a:t>Hello world</a:t>
            </a:r>
            <a:endParaRPr lang="en-US" sz="6700" dirty="0"/>
          </a:p>
          <a:p>
            <a:pPr lvl="1" fontAlgn="ctr"/>
            <a:r>
              <a:rPr lang="en-US" sz="2500" dirty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2500" dirty="0"/>
              <a:t>No job dependency</a:t>
            </a:r>
            <a:endParaRPr lang="en-US" sz="6200" dirty="0"/>
          </a:p>
          <a:p>
            <a:pPr lvl="1" fontAlgn="ctr"/>
            <a:r>
              <a:rPr lang="en-US" sz="2500" dirty="0"/>
              <a:t>Each job returns its passed input argument</a:t>
            </a:r>
            <a:endParaRPr lang="en-US" sz="6200" dirty="0"/>
          </a:p>
          <a:p>
            <a:pPr lvl="2" fontAlgn="ctr"/>
            <a:r>
              <a:rPr lang="en-US" dirty="0" smtClean="0"/>
              <a:t>"Hello"</a:t>
            </a:r>
            <a:endParaRPr lang="en-US" sz="4200" dirty="0"/>
          </a:p>
          <a:p>
            <a:pPr lvl="2" fontAlgn="ctr"/>
            <a:r>
              <a:rPr lang="en-US" dirty="0" smtClean="0"/>
              <a:t>"distributed"</a:t>
            </a:r>
            <a:endParaRPr lang="en-US" sz="4200" dirty="0"/>
          </a:p>
          <a:p>
            <a:pPr lvl="2" fontAlgn="ctr"/>
            <a:r>
              <a:rPr lang="en-US" dirty="0" smtClean="0"/>
              <a:t>"world!"</a:t>
            </a:r>
            <a:endParaRPr lang="en-US" sz="4200" dirty="0"/>
          </a:p>
          <a:p>
            <a:pPr lvl="1" fontAlgn="ctr"/>
            <a:r>
              <a:rPr lang="en-US" sz="2500" dirty="0"/>
              <a:t>Jobs are launched in parallel (in separate threads)</a:t>
            </a:r>
            <a:endParaRPr lang="en-US" sz="6200" dirty="0"/>
          </a:p>
          <a:p>
            <a:pPr lvl="1" fontAlgn="ctr"/>
            <a:r>
              <a:rPr lang="en-US" sz="2500" dirty="0"/>
              <a:t>As soon as result is collected it's printed on local console</a:t>
            </a:r>
            <a:endParaRPr lang="en-US" sz="6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3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2800" dirty="0"/>
              <a:t>Hello world</a:t>
            </a:r>
            <a:endParaRPr lang="en-US" sz="6700" dirty="0"/>
          </a:p>
          <a:p>
            <a:pPr lvl="1" fontAlgn="ctr"/>
            <a:r>
              <a:rPr lang="en-US" sz="2500" dirty="0"/>
              <a:t>Arbitrary sequence of results</a:t>
            </a:r>
            <a:endParaRPr lang="en-US" sz="6200" dirty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4200" dirty="0"/>
          </a:p>
          <a:p>
            <a:pPr lvl="1" fontAlgn="ctr"/>
            <a:r>
              <a:rPr lang="en-US" sz="2500" dirty="0"/>
              <a:t>Demonstrates</a:t>
            </a:r>
            <a:endParaRPr lang="en-US" sz="6200" dirty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4200" dirty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4200" dirty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4200" dirty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>
                <a:hlinkClick r:id="rId3"/>
              </a:rPr>
              <a:t>https://svn.cct.lsu.edu/repos/saga/core/trunk/examples/tutorial</a:t>
            </a:r>
            <a:endParaRPr lang="en-US" dirty="0" smtClean="0"/>
          </a:p>
          <a:p>
            <a:pPr lvl="1"/>
            <a:r>
              <a:rPr lang="en-US" sz="2000" dirty="0"/>
              <a:t>The </a:t>
            </a:r>
            <a:r>
              <a:rPr lang="en-US" sz="2000" dirty="0"/>
              <a:t>example uses </a:t>
            </a:r>
            <a:r>
              <a:rPr lang="en-US" sz="2000" dirty="0" err="1"/>
              <a:t>localhost</a:t>
            </a:r>
            <a:r>
              <a:rPr lang="en-US" sz="2000" dirty="0"/>
              <a:t> to spawn </a:t>
            </a:r>
            <a:r>
              <a:rPr lang="en-US" sz="2000" dirty="0" err="1"/>
              <a:t>childs</a:t>
            </a:r>
            <a:endParaRPr lang="en-US" sz="2000" dirty="0"/>
          </a:p>
          <a:p>
            <a:pPr lvl="2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38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2800" dirty="0"/>
              <a:t>Launch 3 jobs on 3 different machines</a:t>
            </a:r>
            <a:endParaRPr lang="en-US" sz="6700" dirty="0"/>
          </a:p>
          <a:p>
            <a:pPr fontAlgn="ctr"/>
            <a:r>
              <a:rPr lang="en-US" sz="2800" dirty="0"/>
              <a:t>Output of previous job is needed to launch next job</a:t>
            </a:r>
            <a:endParaRPr lang="en-US" sz="6700" dirty="0"/>
          </a:p>
          <a:p>
            <a:pPr fontAlgn="ctr"/>
            <a:r>
              <a:rPr lang="en-US" sz="2800" dirty="0"/>
              <a:t>Simple sequential execution, but SAGA style</a:t>
            </a:r>
            <a:endParaRPr lang="en-US" sz="6700" dirty="0"/>
          </a:p>
          <a:p>
            <a:pPr fontAlgn="ctr"/>
            <a:r>
              <a:rPr lang="en-US" sz="2800" dirty="0"/>
              <a:t>Demonstrates</a:t>
            </a:r>
            <a:endParaRPr lang="en-US" sz="6700" dirty="0"/>
          </a:p>
          <a:p>
            <a:pPr lvl="1" fontAlgn="ctr"/>
            <a:r>
              <a:rPr lang="en-US" sz="2500" dirty="0"/>
              <a:t>How to launch a job using SAGA </a:t>
            </a:r>
            <a:r>
              <a:rPr lang="en-US" sz="2500" dirty="0" err="1"/>
              <a:t>job_service</a:t>
            </a:r>
            <a:endParaRPr lang="en-US" sz="6200" dirty="0"/>
          </a:p>
          <a:p>
            <a:pPr lvl="1" fontAlgn="ctr"/>
            <a:r>
              <a:rPr lang="en-US" sz="2500" dirty="0"/>
              <a:t>How to feed input to launched job</a:t>
            </a:r>
            <a:endParaRPr lang="en-US" sz="6200" dirty="0"/>
          </a:p>
          <a:p>
            <a:pPr lvl="1" fontAlgn="ctr"/>
            <a:r>
              <a:rPr lang="en-US" sz="2500" dirty="0"/>
              <a:t>How to collect output</a:t>
            </a:r>
            <a:endParaRPr lang="en-US" sz="6200" dirty="0"/>
          </a:p>
          <a:p>
            <a:pPr fontAlgn="ctr"/>
            <a:r>
              <a:rPr lang="en-US" sz="2800" dirty="0"/>
              <a:t>Launched job: /</a:t>
            </a:r>
            <a:r>
              <a:rPr lang="en-US" sz="2800" dirty="0" err="1"/>
              <a:t>usr</a:t>
            </a:r>
            <a:r>
              <a:rPr lang="en-US" sz="2800" dirty="0"/>
              <a:t>/bin/</a:t>
            </a:r>
            <a:r>
              <a:rPr lang="en-US" sz="2800" dirty="0" err="1"/>
              <a:t>bc</a:t>
            </a:r>
            <a:r>
              <a:rPr lang="en-US" sz="2800" dirty="0"/>
              <a:t> </a:t>
            </a:r>
          </a:p>
          <a:p>
            <a:pPr fontAlgn="ctr"/>
            <a:r>
              <a:rPr lang="de-DE" sz="2500" dirty="0"/>
              <a:t>Increment the number passed as the argument</a:t>
            </a:r>
            <a:endParaRPr lang="de-DE" sz="6200" dirty="0"/>
          </a:p>
          <a:p>
            <a:pPr lvl="1" fontAlgn="ctr"/>
            <a:r>
              <a:rPr lang="de-DE" sz="2500" dirty="0"/>
              <a:t>Pass returned incremented number to next job</a:t>
            </a:r>
            <a:endParaRPr lang="de-DE" sz="6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2800" dirty="0"/>
              <a:t>Coordinating information from advert service</a:t>
            </a:r>
          </a:p>
          <a:p>
            <a:pPr fontAlgn="ctr"/>
            <a:r>
              <a:rPr lang="de-DE" sz="2800" dirty="0"/>
              <a:t>Launch a single job sequentially on a set of remote resources</a:t>
            </a:r>
            <a:endParaRPr lang="de-DE" sz="6700" dirty="0"/>
          </a:p>
          <a:p>
            <a:pPr lvl="1" fontAlgn="ctr"/>
            <a:r>
              <a:rPr lang="de-DE" sz="2500" dirty="0"/>
              <a:t>Simulating checkpointing/relaunching on different resource (migration)</a:t>
            </a:r>
            <a:endParaRPr lang="de-DE" sz="6200" dirty="0"/>
          </a:p>
          <a:p>
            <a:pPr fontAlgn="ctr"/>
            <a:r>
              <a:rPr lang="de-DE" sz="2800" dirty="0"/>
              <a:t>Maintain a single result value in advert service</a:t>
            </a:r>
            <a:endParaRPr lang="de-DE" sz="6700" dirty="0"/>
          </a:p>
          <a:p>
            <a:pPr lvl="1" fontAlgn="ctr"/>
            <a:r>
              <a:rPr lang="de-DE" sz="2500" dirty="0"/>
              <a:t>Gets written by one job, and read by the next</a:t>
            </a:r>
            <a:endParaRPr lang="de-DE" sz="6200" dirty="0"/>
          </a:p>
          <a:p>
            <a:pPr fontAlgn="ctr"/>
            <a:r>
              <a:rPr lang="de-DE" sz="2800" dirty="0"/>
              <a:t>Demonstrates </a:t>
            </a:r>
            <a:endParaRPr lang="de-DE" sz="6700" dirty="0"/>
          </a:p>
          <a:p>
            <a:pPr lvl="1" fontAlgn="ctr"/>
            <a:r>
              <a:rPr lang="de-DE" sz="2500" dirty="0"/>
              <a:t>How to launch remote job using SAGA job, while maintaining environment</a:t>
            </a:r>
            <a:endParaRPr lang="de-DE" sz="6200" dirty="0"/>
          </a:p>
          <a:p>
            <a:pPr lvl="1" fontAlgn="ctr"/>
            <a:r>
              <a:rPr lang="de-DE" sz="2500" dirty="0"/>
              <a:t>Assembling argument lists</a:t>
            </a:r>
            <a:endParaRPr lang="de-DE" sz="6200" dirty="0"/>
          </a:p>
          <a:p>
            <a:pPr fontAlgn="ctr"/>
            <a:r>
              <a:rPr lang="de-DE" sz="2800" dirty="0"/>
              <a:t>Result is left in advert service, but accessed afterwards</a:t>
            </a:r>
            <a:endParaRPr lang="de-DE" sz="67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(</a:t>
            </a:r>
            <a:r>
              <a:rPr lang="en-US" dirty="0" err="1" smtClean="0"/>
              <a:t>Ninf</a:t>
            </a:r>
            <a:r>
              <a:rPr lang="en-US" dirty="0" smtClean="0"/>
              <a:t>-G, DIET)</a:t>
            </a:r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asynchronous method calls</a:t>
            </a:r>
          </a:p>
          <a:p>
            <a:r>
              <a:rPr lang="en-US" dirty="0" smtClean="0"/>
              <a:t>GridRPC.v2 adds support for remote persistent data handles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753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| Comments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covered:</a:t>
            </a:r>
          </a:p>
          <a:p>
            <a:pPr lvl="1"/>
            <a:r>
              <a:rPr lang="en-US" dirty="0"/>
              <a:t>SAGA command line tools</a:t>
            </a:r>
          </a:p>
          <a:p>
            <a:pPr lvl="1"/>
            <a:r>
              <a:rPr lang="en-US" dirty="0"/>
              <a:t>SAGA Python API</a:t>
            </a:r>
          </a:p>
          <a:p>
            <a:pPr lvl="1"/>
            <a:r>
              <a:rPr lang="en-US" dirty="0"/>
              <a:t>SAGA C++ API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Check out the tutorial website for more details </a:t>
            </a:r>
            <a:r>
              <a:rPr lang="en-US" dirty="0"/>
              <a:t>and 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http://saga.cct.lsu.edu/software/cpp/documentation/tutorials/loni-training-</a:t>
            </a:r>
            <a:r>
              <a:rPr lang="en-US" dirty="0" smtClean="0">
                <a:hlinkClick r:id="rId3"/>
              </a:rPr>
              <a:t>2010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4920</Words>
  <Application>Microsoft Office PowerPoint</Application>
  <PresentationFormat>On-screen Show (4:3)</PresentationFormat>
  <Paragraphs>1042</Paragraphs>
  <Slides>90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Perspective</vt:lpstr>
      <vt:lpstr>Introduction to the SAGA API</vt:lpstr>
      <vt:lpstr>Outline</vt:lpstr>
      <vt:lpstr>SAGA: Teaser</vt:lpstr>
      <vt:lpstr>Grid APIs: some observations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 (Checkpoint &amp; Recovery)</vt:lpstr>
      <vt:lpstr>OGF: JSDL</vt:lpstr>
      <vt:lpstr>OGF: JSDL</vt:lpstr>
      <vt:lpstr>OGF: Summary</vt:lpstr>
      <vt:lpstr>SAGA Design Principles</vt:lpstr>
      <vt:lpstr>Implementation</vt:lpstr>
      <vt:lpstr>SAGA API Landscape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SAGA Class Hierarchy</vt:lpstr>
      <vt:lpstr>SAGA: Class hierarchy</vt:lpstr>
      <vt:lpstr>SAGA: Class hierarchy</vt:lpstr>
      <vt:lpstr>SAGA Job Package: Overview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Properties</vt:lpstr>
      <vt:lpstr>SAGA Session: Example – explicit session</vt:lpstr>
      <vt:lpstr>SAGA Session: Lifetime</vt:lpstr>
      <vt:lpstr>SAGA Session: Lifetime</vt:lpstr>
      <vt:lpstr>SAGA Tasks</vt:lpstr>
      <vt:lpstr>SAGA Tasks:  States</vt:lpstr>
      <vt:lpstr>SAGA Tasks</vt:lpstr>
      <vt:lpstr>SAGA Tasks</vt:lpstr>
      <vt:lpstr>SAGA Task: Example</vt:lpstr>
      <vt:lpstr>SAGA Task: Example</vt:lpstr>
      <vt:lpstr>SAGA Task Container: Example</vt:lpstr>
      <vt:lpstr>SAGA Task Container: Tasks and Jobs</vt:lpstr>
      <vt:lpstr>SAGA Task Container: Bulk Operations</vt:lpstr>
      <vt:lpstr>SAGA: also available</vt:lpstr>
      <vt:lpstr>PowerPoint Presentation</vt:lpstr>
      <vt:lpstr>SAGA API Examples: Shell, Python and C++ </vt:lpstr>
      <vt:lpstr>Outline</vt:lpstr>
      <vt:lpstr>Documentation</vt:lpstr>
      <vt:lpstr>Demo Machine</vt:lpstr>
      <vt:lpstr>SAGA: Architecture</vt:lpstr>
      <vt:lpstr>Three Ways to Use SAGA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Additional Resources: Programmers Guide</vt:lpstr>
      <vt:lpstr>Example 1: hello_world</vt:lpstr>
      <vt:lpstr>Example 1: hello_world</vt:lpstr>
      <vt:lpstr>Example 2: chaining_jobs</vt:lpstr>
      <vt:lpstr>Example 3: depending_jobs</vt:lpstr>
      <vt:lpstr>Questions | Comments ?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81</cp:revision>
  <dcterms:created xsi:type="dcterms:W3CDTF">2010-11-29T19:00:25Z</dcterms:created>
  <dcterms:modified xsi:type="dcterms:W3CDTF">2011-04-11T21:10:54Z</dcterms:modified>
</cp:coreProperties>
</file>