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theme/theme5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rels" ContentType="application/vnd.openxmlformats-package.relationships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6" r:id="rId2"/>
    <p:sldMasterId id="2147483678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>
    <p:restoredLeft sz="15629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1.xml"/><Relationship Id="rId20" Type="http://schemas.openxmlformats.org/officeDocument/2006/relationships/theme" Target="theme/theme1.xml"/><Relationship Id="rId4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0" Type="http://schemas.openxmlformats.org/officeDocument/2006/relationships/slide" Target="slides/slide7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9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1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0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rid2009.org/bestpap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A Brief Introduction to </a:t>
            </a:r>
            <a:r>
              <a:rPr lang="en-US" dirty="0" smtClean="0"/>
              <a:t>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JSAGA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D34-8CD6-0C49-8D66-19FEDD51CB4E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04800" y="1355725"/>
            <a:ext cx="8610600" cy="3216275"/>
            <a:chOff x="192" y="854"/>
            <a:chExt cx="5424" cy="2026"/>
          </a:xfrm>
        </p:grpSpPr>
        <p:sp>
          <p:nvSpPr>
            <p:cNvPr id="777219" name="Rectangle 3"/>
            <p:cNvSpPr>
              <a:spLocks noChangeArrowheads="1"/>
            </p:cNvSpPr>
            <p:nvPr/>
          </p:nvSpPr>
          <p:spPr bwMode="auto">
            <a:xfrm>
              <a:off x="4128" y="864"/>
              <a:ext cx="1488" cy="20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408" cy="18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1536" y="854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C Python</a:t>
              </a:r>
            </a:p>
          </p:txBody>
        </p:sp>
        <p:sp>
          <p:nvSpPr>
            <p:cNvPr id="777260" name="Text Box 44"/>
            <p:cNvSpPr txBox="1">
              <a:spLocks noChangeArrowheads="1"/>
            </p:cNvSpPr>
            <p:nvPr/>
          </p:nvSpPr>
          <p:spPr bwMode="auto">
            <a:xfrm>
              <a:off x="4560" y="85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Jython</a:t>
              </a:r>
            </a:p>
          </p:txBody>
        </p:sp>
      </p:grp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7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JPySAGA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85800" y="30480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Python Bindings for SAGA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7056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SAGA</a:t>
            </a:r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38100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JSAGA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705600" y="571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GAT</a:t>
            </a:r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830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705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6934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1628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73914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76200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848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8077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3810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038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4267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449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472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495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518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541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3810000" y="4724400"/>
            <a:ext cx="464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Java Bindings for SAGA</a:t>
            </a:r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609600"/>
          </a:xfrm>
        </p:spPr>
        <p:txBody>
          <a:bodyPr/>
          <a:lstStyle/>
          <a:p>
            <a:r>
              <a:rPr lang="en-US" u="sng"/>
              <a:t>J</a:t>
            </a:r>
            <a:r>
              <a:rPr lang="en-US"/>
              <a:t>ava-based </a:t>
            </a:r>
            <a:r>
              <a:rPr lang="en-US" u="sng"/>
              <a:t>Py</a:t>
            </a:r>
            <a:r>
              <a:rPr lang="en-US"/>
              <a:t>thon </a:t>
            </a:r>
            <a:r>
              <a:rPr lang="en-US" u="sng"/>
              <a:t>SAGA</a:t>
            </a:r>
            <a:r>
              <a:rPr lang="en-US"/>
              <a:t> wrapper</a:t>
            </a:r>
            <a:endParaRPr lang="fr-FR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858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SAGA-C++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68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91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114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1828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2057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685800" y="47244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C++ Bindings for SAGA</a:t>
            </a:r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6705600" y="3429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JySAGA</a:t>
            </a:r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 flipH="1">
            <a:off x="5334000" y="2514600"/>
            <a:ext cx="2743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 flipH="1">
            <a:off x="7620000" y="2514600"/>
            <a:ext cx="533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4368" y="1392"/>
            <a:chExt cx="1296" cy="212"/>
          </a:xfrm>
        </p:grpSpPr>
        <p:sp>
          <p:nvSpPr>
            <p:cNvPr id="777220" name="Oval 4"/>
            <p:cNvSpPr>
              <a:spLocks noChangeArrowheads="1"/>
            </p:cNvSpPr>
            <p:nvPr/>
          </p:nvSpPr>
          <p:spPr bwMode="auto">
            <a:xfrm>
              <a:off x="4368" y="1392"/>
              <a:ext cx="129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4" name="Text Box 48"/>
            <p:cNvSpPr txBox="1">
              <a:spLocks noChangeArrowheads="1"/>
            </p:cNvSpPr>
            <p:nvPr/>
          </p:nvSpPr>
          <p:spPr bwMode="auto">
            <a:xfrm>
              <a:off x="4464" y="1392"/>
              <a:ext cx="1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85800" y="3429000"/>
            <a:ext cx="1752600" cy="1066800"/>
            <a:chOff x="432" y="2160"/>
            <a:chExt cx="1104" cy="672"/>
          </a:xfrm>
        </p:grpSpPr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legacy python bind.</a:t>
              </a:r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43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Boost wrapper</a:t>
              </a:r>
            </a:p>
          </p:txBody>
        </p:sp>
        <p:sp>
          <p:nvSpPr>
            <p:cNvPr id="777266" name="Rectangle 50"/>
            <p:cNvSpPr>
              <a:spLocks noChangeArrowheads="1"/>
            </p:cNvSpPr>
            <p:nvPr/>
          </p:nvSpPr>
          <p:spPr bwMode="auto">
            <a:xfrm>
              <a:off x="432" y="216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SAGA-C++Py</a:t>
              </a:r>
            </a:p>
          </p:txBody>
        </p:sp>
      </p:grpSp>
      <p:sp>
        <p:nvSpPr>
          <p:cNvPr id="777273" name="Line 57"/>
          <p:cNvSpPr>
            <a:spLocks noChangeShapeType="1"/>
          </p:cNvSpPr>
          <p:nvPr/>
        </p:nvSpPr>
        <p:spPr bwMode="auto">
          <a:xfrm flipH="1">
            <a:off x="1524000" y="2514600"/>
            <a:ext cx="11430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0" y="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342900" indent="-342900"/>
            <a:endParaRPr lang="en-US" sz="1000" b="0">
              <a:solidFill>
                <a:schemeClr val="tx1"/>
              </a:solidFill>
              <a:effectLst/>
              <a:latin typeface="Arial" charset="0"/>
            </a:endParaRPr>
          </a:p>
          <a:p>
            <a:pPr marL="342900" indent="-342900" eaLnBrk="0" hangingPunct="0"/>
            <a:endParaRPr lang="en-US" sz="18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1392" y="1392"/>
            <a:chExt cx="1248" cy="212"/>
          </a:xfrm>
        </p:grpSpPr>
        <p:sp>
          <p:nvSpPr>
            <p:cNvPr id="777222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124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3" name="Text Box 47"/>
            <p:cNvSpPr txBox="1">
              <a:spLocks noChangeArrowheads="1"/>
            </p:cNvSpPr>
            <p:nvPr/>
          </p:nvSpPr>
          <p:spPr bwMode="auto">
            <a:xfrm>
              <a:off x="1488" y="1392"/>
              <a:ext cx="10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1711E-6 L -0.51667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7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7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74" grpId="0"/>
      <p:bldP spid="777225" grpId="0" animBg="1"/>
      <p:bldP spid="777224" grpId="0" animBg="1"/>
      <p:bldP spid="777254" grpId="0" animBg="1"/>
      <p:bldP spid="777275" grpId="0" animBg="1"/>
      <p:bldP spid="777276" grpId="0" animBg="1"/>
      <p:bldP spid="777255" grpId="0" animBg="1"/>
      <p:bldP spid="777256" grpId="0" animBg="1"/>
      <p:bldP spid="777261" grpId="0" animBg="1"/>
      <p:bldP spid="777262" grpId="0" animBg="1"/>
      <p:bldP spid="777273" grpId="0" animBg="1"/>
      <p:bldP spid="777277" grpId="0" animBg="1"/>
      <p:bldP spid="7772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7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7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Applications </a:t>
            </a:r>
            <a:br>
              <a:rPr lang="en-US" dirty="0" smtClean="0"/>
            </a:br>
            <a:r>
              <a:rPr lang="en-US" sz="3111" dirty="0" smtClean="0">
                <a:solidFill>
                  <a:schemeClr val="bg1">
                    <a:lumMod val="75000"/>
                  </a:schemeClr>
                </a:solidFill>
              </a:rPr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940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Arial" pitchFamily="-110" charset="0"/>
              </a:rPr>
              <a:t>Ability to develop simple or effective distributed applications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  <a:endParaRPr lang="en-US" dirty="0" smtClean="0">
              <a:sym typeface="Arial" pitchFamily="-110" charset="0"/>
            </a:endParaRPr>
          </a:p>
          <a:p>
            <a:pPr lvl="1"/>
            <a:r>
              <a:rPr lang="en-US" dirty="0" smtClean="0">
                <a:sym typeface="Arial" pitchFamily="-110" charset="0"/>
              </a:rPr>
              <a:t>App. that utilize resources sequentially, concurrently or asynchronously is low </a:t>
            </a:r>
          </a:p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 &amp; Coordination over Multiple &amp; Distributed  sites</a:t>
            </a:r>
          </a:p>
          <a:p>
            <a:pPr lvl="2"/>
            <a:r>
              <a:rPr lang="en-US" dirty="0" smtClean="0"/>
              <a:t>Dynamical and Heterogeneous resources and variable control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result, thus a complex design point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3"/>
            <a:r>
              <a:rPr lang="en-US" dirty="0" smtClean="0"/>
              <a:t>Deployment and Exec. environment dependent on development tools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See: DPA Survey Paper (sub. to ACM CS) &amp;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http://grid2009.org/bestpaper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thousand 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22" dirty="0" smtClean="0"/>
              <a:t>Distributed Adaptive Replica Exchange (DARE)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22" dirty="0" smtClean="0">
                <a:solidFill>
                  <a:schemeClr val="bg1">
                    <a:lumMod val="75000"/>
                  </a:schemeClr>
                </a:solidFill>
              </a:rPr>
              <a:t>Multiple Pilot-Jobs on the “Distributed” </a:t>
            </a:r>
            <a:r>
              <a:rPr lang="en-US" sz="2222" dirty="0" err="1" smtClean="0">
                <a:solidFill>
                  <a:schemeClr val="bg1">
                    <a:lumMod val="75000"/>
                  </a:schemeClr>
                </a:solidFill>
              </a:rPr>
              <a:t>TeraGrid</a:t>
            </a:r>
            <a:endParaRPr lang="en-US" sz="2222" dirty="0" smtClean="0">
              <a:solidFill>
                <a:srgbClr val="800000"/>
              </a:solidFill>
              <a:latin typeface="Cooper Black"/>
              <a:cs typeface="Cooper Black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5077" y="1348072"/>
            <a:ext cx="3775170" cy="4804652"/>
          </a:xfrm>
        </p:spPr>
        <p:txBody>
          <a:bodyPr/>
          <a:lstStyle/>
          <a:p>
            <a:r>
              <a:rPr lang="en-US" dirty="0" smtClean="0"/>
              <a:t>Ability to dynamically add HPC resources. On TG:</a:t>
            </a:r>
          </a:p>
          <a:p>
            <a:pPr lvl="1"/>
            <a:r>
              <a:rPr lang="en-US" dirty="0" smtClean="0"/>
              <a:t>Each Pilot-Job 64px</a:t>
            </a:r>
          </a:p>
          <a:p>
            <a:pPr lvl="1"/>
            <a:r>
              <a:rPr lang="en-US" dirty="0" smtClean="0"/>
              <a:t>Each NAMD 16px</a:t>
            </a:r>
          </a:p>
          <a:p>
            <a:r>
              <a:rPr lang="en-US" dirty="0" smtClean="0"/>
              <a:t>Time-to-completion improves</a:t>
            </a:r>
          </a:p>
          <a:p>
            <a:pPr lvl="1"/>
            <a:r>
              <a:rPr lang="en-US" dirty="0" smtClean="0"/>
              <a:t>No loss of efficiency</a:t>
            </a:r>
          </a:p>
          <a:p>
            <a:r>
              <a:rPr lang="en-US" dirty="0" smtClean="0"/>
              <a:t>Time-per-generation is measure of sampling</a:t>
            </a:r>
          </a:p>
          <a:p>
            <a:r>
              <a:rPr lang="en-US" dirty="0" smtClean="0"/>
              <a:t>Variants of  RE: Sync (local)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(distr.)</a:t>
            </a:r>
          </a:p>
        </p:txBody>
      </p:sp>
      <p:pic>
        <p:nvPicPr>
          <p:cNvPr id="37892" name="Picture 5" descr="perf_repex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3966" y="3902075"/>
            <a:ext cx="41148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7" descr="perf_distributed_number_replica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046" y="13716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3660" y="5730876"/>
            <a:ext cx="411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Luckow</a:t>
            </a:r>
            <a:r>
              <a:rPr lang="en-US" i="1" dirty="0" smtClean="0"/>
              <a:t>, Kim, </a:t>
            </a:r>
            <a:r>
              <a:rPr lang="en-US" i="1" dirty="0" err="1" smtClean="0"/>
              <a:t>Schnor</a:t>
            </a:r>
            <a:r>
              <a:rPr lang="en-US" i="1" dirty="0" smtClean="0"/>
              <a:t>, Jha </a:t>
            </a:r>
          </a:p>
          <a:p>
            <a:r>
              <a:rPr lang="en-US" i="1" dirty="0" smtClean="0"/>
              <a:t>Adaptive Replica-Exchange, </a:t>
            </a:r>
          </a:p>
          <a:p>
            <a:r>
              <a:rPr lang="en-US" i="1" dirty="0" smtClean="0"/>
              <a:t>Phil. Trans of Royal Society A (2009)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Picture 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16000"/>
            <a:ext cx="87995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 – Production Grade Software supporting fundamental research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234</TotalTime>
  <Words>594</Words>
  <Application>Microsoft Macintosh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Perspective</vt:lpstr>
      <vt:lpstr>Nouvelle présentation</vt:lpstr>
      <vt:lpstr>1_Perspective</vt:lpstr>
      <vt:lpstr>A Brief Introduction to SAGA</vt:lpstr>
      <vt:lpstr>Installation</vt:lpstr>
      <vt:lpstr>Distributed Applications  Development Challenges</vt:lpstr>
      <vt:lpstr>SAGA: In a nutshell</vt:lpstr>
      <vt:lpstr>SAGA: In a thousand words</vt:lpstr>
      <vt:lpstr>SAGA: Architecture</vt:lpstr>
      <vt:lpstr>Deployment &amp; Scheduling of  Multiple  Infrastructure Independent Pilot-Jobs</vt:lpstr>
      <vt:lpstr>Distributed Adaptive Replica Exchange (DARE) Multiple Pilot-Jobs on the “Distributed” TeraGrid</vt:lpstr>
      <vt:lpstr>SAGA – Production Grade Software supporting fundamental research </vt:lpstr>
      <vt:lpstr>Java-based Python SAGA wrapper</vt:lpstr>
      <vt:lpstr>SAGA-GANGA Integration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55</cp:revision>
  <dcterms:created xsi:type="dcterms:W3CDTF">2010-10-19T17:39:29Z</dcterms:created>
  <dcterms:modified xsi:type="dcterms:W3CDTF">2010-10-19T17:51:30Z</dcterms:modified>
</cp:coreProperties>
</file>