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715" r:id="rId3"/>
    <p:sldId id="747" r:id="rId4"/>
    <p:sldId id="746" r:id="rId5"/>
    <p:sldId id="576" r:id="rId6"/>
    <p:sldId id="578" r:id="rId7"/>
    <p:sldId id="634" r:id="rId8"/>
    <p:sldId id="731" r:id="rId9"/>
    <p:sldId id="743" r:id="rId10"/>
    <p:sldId id="733" r:id="rId11"/>
    <p:sldId id="274" r:id="rId12"/>
    <p:sldId id="645" r:id="rId13"/>
    <p:sldId id="647" r:id="rId14"/>
    <p:sldId id="478" r:id="rId15"/>
    <p:sldId id="555" r:id="rId16"/>
    <p:sldId id="744" r:id="rId17"/>
    <p:sldId id="688" r:id="rId18"/>
    <p:sldId id="693" r:id="rId19"/>
    <p:sldId id="748" r:id="rId20"/>
    <p:sldId id="745" r:id="rId21"/>
    <p:sldId id="74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75626" autoAdjust="0"/>
  </p:normalViewPr>
  <p:slideViewPr>
    <p:cSldViewPr snapToGrid="0" snapToObjects="1">
      <p:cViewPr>
        <p:scale>
          <a:sx n="100" d="100"/>
          <a:sy n="100" d="100"/>
        </p:scale>
        <p:origin x="-259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“User knows where to run”:</a:t>
            </a:r>
          </a:p>
          <a:p>
            <a:endParaRPr lang="en-US" sz="1800" dirty="0" smtClean="0"/>
          </a:p>
          <a:p>
            <a:r>
              <a:rPr lang="en-US" sz="1800" dirty="0" smtClean="0"/>
              <a:t>“Information Service is only required to determine decisions at the  deployment stage not run time”</a:t>
            </a:r>
          </a:p>
          <a:p>
            <a:r>
              <a:rPr lang="en-US" sz="1800" dirty="0" smtClean="0"/>
              <a:t>“Tool X provides Dynamic Decision </a:t>
            </a:r>
            <a:r>
              <a:rPr lang="en-US" sz="1800" dirty="0" err="1" smtClean="0"/>
              <a:t>Capabilties</a:t>
            </a:r>
            <a:r>
              <a:rPr lang="en-US" sz="1800" dirty="0" smtClean="0"/>
              <a:t>”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(D1) Data Management: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aspects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associtaed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lifecycle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(D2) Distribution: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date.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(D3)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Dynamism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via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adaptive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turn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(DDDAS)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InfoSymbiotic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(D4) Access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low-level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heterogeneous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nature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via uniform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(D5) Performance: Access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large-scale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scale-out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(D6) Data Integration : Data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different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com-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shims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harmonize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30.11.2010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d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www.cct.lsu.edu/~sjha/dpa_publications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</a:p>
          <a:p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#5: Need an Autonomic Approach to managing complexity and dynamism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1219200"/>
            <a:ext cx="85979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Challenges in Distributed Applications:</a:t>
            </a:r>
          </a:p>
          <a:p>
            <a:pPr lvl="1"/>
            <a:r>
              <a:rPr lang="en-US" sz="1700" dirty="0" smtClean="0"/>
              <a:t>Complexity: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Multiple-levels, External Dependency, Varying control </a:t>
            </a:r>
          </a:p>
          <a:p>
            <a:pPr lvl="1"/>
            <a:r>
              <a:rPr lang="en-US" sz="1700" dirty="0" smtClean="0"/>
              <a:t>Dynamism:  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resource availability and requirements</a:t>
            </a:r>
          </a:p>
          <a:p>
            <a:r>
              <a:rPr lang="en-US" sz="1700" dirty="0" smtClean="0"/>
              <a:t>Posit that Autonomic Approaches can help address two challenges</a:t>
            </a:r>
          </a:p>
          <a:p>
            <a:pPr lvl="1"/>
            <a:r>
              <a:rPr lang="en-US" sz="1700" dirty="0" smtClean="0"/>
              <a:t> Provide formulations that hide complexity &amp; support dynamism</a:t>
            </a:r>
          </a:p>
          <a:p>
            <a:pPr lvl="2"/>
            <a:r>
              <a:rPr lang="en-US" sz="1700" dirty="0" smtClean="0"/>
              <a:t>Programming the Infrastructure “</a:t>
            </a:r>
            <a:r>
              <a:rPr lang="en-US" sz="1700" dirty="0" err="1" smtClean="0"/>
              <a:t>autonomically</a:t>
            </a:r>
            <a:r>
              <a:rPr lang="en-US" sz="1700" dirty="0" smtClean="0"/>
              <a:t>”</a:t>
            </a:r>
          </a:p>
          <a:p>
            <a:pPr lvl="3"/>
            <a:endParaRPr lang="en-US" sz="1700" dirty="0" smtClean="0"/>
          </a:p>
          <a:p>
            <a:pPr lvl="2">
              <a:buNone/>
            </a:pPr>
            <a:r>
              <a:rPr lang="en-US" sz="1700" dirty="0" smtClean="0"/>
              <a:t>	</a:t>
            </a:r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5" name="Picture 4" descr="proposed_f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78" y="4688681"/>
            <a:ext cx="3628722" cy="1976438"/>
          </a:xfrm>
          <a:prstGeom prst="rect">
            <a:avLst/>
          </a:prstGeom>
        </p:spPr>
      </p:pic>
      <p:sp>
        <p:nvSpPr>
          <p:cNvPr id="6" name="Content Placeholder 15"/>
          <p:cNvSpPr>
            <a:spLocks noGrp="1"/>
          </p:cNvSpPr>
          <p:nvPr>
            <p:ph sz="half" idx="1"/>
          </p:nvPr>
        </p:nvSpPr>
        <p:spPr>
          <a:xfrm>
            <a:off x="355600" y="3505200"/>
            <a:ext cx="6807200" cy="2743200"/>
          </a:xfrm>
        </p:spPr>
        <p:txBody>
          <a:bodyPr>
            <a:noAutofit/>
          </a:bodyPr>
          <a:lstStyle/>
          <a:p>
            <a:r>
              <a:rPr lang="en-US" sz="1700" dirty="0" smtClean="0"/>
              <a:t>Objective: Intelligence in Compute-Data placement</a:t>
            </a:r>
          </a:p>
          <a:p>
            <a:pPr lvl="1"/>
            <a:r>
              <a:rPr lang="en-US" sz="1700" dirty="0" smtClean="0"/>
              <a:t>Sophisticated models of data-compute co-movement</a:t>
            </a:r>
          </a:p>
          <a:p>
            <a:pPr lvl="2"/>
            <a:r>
              <a:rPr lang="en-US" sz="1700" dirty="0" smtClean="0"/>
              <a:t>Tier 0 data at BNL; all compute migrated to Tier 0 </a:t>
            </a:r>
          </a:p>
          <a:p>
            <a:r>
              <a:rPr lang="en-US" dirty="0" smtClean="0"/>
              <a:t>For an objective, which strategy? </a:t>
            </a:r>
            <a:endParaRPr lang="en-US" sz="1700" dirty="0" smtClean="0"/>
          </a:p>
          <a:p>
            <a:pPr lvl="1"/>
            <a:r>
              <a:rPr lang="en-US" dirty="0" smtClean="0"/>
              <a:t>S1: Assignment of workers  determined by min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S2: Assignment of workers, by min data transfer</a:t>
            </a:r>
          </a:p>
          <a:p>
            <a:pPr lvl="1"/>
            <a:r>
              <a:rPr lang="en-US" dirty="0" smtClean="0"/>
              <a:t>S3: Upon tracked dependencies</a:t>
            </a:r>
          </a:p>
          <a:p>
            <a:r>
              <a:rPr lang="en-US" dirty="0" smtClean="0"/>
              <a:t>Each S</a:t>
            </a:r>
            <a:r>
              <a:rPr lang="en-US" sz="1600" dirty="0" smtClean="0"/>
              <a:t>N</a:t>
            </a:r>
            <a:r>
              <a:rPr lang="en-US" dirty="0" smtClean="0"/>
              <a:t>: Could have different mechanism</a:t>
            </a:r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aseline="-250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IDEAS: DA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73100" y="1498600"/>
            <a:ext cx="8191501" cy="4765778"/>
          </a:xfrm>
        </p:spPr>
        <p:txBody>
          <a:bodyPr>
            <a:noAutofit/>
          </a:bodyPr>
          <a:lstStyle/>
          <a:p>
            <a:r>
              <a:rPr lang="en-US" sz="1700" b="1" dirty="0" smtClean="0">
                <a:solidFill>
                  <a:srgbClr val="800000"/>
                </a:solidFill>
              </a:rPr>
              <a:t>Interoperable:</a:t>
            </a:r>
            <a:r>
              <a:rPr lang="en-US" sz="1700" b="1" dirty="0" smtClean="0"/>
              <a:t>  </a:t>
            </a:r>
            <a:r>
              <a:rPr lang="en-US" sz="1700" dirty="0" smtClean="0"/>
              <a:t>Ability to work across multiple resources concurrently</a:t>
            </a:r>
          </a:p>
          <a:p>
            <a:pPr lvl="2"/>
            <a:r>
              <a:rPr lang="en-US" sz="1700" dirty="0" smtClean="0"/>
              <a:t>Includes jobs submission, coordination mechanism,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Dynamic: </a:t>
            </a:r>
            <a:r>
              <a:rPr lang="en-US" sz="1700" dirty="0" smtClean="0"/>
              <a:t>Beyond legacy static execution &amp;  resource allocation models</a:t>
            </a:r>
          </a:p>
          <a:p>
            <a:pPr lvl="2"/>
            <a:r>
              <a:rPr lang="en-US" sz="1700" dirty="0" smtClean="0"/>
              <a:t>Decisions at both deployment and run-time</a:t>
            </a:r>
          </a:p>
          <a:p>
            <a:pPr lvl="2"/>
            <a:r>
              <a:rPr lang="en-US" sz="1700" dirty="0" smtClean="0"/>
              <a:t>Dynamical execution is  almost fundamental at scale</a:t>
            </a:r>
            <a:endParaRPr lang="en-US" sz="1700" baseline="-25000" dirty="0" smtClean="0"/>
          </a:p>
          <a:p>
            <a:r>
              <a:rPr lang="en-US" sz="1700" b="1" dirty="0" smtClean="0">
                <a:solidFill>
                  <a:srgbClr val="800000"/>
                </a:solidFill>
              </a:rPr>
              <a:t>Extensible: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Support new functionality &amp; infrastructure without wholesale refactoring, i.e., lower coupling to tools &amp; infrastructure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Adaptive/Autonomic: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Flexible response to fluctuations in dynamic resources, availability of dynamic data</a:t>
            </a:r>
          </a:p>
          <a:p>
            <a:r>
              <a:rPr lang="en-US" sz="1700" b="1" dirty="0" smtClean="0">
                <a:solidFill>
                  <a:srgbClr val="800000"/>
                </a:solidFill>
              </a:rPr>
              <a:t>Scalable:</a:t>
            </a:r>
            <a:r>
              <a:rPr lang="en-US" sz="1700" dirty="0" smtClean="0">
                <a:solidFill>
                  <a:srgbClr val="800000"/>
                </a:solidFill>
              </a:rPr>
              <a:t> </a:t>
            </a:r>
            <a:r>
              <a:rPr lang="en-US" sz="1700" dirty="0" smtClean="0"/>
              <a:t>Along many dimensions and design points </a:t>
            </a:r>
          </a:p>
          <a:p>
            <a:pPr>
              <a:buNone/>
            </a:pPr>
            <a:r>
              <a:rPr lang="en-US" sz="1700" dirty="0" smtClean="0">
                <a:solidFill>
                  <a:srgbClr val="800000"/>
                </a:solidFill>
              </a:rPr>
              <a:t>     Challenge: To develop DA effectively and efficiently with IDEAS as first class objectives with  simplicity an over-aching concern</a:t>
            </a:r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529880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exists a lack of Programmatic approaches that: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general-purpose,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&amp;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grid functionality for applications</a:t>
            </a:r>
            <a:r>
              <a:rPr lang="en-US" sz="1700" dirty="0" smtClean="0">
                <a:solidFill>
                  <a:schemeClr val="accent5"/>
                </a:solidFill>
              </a:rPr>
              <a:t>;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underlying complexity, varying semantics..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building blocks upon which to construct “consistent” higher-levels of functionality and abstractions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Meets the need for a Broad Spectrum of Application: 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scripts, Gateways, Smart Applications and Production Grade Tooling, Workflow…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Simple, integrated, stable, uniform and high-level interface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and Stable: 80:20 restricted scope and 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Integrated: Similar semantics &amp; style across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Uniform: Same interface for different distributed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SAGA: Provides Application* developers with units required to compose high-level functionality across (distinct) distributed systems</a:t>
            </a:r>
          </a:p>
          <a:p>
            <a:pPr marL="685800" marR="0" lvl="1" indent="-3365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(*) One Person’s Application is another Person’s Tool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Azure: Using BigJob API and Coordinating Multiple Tasks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923" y="1397675"/>
            <a:ext cx="7966954" cy="165032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700" dirty="0" smtClean="0"/>
              <a:t>For Replica-Exchange application, take SAGA-</a:t>
            </a:r>
            <a:r>
              <a:rPr lang="en-US" sz="1700" dirty="0" err="1" smtClean="0"/>
              <a:t>BigJob</a:t>
            </a:r>
            <a:r>
              <a:rPr lang="en-US" sz="1700" dirty="0" smtClean="0"/>
              <a:t> and implement on Azure to test for performance</a:t>
            </a:r>
          </a:p>
          <a:p>
            <a:pPr>
              <a:buFont typeface="Arial"/>
              <a:buChar char="•"/>
            </a:pPr>
            <a:r>
              <a:rPr lang="en-US" sz="1700" dirty="0" smtClean="0"/>
              <a:t>CONCLUSION: For same workload, comparable in performance to TG!</a:t>
            </a:r>
          </a:p>
          <a:p>
            <a:pPr lvl="1"/>
            <a:r>
              <a:rPr lang="en-US" sz="1700" dirty="0" smtClean="0"/>
              <a:t> BUT SIMPLER to implement than TG!</a:t>
            </a:r>
          </a:p>
          <a:p>
            <a:endParaRPr lang="en-US" sz="1700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3530600" y="3406757"/>
            <a:ext cx="5600700" cy="3240006"/>
          </a:xfrm>
          <a:prstGeom prst="rect">
            <a:avLst/>
          </a:prstGeom>
        </p:spPr>
      </p:pic>
      <p:pic>
        <p:nvPicPr>
          <p:cNvPr id="8" name="Content Placeholder 4" descr="distributed_pilot_job.png"/>
          <p:cNvPicPr>
            <a:picLocks noChangeAspect="1"/>
          </p:cNvPicPr>
          <p:nvPr/>
        </p:nvPicPr>
        <p:blipFill>
          <a:blip r:embed="rId3"/>
          <a:srcRect t="-10678" b="-10678"/>
          <a:stretch>
            <a:fillRect/>
          </a:stretch>
        </p:blipFill>
        <p:spPr>
          <a:xfrm>
            <a:off x="75323" y="2797938"/>
            <a:ext cx="3623553" cy="2096226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30923" y="3852764"/>
            <a:ext cx="5004677" cy="1041400"/>
          </a:xfrm>
          <a:prstGeom prst="bentConnector3">
            <a:avLst>
              <a:gd name="adj1" fmla="val 67002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253917" y="4715570"/>
            <a:ext cx="355600" cy="158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195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Replica-Exchange has been ported to </a:t>
            </a:r>
            <a:r>
              <a:rPr lang="en-US" dirty="0" err="1" smtClean="0"/>
              <a:t>BigJob</a:t>
            </a:r>
            <a:r>
              <a:rPr lang="en-US" dirty="0" smtClean="0"/>
              <a:t> Azure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dirty="0" smtClean="0"/>
              <a:t>Azure Queues proved to be effective for coordination of sub</a:t>
            </a:r>
            <a:r>
              <a:rPr lang="en-US" smtClean="0"/>
              <a:t>-jobs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&lt;0.4 for the extra-large VM</a:t>
            </a:r>
          </a:p>
          <a:p>
            <a:r>
              <a:rPr lang="en-US" dirty="0" smtClean="0"/>
              <a:t>The different Azure data centers show a slightly different performance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pPr lvl="1"/>
            <a:r>
              <a:rPr lang="en-US" dirty="0" smtClean="0"/>
              <a:t>Introduce IDEAS as minimal set of DA Design Objective</a:t>
            </a:r>
          </a:p>
          <a:p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executions</a:t>
            </a:r>
          </a:p>
          <a:p>
            <a:pPr lvl="1"/>
            <a:r>
              <a:rPr lang="en-US" dirty="0" smtClean="0"/>
              <a:t>Pilot-Job: Power of “right” Abstractions</a:t>
            </a:r>
          </a:p>
          <a:p>
            <a:pPr lvl="1"/>
            <a:r>
              <a:rPr lang="en-US" dirty="0" smtClean="0"/>
              <a:t>Interoperability is the starting point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</a:t>
            </a:r>
            <a:r>
              <a:rPr lang="en-US" smtClean="0"/>
              <a:t>native abstractions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3714"/>
            <a:ext cx="82169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Although Clouds are not Panacea..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5328120"/>
          </a:xfrm>
        </p:spPr>
        <p:txBody>
          <a:bodyPr>
            <a:noAutofit/>
          </a:bodyPr>
          <a:lstStyle/>
          <a:p>
            <a:r>
              <a:rPr lang="en-US" sz="1700" dirty="0" smtClean="0"/>
              <a:t>Nascent infrastructure do what Production DCI have not managed!</a:t>
            </a:r>
          </a:p>
          <a:p>
            <a:pPr lvl="0">
              <a:buClr>
                <a:prstClr val="black">
                  <a:lumMod val="75000"/>
                  <a:lumOff val="25000"/>
                </a:prstClr>
              </a:buClr>
            </a:pPr>
            <a:r>
              <a:rPr lang="en-US" sz="1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“We” have lost intellectual leadership to commercial providers!</a:t>
            </a:r>
            <a:endParaRPr lang="en-US" sz="1700" dirty="0" smtClean="0"/>
          </a:p>
          <a:p>
            <a:pPr lvl="1"/>
            <a:r>
              <a:rPr lang="en-US" sz="1700" dirty="0" smtClean="0"/>
              <a:t>Community busy agenda pushing, </a:t>
            </a:r>
            <a:r>
              <a:rPr lang="en-US" sz="1700" dirty="0" err="1" smtClean="0"/>
              <a:t>e.g</a:t>
            </a:r>
            <a:r>
              <a:rPr lang="en-US" sz="1700" dirty="0" smtClean="0"/>
              <a:t>, middleware/software stacks, most innovation in DC has come from  commercial sector!</a:t>
            </a:r>
          </a:p>
          <a:p>
            <a:pPr lvl="2"/>
            <a:r>
              <a:rPr lang="en-US" sz="1700" dirty="0" smtClean="0"/>
              <a:t>Infrastructure, Algorithmic &amp; Development</a:t>
            </a:r>
          </a:p>
          <a:p>
            <a:pPr lvl="2"/>
            <a:r>
              <a:rPr lang="en-US" sz="1700" dirty="0" smtClean="0"/>
              <a:t>e.g., (re-discovering) </a:t>
            </a:r>
            <a:r>
              <a:rPr lang="en-US" sz="1700" dirty="0" err="1" smtClean="0"/>
              <a:t>MapReduce</a:t>
            </a:r>
            <a:endParaRPr lang="en-US" sz="1700" dirty="0" smtClean="0"/>
          </a:p>
          <a:p>
            <a:r>
              <a:rPr lang="en-US" sz="1700" dirty="0" smtClean="0"/>
              <a:t>Simplicity is the Ultimate Sophistication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i="1" dirty="0" smtClean="0"/>
              <a:t>“It seems that perfection is attained not when there remains nothing to add, but when there remains nothing to remove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Confuse Functionality with Usability</a:t>
            </a:r>
          </a:p>
          <a:p>
            <a:pPr lvl="2"/>
            <a:r>
              <a:rPr lang="en-US" sz="1700" dirty="0" smtClean="0"/>
              <a:t>“Confused Beauty for Truth”, -- “How Did Economists Get It So Wrong?”, in analogy to the Financial Crisis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Moral and Intellectual courage to admit we got it wrong	</a:t>
            </a:r>
          </a:p>
          <a:p>
            <a:pPr lvl="1"/>
            <a:r>
              <a:rPr lang="en-US" sz="1700" dirty="0" smtClean="0"/>
              <a:t>More condemnation in Grid2009, “Critical Analysis of PGI and DA”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Pilot Data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7" y="1529879"/>
            <a:ext cx="4347453" cy="499390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Pilot Data: </a:t>
            </a:r>
          </a:p>
          <a:p>
            <a:pPr lvl="1"/>
            <a:r>
              <a:rPr lang="en-US" sz="2400" dirty="0" smtClean="0"/>
              <a:t>Abstraction for expressing data localities and affinities.</a:t>
            </a:r>
          </a:p>
          <a:p>
            <a:pPr lvl="1"/>
            <a:r>
              <a:rPr lang="en-US" sz="2400" dirty="0" smtClean="0"/>
              <a:t>Pilot Data can be used to create groups of file that are always used together</a:t>
            </a:r>
            <a:r>
              <a:rPr lang="en-US" sz="2400" dirty="0" smtClean="0"/>
              <a:t> </a:t>
            </a:r>
            <a:endParaRPr lang="de-DE" sz="2400" dirty="0" smtClean="0"/>
          </a:p>
          <a:p>
            <a:pPr lvl="1"/>
            <a:r>
              <a:rPr lang="en-US" sz="2400" dirty="0" smtClean="0"/>
              <a:t>Pilot Data provides a set of basic operations on top of these file groups</a:t>
            </a:r>
          </a:p>
          <a:p>
            <a:r>
              <a:rPr lang="en-US" sz="2400" dirty="0" smtClean="0"/>
              <a:t>Pilot Store: A container that represents a logical group of physical files that share the same affinity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Abstraction can be used to express C-C, C-D and D-D </a:t>
            </a:r>
            <a:r>
              <a:rPr lang="en-US" sz="2400" dirty="0" err="1" smtClean="0"/>
              <a:t>affinitities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affinity_sketch-4.png"/>
          <p:cNvPicPr>
            <a:picLocks noChangeAspect="1"/>
          </p:cNvPicPr>
          <p:nvPr/>
        </p:nvPicPr>
        <p:blipFill>
          <a:blip r:embed="rId3"/>
          <a:srcRect l="935" r="-16339"/>
          <a:stretch>
            <a:fillRect/>
          </a:stretch>
        </p:blipFill>
        <p:spPr>
          <a:xfrm>
            <a:off x="5626100" y="1529879"/>
            <a:ext cx="3822700" cy="47965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DPA: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r>
              <a:rPr lang="en-US" sz="1700" dirty="0" smtClean="0"/>
              <a:t>Is large (and rich), but the number of effective and extensible DA small</a:t>
            </a:r>
          </a:p>
          <a:p>
            <a:pPr lvl="1"/>
            <a:r>
              <a:rPr lang="en-US" sz="1700" dirty="0" smtClean="0"/>
              <a:t>More than just submitting jobs here and there!</a:t>
            </a:r>
          </a:p>
          <a:p>
            <a:r>
              <a:rPr lang="en-US" sz="1700" dirty="0" smtClean="0"/>
              <a:t>Developing DA is a hard undertaking</a:t>
            </a:r>
          </a:p>
          <a:p>
            <a:pPr lvl="1"/>
            <a:r>
              <a:rPr lang="en-US" sz="1700" dirty="0" smtClean="0"/>
              <a:t>Intrinsic and Extrinsic Factors</a:t>
            </a:r>
          </a:p>
          <a:p>
            <a:pPr lvl="1"/>
            <a:r>
              <a:rPr lang="en-US" sz="1700" dirty="0" smtClean="0"/>
              <a:t>Unique role of the Execution Environment (Infrastructure)</a:t>
            </a:r>
          </a:p>
          <a:p>
            <a:r>
              <a:rPr lang="en-US" sz="1700" dirty="0" smtClean="0"/>
              <a:t>Embrace “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”</a:t>
            </a:r>
          </a:p>
          <a:p>
            <a:pPr lvl="1"/>
            <a:r>
              <a:rPr lang="en-US" sz="1700" dirty="0" smtClean="0"/>
              <a:t>Understanding </a:t>
            </a:r>
            <a:r>
              <a:rPr lang="en-US" sz="1700" dirty="0" err="1" smtClean="0"/>
              <a:t>distributedness</a:t>
            </a:r>
            <a:r>
              <a:rPr lang="en-US" sz="1700" dirty="0" smtClean="0"/>
              <a:t>,  heterogeneity &amp; dynamic execution is fundamental (e.g., </a:t>
            </a:r>
            <a:r>
              <a:rPr lang="en-US" sz="1700" dirty="0" err="1" smtClean="0"/>
              <a:t>Exascale</a:t>
            </a:r>
            <a:r>
              <a:rPr lang="en-US" sz="1700" dirty="0" smtClean="0"/>
              <a:t> logically distributed </a:t>
            </a:r>
            <a:r>
              <a:rPr lang="en-US" sz="1700" dirty="0" err="1" smtClean="0"/>
              <a:t>prog</a:t>
            </a:r>
            <a:r>
              <a:rPr lang="en-US" sz="1700" dirty="0" smtClean="0"/>
              <a:t>. Models)</a:t>
            </a:r>
          </a:p>
          <a:p>
            <a:pPr lvl="1"/>
            <a:r>
              <a:rPr lang="en-US" sz="1700" dirty="0" smtClean="0"/>
              <a:t>Data-centric application will be the drivers!</a:t>
            </a:r>
          </a:p>
          <a:p>
            <a:r>
              <a:rPr lang="en-US" sz="1700" dirty="0" smtClean="0"/>
              <a:t>Role for Pattern-oriented and Abstractions-based Development</a:t>
            </a:r>
            <a:endParaRPr lang="en-US" sz="1500" dirty="0" smtClean="0"/>
          </a:p>
          <a:p>
            <a:r>
              <a:rPr lang="en-US" sz="1700" dirty="0" smtClean="0"/>
              <a:t>Autonomic approaches  required to manage complexity and dynamism</a:t>
            </a:r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#1: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of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DA </a:t>
            </a:r>
            <a:r>
              <a:rPr lang="de-DE" sz="2400" dirty="0" err="1" smtClean="0"/>
              <a:t>is</a:t>
            </a:r>
            <a:r>
              <a:rPr lang="de-DE" sz="2400" dirty="0" smtClean="0"/>
              <a:t> large, </a:t>
            </a:r>
            <a:r>
              <a:rPr lang="de-DE" sz="2400" dirty="0" err="1" smtClean="0"/>
              <a:t>but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of </a:t>
            </a:r>
            <a:r>
              <a:rPr lang="de-DE" sz="2400" dirty="0" err="1" smtClean="0"/>
              <a:t>effective</a:t>
            </a:r>
            <a:r>
              <a:rPr lang="de-DE" sz="2400" dirty="0" smtClean="0"/>
              <a:t> DA </a:t>
            </a:r>
            <a:r>
              <a:rPr lang="de-DE" sz="2400" dirty="0" err="1" smtClean="0"/>
              <a:t>small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TODO add slide from grid 2010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Assertion 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Distribution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228600" y="1651000"/>
            <a:ext cx="8534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“History of computing like pendulum, swings from centralized to distributed”</a:t>
            </a:r>
          </a:p>
          <a:p>
            <a:pPr lvl="1"/>
            <a:r>
              <a:rPr lang="en-US" sz="1700" dirty="0" smtClean="0"/>
              <a:t>Indications this time there is a fundamental paradigm shift due to DATA</a:t>
            </a:r>
          </a:p>
          <a:p>
            <a:pPr lvl="1"/>
            <a:r>
              <a:rPr lang="en-US" sz="1700" dirty="0" smtClean="0"/>
              <a:t>Too much to move around; learn how to do analytics/compute </a:t>
            </a:r>
            <a:r>
              <a:rPr lang="en-US" sz="1700" i="1" dirty="0" smtClean="0"/>
              <a:t>in situ</a:t>
            </a:r>
          </a:p>
          <a:p>
            <a:r>
              <a:rPr lang="en-US" sz="1700" dirty="0" smtClean="0"/>
              <a:t>Decoupling and delocalization of the producers-consumers of computation</a:t>
            </a:r>
          </a:p>
          <a:p>
            <a:pPr lvl="1"/>
            <a:r>
              <a:rPr lang="en-US" sz="1700" dirty="0" smtClean="0"/>
              <a:t>Localized special services; people and collaborations are distributed</a:t>
            </a:r>
          </a:p>
          <a:p>
            <a:r>
              <a:rPr lang="en-US" sz="1700" dirty="0" smtClean="0"/>
              <a:t>(Ironically) Most applications have been developed to hide from heterogeneity and dynamism; not embrace them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1"/>
            <a:r>
              <a:rPr lang="en-US" sz="1700" dirty="0" smtClean="0"/>
              <a:t>Logically </a:t>
            </a:r>
            <a:r>
              <a:rPr lang="en-US" sz="1700" dirty="0" err="1" smtClean="0"/>
              <a:t>vs</a:t>
            </a:r>
            <a:r>
              <a:rPr lang="en-US" sz="1700" dirty="0" smtClean="0"/>
              <a:t> Physically Distributed: NG programming models will need to support dynamic execution, heterogeneity at a logically-distributed level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Assertion #3: Embrace </a:t>
            </a:r>
            <a:r>
              <a:rPr lang="en-US" sz="2600" dirty="0" err="1" smtClean="0"/>
              <a:t>Distributedness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pPr lvl="2"/>
            <a:r>
              <a:rPr lang="en-US" sz="1700" dirty="0" smtClean="0"/>
              <a:t>Partly due to underlying economic model and </a:t>
            </a:r>
            <a:r>
              <a:rPr lang="en-US" sz="1700" dirty="0" err="1" smtClean="0"/>
              <a:t>SLAs</a:t>
            </a:r>
            <a:endParaRPr lang="en-US" sz="1700" dirty="0" smtClean="0"/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17500" y="1282700"/>
            <a:ext cx="47117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Relation between Application, Abstractions and Patterns:</a:t>
            </a:r>
          </a:p>
          <a:p>
            <a:pPr lvl="1"/>
            <a:r>
              <a:rPr lang="en-US" sz="1700" dirty="0" smtClean="0"/>
              <a:t>Application: Need or can use &gt;1 R</a:t>
            </a:r>
          </a:p>
          <a:p>
            <a:pPr lvl="1"/>
            <a:r>
              <a:rPr lang="en-US" dirty="0" smtClean="0"/>
              <a:t>Patterns: Formalizations of commonly occurring modes of computation, composition, and/or resource usage</a:t>
            </a:r>
          </a:p>
          <a:p>
            <a:pPr lvl="2"/>
            <a:r>
              <a:rPr lang="en-US" dirty="0" smtClean="0"/>
              <a:t>Develop, Deploy &amp; Exec Phase</a:t>
            </a:r>
          </a:p>
          <a:p>
            <a:pPr lvl="1"/>
            <a:r>
              <a:rPr lang="en-US" dirty="0" smtClean="0"/>
              <a:t>Abstractions: Process, mechanism or infrastructure to support a commonly occurring usage </a:t>
            </a:r>
            <a:endParaRPr lang="en-US" sz="7200" dirty="0" smtClean="0"/>
          </a:p>
        </p:txBody>
      </p:sp>
      <p:pic>
        <p:nvPicPr>
          <p:cNvPr id="5" name="Content Placeholder 4" descr="figure_1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982" r="-2982"/>
          <a:stretch>
            <a:fillRect/>
          </a:stretch>
        </p:blipFill>
        <p:spPr>
          <a:xfrm>
            <a:off x="5026464" y="1770063"/>
            <a:ext cx="4042878" cy="4173537"/>
          </a:xfrm>
        </p:spPr>
      </p:pic>
      <p:pic>
        <p:nvPicPr>
          <p:cNvPr id="7" name="Picture 6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5200"/>
            <a:ext cx="5185943" cy="1803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 smtClean="0"/>
              <a:t>Assertion #4: Role for a Pattern-Oriented and Abstraction-Based Development Cycle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38100" y="1346200"/>
            <a:ext cx="4470400" cy="5016500"/>
          </a:xfrm>
        </p:spPr>
        <p:txBody>
          <a:bodyPr>
            <a:noAutofit/>
          </a:bodyPr>
          <a:lstStyle/>
          <a:p>
            <a:r>
              <a:rPr lang="en-US" sz="1700" dirty="0" smtClean="0"/>
              <a:t>Analysis of Distributed Applications leads to three types of patterns</a:t>
            </a:r>
          </a:p>
          <a:p>
            <a:pPr lvl="1"/>
            <a:r>
              <a:rPr lang="en-US" sz="1700" dirty="0" smtClean="0"/>
              <a:t>Patterns that appear in the Parallel Programming </a:t>
            </a:r>
          </a:p>
          <a:p>
            <a:pPr lvl="1"/>
            <a:r>
              <a:rPr lang="en-US" sz="1700" dirty="0" smtClean="0"/>
              <a:t>Patterns driven by distributed concerns (</a:t>
            </a:r>
            <a:r>
              <a:rPr lang="en-US" sz="1700" dirty="0" err="1" smtClean="0"/>
              <a:t>eg</a:t>
            </a:r>
            <a:r>
              <a:rPr lang="en-US" sz="1700" dirty="0" smtClean="0"/>
              <a:t> @HOME, consensus)</a:t>
            </a:r>
          </a:p>
          <a:p>
            <a:pPr lvl="1"/>
            <a:r>
              <a:rPr lang="en-US" sz="1700" dirty="0" smtClean="0"/>
              <a:t>Patterns addressing distributed environment concerns exclusively (</a:t>
            </a:r>
            <a:r>
              <a:rPr lang="en-US" sz="1700" dirty="0" err="1" smtClean="0"/>
              <a:t>eg</a:t>
            </a:r>
            <a:r>
              <a:rPr lang="en-US" sz="1700" dirty="0" smtClean="0"/>
              <a:t> co-allocation)</a:t>
            </a:r>
          </a:p>
          <a:p>
            <a:r>
              <a:rPr lang="en-US" sz="1700" dirty="0" smtClean="0"/>
              <a:t>There exists tools that support patterns, i.e., provide abstractions 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</p:txBody>
      </p:sp>
      <p:pic>
        <p:nvPicPr>
          <p:cNvPr id="10" name="Picture 9" descr="tabl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1739900"/>
            <a:ext cx="4775200" cy="2641600"/>
          </a:xfrm>
          <a:prstGeom prst="rect">
            <a:avLst/>
          </a:prstGeom>
        </p:spPr>
      </p:pic>
      <p:pic>
        <p:nvPicPr>
          <p:cNvPr id="12" name="Picture 11" descr="tabl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4740897"/>
            <a:ext cx="7467600" cy="21171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0</TotalTime>
  <Words>2074</Words>
  <Application>Microsoft Macintosh PowerPoint</Application>
  <PresentationFormat>Bildschirmpräsentation (4:3)</PresentationFormat>
  <Paragraphs>195</Paragraphs>
  <Slides>21</Slides>
  <Notes>8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Perspective</vt:lpstr>
      <vt:lpstr>Abstractions for Loosely-Coupled and Ensemble-based Simulations on Azure</vt:lpstr>
      <vt:lpstr>Overview</vt:lpstr>
      <vt:lpstr>DPA: Primary Observations</vt:lpstr>
      <vt:lpstr>Assertion #1: The space of possible DA is large, but number of effective DA small</vt:lpstr>
      <vt:lpstr>Assertion #2: Developing DA is a hard undertaking</vt:lpstr>
      <vt:lpstr>Assertion #3: Embrace Distribution</vt:lpstr>
      <vt:lpstr>Assertion #3: Embrace Distributedness Corollary: Clouds are not Panacea</vt:lpstr>
      <vt:lpstr>Assertion #4: Role for a Pattern-Oriented and Abstraction-Based Development Cycle</vt:lpstr>
      <vt:lpstr>Assertion #4: Role for a Pattern-Oriented and Abstraction-Based Development Cycle</vt:lpstr>
      <vt:lpstr>Assertion #5: Need an Autonomic Approach to managing complexity and dynamism</vt:lpstr>
      <vt:lpstr>IDEAS: DA Development Objectives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Azure: Using BigJob API and Coordinating Multiple Tasks</vt:lpstr>
      <vt:lpstr>Azure: Scalability with Simplicity Providing Infra-level abstractions for DDIA</vt:lpstr>
      <vt:lpstr>Replica-Exchange on Azure</vt:lpstr>
      <vt:lpstr>Although Clouds are not Panacea..</vt:lpstr>
      <vt:lpstr>Future Work: Pilot Data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Torsten Meier</cp:lastModifiedBy>
  <cp:revision>1607</cp:revision>
  <cp:lastPrinted>2010-11-03T18:37:11Z</cp:lastPrinted>
  <dcterms:created xsi:type="dcterms:W3CDTF">2010-11-30T19:13:57Z</dcterms:created>
  <dcterms:modified xsi:type="dcterms:W3CDTF">2010-11-30T20:28:29Z</dcterms:modified>
</cp:coreProperties>
</file>