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7"/>
  </p:notesMasterIdLst>
  <p:sldIdLst>
    <p:sldId id="256" r:id="rId3"/>
    <p:sldId id="715" r:id="rId4"/>
    <p:sldId id="747" r:id="rId5"/>
    <p:sldId id="576" r:id="rId6"/>
    <p:sldId id="634" r:id="rId7"/>
    <p:sldId id="754" r:id="rId8"/>
    <p:sldId id="772" r:id="rId9"/>
    <p:sldId id="478" r:id="rId10"/>
    <p:sldId id="555" r:id="rId11"/>
    <p:sldId id="744" r:id="rId12"/>
    <p:sldId id="688" r:id="rId13"/>
    <p:sldId id="755" r:id="rId14"/>
    <p:sldId id="750" r:id="rId15"/>
    <p:sldId id="693" r:id="rId16"/>
    <p:sldId id="748" r:id="rId17"/>
    <p:sldId id="761" r:id="rId18"/>
    <p:sldId id="776" r:id="rId19"/>
    <p:sldId id="783" r:id="rId20"/>
    <p:sldId id="765" r:id="rId21"/>
    <p:sldId id="766" r:id="rId22"/>
    <p:sldId id="768" r:id="rId23"/>
    <p:sldId id="775" r:id="rId24"/>
    <p:sldId id="778" r:id="rId25"/>
    <p:sldId id="779" r:id="rId26"/>
    <p:sldId id="773" r:id="rId27"/>
    <p:sldId id="774" r:id="rId28"/>
    <p:sldId id="770" r:id="rId29"/>
    <p:sldId id="757" r:id="rId30"/>
    <p:sldId id="777" r:id="rId31"/>
    <p:sldId id="759" r:id="rId32"/>
    <p:sldId id="780" r:id="rId33"/>
    <p:sldId id="781" r:id="rId34"/>
    <p:sldId id="758" r:id="rId35"/>
    <p:sldId id="78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 horzBarState="maximized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47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3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ga.cct.ls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d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Shantenu Jha, 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</a:t>
            </a:r>
          </a:p>
          <a:p>
            <a:endParaRPr lang="en-US" sz="2100" dirty="0" smtClean="0"/>
          </a:p>
          <a:p>
            <a:r>
              <a:rPr lang="en-US" sz="2100" dirty="0" smtClean="0"/>
              <a:t>Work in </a:t>
            </a:r>
            <a:r>
              <a:rPr lang="en-US" sz="2100" dirty="0" smtClean="0"/>
              <a:t>collaboration with </a:t>
            </a:r>
            <a:r>
              <a:rPr lang="en-US" sz="2100" dirty="0" err="1" smtClean="0"/>
              <a:t>Joohyun</a:t>
            </a:r>
            <a:r>
              <a:rPr lang="en-US" sz="2100" dirty="0" smtClean="0"/>
              <a:t> Kim, S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 Mark </a:t>
            </a:r>
            <a:r>
              <a:rPr lang="en-US" sz="2100" dirty="0" err="1" smtClean="0"/>
              <a:t>Santcroos</a:t>
            </a:r>
            <a:r>
              <a:rPr lang="en-US" sz="2100" dirty="0" smtClean="0"/>
              <a:t>, Ole Weidner</a:t>
            </a:r>
            <a:endParaRPr lang="en-US" sz="2100" i="1" dirty="0" smtClean="0"/>
          </a:p>
          <a:p>
            <a:r>
              <a:rPr lang="en-US" sz="2100" dirty="0" smtClean="0">
                <a:hlinkClick r:id="rId3"/>
              </a:rPr>
              <a:t>http://saga.cct.lsu.edu</a:t>
            </a:r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Coordinating Multiple Tasks Using </a:t>
            </a:r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pPr lvl="1"/>
            <a:r>
              <a:rPr lang="en-US" dirty="0" smtClean="0"/>
              <a:t>Correlated to system load</a:t>
            </a:r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BFAST: An example of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4223384" cy="3852723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BFAST</a:t>
            </a:r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Higher sensitivity (CAL finding and gapped Smith-Waterman alignment)</a:t>
            </a:r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Relatively larger memory and disk space</a:t>
            </a:r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Multi-threading support</a:t>
            </a:r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Low-memory option (index file splitting)</a:t>
            </a:r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Pipeline (index, match, localalign, and postprocess step) and extensible (e.g. BFAST-BWA for paired-end, and more)</a:t>
            </a:r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Task Level concurrency (Data fragmentation of Reads and Chromosomes, different spaced seeds (match step), parallel task runs (localalign, postprocess steps)</a:t>
            </a:r>
            <a:endParaRPr lang="en-US" sz="6400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739343" y="2269067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5765001" y="1851358"/>
            <a:ext cx="3145613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Workflow for bfast match step</a:t>
            </a:r>
            <a:endParaRPr lang="en-US" sz="1600" dirty="0"/>
          </a:p>
        </p:txBody>
      </p:sp>
      <p:grpSp>
        <p:nvGrpSpPr>
          <p:cNvPr id="5" name="Group 24"/>
          <p:cNvGrpSpPr/>
          <p:nvPr/>
        </p:nvGrpSpPr>
        <p:grpSpPr>
          <a:xfrm>
            <a:off x="4818602" y="5242147"/>
            <a:ext cx="4210268" cy="1512970"/>
            <a:chOff x="182607" y="1417638"/>
            <a:chExt cx="8124347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6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57947" y="1225080"/>
            <a:ext cx="7966954" cy="4934420"/>
          </a:xfrm>
        </p:spPr>
        <p:txBody>
          <a:bodyPr>
            <a:noAutofit/>
          </a:bodyPr>
          <a:lstStyle/>
          <a:p>
            <a:r>
              <a:rPr lang="en-US" sz="1600" dirty="0" smtClean="0"/>
              <a:t>Introduction: Understanding Distributed “Dynamic” Abstractions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  <a:endParaRPr lang="en-US" sz="1600" dirty="0" smtClean="0"/>
          </a:p>
          <a:p>
            <a:pPr lvl="1"/>
            <a:r>
              <a:rPr lang="en-US" sz="1600" i="1" dirty="0" smtClean="0"/>
              <a:t>Azure </a:t>
            </a:r>
            <a:r>
              <a:rPr lang="en-US" sz="1600" i="1" dirty="0" smtClean="0"/>
              <a:t>addresses several of the distributed programming challenges</a:t>
            </a:r>
          </a:p>
          <a:p>
            <a:r>
              <a:rPr lang="en-US" sz="1600" dirty="0" smtClean="0"/>
              <a:t>Life Science Applications – Data &amp; Compute Intensive, often require many (heterogeneous) ensemble based </a:t>
            </a:r>
            <a:r>
              <a:rPr lang="en-US" sz="1600" dirty="0" smtClean="0"/>
              <a:t>simulations</a:t>
            </a:r>
          </a:p>
          <a:p>
            <a:pPr lvl="1"/>
            <a:r>
              <a:rPr lang="en-US" sz="1600" dirty="0" smtClean="0"/>
              <a:t>Understanding</a:t>
            </a:r>
            <a:r>
              <a:rPr lang="en-US" sz="1600" dirty="0" smtClean="0"/>
              <a:t> </a:t>
            </a:r>
            <a:r>
              <a:rPr lang="en-US" sz="1600" i="1" dirty="0" smtClean="0"/>
              <a:t>common </a:t>
            </a:r>
            <a:r>
              <a:rPr lang="en-US" sz="1600" dirty="0" smtClean="0"/>
              <a:t>basic </a:t>
            </a:r>
            <a:r>
              <a:rPr lang="en-US" sz="1600" dirty="0" smtClean="0"/>
              <a:t>computational “characteristics</a:t>
            </a:r>
            <a:r>
              <a:rPr lang="en-US" sz="1600" dirty="0" smtClean="0"/>
              <a:t>”</a:t>
            </a:r>
            <a:endParaRPr lang="en-US" sz="1600" dirty="0" smtClean="0"/>
          </a:p>
          <a:p>
            <a:pPr lvl="1"/>
            <a:r>
              <a:rPr lang="en-US" sz="1600" dirty="0" smtClean="0"/>
              <a:t>Abstractions for dynamic executions: “Intelligent” Pilot-Job </a:t>
            </a:r>
          </a:p>
          <a:p>
            <a:r>
              <a:rPr lang="en-US" sz="1600" dirty="0" smtClean="0"/>
              <a:t>Application Exemplar I: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Simulations</a:t>
            </a:r>
          </a:p>
          <a:p>
            <a:pPr lvl="1"/>
            <a:r>
              <a:rPr lang="en-US" sz="1600" dirty="0" smtClean="0"/>
              <a:t>Pattern not</a:t>
            </a:r>
            <a:r>
              <a:rPr lang="en-US" sz="1600" dirty="0" smtClean="0"/>
              <a:t> amenable </a:t>
            </a:r>
            <a:r>
              <a:rPr lang="en-US" sz="1600" dirty="0" smtClean="0"/>
              <a:t>to </a:t>
            </a:r>
            <a:r>
              <a:rPr lang="en-US" sz="1600" dirty="0" smtClean="0"/>
              <a:t>CIRRUS</a:t>
            </a:r>
            <a:r>
              <a:rPr lang="en-US" sz="1600" dirty="0" smtClean="0"/>
              <a:t>; </a:t>
            </a:r>
            <a:r>
              <a:rPr lang="en-US" sz="1600" dirty="0" smtClean="0"/>
              <a:t>explore </a:t>
            </a:r>
            <a:r>
              <a:rPr lang="en-US" sz="1600" dirty="0" smtClean="0"/>
              <a:t>native abstractions that </a:t>
            </a:r>
            <a:r>
              <a:rPr lang="en-US" sz="1600" dirty="0" smtClean="0"/>
              <a:t>Azure</a:t>
            </a:r>
          </a:p>
          <a:p>
            <a:pPr lvl="1"/>
            <a:r>
              <a:rPr lang="en-US" sz="1600" dirty="0" smtClean="0"/>
              <a:t>Azure Solution:  Architecture</a:t>
            </a:r>
            <a:r>
              <a:rPr lang="en-US" sz="1600" dirty="0" smtClean="0"/>
              <a:t>, Performance and Scalability</a:t>
            </a:r>
          </a:p>
          <a:p>
            <a:r>
              <a:rPr lang="en-US" sz="1600" dirty="0" smtClean="0"/>
              <a:t>Application Exemplar II: </a:t>
            </a:r>
            <a:r>
              <a:rPr lang="en-US" sz="1600" dirty="0" smtClean="0"/>
              <a:t> NGS Analytics </a:t>
            </a:r>
            <a:r>
              <a:rPr lang="en-US" sz="1600" dirty="0" smtClean="0"/>
              <a:t>using </a:t>
            </a:r>
            <a:r>
              <a:rPr lang="en-US" sz="1600" dirty="0" smtClean="0"/>
              <a:t>BFAST</a:t>
            </a:r>
          </a:p>
          <a:p>
            <a:pPr lvl="1"/>
            <a:r>
              <a:rPr lang="en-US" sz="1600" dirty="0" smtClean="0"/>
              <a:t>DARE-based Gateways on TG and FG</a:t>
            </a:r>
            <a:endParaRPr lang="en-US" sz="1600" dirty="0" smtClean="0"/>
          </a:p>
          <a:p>
            <a:r>
              <a:rPr lang="en-US" sz="1600" dirty="0" smtClean="0"/>
              <a:t>Towards </a:t>
            </a:r>
            <a:r>
              <a:rPr lang="en-US" sz="1600" dirty="0" smtClean="0"/>
              <a:t>a Community Cloud-based solution? NGS Analytics as a Service?</a:t>
            </a:r>
          </a:p>
          <a:p>
            <a:pPr lvl="1"/>
            <a:r>
              <a:rPr lang="en-US" sz="1600" dirty="0" smtClean="0"/>
              <a:t>Lessons and Experience from TG (DARE-based Gateways) 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642" y="1971275"/>
            <a:ext cx="9032358" cy="43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1600" dirty="0" smtClean="0">
                <a:solidFill>
                  <a:srgbClr val="FF0000"/>
                </a:solidFill>
              </a:rPr>
              <a:t>Human Genome (HG18) and Burkerholderia Glumae 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  <a:r>
              <a:rPr lang="en-US" sz="1600" dirty="0" smtClean="0"/>
              <a:t>Prokaryote vs. Eukaryote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Glumae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</a:t>
                      </a:r>
                      <a:r>
                        <a:rPr lang="en-US" sz="1600" baseline="0" dirty="0" err="1" smtClean="0"/>
                        <a:t>files</a:t>
                      </a:r>
                      <a:r>
                        <a:rPr lang="en-US" sz="1600" baseline="30000" dirty="0" err="1" smtClean="0"/>
                        <a:t>b</a:t>
                      </a:r>
                      <a:r>
                        <a:rPr lang="en-US" sz="1600" baseline="300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r>
                        <a:rPr lang="en-US" sz="1600" baseline="30000" dirty="0" smtClean="0"/>
                        <a:t>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38/4 MB + </a:t>
                      </a: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600" baseline="30000" dirty="0" smtClean="0"/>
                        <a:t>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+ </a:t>
                      </a: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a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164/4</a:t>
                      </a:r>
                      <a:r>
                        <a:rPr lang="en-US" sz="1600" baseline="0" dirty="0" smtClean="0"/>
                        <a:t> MB +</a:t>
                      </a:r>
                      <a:r>
                        <a:rPr lang="en-US" sz="1600" baseline="0" dirty="0" smtClean="0">
                          <a:latin typeface="Symbol" charset="2"/>
                          <a:cs typeface="Symbol" charset="2"/>
                        </a:rPr>
                        <a:t> a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+ </a:t>
                      </a: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+ </a:t>
                      </a: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+ 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7901" y="5766931"/>
            <a:ext cx="8211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1400" dirty="0" smtClean="0"/>
              <a:t>Two options generating 40 index files and 10 index files are considered</a:t>
            </a:r>
          </a:p>
          <a:p>
            <a:pPr marL="342900" indent="-342900">
              <a:buAutoNum type="alphaLcParenR"/>
            </a:pPr>
            <a:r>
              <a:rPr lang="en-US" sz="1400" dirty="0" smtClean="0"/>
              <a:t>The cases with 10 index files. The option generating 40 index files require ¼ memory but needs 4 time computation</a:t>
            </a:r>
          </a:p>
          <a:p>
            <a:pPr marL="342900" indent="-342900">
              <a:buAutoNum type="alphaLcParenR"/>
            </a:pPr>
            <a:r>
              <a:rPr lang="en-US" sz="1400" dirty="0" smtClean="0"/>
              <a:t>Data volume of a </a:t>
            </a:r>
            <a:r>
              <a:rPr lang="en-US" sz="1400" dirty="0"/>
              <a:t>r</a:t>
            </a:r>
            <a:r>
              <a:rPr lang="en-US" sz="1400" dirty="0" smtClean="0"/>
              <a:t>ead file </a:t>
            </a:r>
            <a:endParaRPr lang="en-US" sz="1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203774" y="2424222"/>
            <a:ext cx="4646683" cy="3252677"/>
          </a:xfrm>
          <a:prstGeom prst="rect">
            <a:avLst/>
          </a:prstGeom>
        </p:spPr>
      </p:pic>
      <p:pic>
        <p:nvPicPr>
          <p:cNvPr id="5" name="Picture 4" descr="readsvstime_hg18_chr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4875857" y="2481437"/>
            <a:ext cx="4437946" cy="3106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0576" y="1861882"/>
            <a:ext cx="152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HG18 - All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811" y="1861882"/>
            <a:ext cx="133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HG18-Chr21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2525" y="6019800"/>
            <a:ext cx="6499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to Completion (Match Step)  vs. Short Read File Size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pic>
        <p:nvPicPr>
          <p:cNvPr id="12" name="Picture 11" descr="threadsvs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2264072" y="2286000"/>
            <a:ext cx="5152573" cy="360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01645" y="1402834"/>
            <a:ext cx="6499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to Completion (Match Step)  vs. Num. of Threads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Task-level Concurrency and Scale-out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pic>
        <p:nvPicPr>
          <p:cNvPr id="8" name="Picture 7" descr="tabl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346200"/>
            <a:ext cx="7810500" cy="2429250"/>
          </a:xfrm>
          <a:prstGeom prst="rect">
            <a:avLst/>
          </a:prstGeom>
        </p:spPr>
      </p:pic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891142"/>
            <a:ext cx="7988300" cy="275095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DARE</a:t>
            </a:r>
            <a:endParaRPr lang="en-US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57" y="1817641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170" y="5354547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Pilot-* to Data</a:t>
            </a:r>
            <a:endParaRPr lang="en-US" dirty="0"/>
          </a:p>
        </p:txBody>
      </p:sp>
      <p:pic>
        <p:nvPicPr>
          <p:cNvPr id="9" name="Content Placeholder 8" descr="pilot-data-manager-generic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985" r="-3985"/>
          <a:stretch>
            <a:fillRect/>
          </a:stretch>
        </p:blipFill>
        <p:spPr/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Providing NGS Analytics as a Service: </a:t>
            </a:r>
            <a:br>
              <a:rPr lang="en-US" sz="2500" dirty="0" smtClean="0"/>
            </a:br>
            <a:r>
              <a:rPr lang="en-US" sz="2500" dirty="0" smtClean="0"/>
              <a:t>Data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399021" y="1635374"/>
            <a:ext cx="48079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Distributed data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HG18 : 130 GB, B.Glumae :447 MB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 (about 2 min from local to QB using GridFTP)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1987891"/>
              </p:ext>
            </p:extLst>
          </p:nvPr>
        </p:nvGraphicFramePr>
        <p:xfrm>
          <a:off x="5041870" y="3769805"/>
          <a:ext cx="3998445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77"/>
                <a:gridCol w="930041"/>
                <a:gridCol w="1085048"/>
                <a:gridCol w="882079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1922" y="3358923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Ease of implementation of the R-E Pattern</a:t>
            </a:r>
          </a:p>
          <a:p>
            <a:pPr lvl="1"/>
            <a:r>
              <a:rPr lang="en-US" dirty="0" smtClean="0"/>
              <a:t> Thanks to 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“Trivially use distributed resources”</a:t>
            </a:r>
          </a:p>
          <a:p>
            <a:r>
              <a:rPr lang="en-US" dirty="0" smtClean="0"/>
              <a:t>Performance comparable to TG</a:t>
            </a:r>
          </a:p>
          <a:p>
            <a:pPr lvl="1"/>
            <a:r>
              <a:rPr lang="en-US" dirty="0" smtClean="0"/>
              <a:t>Cost of virtualization not a  first order concern</a:t>
            </a:r>
          </a:p>
          <a:p>
            <a:pPr lvl="1"/>
            <a:r>
              <a:rPr lang="en-US" dirty="0" smtClean="0"/>
              <a:t>Efficient and scalable messaging</a:t>
            </a:r>
          </a:p>
          <a:p>
            <a:r>
              <a:rPr lang="en-US" dirty="0" smtClean="0"/>
              <a:t>Starting point for more sophistication implementations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r>
              <a:rPr lang="en-US" dirty="0" smtClean="0"/>
              <a:t>NGS Analytics present different challenges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(Points to cover)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Scalabilty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Queuing </a:t>
            </a:r>
            <a:r>
              <a:rPr lang="en-US" dirty="0" smtClean="0"/>
              <a:t>System – no need to (Intelligent </a:t>
            </a:r>
            <a:r>
              <a:rPr lang="en-US" dirty="0" err="1" smtClean="0"/>
              <a:t>PilotJob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Dynamic: (Resource) Elasticity + (heterogeneous) task-resource mapping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err="1" smtClean="0"/>
              <a:t>MapReduce</a:t>
            </a:r>
            <a:r>
              <a:rPr lang="en-US" dirty="0" smtClean="0"/>
              <a:t>: MR + Pilot-Job</a:t>
            </a:r>
            <a:r>
              <a:rPr lang="en-US" dirty="0" smtClean="0"/>
              <a:t> </a:t>
            </a:r>
          </a:p>
          <a:p>
            <a:r>
              <a:rPr lang="en-US" dirty="0" smtClean="0"/>
              <a:t>Abstractions: Programming + System/Infrastructure 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Black Box” – something in between a black  box and full-blown low-level programming: Keep the black-box model but with some-useful knobs (abstractions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“</a:t>
            </a:r>
            <a:r>
              <a:rPr lang="en-US" dirty="0" err="1" smtClean="0"/>
              <a:t>Builiding</a:t>
            </a:r>
            <a:r>
              <a:rPr lang="en-US" dirty="0" smtClean="0"/>
              <a:t> this infrastructure is not trivial”</a:t>
            </a:r>
            <a:r>
              <a:rPr lang="en-US" dirty="0" smtClean="0"/>
              <a:t> &amp; </a:t>
            </a:r>
            <a:r>
              <a:rPr lang="en-US" dirty="0" smtClean="0"/>
              <a:t>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There are “easy” parts and </a:t>
            </a:r>
            <a:r>
              <a:rPr lang="en-US" dirty="0" smtClean="0"/>
              <a:t>“hard” parts. </a:t>
            </a:r>
          </a:p>
          <a:p>
            <a:pPr lvl="1"/>
            <a:r>
              <a:rPr lang="en-US" dirty="0" smtClean="0"/>
              <a:t>SAGA handles the hard part, leaving you to do the easy part!</a:t>
            </a:r>
            <a:endParaRPr lang="en-US" dirty="0" smtClean="0"/>
          </a:p>
          <a:p>
            <a:r>
              <a:rPr lang="en-US" dirty="0" smtClean="0"/>
              <a:t>NGS Analytics (both Alignment </a:t>
            </a:r>
            <a:r>
              <a:rPr lang="en-US" dirty="0" smtClean="0"/>
              <a:t>+ </a:t>
            </a:r>
            <a:r>
              <a:rPr lang="en-US" dirty="0" smtClean="0"/>
              <a:t>Assembly)</a:t>
            </a:r>
          </a:p>
          <a:p>
            <a:pPr lvl="1"/>
            <a:r>
              <a:rPr lang="en-US" dirty="0" err="1" smtClean="0"/>
              <a:t>BigData</a:t>
            </a:r>
            <a:r>
              <a:rPr lang="en-US" dirty="0" smtClean="0"/>
              <a:t> </a:t>
            </a:r>
            <a:r>
              <a:rPr lang="en-US" dirty="0" smtClean="0"/>
              <a:t>consistent with the </a:t>
            </a:r>
            <a:r>
              <a:rPr lang="en-US" dirty="0" err="1" smtClean="0"/>
              <a:t>AMPLab</a:t>
            </a:r>
            <a:r>
              <a:rPr lang="en-US" dirty="0" smtClean="0"/>
              <a:t> definition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Some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Intrinsic and Extrinsic Factors: </a:t>
            </a:r>
          </a:p>
          <a:p>
            <a:pPr lvl="2"/>
            <a:r>
              <a:rPr lang="en-US" sz="2000" dirty="0" smtClean="0"/>
              <a:t>Coordination across resources &amp; Execution Environment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 -- data-centric application will be the drivers!</a:t>
            </a:r>
          </a:p>
          <a:p>
            <a:pPr lvl="1"/>
            <a:r>
              <a:rPr lang="en-US" sz="2000" dirty="0" smtClean="0"/>
              <a:t>Heterogeneity &amp; dynamic execution is fundamental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Points 2 &amp; 3: Point to a unique role for Pattern-oriented and Abstractions-based Development of Distributed Applications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AnExperimental</a:t>
            </a:r>
            <a:r>
              <a:rPr lang="en-US" dirty="0" smtClean="0">
                <a:solidFill>
                  <a:schemeClr val="tx1"/>
                </a:solidFill>
              </a:rPr>
              <a:t>, High-Performance Grid Test-bed." Any opinions, findings, and conclusions or </a:t>
            </a:r>
            <a:r>
              <a:rPr lang="en-US" dirty="0" err="1" smtClean="0">
                <a:solidFill>
                  <a:schemeClr val="tx1"/>
                </a:solidFill>
              </a:rPr>
              <a:t>recommendationsexpressed</a:t>
            </a:r>
            <a:r>
              <a:rPr lang="en-US" dirty="0" smtClean="0">
                <a:solidFill>
                  <a:schemeClr val="tx1"/>
                </a:solidFill>
              </a:rPr>
              <a:t>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author(s)and</a:t>
            </a:r>
            <a:r>
              <a:rPr lang="en-US" dirty="0" smtClean="0">
                <a:solidFill>
                  <a:schemeClr val="tx1"/>
                </a:solidFill>
              </a:rPr>
              <a:t>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4570564"/>
              </p:ext>
            </p:extLst>
          </p:nvPr>
        </p:nvGraphicFramePr>
        <p:xfrm>
          <a:off x="194457" y="2403156"/>
          <a:ext cx="4749879" cy="20683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02452"/>
                <a:gridCol w="636694"/>
                <a:gridCol w="823244"/>
                <a:gridCol w="823244"/>
                <a:gridCol w="1164245"/>
              </a:tblGrid>
              <a:tr h="971069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Compute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tasks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Task Concurrency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Workstation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≈18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6.5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3.4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1.95</a:t>
                      </a:r>
                      <a:r>
                        <a:rPr lang="en-US" sz="1200" baseline="0" dirty="0" smtClean="0"/>
                        <a:t> h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4007617"/>
              </p:ext>
            </p:extLst>
          </p:nvPr>
        </p:nvGraphicFramePr>
        <p:xfrm>
          <a:off x="5512260" y="2403156"/>
          <a:ext cx="3631740" cy="152643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07036"/>
                <a:gridCol w="952872"/>
                <a:gridCol w="814717"/>
                <a:gridCol w="1157115"/>
              </a:tblGrid>
              <a:tr h="70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Case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HPC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2.66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2.11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Multidocument 17"/>
          <p:cNvSpPr/>
          <p:nvPr/>
        </p:nvSpPr>
        <p:spPr>
          <a:xfrm>
            <a:off x="6062326" y="4837945"/>
            <a:ext cx="811782" cy="358931"/>
          </a:xfrm>
          <a:prstGeom prst="flowChartMultidocumen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8100005" y="4709227"/>
            <a:ext cx="492824" cy="360739"/>
          </a:xfrm>
          <a:prstGeom prst="can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document 19"/>
          <p:cNvSpPr/>
          <p:nvPr/>
        </p:nvSpPr>
        <p:spPr>
          <a:xfrm>
            <a:off x="6212748" y="5691178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8169126" y="5344212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8216781" y="6073207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984082" y="4859348"/>
            <a:ext cx="975448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163836" y="5691177"/>
            <a:ext cx="823048" cy="9841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ultidocument 27"/>
          <p:cNvSpPr/>
          <p:nvPr/>
        </p:nvSpPr>
        <p:spPr>
          <a:xfrm>
            <a:off x="6212900" y="6176736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160182" y="6242206"/>
            <a:ext cx="826702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1058" y="4918433"/>
            <a:ext cx="2428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1058" y="5789587"/>
            <a:ext cx="3009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2042" y="4148339"/>
            <a:ext cx="14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  <a:p>
            <a:r>
              <a:rPr lang="en-US" dirty="0" smtClean="0"/>
              <a:t>(12 GB)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53001" y="4076856"/>
            <a:ext cx="136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</a:t>
            </a:r>
            <a:r>
              <a:rPr lang="en-US" dirty="0" smtClean="0"/>
              <a:t>Computing: </a:t>
            </a:r>
            <a:r>
              <a:rPr lang="en-US" dirty="0"/>
              <a:t>Solution </a:t>
            </a:r>
            <a:r>
              <a:rPr lang="en-US" dirty="0" smtClean="0"/>
              <a:t>or Complexity</a:t>
            </a:r>
            <a:r>
              <a:rPr lang="en-US" dirty="0" smtClean="0">
                <a:latin typeface="Arial"/>
                <a:cs typeface="Arial"/>
              </a:rPr>
              <a:t>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2443" y="1931884"/>
            <a:ext cx="45123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 Level Concurrency and Scale-Out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2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689" y="1917074"/>
            <a:ext cx="799726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The Importance of Dynamic execution </a:t>
            </a:r>
            <a:r>
              <a:rPr lang="en-US" sz="1600" dirty="0" smtClean="0"/>
              <a:t>utilizing the information about target species, NGS protocol, multi-core, cluster environment, disk space, memory, and available task level parallelism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5088545"/>
              </p:ext>
            </p:extLst>
          </p:nvPr>
        </p:nvGraphicFramePr>
        <p:xfrm>
          <a:off x="4749882" y="3999728"/>
          <a:ext cx="439411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514"/>
                <a:gridCol w="1082258"/>
                <a:gridCol w="644321"/>
                <a:gridCol w="895762"/>
                <a:gridCol w="923263"/>
              </a:tblGrid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</a:t>
                      </a:r>
                    </a:p>
                    <a:p>
                      <a:r>
                        <a:rPr lang="en-US" sz="1600" dirty="0" smtClean="0"/>
                        <a:t>File</a:t>
                      </a:r>
                      <a:r>
                        <a:rPr lang="en-US" sz="1600" baseline="0" dirty="0" smtClean="0"/>
                        <a:t> Size</a:t>
                      </a:r>
                    </a:p>
                    <a:p>
                      <a:r>
                        <a:rPr lang="en-US" sz="1600" baseline="0" dirty="0" smtClean="0"/>
                        <a:t>(GB)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of 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BigJob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Bfast</a:t>
                      </a:r>
                    </a:p>
                    <a:p>
                      <a:r>
                        <a:rPr lang="en-US" sz="1600" baseline="0" dirty="0" smtClean="0"/>
                        <a:t>(Mapping)</a:t>
                      </a:r>
                      <a:endParaRPr lang="en-US" sz="1600" baseline="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08489" y="3433859"/>
            <a:ext cx="279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HPC cluster with BigJob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5969413"/>
              </p:ext>
            </p:extLst>
          </p:nvPr>
        </p:nvGraphicFramePr>
        <p:xfrm>
          <a:off x="1" y="3999728"/>
          <a:ext cx="4749881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41"/>
                <a:gridCol w="1058420"/>
                <a:gridCol w="710655"/>
                <a:gridCol w="1059893"/>
                <a:gridCol w="1223272"/>
              </a:tblGrid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</a:t>
                      </a:r>
                    </a:p>
                    <a:p>
                      <a:r>
                        <a:rPr lang="en-US" sz="1600" dirty="0" smtClean="0"/>
                        <a:t>File</a:t>
                      </a:r>
                      <a:r>
                        <a:rPr lang="en-US" sz="1600" baseline="0" dirty="0" smtClean="0"/>
                        <a:t> Size(GB)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of 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Threads/task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Bfast</a:t>
                      </a:r>
                    </a:p>
                    <a:p>
                      <a:r>
                        <a:rPr lang="en-US" sz="1600" baseline="0" dirty="0" smtClean="0"/>
                        <a:t>(Mapping)</a:t>
                      </a:r>
                      <a:endParaRPr lang="en-US" sz="1600" baseline="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2.6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5528" y="3433859"/>
            <a:ext cx="245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Machine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07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72000" y="3870523"/>
            <a:ext cx="2645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Azure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r>
              <a:rPr lang="de-DE" sz="1400" dirty="0" smtClean="0"/>
              <a:t> Performance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Data --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399021" y="1635374"/>
            <a:ext cx="48079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Distributed data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HG18 : 130 GB, B.Glumae :447 MB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 (about 2 min from local to QB using GridFTP)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1987891"/>
              </p:ext>
            </p:extLst>
          </p:nvPr>
        </p:nvGraphicFramePr>
        <p:xfrm>
          <a:off x="5041870" y="3769805"/>
          <a:ext cx="3998445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77"/>
                <a:gridCol w="930041"/>
                <a:gridCol w="1085048"/>
                <a:gridCol w="882079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1922" y="3358923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2747" y="1212380"/>
            <a:ext cx="7966954" cy="460888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 smtClean="0"/>
              <a:t>There exists a lack of Programmatic approaches that:</a:t>
            </a:r>
          </a:p>
          <a:p>
            <a:pPr lvl="1">
              <a:defRPr/>
            </a:pPr>
            <a:r>
              <a:rPr lang="en-US" sz="2000" dirty="0" smtClean="0"/>
              <a:t>Provide general-purpose, basic &amp; common</a:t>
            </a:r>
            <a:r>
              <a:rPr lang="en-US" sz="2000" dirty="0" smtClean="0"/>
              <a:t> distributed functionality </a:t>
            </a:r>
            <a:r>
              <a:rPr lang="en-US" sz="2000" dirty="0" smtClean="0"/>
              <a:t>for applications; hide underlying complexity, varying semantics..</a:t>
            </a:r>
          </a:p>
          <a:p>
            <a:pPr lvl="1">
              <a:defRPr/>
            </a:pPr>
            <a:r>
              <a:rPr lang="en-US" sz="2000" dirty="0" smtClean="0"/>
              <a:t>The building blocks upon which to construct “consistent” higher-levels of functionality and abstractions</a:t>
            </a:r>
          </a:p>
          <a:p>
            <a:pPr lvl="1">
              <a:defRPr/>
            </a:pPr>
            <a:r>
              <a:rPr lang="en-US" sz="2000" dirty="0" smtClean="0"/>
              <a:t>Meets the need for a Broad Spectrum of Application: </a:t>
            </a:r>
          </a:p>
          <a:p>
            <a:pPr lvl="2">
              <a:defRPr/>
            </a:pPr>
            <a:r>
              <a:rPr lang="en-US" sz="2000" dirty="0" smtClean="0"/>
              <a:t>Simple scripts, Gateways,  Tooling, Workflow…</a:t>
            </a:r>
          </a:p>
          <a:p>
            <a:pPr lvl="0">
              <a:defRPr/>
            </a:pPr>
            <a:r>
              <a:rPr lang="en-US" dirty="0" smtClean="0"/>
              <a:t>Simple, integrated, stable, uniform and high-level interface</a:t>
            </a:r>
          </a:p>
          <a:p>
            <a:pPr lvl="1">
              <a:defRPr/>
            </a:pPr>
            <a:r>
              <a:rPr lang="en-US" sz="2000" dirty="0" smtClean="0"/>
              <a:t>Simple and Stable: 80:20 restricted scope and </a:t>
            </a:r>
            <a:r>
              <a:rPr lang="en-US" sz="2000" b="1" dirty="0" smtClean="0">
                <a:solidFill>
                  <a:srgbClr val="800000"/>
                </a:solidFill>
              </a:rPr>
              <a:t>Standard</a:t>
            </a:r>
          </a:p>
          <a:p>
            <a:pPr lvl="1">
              <a:defRPr/>
            </a:pPr>
            <a:r>
              <a:rPr lang="en-US" sz="2000" dirty="0" smtClean="0"/>
              <a:t>Integrated: Similar semantics &amp; style across</a:t>
            </a:r>
          </a:p>
          <a:p>
            <a:pPr lvl="1">
              <a:defRPr/>
            </a:pPr>
            <a:r>
              <a:rPr lang="en-US" sz="2000" dirty="0" smtClean="0"/>
              <a:t>Uniform: Same interface for different distributed systems</a:t>
            </a:r>
          </a:p>
          <a:p>
            <a:pPr>
              <a:defRPr/>
            </a:pPr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– An Overview</a:t>
            </a:r>
            <a:endParaRPr lang="en-US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876</TotalTime>
  <Words>2484</Words>
  <Application>Microsoft Macintosh PowerPoint</Application>
  <PresentationFormat>On-screen Show (4:3)</PresentationFormat>
  <Paragraphs>387</Paragraphs>
  <Slides>34</Slides>
  <Notes>10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Perspective</vt:lpstr>
      <vt:lpstr>2_saga_theme</vt:lpstr>
      <vt:lpstr>Abstractions for Life-Science Applications on Clouds</vt:lpstr>
      <vt:lpstr>Overview</vt:lpstr>
      <vt:lpstr>Some Primary Observations</vt:lpstr>
      <vt:lpstr>#2: Developing DA is a hard undertaking</vt:lpstr>
      <vt:lpstr>#3: Embrace Distribution Corollary: Clouds are not Panacea</vt:lpstr>
      <vt:lpstr>SAGA: In a nutshell</vt:lpstr>
      <vt:lpstr>SAGA – An Overview</vt:lpstr>
      <vt:lpstr>Abstractions for Dynamic Execution SAGA Pilot-Job (BigJob)</vt:lpstr>
      <vt:lpstr>Deployment &amp; Scheduling of  Multiple  Infrastructure Independent Pilot-Jobs</vt:lpstr>
      <vt:lpstr>Ensemble and Replica-Exchange  Simulations</vt:lpstr>
      <vt:lpstr>BigJob for Azure</vt:lpstr>
      <vt:lpstr>Coordinating Multiple Tasks Using BigJob for Azure</vt:lpstr>
      <vt:lpstr>Pilot-Job for Azure: SAGA BigJob</vt:lpstr>
      <vt:lpstr>Azure: Scalability with Simplicity Providing Infra-level abstractions for DDIA</vt:lpstr>
      <vt:lpstr>Replica-Exchange on Azure</vt:lpstr>
      <vt:lpstr>RE Algorithms at Scale (TeraGrid) Understand Algorithms at Scale on Azure?</vt:lpstr>
      <vt:lpstr>Application Exemplar II: NGS Analytics</vt:lpstr>
      <vt:lpstr>Application Exemplar II: NGS Analytics</vt:lpstr>
      <vt:lpstr>BFAST: An example of NGS Analytics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Task-level Concurrency and Scale-out</vt:lpstr>
      <vt:lpstr>DARE-NGS : Mapping on Scalable Distributed HPC resources</vt:lpstr>
      <vt:lpstr>DARE</vt:lpstr>
      <vt:lpstr>Extending the Pilot-* to Data</vt:lpstr>
      <vt:lpstr>Providing NGS Analytics as a Service:  Data Challenges</vt:lpstr>
      <vt:lpstr>Conclusions</vt:lpstr>
      <vt:lpstr>Conclusions (Points to cover)</vt:lpstr>
      <vt:lpstr>Futuregrid Acknowledgement</vt:lpstr>
      <vt:lpstr>Distributed Computing: Solution or Complexity?</vt:lpstr>
      <vt:lpstr>DARE-NGS : Mapping on Scalable Distributed HPC resources</vt:lpstr>
      <vt:lpstr>Azure: Scalability with Simplicity Providing Infra-level abstractions for DDIA</vt:lpstr>
      <vt:lpstr>Data -- Challenges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1753</cp:revision>
  <cp:lastPrinted>2010-11-03T18:37:11Z</cp:lastPrinted>
  <dcterms:created xsi:type="dcterms:W3CDTF">2011-06-02T20:02:43Z</dcterms:created>
  <dcterms:modified xsi:type="dcterms:W3CDTF">2011-06-02T21:16:25Z</dcterms:modified>
</cp:coreProperties>
</file>