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xml" ContentType="application/xml"/>
  <Default Extension="jpeg" ContentType="image/jpeg"/>
  <Default Extension="emf" ContentType="image/x-emf"/>
  <Default Extension="tiff" ContentType="image/tif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3" r:id="rId4"/>
    <p:sldId id="287" r:id="rId5"/>
    <p:sldId id="260" r:id="rId6"/>
    <p:sldId id="264" r:id="rId7"/>
    <p:sldId id="284" r:id="rId8"/>
    <p:sldId id="288" r:id="rId9"/>
    <p:sldId id="258" r:id="rId10"/>
    <p:sldId id="286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5" r:id="rId26"/>
    <p:sldId id="263" r:id="rId27"/>
    <p:sldId id="261" r:id="rId28"/>
    <p:sldId id="262" r:id="rId29"/>
    <p:sldId id="266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t>4/12/11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37931725" indent="-37474525"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169D5AB6-F86B-6B43-A486-0B34ED1BD20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3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Relationship Id="rId5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Relationship Id="rId5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3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3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9063"/>
            <a:ext cx="7772400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DARE-NGS : Towards Extensible and Scalable NGS Analytics on the TeraGrid/XD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244" y="3886200"/>
            <a:ext cx="823343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Joohyun Kim, </a:t>
            </a:r>
            <a:r>
              <a:rPr lang="en-US" sz="2800" dirty="0" err="1" smtClean="0"/>
              <a:t>Sharath</a:t>
            </a:r>
            <a:r>
              <a:rPr lang="en-US" sz="2800" dirty="0" smtClean="0"/>
              <a:t> </a:t>
            </a:r>
            <a:r>
              <a:rPr lang="en-US" sz="2800" dirty="0" err="1" smtClean="0"/>
              <a:t>Maddineni</a:t>
            </a:r>
            <a:r>
              <a:rPr lang="en-US" sz="2800" dirty="0" smtClean="0"/>
              <a:t>, </a:t>
            </a:r>
            <a:r>
              <a:rPr lang="en-US" sz="2800" dirty="0" err="1" smtClean="0"/>
              <a:t>Shantenu</a:t>
            </a:r>
            <a:r>
              <a:rPr lang="en-US" sz="2800" dirty="0" smtClean="0"/>
              <a:t> </a:t>
            </a:r>
            <a:r>
              <a:rPr lang="en-US" sz="2800" dirty="0" err="1" smtClean="0"/>
              <a:t>Jha</a:t>
            </a:r>
            <a:endParaRPr lang="en-US" sz="2800" dirty="0" smtClean="0"/>
          </a:p>
          <a:p>
            <a:r>
              <a:rPr lang="en-US" sz="2800" b="1" dirty="0" smtClean="0"/>
              <a:t>The Center for Computation and Technology (CCT)</a:t>
            </a:r>
          </a:p>
          <a:p>
            <a:r>
              <a:rPr lang="en-US" sz="2800" b="1" dirty="0" smtClean="0"/>
              <a:t>Louisiana State University</a:t>
            </a:r>
            <a:endParaRPr lang="en-US" sz="2800" b="1" dirty="0"/>
          </a:p>
        </p:txBody>
      </p:sp>
      <p:pic>
        <p:nvPicPr>
          <p:cNvPr id="4" name="Picture 3" descr="ProcessHorizont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39" y="5609953"/>
            <a:ext cx="2586347" cy="1118662"/>
          </a:xfrm>
          <a:prstGeom prst="rect">
            <a:avLst/>
          </a:prstGeom>
        </p:spPr>
      </p:pic>
      <p:pic>
        <p:nvPicPr>
          <p:cNvPr id="5" name="Picture 4" descr="cc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5400" y="5517927"/>
            <a:ext cx="2023472" cy="1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03803"/>
              </p:ext>
            </p:extLst>
          </p:nvPr>
        </p:nvGraphicFramePr>
        <p:xfrm>
          <a:off x="194460" y="2207181"/>
          <a:ext cx="4980852" cy="188546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2138"/>
                <a:gridCol w="889181"/>
                <a:gridCol w="730398"/>
                <a:gridCol w="889181"/>
                <a:gridCol w="687575"/>
                <a:gridCol w="972379"/>
              </a:tblGrid>
              <a:tr h="97106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HPC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cores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File Size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tasks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Bfast</a:t>
                      </a:r>
                      <a:r>
                        <a:rPr lang="en-US" sz="1400" baseline="0" dirty="0" smtClean="0"/>
                        <a:t> (mapping)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DARE-NGS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2.4</a:t>
                      </a:r>
                      <a:r>
                        <a:rPr lang="en-US" sz="1400" baseline="0" dirty="0" smtClean="0"/>
                        <a:t> GB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6.5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 GB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 GB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1.95</a:t>
                      </a:r>
                      <a:r>
                        <a:rPr lang="en-US" sz="1400" baseline="0" dirty="0" smtClean="0"/>
                        <a:t> h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91761" y="1490500"/>
            <a:ext cx="2770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Performance with scale out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68013"/>
              </p:ext>
            </p:extLst>
          </p:nvPr>
        </p:nvGraphicFramePr>
        <p:xfrm>
          <a:off x="5381326" y="2207181"/>
          <a:ext cx="3631740" cy="16178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HPC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of cores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Bfast</a:t>
                      </a:r>
                      <a:r>
                        <a:rPr lang="en-US" sz="1400" baseline="0" dirty="0" smtClean="0"/>
                        <a:t> (mapping)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2.66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2.11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461" y="5799985"/>
            <a:ext cx="498085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NGS reads alignment with BFAST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Human genome (HG18) as a reference genome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NGS Data Analytics on Distributed Resources</a:t>
            </a:r>
          </a:p>
        </p:txBody>
      </p:sp>
      <p:sp>
        <p:nvSpPr>
          <p:cNvPr id="18" name="Multidocument 17"/>
          <p:cNvSpPr/>
          <p:nvPr/>
        </p:nvSpPr>
        <p:spPr>
          <a:xfrm>
            <a:off x="6062326" y="4590112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8100005" y="4544979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11436" y="4648382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1058" y="4574319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227" y="4076856"/>
            <a:ext cx="11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29974" y="3952152"/>
            <a:ext cx="118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7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 Framework : A Case for Suitable Solution</a:t>
            </a:r>
            <a:endParaRPr lang="en-US" dirty="0"/>
          </a:p>
        </p:txBody>
      </p:sp>
      <p:pic>
        <p:nvPicPr>
          <p:cNvPr id="5" name="Picture 4" descr="DAREOut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97" y="1622965"/>
            <a:ext cx="6170622" cy="51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2600586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90" b="-1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204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500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SAGA Implementation: Extensibility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Horizontal Extensibility – API Packages</a:t>
            </a:r>
          </a:p>
          <a:p>
            <a:pPr lvl="1"/>
            <a:r>
              <a:rPr lang="en-US" dirty="0" smtClean="0"/>
              <a:t>Current packages: </a:t>
            </a:r>
          </a:p>
          <a:p>
            <a:pPr lvl="2"/>
            <a:r>
              <a:rPr lang="en-US" dirty="0" smtClean="0"/>
              <a:t>file management, job management, remote procedure calls, replica management, data streaming</a:t>
            </a:r>
          </a:p>
          <a:p>
            <a:pPr lvl="2"/>
            <a:r>
              <a:rPr lang="en-US" dirty="0" smtClean="0"/>
              <a:t>Steering, information services, checkpoint…</a:t>
            </a:r>
          </a:p>
          <a:p>
            <a:r>
              <a:rPr lang="en-US" dirty="0" smtClean="0"/>
              <a:t>Vertical Extensibility – Middleware Bindings</a:t>
            </a:r>
          </a:p>
          <a:p>
            <a:pPr lvl="1"/>
            <a:r>
              <a:rPr lang="en-US" dirty="0" smtClean="0"/>
              <a:t>Different adaptors for different middleware</a:t>
            </a:r>
          </a:p>
          <a:p>
            <a:pPr lvl="1"/>
            <a:r>
              <a:rPr lang="en-US" dirty="0" smtClean="0"/>
              <a:t>Set of ‘local’ adaptors</a:t>
            </a:r>
          </a:p>
          <a:p>
            <a:r>
              <a:rPr lang="en-US" dirty="0" smtClean="0"/>
              <a:t>Extensibility for Optimization and Features</a:t>
            </a:r>
          </a:p>
          <a:p>
            <a:pPr lvl="1"/>
            <a:r>
              <a:rPr lang="en-US" dirty="0" smtClean="0"/>
              <a:t>Bulk optimization, modular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56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Access Layers</a:t>
            </a:r>
            <a:br>
              <a:rPr lang="en-US" dirty="0" smtClean="0"/>
            </a:br>
            <a:r>
              <a:rPr lang="en-US" dirty="0" smtClean="0"/>
              <a:t>Challenge of many Adaptors</a:t>
            </a:r>
          </a:p>
        </p:txBody>
      </p:sp>
      <p:sp>
        <p:nvSpPr>
          <p:cNvPr id="274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0" y="1482725"/>
            <a:ext cx="8501063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Job Adaptors</a:t>
            </a:r>
            <a:endParaRPr lang="en-US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b="1" dirty="0" smtClean="0"/>
              <a:t>BES, UNICORE, </a:t>
            </a:r>
            <a:r>
              <a:rPr lang="en-US" b="1" dirty="0" err="1" smtClean="0"/>
              <a:t>Globus</a:t>
            </a:r>
            <a:r>
              <a:rPr lang="en-US" b="1" dirty="0" smtClean="0"/>
              <a:t> GRAM2, </a:t>
            </a:r>
            <a:r>
              <a:rPr lang="en-US" b="1" dirty="0" err="1" smtClean="0"/>
              <a:t>gLite</a:t>
            </a:r>
            <a:endParaRPr lang="en-US" b="1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 smtClean="0"/>
              <a:t>Fork </a:t>
            </a:r>
            <a:r>
              <a:rPr lang="en-US" dirty="0"/>
              <a:t>(</a:t>
            </a:r>
            <a:r>
              <a:rPr lang="en-US" dirty="0" err="1"/>
              <a:t>localhost</a:t>
            </a:r>
            <a:r>
              <a:rPr lang="en-US" dirty="0"/>
              <a:t>), SSH, Condor,</a:t>
            </a:r>
            <a:r>
              <a:rPr lang="en-US" dirty="0" smtClean="0"/>
              <a:t> OMII </a:t>
            </a:r>
            <a:r>
              <a:rPr lang="en-US" dirty="0" err="1"/>
              <a:t>GridSAM</a:t>
            </a:r>
            <a:r>
              <a:rPr lang="en-US" dirty="0"/>
              <a:t>,</a:t>
            </a:r>
            <a:r>
              <a:rPr lang="en-US" dirty="0" smtClean="0"/>
              <a:t> Amazon </a:t>
            </a:r>
            <a:r>
              <a:rPr lang="en-US" dirty="0"/>
              <a:t>EC2, Platform LSF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File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Local FS, </a:t>
            </a:r>
            <a:r>
              <a:rPr lang="en-US" dirty="0" err="1"/>
              <a:t>Globus</a:t>
            </a:r>
            <a:r>
              <a:rPr lang="en-US" dirty="0"/>
              <a:t> </a:t>
            </a:r>
            <a:r>
              <a:rPr lang="en-US" dirty="0" err="1"/>
              <a:t>GridFTP</a:t>
            </a:r>
            <a:r>
              <a:rPr lang="en-US" dirty="0"/>
              <a:t>, </a:t>
            </a:r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> (HDFS),</a:t>
            </a:r>
            <a:br>
              <a:rPr lang="en-US" dirty="0"/>
            </a:br>
            <a:r>
              <a:rPr lang="en-US" dirty="0" err="1"/>
              <a:t>CloudStore</a:t>
            </a:r>
            <a:r>
              <a:rPr lang="en-US" dirty="0"/>
              <a:t> KFS, </a:t>
            </a:r>
            <a:r>
              <a:rPr lang="en-US" dirty="0" err="1"/>
              <a:t>OpenCloud</a:t>
            </a:r>
            <a:r>
              <a:rPr lang="en-US" dirty="0"/>
              <a:t> Sector-Sphere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Replica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Globus</a:t>
            </a:r>
            <a:r>
              <a:rPr lang="en-US" dirty="0"/>
              <a:t> RLS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Advert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Hadoop</a:t>
            </a:r>
            <a:r>
              <a:rPr lang="en-US" dirty="0"/>
              <a:t> H-Base, </a:t>
            </a:r>
            <a:r>
              <a:rPr lang="en-US" dirty="0" err="1"/>
              <a:t>Hypertable</a:t>
            </a:r>
            <a:endParaRPr lang="en-US" dirty="0"/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Other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Default RPC / Stream / SD</a:t>
            </a:r>
          </a:p>
        </p:txBody>
      </p:sp>
    </p:spTree>
    <p:extLst>
      <p:ext uri="{BB962C8B-B14F-4D97-AF65-F5344CB8AC3E}">
        <p14:creationId xmlns:p14="http://schemas.microsoft.com/office/powerpoint/2010/main" val="3538110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Abstractions for Dynamic Execution </a:t>
            </a:r>
            <a:br>
              <a:rPr lang="en-US" sz="2600" dirty="0"/>
            </a:br>
            <a:r>
              <a:rPr lang="en-US" sz="2600" dirty="0"/>
              <a:t>SAGA Pilot-Job (BigJob)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56" r="-2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90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759" r="-775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BigJob: Infrastructure Independent Pilot-Job</a:t>
            </a:r>
          </a:p>
        </p:txBody>
      </p:sp>
    </p:spTree>
    <p:extLst>
      <p:ext uri="{BB962C8B-B14F-4D97-AF65-F5344CB8AC3E}">
        <p14:creationId xmlns:p14="http://schemas.microsoft.com/office/powerpoint/2010/main" val="379022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Content Placeholder 3" descr="8replica_scenario_grid_condor_clou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494" r="-6494"/>
          <a:stretch>
            <a:fillRect/>
          </a:stretch>
        </p:blipFill>
        <p:spPr>
          <a:xfrm>
            <a:off x="757238" y="1530350"/>
            <a:ext cx="7967662" cy="46085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BigJob: Infrastructure Independent Pilot-Job</a:t>
            </a:r>
            <a:br>
              <a:rPr lang="en-US" dirty="0"/>
            </a:br>
            <a:r>
              <a:rPr lang="en-US" dirty="0"/>
              <a:t> (Each  sub-job is a MPI-based MD)</a:t>
            </a:r>
          </a:p>
        </p:txBody>
      </p:sp>
    </p:spTree>
    <p:extLst>
      <p:ext uri="{BB962C8B-B14F-4D97-AF65-F5344CB8AC3E}">
        <p14:creationId xmlns:p14="http://schemas.microsoft.com/office/powerpoint/2010/main" val="11075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58900"/>
            <a:ext cx="7966954" cy="51782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Pilot-Jobs: Decouple Resource Allocation from Resource-Workload binding</a:t>
            </a:r>
          </a:p>
          <a:p>
            <a:r>
              <a:rPr lang="en-US" dirty="0" smtClean="0"/>
              <a:t>Pilot-Jobs are/have been typically used for:</a:t>
            </a:r>
          </a:p>
          <a:p>
            <a:pPr lvl="1"/>
            <a:r>
              <a:rPr lang="en-US" dirty="0" smtClean="0"/>
              <a:t>Enhancing resource </a:t>
            </a:r>
            <a:r>
              <a:rPr lang="en-US" dirty="0" err="1" smtClean="0"/>
              <a:t>utilisation</a:t>
            </a:r>
            <a:endParaRPr lang="en-US" dirty="0" smtClean="0"/>
          </a:p>
          <a:p>
            <a:pPr lvl="1"/>
            <a:r>
              <a:rPr lang="en-US" dirty="0" smtClean="0"/>
              <a:t>Lowering wait time for multiple jobs (better </a:t>
            </a:r>
            <a:r>
              <a:rPr lang="en-US" dirty="0" err="1" smtClean="0"/>
              <a:t>predictibility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Facilitate high-throughput simulations</a:t>
            </a:r>
          </a:p>
          <a:p>
            <a:pPr lvl="1"/>
            <a:r>
              <a:rPr lang="en-US" dirty="0" smtClean="0"/>
              <a:t>Basis for Application-level Scheduling Resource binding</a:t>
            </a:r>
          </a:p>
          <a:p>
            <a:r>
              <a:rPr lang="en-US" dirty="0" smtClean="0"/>
              <a:t>Two unique aspects  about the SAGA-based Pilot-Job:</a:t>
            </a:r>
          </a:p>
          <a:p>
            <a:pPr lvl="1"/>
            <a:r>
              <a:rPr lang="en-US" dirty="0" smtClean="0"/>
              <a:t>Pilot-Jobs have not been used for Science Driven Objectives:</a:t>
            </a:r>
          </a:p>
          <a:p>
            <a:pPr lvl="2"/>
            <a:r>
              <a:rPr lang="en-US" dirty="0" smtClean="0"/>
              <a:t>First demonstration of supporting multi-physics simulations </a:t>
            </a:r>
          </a:p>
          <a:p>
            <a:pPr lvl="1"/>
            <a:r>
              <a:rPr lang="en-US" dirty="0" smtClean="0"/>
              <a:t>Infrastructure Independent</a:t>
            </a:r>
          </a:p>
          <a:p>
            <a:pPr lvl="2"/>
            <a:r>
              <a:rPr lang="en-US" dirty="0" err="1" smtClean="0"/>
              <a:t>Falkon</a:t>
            </a:r>
            <a:r>
              <a:rPr lang="en-US" dirty="0" smtClean="0"/>
              <a:t>, Condor Glide-in, </a:t>
            </a:r>
            <a:r>
              <a:rPr lang="en-US" dirty="0" err="1" smtClean="0"/>
              <a:t>Ganga</a:t>
            </a:r>
            <a:r>
              <a:rPr lang="en-US" dirty="0" smtClean="0"/>
              <a:t>-Diane (EGEE/EGI), DIRAC/WMS, PANDA</a:t>
            </a:r>
          </a:p>
          <a:p>
            <a:pPr lvl="3"/>
            <a:r>
              <a:rPr lang="en-US" dirty="0" smtClean="0"/>
              <a:t>Frameworks based upon </a:t>
            </a:r>
            <a:r>
              <a:rPr lang="en-US" dirty="0" err="1" smtClean="0"/>
              <a:t>PJs</a:t>
            </a:r>
            <a:r>
              <a:rPr lang="en-US" dirty="0" smtClean="0"/>
              <a:t> (pull model) for specific PGI/back-end</a:t>
            </a:r>
          </a:p>
          <a:p>
            <a:pPr lvl="3"/>
            <a:r>
              <a:rPr lang="en-US" dirty="0" smtClean="0"/>
              <a:t>Do not support MPI</a:t>
            </a:r>
          </a:p>
          <a:p>
            <a:r>
              <a:rPr lang="en-US" dirty="0" smtClean="0"/>
              <a:t>SAGA-based Pilot-Job form the basis:</a:t>
            </a:r>
          </a:p>
          <a:p>
            <a:pPr lvl="1"/>
            <a:r>
              <a:rPr lang="en-US" dirty="0" smtClean="0"/>
              <a:t>For autonomic scheduling and resource selection decisions</a:t>
            </a:r>
          </a:p>
          <a:p>
            <a:pPr lvl="1"/>
            <a:r>
              <a:rPr lang="en-US" dirty="0" smtClean="0"/>
              <a:t>Advanced run-time frameworks for load-balancing and fault-tolerance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Pilot-Jobs: What is different?</a:t>
            </a:r>
          </a:p>
        </p:txBody>
      </p:sp>
    </p:spTree>
    <p:extLst>
      <p:ext uri="{BB962C8B-B14F-4D97-AF65-F5344CB8AC3E}">
        <p14:creationId xmlns:p14="http://schemas.microsoft.com/office/powerpoint/2010/main" val="21445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54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Next-Generation DNA Sequencing (NGS) and </a:t>
            </a:r>
            <a:r>
              <a:rPr lang="en-US" dirty="0" smtClean="0"/>
              <a:t>Its Impact on Life Sciences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Unprecedented novel opportunities for life sciences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High-throughput DNA sequencing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Significant roles of computation (algorithm, methods, implementation, and infrastructure)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Data-intensive computation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Driving paradigm shift in computational biology touting the importance of distributed parallel execution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443538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chemeClr val="bg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Frameworks: Logical structure for Capturing Application Requirements, Characteristics &amp; Patterns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Pattern: Commonly recurring modes of computation</a:t>
            </a:r>
          </a:p>
          <a:p>
            <a:pPr lvl="1"/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Programming, Deployment, Execution, Data-access..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Abstraction: Mechanism to support patterns and application characteristics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Frameworks designed to either: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Support Patterns: Map-Reduce, Master-Worker, Hierarchical Job-Submission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Provide the abstractions and/or support the requirements &amp; characteristics of applications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i.e. Encode a Usage-Mode using a Framework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Development Distributed Application </a:t>
            </a:r>
            <a:r>
              <a:rPr lang="en-US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  <a:ea typeface="ヒラギノ角ゴ ProN W3" charset="0"/>
                <a:cs typeface="ヒラギノ角ゴ ProN W3" charset="0"/>
              </a:rPr>
              <a:t>Adaptive Distributed Replica Exchange</a:t>
            </a:r>
            <a: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  <a:t/>
            </a:r>
            <a:b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</a:br>
            <a:r>
              <a:rPr lang="en-US" sz="22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Scale-Out, Dynamic Resource Allocation and Aggregation</a:t>
            </a:r>
            <a:endParaRPr lang="en-US" sz="2200" dirty="0">
              <a:solidFill>
                <a:srgbClr val="800000"/>
              </a:solidFill>
              <a:latin typeface="Cooper Black" charset="0"/>
              <a:ea typeface="ヒラギノ角ゴ ProN W3" charset="0"/>
              <a:cs typeface="Cooper Black" charset="0"/>
            </a:endParaRPr>
          </a:p>
        </p:txBody>
      </p:sp>
      <p:pic>
        <p:nvPicPr>
          <p:cNvPr id="52227" name="Content Placeholder 5" descr="perf_glidein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451" r="-13451"/>
          <a:stretch>
            <a:fillRect/>
          </a:stretch>
        </p:blipFill>
        <p:spPr>
          <a:xfrm>
            <a:off x="4343400" y="1387475"/>
            <a:ext cx="4572000" cy="2514600"/>
          </a:xfrm>
        </p:spPr>
      </p:pic>
      <p:pic>
        <p:nvPicPr>
          <p:cNvPr id="52228" name="Picture 5" descr="perf_rep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902075"/>
            <a:ext cx="4114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 descr="perf_repex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902075"/>
            <a:ext cx="4114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 descr="perf_distributed_number_replica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6576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2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imulation_Time_of_One_BigJo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912" y="1447800"/>
            <a:ext cx="427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4" descr="Simulation_Time_of_Two_BigJo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6909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itle 3"/>
          <p:cNvSpPr>
            <a:spLocks noGrp="1"/>
          </p:cNvSpPr>
          <p:nvPr>
            <p:ph type="title"/>
          </p:nvPr>
        </p:nvSpPr>
        <p:spPr>
          <a:xfrm>
            <a:off x="762000" y="196410"/>
            <a:ext cx="7696200" cy="1066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  <a:t>Dynamic </a:t>
            </a:r>
            <a:r>
              <a:rPr lang="en-US" sz="2800" dirty="0" smtClean="0">
                <a:latin typeface="Arial" charset="0"/>
                <a:ea typeface="ヒラギノ角ゴ ProN W3" charset="0"/>
                <a:cs typeface="ヒラギノ角ゴ ProN W3" charset="0"/>
              </a:rPr>
              <a:t>Execution : </a:t>
            </a: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Reduced </a:t>
            </a:r>
            <a:r>
              <a:rPr lang="en-US" sz="28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Time to Solution</a:t>
            </a:r>
          </a:p>
        </p:txBody>
      </p:sp>
    </p:spTree>
    <p:extLst>
      <p:ext uri="{BB962C8B-B14F-4D97-AF65-F5344CB8AC3E}">
        <p14:creationId xmlns:p14="http://schemas.microsoft.com/office/powerpoint/2010/main" val="273953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8013" cy="4670425"/>
          </a:xfrm>
        </p:spPr>
        <p:txBody>
          <a:bodyPr tIns="20802">
            <a:normAutofit/>
          </a:bodyPr>
          <a:lstStyle/>
          <a:p>
            <a:pPr marL="390525" indent="-293688" eaLnBrk="1">
              <a:buSzPct val="45000"/>
              <a:buFont typeface="Wingdings" charset="0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Ensemble </a:t>
            </a: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Kalman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 filters (</a:t>
            </a: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), are recursive filters to handle large, noisy data;  use the </a:t>
            </a: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 for history matching and reservoir characterization</a:t>
            </a:r>
          </a:p>
          <a:p>
            <a:pPr marL="390525" indent="-293688" eaLnBrk="1">
              <a:buSzPct val="45000"/>
              <a:buFont typeface="Wingdings" charset="0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 is a particularly interesting case of irregular, hard-to-predict run time characteristics: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3705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Ensemble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Kalman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latin typeface="Arial" charset="0"/>
                <a:ea typeface="ヒラギノ角ゴ ProN W3" charset="0"/>
                <a:cs typeface="ヒラギノ角ゴ ProN W3" charset="0"/>
              </a:rPr>
              <a:t>Filters :</a:t>
            </a:r>
            <a:r>
              <a:rPr lang="en-US" i="1" dirty="0" smtClean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Heterogeneous </a:t>
            </a:r>
            <a:r>
              <a:rPr lang="en-US" i="1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Sub-Tasks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2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91788" y="1596563"/>
            <a:ext cx="7988300" cy="544353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Interoperability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 Ability to work across multiple distributed resources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SAGA: Middleware Agnostic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Distributed Scale-Out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 The ability to utilize multiple distributed resources concurrently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Support Multiple Pilot-Jobs: Ranger, Abe, QB 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Extensibility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Support new patterns/abstractions, different programming systems, functionality &amp; Infrastructure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Pilot-Job also Coupled CFD-MD, Integrated BQP</a:t>
            </a:r>
          </a:p>
          <a:p>
            <a:r>
              <a:rPr lang="en-US" sz="2100" dirty="0" err="1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Adaptivity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Response to fluctuations in dynamic resource and availability of dynamic data 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Simplicity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Accommodate  above distributed concerns at different levels </a:t>
            </a:r>
            <a:r>
              <a:rPr lang="en-US" sz="2100" i="1" dirty="0">
                <a:latin typeface="Arial" charset="0"/>
                <a:ea typeface="ヒラギノ角ゴ ProN W3" charset="0"/>
                <a:cs typeface="ヒラギノ角ゴ ProN W3" charset="0"/>
              </a:rPr>
              <a:t>easily…</a:t>
            </a: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Understanding Distributed Applications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Development Objectives </a:t>
            </a:r>
            <a:r>
              <a:rPr lang="en-US" sz="2400" dirty="0" err="1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76" y="1627702"/>
            <a:ext cx="3935304" cy="327070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BFAST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Higher sensitivity (CAL finding and gapped Smith-Waterman alignment)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Relatively larger memory and disk space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Multi-threading support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Low-memory option (index file splitting)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Pipeline (index, match, </a:t>
            </a:r>
            <a:r>
              <a:rPr lang="en-US" sz="6400" dirty="0" err="1" smtClean="0"/>
              <a:t>localalign</a:t>
            </a:r>
            <a:r>
              <a:rPr lang="en-US" sz="6400" dirty="0" smtClean="0"/>
              <a:t>, and </a:t>
            </a:r>
            <a:r>
              <a:rPr lang="en-US" sz="6400" dirty="0" err="1" smtClean="0"/>
              <a:t>postprocess</a:t>
            </a:r>
            <a:r>
              <a:rPr lang="en-US" sz="6400" dirty="0" smtClean="0"/>
              <a:t> step) and extensible (e.g. BFAST-BWA for paired-end, and more)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Task Level concurrency (Data fragmentation of Reads and Chromosomes, different spaced seeds (match step), parallel task runs (</a:t>
            </a:r>
            <a:r>
              <a:rPr lang="en-US" sz="6400" dirty="0" err="1" smtClean="0"/>
              <a:t>localalign</a:t>
            </a:r>
            <a:r>
              <a:rPr lang="en-US" sz="6400" dirty="0" smtClean="0"/>
              <a:t>, </a:t>
            </a:r>
            <a:r>
              <a:rPr lang="en-US" sz="6400" dirty="0" err="1" smtClean="0"/>
              <a:t>postprocess</a:t>
            </a:r>
            <a:r>
              <a:rPr lang="en-US" sz="6400" dirty="0" smtClean="0"/>
              <a:t> steps)</a:t>
            </a:r>
            <a:endParaRPr lang="en-US" sz="6400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9651" y="1889551"/>
            <a:ext cx="3487149" cy="30338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251192" y="5554788"/>
            <a:ext cx="410276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Dynamic situation (target species, NGS protocol, multi-core, cluster environment, disk space, main memory, and parallelization) for optimal performance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9201" y="1453100"/>
            <a:ext cx="305226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Workflow for bfast match step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758327" y="4898409"/>
            <a:ext cx="1172218" cy="6563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507458" y="5030887"/>
            <a:ext cx="4521412" cy="1724230"/>
            <a:chOff x="-129869" y="1417638"/>
            <a:chExt cx="8436823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648363" y="1658871"/>
              <a:ext cx="2978727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:</a:t>
              </a:r>
            </a:p>
            <a:p>
              <a:pPr algn="ctr"/>
              <a:r>
                <a:rPr lang="en-US" sz="1200" dirty="0" err="1" smtClean="0"/>
                <a:t>BFast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 :</a:t>
              </a:r>
            </a:p>
            <a:p>
              <a:pPr algn="ctr"/>
              <a:r>
                <a:rPr lang="en-US" sz="1200" dirty="0" err="1" smtClean="0"/>
                <a:t>diBayes</a:t>
              </a:r>
              <a:endParaRPr lang="en-US" sz="1200" dirty="0"/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xxx.fa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-129869" y="2505364"/>
              <a:ext cx="2773775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xxx.csfasta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xxx.qual</a:t>
              </a:r>
              <a:r>
                <a:rPr lang="en-US" sz="1200" dirty="0" smtClean="0"/>
                <a:t>) </a:t>
              </a:r>
            </a:p>
            <a:p>
              <a:pPr algn="ctr"/>
              <a:r>
                <a:rPr lang="en-US" sz="1200" dirty="0" smtClean="0"/>
                <a:t>or (</a:t>
              </a:r>
              <a:r>
                <a:rPr lang="en-US" sz="1200" dirty="0" err="1" smtClean="0"/>
                <a:t>xxx.fastaq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643908" y="1951182"/>
              <a:ext cx="323273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013361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7629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Mapping on Scalable Distributed HPC resources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523460"/>
            <a:ext cx="3763962" cy="4952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Human Genome (HG18) and </a:t>
            </a:r>
            <a:r>
              <a:rPr lang="en-US" sz="2000" dirty="0" err="1" smtClean="0">
                <a:solidFill>
                  <a:srgbClr val="FF0000"/>
                </a:solidFill>
              </a:rPr>
              <a:t>Burkerholderia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Glumae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Prokaryote vs. Eukaryote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B. </a:t>
            </a:r>
            <a:r>
              <a:rPr lang="en-US" sz="2000" dirty="0" err="1" smtClean="0"/>
              <a:t>Glumae</a:t>
            </a:r>
            <a:r>
              <a:rPr lang="en-US" sz="2000" dirty="0"/>
              <a:t> </a:t>
            </a:r>
            <a:r>
              <a:rPr lang="en-US" sz="2000" dirty="0" smtClean="0"/>
              <a:t>: Small (7 </a:t>
            </a:r>
            <a:r>
              <a:rPr lang="en-US" sz="2000" dirty="0" err="1" smtClean="0"/>
              <a:t>Mbp</a:t>
            </a:r>
            <a:r>
              <a:rPr lang="en-US" sz="2000" dirty="0" smtClean="0"/>
              <a:t>) but multiple genomes (multiple strains or </a:t>
            </a:r>
            <a:r>
              <a:rPr lang="en-US" sz="2000" dirty="0" err="1" smtClean="0"/>
              <a:t>transcriptome</a:t>
            </a:r>
            <a:r>
              <a:rPr lang="en-US" sz="2000" dirty="0" smtClean="0"/>
              <a:t> study, and a potential for a fully extended pipeline for “genome to function”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Larger genome (3 </a:t>
            </a:r>
            <a:r>
              <a:rPr lang="en-US" sz="2000" dirty="0" err="1" smtClean="0"/>
              <a:t>Gbp</a:t>
            </a:r>
            <a:r>
              <a:rPr lang="en-US" sz="2000" dirty="0" smtClean="0"/>
              <a:t>) with 22 + XX (or XY) chromosomes.  The significance of biomedical research toward diseases with cell development and differentiation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6338"/>
              </p:ext>
            </p:extLst>
          </p:nvPr>
        </p:nvGraphicFramePr>
        <p:xfrm>
          <a:off x="3941070" y="1617859"/>
          <a:ext cx="5142800" cy="32142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4744"/>
                <a:gridCol w="1294314"/>
                <a:gridCol w="1194751"/>
                <a:gridCol w="1148991"/>
              </a:tblGrid>
              <a:tr h="7351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HG18-Chr21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</a:t>
                      </a:r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</a:t>
                      </a:r>
                      <a:r>
                        <a:rPr lang="en-US" sz="1600" dirty="0" err="1" smtClean="0"/>
                        <a:t>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3Gbp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</a:t>
                      </a:r>
                      <a:r>
                        <a:rPr lang="en-US" sz="1600" dirty="0" err="1" smtClean="0"/>
                        <a:t>Mbp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</a:t>
                      </a:r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</a:t>
                      </a:r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</a:t>
                      </a:r>
                      <a:r>
                        <a:rPr lang="en-US" sz="1600" baseline="0" dirty="0" smtClean="0"/>
                        <a:t>Data </a:t>
                      </a:r>
                      <a:r>
                        <a:rPr lang="en-US" sz="1600" baseline="0" dirty="0" err="1" smtClean="0"/>
                        <a:t>Volumn</a:t>
                      </a:r>
                      <a:r>
                        <a:rPr lang="en-US" sz="1600" baseline="30000" dirty="0" err="1" smtClean="0"/>
                        <a:t>a</a:t>
                      </a:r>
                      <a:r>
                        <a:rPr lang="en-US" sz="1600" baseline="300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Memory</a:t>
                      </a:r>
                      <a:r>
                        <a:rPr lang="en-US" sz="1600" baseline="30000" dirty="0" err="1" smtClean="0"/>
                        <a:t>b</a:t>
                      </a:r>
                      <a:r>
                        <a:rPr lang="en-US" sz="1600" baseline="300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 MB + a</a:t>
                      </a:r>
                      <a:r>
                        <a:rPr lang="en-US" sz="1600" baseline="30000" dirty="0" smtClean="0"/>
                        <a:t>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 GB +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164</a:t>
                      </a:r>
                      <a:r>
                        <a:rPr lang="en-US" sz="1600" baseline="0" dirty="0" smtClean="0"/>
                        <a:t> MB + 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4180" y="5609160"/>
            <a:ext cx="4859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400" dirty="0" smtClean="0"/>
              <a:t>Two options generating 40 index files 	and 10 index files are considered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The cases with 10 index files. The option generating 40 index files require ¼ memory but needs 4 time computation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Read file size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643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75" y="2081328"/>
            <a:ext cx="2422272" cy="1695590"/>
          </a:xfrm>
          <a:prstGeom prst="rect">
            <a:avLst/>
          </a:prstGeom>
        </p:spPr>
      </p:pic>
      <p:pic>
        <p:nvPicPr>
          <p:cNvPr id="5" name="Picture 4" descr="readsvstime_hg18_chr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821" y="2081328"/>
            <a:ext cx="2489713" cy="1742799"/>
          </a:xfrm>
          <a:prstGeom prst="rect">
            <a:avLst/>
          </a:prstGeom>
        </p:spPr>
      </p:pic>
      <p:pic>
        <p:nvPicPr>
          <p:cNvPr id="6" name="Picture 5" descr="readsvstime_bgluma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844" y="2081328"/>
            <a:ext cx="2422272" cy="1695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0209" y="37769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0480" y="3776918"/>
            <a:ext cx="133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HG18-Chr21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7206" y="37696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B.Glumae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1402" y="1590708"/>
            <a:ext cx="5547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Time to Completion (Match Step)  vs. Short Read File Size</a:t>
            </a:r>
            <a:endParaRPr lang="en-US" dirty="0"/>
          </a:p>
        </p:txBody>
      </p:sp>
      <p:pic>
        <p:nvPicPr>
          <p:cNvPr id="12" name="Picture 11" descr="threadsvstim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226" y="4788446"/>
            <a:ext cx="2881148" cy="20168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0660" y="4419114"/>
            <a:ext cx="52882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to Completion (Match Step)  vs. Num. of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6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81260"/>
              </p:ext>
            </p:extLst>
          </p:nvPr>
        </p:nvGraphicFramePr>
        <p:xfrm>
          <a:off x="307010" y="1878736"/>
          <a:ext cx="5267103" cy="4823749"/>
        </p:xfrm>
        <a:graphic>
          <a:graphicData uri="http://schemas.openxmlformats.org/drawingml/2006/table">
            <a:tbl>
              <a:tblPr/>
              <a:tblGrid>
                <a:gridCol w="1281003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</a:tblGrid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Prepare Read files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.csfasta file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.qual file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nodes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1037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matching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threads per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8135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11513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local alignment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2087.6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Post Process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7010" y="13214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anger.tacc.utexas.edu</a:t>
            </a:r>
            <a:r>
              <a:rPr lang="en-US" dirty="0" smtClean="0"/>
              <a:t>/</a:t>
            </a:r>
            <a:r>
              <a:rPr lang="en-US" dirty="0" err="1" smtClean="0"/>
              <a:t>qb.loni.org</a:t>
            </a:r>
            <a:endParaRPr lang="en-US" dirty="0"/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4115" y="1939988"/>
            <a:ext cx="3383783" cy="425036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4078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DARE-NGS : Mapping on Scalable Distributed HPC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21" y="1926032"/>
            <a:ext cx="7455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Strength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Non-invasive runtime environment for life science applications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Lightweight, extensible, and full-fledge gateway template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SAGA/BigJob +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 (distributed, scale-out, and large scale data management)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21" y="3625518"/>
            <a:ext cx="8027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Challenges and Ongoing investigation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Distributed data management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Data transfer : Reference genome </a:t>
            </a:r>
          </a:p>
          <a:p>
            <a:r>
              <a:rPr lang="en-US" dirty="0" smtClean="0"/>
              <a:t>index file (HG18 : 130 GB)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Interoperability between grids and clouds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HPC-HTC 1: EGEE-TG[-NAREGI] / HPC-HTC 2: KEK/NAREGI-TG /HPC-HTC 3: </a:t>
            </a:r>
            <a:r>
              <a:rPr lang="en-US" dirty="0" err="1" smtClean="0"/>
              <a:t>ExTENCI</a:t>
            </a:r>
            <a:r>
              <a:rPr lang="en-US" dirty="0" smtClean="0"/>
              <a:t> [TG-OSG] /HPC-HPC 1: TG-DEISA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GANGA/DIANE integration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07466"/>
              </p:ext>
            </p:extLst>
          </p:nvPr>
        </p:nvGraphicFramePr>
        <p:xfrm>
          <a:off x="3935906" y="3425870"/>
          <a:ext cx="4633054" cy="13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4"/>
                <a:gridCol w="1057129"/>
                <a:gridCol w="1486312"/>
                <a:gridCol w="1266269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hour)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hours)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GSIFTP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hour)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hours)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hours)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19" y="6264045"/>
            <a:ext cx="8798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E. R. </a:t>
            </a:r>
            <a:r>
              <a:rPr lang="en-US" sz="1600" dirty="0" err="1" smtClean="0"/>
              <a:t>Mardis</a:t>
            </a:r>
            <a:r>
              <a:rPr lang="en-US" sz="1600" dirty="0" smtClean="0"/>
              <a:t>, The impact of next-generation sequencing technology on genetics, Trends in Genetics, 24, 133 (2008)</a:t>
            </a:r>
            <a:endParaRPr lang="en-US" sz="1600" dirty="0"/>
          </a:p>
        </p:txBody>
      </p:sp>
      <p:pic>
        <p:nvPicPr>
          <p:cNvPr id="10" name="Picture 9" descr="illumi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3" y="1479625"/>
            <a:ext cx="5860498" cy="4583025"/>
          </a:xfrm>
          <a:prstGeom prst="rect">
            <a:avLst/>
          </a:prstGeom>
        </p:spPr>
      </p:pic>
      <p:pic>
        <p:nvPicPr>
          <p:cNvPr id="11" name="Picture 10" descr="NGS-co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0" y="2203890"/>
            <a:ext cx="8280400" cy="20447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08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381000" y="35954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Acknowledgements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807159"/>
            <a:ext cx="8229600" cy="475295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SAGA Team and DPA Team and the UK-EPSRC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   (UK EPSRC: DPA, OMII-UK , OMII-UK PAL)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People: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SAGA D&amp;D: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Hartmut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Kaiser, Ole Weidner, Andre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Merzky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Joohyun Kim, Lukasz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Lacinski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João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Abecasis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Chris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Miceli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Bety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Rodriguez-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Milla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SAGA Users: Andre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Luckow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Yaakoub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el-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Khamra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Kate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Stamou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Cybertools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Abhinav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Thota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Jeff, N. Kim),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Owain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Kenway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Google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SoC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: Michael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Miceli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Saurabh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Sehgal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Miklos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Erdelyi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Collaborators and Contributors: Steve Fisher &amp; Group, Sylvain Renaud (JSAGA), Go Iwai &amp; Yoshiyuki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Watase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(KEK)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DPA: Dan Katz, Murray Cole, Manish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Parashar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Omer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Rana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Jon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Weissman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2" name="Picture 4" descr="omii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232" y="250605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5328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High-throughput Sequencing Techniques and Ever-growing Genomic Data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8897" y="5537861"/>
            <a:ext cx="54663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Excavating the Functional Landscape of Bacterial Cells”</a:t>
            </a:r>
          </a:p>
          <a:p>
            <a:r>
              <a:rPr lang="en-US" sz="1400" b="1" dirty="0" smtClean="0"/>
              <a:t>Howard Ochman and Rahul Raghavan, Science, 27 Nov. 2009 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1" y="1956302"/>
            <a:ext cx="7442200" cy="35815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Dynamic gene expression and regulation mechanism (cell development and differentiation) : infection, immune response, cancer, epigenetics, gene localization, other diseases, ….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462" y="4718149"/>
            <a:ext cx="5247903" cy="2139851"/>
          </a:xfrm>
          <a:prstGeom prst="rightArrow">
            <a:avLst>
              <a:gd name="adj1" fmla="val 50000"/>
              <a:gd name="adj2" fmla="val 48808"/>
            </a:avLst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Dynamic gene expression and regulation </a:t>
            </a:r>
            <a:r>
              <a:rPr lang="en-US" sz="1600" dirty="0" smtClean="0"/>
              <a:t>mechanism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(cell development and differentiation) : infection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immune response, cancer, epigenetics, gene localization, </a:t>
            </a:r>
            <a:r>
              <a:rPr lang="en-US" sz="1600" dirty="0" smtClean="0"/>
              <a:t>other </a:t>
            </a:r>
            <a:r>
              <a:rPr lang="en-US" sz="1600" dirty="0"/>
              <a:t>diseases, ….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72342" y="5414751"/>
            <a:ext cx="3361809" cy="70788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/>
                <a:cs typeface="Arial Black"/>
              </a:rPr>
              <a:t>Need 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for Data- Intensive Computing</a:t>
            </a:r>
            <a:endParaRPr lang="en-US" sz="2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841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9550" y="2512921"/>
            <a:ext cx="8777682" cy="4345079"/>
            <a:chOff x="123625" y="1591320"/>
            <a:chExt cx="8965755" cy="5533448"/>
          </a:xfrm>
        </p:grpSpPr>
        <p:sp>
          <p:nvSpPr>
            <p:cNvPr id="8" name="Rounded Rectangle 7"/>
            <p:cNvSpPr/>
            <p:nvPr/>
          </p:nvSpPr>
          <p:spPr>
            <a:xfrm>
              <a:off x="3229108" y="1591320"/>
              <a:ext cx="3244272" cy="5843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WGS, CHIP-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, RNA-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: Billions Short Reads</a:t>
              </a:r>
              <a:endParaRPr lang="en-US" kern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55322" y="2861148"/>
              <a:ext cx="1764459" cy="67428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Mapping</a:t>
              </a:r>
              <a:endParaRPr lang="en-US" kern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46829" y="2903269"/>
              <a:ext cx="1764459" cy="67428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De Novo Assembly</a:t>
              </a:r>
              <a:endParaRPr lang="en-US" kern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7170" y="4321479"/>
              <a:ext cx="2061022" cy="15423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Gene Finding/Identification 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Coding Gene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Non-coding RNA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Motif Finding</a:t>
              </a:r>
              <a:endParaRPr lang="en-US" sz="1400" kern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625" y="4321479"/>
              <a:ext cx="2525524" cy="14636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Genome Variation: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SNP, </a:t>
              </a:r>
              <a:r>
                <a:rPr lang="en-US" sz="1400" kern="1200" dirty="0" err="1" smtClean="0"/>
                <a:t>InDel</a:t>
              </a:r>
              <a:r>
                <a:rPr lang="en-US" sz="1400" kern="1200" dirty="0" smtClean="0"/>
                <a:t>, CNV 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Comparative Genomics, Epigenetics</a:t>
              </a:r>
              <a:endParaRPr lang="en-US" sz="1400" kern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6291" y="4405750"/>
              <a:ext cx="1522447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err="1" smtClean="0"/>
                <a:t>Transcriptome</a:t>
              </a:r>
              <a:r>
                <a:rPr lang="en-US" kern="1200" dirty="0" smtClean="0"/>
                <a:t> Analysis </a:t>
              </a:r>
            </a:p>
            <a:p>
              <a:pPr algn="ctr"/>
              <a:r>
                <a:rPr lang="en-US" kern="1200" dirty="0" smtClean="0"/>
                <a:t>(RNA-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, </a:t>
              </a:r>
              <a:r>
                <a:rPr lang="en-US" kern="1200" dirty="0" err="1" smtClean="0"/>
                <a:t>ChIP-seq</a:t>
              </a:r>
              <a:r>
                <a:rPr lang="en-US" kern="1200" dirty="0" smtClean="0"/>
                <a:t>)</a:t>
              </a:r>
              <a:endParaRPr lang="en-US" kern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004107" y="4365447"/>
              <a:ext cx="1085273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Exome Analysis</a:t>
              </a:r>
              <a:endParaRPr lang="en-US" kern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46829" y="4365447"/>
              <a:ext cx="1179986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Whole Genome Analysis (WGS)</a:t>
              </a:r>
              <a:endParaRPr lang="en-US" kern="1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4613297" y="2559693"/>
              <a:ext cx="546701" cy="1588"/>
            </a:xfrm>
            <a:prstGeom prst="line">
              <a:avLst/>
            </a:prstGeom>
            <a:ln w="82550"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90754" y="3956922"/>
              <a:ext cx="546701" cy="1588"/>
            </a:xfrm>
            <a:prstGeom prst="line">
              <a:avLst/>
            </a:prstGeom>
            <a:ln w="82550"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23625" y="6331863"/>
              <a:ext cx="8965755" cy="792905"/>
            </a:xfrm>
            <a:prstGeom prst="rect">
              <a:avLst/>
            </a:prstGeom>
            <a:solidFill>
              <a:schemeClr val="accent6">
                <a:alpha val="89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kern="1200" dirty="0" smtClean="0"/>
                <a:t>Functional Annotation, Pathway Analysis – Cell Development &amp; Differentiation, Host-Pathogen interaction, Biomedical research </a:t>
              </a:r>
              <a:endParaRPr lang="en-US" sz="1600" kern="1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616716" y="6057719"/>
              <a:ext cx="546701" cy="1588"/>
            </a:xfrm>
            <a:prstGeom prst="line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139551" y="1664493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450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1664493"/>
            <a:ext cx="4256267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Genome2Function : (Microbial System)</a:t>
            </a:r>
            <a:endParaRPr lang="en-US" sz="2000" kern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94574" y="2657558"/>
            <a:ext cx="8621171" cy="4049203"/>
            <a:chOff x="244281" y="1112832"/>
            <a:chExt cx="8841445" cy="5559611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3136759" y="1112832"/>
              <a:ext cx="3247685" cy="68957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NGS Sequencing Data</a:t>
              </a:r>
            </a:p>
            <a:p>
              <a:pPr algn="ctr"/>
              <a:r>
                <a:rPr lang="en-US" kern="1200" dirty="0" smtClean="0"/>
                <a:t>(WGS/RNA-</a:t>
              </a:r>
              <a:r>
                <a:rPr lang="en-US" kern="1200" dirty="0" err="1" smtClean="0"/>
                <a:t>seq/CHIP-seq</a:t>
              </a:r>
              <a:r>
                <a:rPr lang="en-US" kern="1200" dirty="0" smtClean="0"/>
                <a:t>)</a:t>
              </a:r>
              <a:endParaRPr lang="en-US" kern="1200" dirty="0"/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293340" y="2594343"/>
              <a:ext cx="2590457" cy="68275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Whole Genome Sequence</a:t>
              </a:r>
              <a:endParaRPr lang="en-US" kern="1200" dirty="0"/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0138" y="4125859"/>
              <a:ext cx="2553659" cy="543999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Annotated Genes</a:t>
              </a: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1881378" y="5901288"/>
              <a:ext cx="2004838" cy="771155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Structure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2376042" y="1802401"/>
              <a:ext cx="1111920" cy="690201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1071056" y="3667164"/>
              <a:ext cx="780144" cy="1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61130" y="4669858"/>
              <a:ext cx="1233053" cy="11560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 Diagonal Corner Rectangle 28"/>
            <p:cNvSpPr/>
            <p:nvPr/>
          </p:nvSpPr>
          <p:spPr>
            <a:xfrm>
              <a:off x="6968938" y="5880483"/>
              <a:ext cx="2004838" cy="79196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Function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886216" y="6313777"/>
              <a:ext cx="3082722" cy="158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 Diagonal Corner Rectangle 30"/>
            <p:cNvSpPr/>
            <p:nvPr/>
          </p:nvSpPr>
          <p:spPr>
            <a:xfrm>
              <a:off x="3487962" y="2623240"/>
              <a:ext cx="2590457" cy="653853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err="1" smtClean="0"/>
                <a:t>Transcriptome</a:t>
              </a:r>
              <a:r>
                <a:rPr lang="en-US" kern="1200" dirty="0" smtClean="0"/>
                <a:t> Sequences</a:t>
              </a:r>
              <a:endParaRPr lang="en-US" kern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593409" y="4669858"/>
              <a:ext cx="1188992" cy="11560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Diagonal Corner Rectangle 32"/>
            <p:cNvSpPr/>
            <p:nvPr/>
          </p:nvSpPr>
          <p:spPr>
            <a:xfrm>
              <a:off x="3593407" y="4180479"/>
              <a:ext cx="2590457" cy="489379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Identified Genes</a:t>
              </a:r>
              <a:endParaRPr lang="en-US" kern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76041" y="5108004"/>
              <a:ext cx="45769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Structure Modeling/Structure Database Search</a:t>
              </a:r>
              <a:endParaRPr lang="en-US" kern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36417" y="5928599"/>
              <a:ext cx="24673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Docking/Binding Affinity</a:t>
              </a:r>
              <a:endParaRPr lang="en-US" kern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5400000">
              <a:off x="4392551" y="3735217"/>
              <a:ext cx="917837" cy="1588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281" y="3431725"/>
              <a:ext cx="884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Coding Gene Finding/ncRNA Finding/DNA motif Finding/Gene Annotation/</a:t>
              </a:r>
              <a:r>
                <a:rPr lang="en-US" kern="1200" dirty="0" err="1" smtClean="0"/>
                <a:t>gemone</a:t>
              </a:r>
              <a:r>
                <a:rPr lang="en-US" kern="1200" dirty="0" smtClean="0"/>
                <a:t>-variation</a:t>
              </a:r>
              <a:endParaRPr lang="en-US" kern="12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16200000" flipH="1">
              <a:off x="4386430" y="2109872"/>
              <a:ext cx="791942" cy="234794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51360" y="1938606"/>
              <a:ext cx="19993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Assembly/Mapping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47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5328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High-throughput Sequencing Techniques and Ever-growing Genomic Data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416" y="6415423"/>
            <a:ext cx="253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Nature, 467, 1061 (2010)</a:t>
            </a:r>
            <a:endParaRPr lang="en-US" dirty="0"/>
          </a:p>
        </p:txBody>
      </p:sp>
      <p:pic>
        <p:nvPicPr>
          <p:cNvPr id="5" name="Picture 4" descr="1000genome_natu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101" y="1990293"/>
            <a:ext cx="6321614" cy="442513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 descr="zoom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4066" y="4068436"/>
            <a:ext cx="6008032" cy="3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54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Next-Generation DNA Sequencing (NGS) and </a:t>
            </a:r>
            <a:r>
              <a:rPr lang="en-US" dirty="0" smtClean="0"/>
              <a:t>Its Impact on Life Sciences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Unprecedented novel opportunities for life sciences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High-throughput DNA sequencing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Significant roles of computation (algorithm, methods, implementation, and infrastructure)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Data-intensive computation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Driving paradigm shift in computational biology touting the importance of distributed parallel execution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Motivations and challenges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Distributed computing approach with efficiency in Time-To-Solution (TTS) and resource (Data/Compute</a:t>
            </a:r>
            <a:r>
              <a:rPr lang="en-US" dirty="0"/>
              <a:t>) utilization </a:t>
            </a:r>
            <a:r>
              <a:rPr lang="en-US" dirty="0" smtClean="0"/>
              <a:t>by balancing </a:t>
            </a:r>
            <a:r>
              <a:rPr lang="en-US" dirty="0"/>
              <a:t>between scale-up and scale-</a:t>
            </a:r>
            <a:r>
              <a:rPr lang="en-US" dirty="0" smtClean="0"/>
              <a:t>out</a:t>
            </a:r>
          </a:p>
          <a:p>
            <a:pPr marL="0" indent="0">
              <a:buNone/>
            </a:pPr>
            <a:r>
              <a:rPr lang="en-US" dirty="0" smtClean="0"/>
              <a:t>-	Developing extensible, agile, application-neutral, 	primarily data-intensive computing-friendly 	runtime environment : Distributed Adaptive 	Runtime Environment (DARE) Framework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NGS Data Analytics on Distributed Resources</a:t>
            </a:r>
          </a:p>
        </p:txBody>
      </p:sp>
    </p:spTree>
    <p:extLst>
      <p:ext uri="{BB962C8B-B14F-4D97-AF65-F5344CB8AC3E}">
        <p14:creationId xmlns:p14="http://schemas.microsoft.com/office/powerpoint/2010/main" val="21034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2264</Words>
  <Application>Microsoft Macintosh PowerPoint</Application>
  <PresentationFormat>On-screen Show (4:3)</PresentationFormat>
  <Paragraphs>392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DARE-NGS : Towards Extensible and Scalable NGS Analytics on the TeraGrid/XD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NGS Data Analytics on Distributed Resources</vt:lpstr>
      <vt:lpstr>NGS Data Analytics on Distributed Resources</vt:lpstr>
      <vt:lpstr>DARE Framework : A Case for Suitable Solution</vt:lpstr>
      <vt:lpstr>SAGA: In a nutshell</vt:lpstr>
      <vt:lpstr>SAGA: Architecture</vt:lpstr>
      <vt:lpstr>SAGA Implementation: Extensibility</vt:lpstr>
      <vt:lpstr>SAGA: Access Layers Challenge of many Adaptors</vt:lpstr>
      <vt:lpstr>Abstractions for Dynamic Execution  SAGA Pilot-Job (BigJob)</vt:lpstr>
      <vt:lpstr>BigJob: Infrastructure Independent Pilot-Job</vt:lpstr>
      <vt:lpstr> BigJob: Infrastructure Independent Pilot-Job  (Each  sub-job is a MPI-based MD)</vt:lpstr>
      <vt:lpstr>SAGA Pilot-Jobs: What is different?</vt:lpstr>
      <vt:lpstr>Development Distributed Application Frameworks</vt:lpstr>
      <vt:lpstr>Adaptive Distributed Replica Exchange Scale-Out, Dynamic Resource Allocation and Aggregation</vt:lpstr>
      <vt:lpstr>Dynamic Execution : Reduced Time to Solution</vt:lpstr>
      <vt:lpstr>Ensemble Kalman Filters :Heterogeneous Sub-Tasks</vt:lpstr>
      <vt:lpstr>Understanding Distributed Applications Development Objectives Redux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Acknowledgements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Joohyun Kim</cp:lastModifiedBy>
  <cp:revision>57</cp:revision>
  <dcterms:created xsi:type="dcterms:W3CDTF">2011-04-07T21:56:40Z</dcterms:created>
  <dcterms:modified xsi:type="dcterms:W3CDTF">2011-04-13T04:04:55Z</dcterms:modified>
</cp:coreProperties>
</file>