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2" r:id="rId4"/>
    <p:sldId id="271" r:id="rId5"/>
    <p:sldId id="261" r:id="rId6"/>
    <p:sldId id="267" r:id="rId7"/>
    <p:sldId id="268" r:id="rId8"/>
    <p:sldId id="275" r:id="rId9"/>
    <p:sldId id="277" r:id="rId10"/>
    <p:sldId id="270" r:id="rId11"/>
    <p:sldId id="274" r:id="rId12"/>
    <p:sldId id="272" r:id="rId13"/>
    <p:sldId id="273" r:id="rId14"/>
    <p:sldId id="276" r:id="rId15"/>
    <p:sldId id="258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1308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0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205A-AF26-EC4E-8562-143F5F805227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3CFF-A1CC-D141-89CD-005E2D322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64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23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91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21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48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74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2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5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6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6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03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56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3CAE-85D5-EF41-8154-1DEE4C4DD4B2}" type="datetimeFigureOut">
              <a:rPr lang="en-US" smtClean="0"/>
              <a:pPr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88C-7562-F447-9EBC-A68217EDC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62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re.cct.lsu.edu/gateways/ngs/users/login" TargetMode="External"/><Relationship Id="rId3" Type="http://schemas.openxmlformats.org/officeDocument/2006/relationships/hyperlink" Target="http://dare.cct.lsu.edu/gateways/ngs/ngs/chipseq_for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re.cct.lsu.edu/gateways/ngs/ngs/job_table_vi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web/DARE-web/DARE/examples/chipseq/resource.cfg" TargetMode="External"/><Relationship Id="rId3" Type="http://schemas.openxmlformats.org/officeDocument/2006/relationships/hyperlink" Target="https://svn.cct.lsu.edu/repos/saga-web/DARE-web/DARE/examples/bfast/bfast_1_resource.cf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ct.lsu.edu/repos/saga-web/DARE-web/DARE" TargetMode="External"/><Relationship Id="rId3" Type="http://schemas.openxmlformats.org/officeDocument/2006/relationships/hyperlink" Target="https://svn.cct.lsu.edu/repos/saga-web/DARE-web/DARE-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5825"/>
            <a:ext cx="7772400" cy="2314575"/>
          </a:xfrm>
        </p:spPr>
        <p:txBody>
          <a:bodyPr>
            <a:normAutofit/>
          </a:bodyPr>
          <a:lstStyle/>
          <a:p>
            <a:r>
              <a:rPr lang="en-US" dirty="0" smtClean="0"/>
              <a:t>DARE</a:t>
            </a:r>
            <a:br>
              <a:rPr lang="en-US" dirty="0" smtClean="0"/>
            </a:br>
            <a:r>
              <a:rPr lang="en-US" dirty="0" smtClean="0"/>
              <a:t>SAGA enabled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Joohyun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Sharath Maddineni</a:t>
            </a:r>
          </a:p>
          <a:p>
            <a:r>
              <a:rPr lang="en-US" dirty="0" err="1"/>
              <a:t>Shantenu</a:t>
            </a:r>
            <a:r>
              <a:rPr lang="en-US" dirty="0"/>
              <a:t> </a:t>
            </a:r>
            <a:r>
              <a:rPr lang="en-US" dirty="0" err="1"/>
              <a:t>Jha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473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589253" cy="48355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Stages in </a:t>
            </a:r>
            <a:r>
              <a:rPr lang="en-US" dirty="0" err="1" smtClean="0"/>
              <a:t>ChIP-Seq</a:t>
            </a:r>
            <a:endParaRPr lang="en-US" dirty="0"/>
          </a:p>
          <a:p>
            <a:pPr lvl="1"/>
            <a:r>
              <a:rPr lang="en-US" dirty="0"/>
              <a:t>Mapping and Peak </a:t>
            </a:r>
            <a:r>
              <a:rPr lang="en-US" dirty="0" smtClean="0"/>
              <a:t>Calling</a:t>
            </a:r>
            <a:endParaRPr lang="en-US" sz="2800" dirty="0"/>
          </a:p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Reference Genome index files</a:t>
            </a:r>
          </a:p>
          <a:p>
            <a:pPr lvl="1"/>
            <a:r>
              <a:rPr lang="en-US" dirty="0" smtClean="0"/>
              <a:t>Control and Treat Short Read data(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BWA, BFAST, </a:t>
            </a:r>
            <a:r>
              <a:rPr lang="en-US" dirty="0"/>
              <a:t>BOWTIE and others </a:t>
            </a:r>
            <a:r>
              <a:rPr lang="en-US" dirty="0" smtClean="0"/>
              <a:t>(Mapping)</a:t>
            </a:r>
          </a:p>
          <a:p>
            <a:pPr lvl="1"/>
            <a:r>
              <a:rPr lang="en-US" dirty="0" smtClean="0"/>
              <a:t>SAMTOOLS </a:t>
            </a:r>
          </a:p>
          <a:p>
            <a:pPr lvl="1"/>
            <a:r>
              <a:rPr lang="en-US" dirty="0" smtClean="0"/>
              <a:t>MACS and others (Peak calling)</a:t>
            </a:r>
          </a:p>
          <a:p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SAM files (.</a:t>
            </a:r>
            <a:r>
              <a:rPr lang="en-US" dirty="0" err="1" smtClean="0"/>
              <a:t>sam</a:t>
            </a:r>
            <a:r>
              <a:rPr lang="en-US" dirty="0" smtClean="0"/>
              <a:t>) with mapping tool</a:t>
            </a:r>
          </a:p>
          <a:p>
            <a:pPr lvl="1"/>
            <a:r>
              <a:rPr lang="en-US" dirty="0" smtClean="0"/>
              <a:t>BED files (.bed, Excel, wig..) with Peak calling</a:t>
            </a:r>
          </a:p>
          <a:p>
            <a:r>
              <a:rPr lang="en-US" dirty="0" smtClean="0"/>
              <a:t>Different Steps</a:t>
            </a:r>
          </a:p>
          <a:p>
            <a:pPr lvl="1"/>
            <a:r>
              <a:rPr lang="en-US" dirty="0" smtClean="0"/>
              <a:t>Number of steps to generate .</a:t>
            </a:r>
            <a:r>
              <a:rPr lang="en-US" dirty="0" err="1" smtClean="0"/>
              <a:t>sam</a:t>
            </a:r>
            <a:r>
              <a:rPr lang="en-US" dirty="0" smtClean="0"/>
              <a:t> varies with Mapping tool (Bfast-3,BWA-2, BOWTIE-1 )</a:t>
            </a:r>
          </a:p>
          <a:p>
            <a:pPr lvl="1"/>
            <a:r>
              <a:rPr lang="en-US" dirty="0" smtClean="0"/>
              <a:t>SAM files needs to sorted and converted into .BAM files using </a:t>
            </a:r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(3)</a:t>
            </a:r>
          </a:p>
          <a:p>
            <a:pPr lvl="1"/>
            <a:r>
              <a:rPr lang="en-US" dirty="0" smtClean="0"/>
              <a:t>BAM will be taken as the input to MACS (1) 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ChIP-</a:t>
            </a:r>
            <a:r>
              <a:rPr lang="en-US" dirty="0" err="1" smtClean="0"/>
              <a:t>Seq</a:t>
            </a:r>
            <a:r>
              <a:rPr lang="en-US" dirty="0" smtClean="0"/>
              <a:t> (</a:t>
            </a:r>
            <a:r>
              <a:rPr lang="en-US" dirty="0" smtClean="0"/>
              <a:t>Type II Service)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18" y="1741305"/>
            <a:ext cx="2540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11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</a:t>
            </a:r>
            <a:r>
              <a:rPr lang="en-US" dirty="0" err="1"/>
              <a:t>-</a:t>
            </a:r>
            <a:r>
              <a:rPr lang="en-US" dirty="0" err="1" smtClean="0"/>
              <a:t>Seq</a:t>
            </a:r>
            <a:r>
              <a:rPr lang="en-US" dirty="0" smtClean="0"/>
              <a:t> Using DARE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Steps with DARE</a:t>
            </a:r>
          </a:p>
          <a:p>
            <a:pPr lvl="1"/>
            <a:r>
              <a:rPr lang="en-US" dirty="0" smtClean="0"/>
              <a:t>Transfer Index files and fragmented </a:t>
            </a:r>
            <a:r>
              <a:rPr lang="en-US" dirty="0" err="1" smtClean="0"/>
              <a:t>fastq</a:t>
            </a:r>
            <a:r>
              <a:rPr lang="en-US" dirty="0" smtClean="0"/>
              <a:t> files for the chosen tool to the resources used. </a:t>
            </a:r>
          </a:p>
          <a:p>
            <a:pPr lvl="1"/>
            <a:r>
              <a:rPr lang="en-US" dirty="0" smtClean="0"/>
              <a:t>Start performing Work Units(Tasks)</a:t>
            </a:r>
          </a:p>
          <a:p>
            <a:pPr lvl="1"/>
            <a:r>
              <a:rPr lang="en-US" dirty="0" smtClean="0"/>
              <a:t>Transfer the output BED/XLS back to the Server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766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http://dare.cct.lsu.edu/gateways/ngs/users/</a:t>
            </a:r>
            <a:r>
              <a:rPr lang="en-US" sz="1800" dirty="0" smtClean="0">
                <a:hlinkClick r:id="rId2"/>
              </a:rPr>
              <a:t>login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sz="1800" dirty="0"/>
              <a:t>Email = “</a:t>
            </a:r>
            <a:r>
              <a:rPr lang="en-US" sz="1800" dirty="0" err="1"/>
              <a:t>test@test.com</a:t>
            </a:r>
            <a:r>
              <a:rPr lang="en-US" sz="1800" dirty="0"/>
              <a:t>”, Password= “demo” (without quotes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dirty="0"/>
              <a:t>Go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sz="1800" dirty="0">
                <a:hlinkClick r:id="rId3"/>
              </a:rPr>
              <a:t>http://dare.cct.lsu.edu/gateways/ngs/ngs/</a:t>
            </a:r>
            <a:r>
              <a:rPr lang="en-US" sz="1800" dirty="0" smtClean="0">
                <a:hlinkClick r:id="rId3"/>
              </a:rPr>
              <a:t>chipseq_form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340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the form</a:t>
            </a:r>
          </a:p>
          <a:p>
            <a:pPr marL="914400" lvl="1" indent="-514350"/>
            <a:r>
              <a:rPr lang="en-US" sz="1800" dirty="0"/>
              <a:t>Description = </a:t>
            </a:r>
            <a:r>
              <a:rPr lang="en-US" sz="1800" dirty="0" smtClean="0"/>
              <a:t>demo</a:t>
            </a:r>
          </a:p>
          <a:p>
            <a:pPr marL="914400" lvl="1" indent="-514350"/>
            <a:r>
              <a:rPr lang="en-US" sz="1800" dirty="0"/>
              <a:t>CHOOSE REFERENCE </a:t>
            </a:r>
            <a:r>
              <a:rPr lang="en-US" sz="1800" dirty="0" smtClean="0"/>
              <a:t>GENOME = “Mouse(mm9)”(Drop Down)</a:t>
            </a:r>
          </a:p>
          <a:p>
            <a:pPr marL="914400" lvl="1" indent="-514350"/>
            <a:r>
              <a:rPr lang="en-US" sz="1800" dirty="0"/>
              <a:t>CHOOSE MAPPING </a:t>
            </a:r>
            <a:r>
              <a:rPr lang="en-US" sz="1800" dirty="0" smtClean="0"/>
              <a:t>TOOL=‘’BWA” or “Bowtie”</a:t>
            </a:r>
          </a:p>
          <a:p>
            <a:pPr marL="914400" lvl="1" indent="-514350"/>
            <a:r>
              <a:rPr lang="en-US" sz="1800" dirty="0"/>
              <a:t>COLOR </a:t>
            </a:r>
            <a:r>
              <a:rPr lang="en-US" sz="1800" dirty="0" smtClean="0"/>
              <a:t>SPACE= “Yes”</a:t>
            </a:r>
          </a:p>
          <a:p>
            <a:pPr marL="914400" lvl="1" indent="-514350"/>
            <a:r>
              <a:rPr lang="en-US" sz="1800" dirty="0"/>
              <a:t>CHOOSE PEAK CALLING </a:t>
            </a:r>
            <a:r>
              <a:rPr lang="en-US" sz="1800" dirty="0" smtClean="0"/>
              <a:t>TOOL  = “MACS”</a:t>
            </a:r>
          </a:p>
          <a:p>
            <a:pPr marL="914400" lvl="1" indent="-514350"/>
            <a:r>
              <a:rPr lang="en-US" sz="1800" dirty="0"/>
              <a:t>CHOOSE CONTROL DATA FOR </a:t>
            </a:r>
            <a:r>
              <a:rPr lang="en-US" sz="1800" dirty="0" smtClean="0"/>
              <a:t>INPUT= “</a:t>
            </a:r>
            <a:r>
              <a:rPr lang="en-US" sz="1800" dirty="0" err="1" smtClean="0"/>
              <a:t>control.fastq</a:t>
            </a:r>
            <a:r>
              <a:rPr lang="en-US" sz="1800" dirty="0" smtClean="0"/>
              <a:t>”</a:t>
            </a:r>
          </a:p>
          <a:p>
            <a:pPr marL="914400" lvl="1" indent="-514350"/>
            <a:r>
              <a:rPr lang="en-US" sz="1800" dirty="0"/>
              <a:t>CHOOSE TREAT DATA FOR </a:t>
            </a:r>
            <a:r>
              <a:rPr lang="en-US" sz="1800" dirty="0" smtClean="0"/>
              <a:t>INPUT= “</a:t>
            </a:r>
            <a:r>
              <a:rPr lang="en-US" sz="1800" dirty="0" err="1" smtClean="0"/>
              <a:t>treat.fastq</a:t>
            </a:r>
            <a:r>
              <a:rPr lang="en-US" sz="1800" dirty="0" smtClean="0"/>
              <a:t>”</a:t>
            </a:r>
          </a:p>
          <a:p>
            <a:pPr marL="914400" lvl="1" indent="-514350"/>
            <a:r>
              <a:rPr lang="en-US" sz="1800" dirty="0"/>
              <a:t>EXPECTED COMPUTATION </a:t>
            </a:r>
            <a:r>
              <a:rPr lang="en-US" sz="1800" dirty="0" smtClean="0"/>
              <a:t>LOAD = “small”</a:t>
            </a:r>
          </a:p>
          <a:p>
            <a:r>
              <a:rPr lang="en-US" dirty="0" smtClean="0"/>
              <a:t>Hit Submit</a:t>
            </a:r>
          </a:p>
          <a:p>
            <a:r>
              <a:rPr lang="en-US" dirty="0" smtClean="0"/>
              <a:t>Press OK in the Popup box</a:t>
            </a:r>
          </a:p>
          <a:p>
            <a:r>
              <a:rPr lang="en-US" dirty="0" smtClean="0"/>
              <a:t>It will take you to the Job Table View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://dare.cct.lsu.edu/gateways/ngs/ngs/job_table_view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16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with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Pylons as the web server</a:t>
            </a:r>
          </a:p>
          <a:p>
            <a:pPr lvl="1"/>
            <a:r>
              <a:rPr lang="en-US" dirty="0" smtClean="0"/>
              <a:t>Database for user info and Jobs info</a:t>
            </a:r>
          </a:p>
          <a:p>
            <a:pPr lvl="1"/>
            <a:r>
              <a:rPr lang="en-US" dirty="0" smtClean="0"/>
              <a:t>A Job Monitoring thread</a:t>
            </a:r>
          </a:p>
          <a:p>
            <a:pPr lvl="1"/>
            <a:r>
              <a:rPr lang="en-US" dirty="0" smtClean="0"/>
              <a:t>Application specific DARE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4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1" y="1621268"/>
            <a:ext cx="3289299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Layer(L1,L2)</a:t>
            </a:r>
          </a:p>
          <a:p>
            <a:pPr lvl="1"/>
            <a:r>
              <a:rPr lang="en-US" sz="1700" dirty="0" smtClean="0"/>
              <a:t>Services &amp; MW Layer(L3)</a:t>
            </a:r>
          </a:p>
          <a:p>
            <a:pPr lvl="1"/>
            <a:r>
              <a:rPr lang="en-US" sz="1700" dirty="0" smtClean="0"/>
              <a:t>Resource Layer(L4)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11729"/>
            <a:ext cx="5587999" cy="54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7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8081252" cy="527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O(hours) 130 GB(BFAST),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O(</a:t>
            </a:r>
            <a:r>
              <a:rPr lang="en-US" dirty="0" err="1" smtClean="0"/>
              <a:t>mins</a:t>
            </a:r>
            <a:r>
              <a:rPr lang="en-US" dirty="0" smtClean="0"/>
              <a:t>) [L to QB] 10 GB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23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Life Science Applications – compute and data intensive present broad range of challenges at scale</a:t>
            </a:r>
          </a:p>
          <a:p>
            <a:pPr lvl="1"/>
            <a:r>
              <a:rPr lang="en-US" dirty="0" smtClean="0"/>
              <a:t>Using BFAST </a:t>
            </a:r>
            <a:r>
              <a:rPr lang="en-US" dirty="0"/>
              <a:t>o</a:t>
            </a:r>
            <a:r>
              <a:rPr lang="en-US" dirty="0" smtClean="0"/>
              <a:t>n  production DCI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33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DARE</a:t>
            </a:r>
          </a:p>
          <a:p>
            <a:r>
              <a:rPr lang="en-US" dirty="0" smtClean="0"/>
              <a:t>Example using DARE</a:t>
            </a:r>
          </a:p>
          <a:p>
            <a:r>
              <a:rPr lang="en-US" dirty="0" smtClean="0"/>
              <a:t>DARE Based Gateways</a:t>
            </a:r>
          </a:p>
          <a:p>
            <a:r>
              <a:rPr lang="en-US" dirty="0" smtClean="0"/>
              <a:t>DARE-NGS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79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Application Runtime Environment</a:t>
            </a:r>
          </a:p>
          <a:p>
            <a:r>
              <a:rPr lang="en-US" dirty="0" smtClean="0"/>
              <a:t>A framework to support Distributed Scientific Applications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Coordinate Compute and Data</a:t>
            </a:r>
          </a:p>
          <a:p>
            <a:pPr lvl="1"/>
            <a:r>
              <a:rPr lang="en-US" dirty="0" smtClean="0"/>
              <a:t>Distributed scalable heterogeneous resources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e</a:t>
            </a:r>
            <a:r>
              <a:rPr lang="en-US" dirty="0" smtClean="0"/>
              <a:t>xisting resource information</a:t>
            </a:r>
          </a:p>
          <a:p>
            <a:pPr lvl="1"/>
            <a:r>
              <a:rPr lang="en-US" dirty="0" smtClean="0"/>
              <a:t>Build dynamic applications / workflows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1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7229"/>
          </a:xfrm>
        </p:spPr>
        <p:txBody>
          <a:bodyPr/>
          <a:lstStyle/>
          <a:p>
            <a:r>
              <a:rPr lang="en-US" dirty="0" smtClean="0"/>
              <a:t>DARE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767229"/>
            <a:ext cx="6807200" cy="57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750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DARE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DARE</a:t>
            </a:r>
          </a:p>
          <a:p>
            <a:pPr lvl="1"/>
            <a:r>
              <a:rPr lang="en-US" dirty="0" smtClean="0"/>
              <a:t>Compute Engine</a:t>
            </a:r>
          </a:p>
          <a:p>
            <a:pPr lvl="1"/>
            <a:r>
              <a:rPr lang="en-US" dirty="0" smtClean="0"/>
              <a:t>Data Movement Engine</a:t>
            </a:r>
          </a:p>
          <a:p>
            <a:pPr lvl="1"/>
            <a:r>
              <a:rPr lang="en-US" dirty="0" smtClean="0"/>
              <a:t>Configuration File parser/Writer/Validator (Data Dictionary)</a:t>
            </a:r>
          </a:p>
          <a:p>
            <a:pPr lvl="1"/>
            <a:r>
              <a:rPr lang="en-US" dirty="0"/>
              <a:t>Update Status </a:t>
            </a:r>
            <a:r>
              <a:rPr lang="en-US" dirty="0" smtClean="0"/>
              <a:t>to Database(Web DB)</a:t>
            </a:r>
          </a:p>
          <a:p>
            <a:pPr lvl="1"/>
            <a:r>
              <a:rPr lang="en-US" dirty="0" smtClean="0"/>
              <a:t>Manager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378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3778"/>
            <a:ext cx="6858000" cy="54486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76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4" y="1235595"/>
            <a:ext cx="8725047" cy="448171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67271" cy="779140"/>
          </a:xfrm>
        </p:spPr>
        <p:txBody>
          <a:bodyPr/>
          <a:lstStyle/>
          <a:p>
            <a:r>
              <a:rPr lang="en-US" dirty="0" smtClean="0"/>
              <a:t>DARE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83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DARE Information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 Info</a:t>
            </a:r>
          </a:p>
          <a:p>
            <a:pPr lvl="2"/>
            <a:r>
              <a:rPr lang="en-US" dirty="0">
                <a:hlinkClick r:id="rId2"/>
              </a:rPr>
              <a:t>https://svn.cct.lsu.edu/repos/saga-web/DARE-web/DARE/examples/chipseq/</a:t>
            </a:r>
            <a:r>
              <a:rPr lang="en-US" dirty="0" smtClean="0">
                <a:hlinkClick r:id="rId2"/>
              </a:rPr>
              <a:t>resource.cfg</a:t>
            </a:r>
            <a:endParaRPr lang="en-US" dirty="0" smtClean="0"/>
          </a:p>
          <a:p>
            <a:pPr lvl="1"/>
            <a:r>
              <a:rPr lang="en-US" dirty="0" smtClean="0"/>
              <a:t>Software tool Info</a:t>
            </a:r>
          </a:p>
          <a:p>
            <a:pPr lvl="2"/>
            <a:r>
              <a:rPr lang="en-US" dirty="0">
                <a:hlinkClick r:id="rId3"/>
              </a:rPr>
              <a:t>https://svn.cct.lsu.edu/repos/saga-web/DARE-web/DARE/examples/bfast/</a:t>
            </a:r>
            <a:r>
              <a:rPr lang="en-US" dirty="0" smtClean="0">
                <a:hlinkClick r:id="rId3"/>
              </a:rPr>
              <a:t>bfast_1_resource.cfg</a:t>
            </a:r>
            <a:endParaRPr lang="en-US" dirty="0" smtClean="0"/>
          </a:p>
          <a:p>
            <a:pPr lvl="1"/>
            <a:r>
              <a:rPr lang="en-US" dirty="0" smtClean="0"/>
              <a:t>Service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425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DARE</a:t>
            </a:r>
          </a:p>
          <a:p>
            <a:pPr lvl="1"/>
            <a:r>
              <a:rPr lang="en-US" dirty="0">
                <a:hlinkClick r:id="rId2"/>
              </a:rPr>
              <a:t>https://svn.cct.lsu.edu/repos/saga-web/DARE-web/</a:t>
            </a:r>
            <a:r>
              <a:rPr lang="en-US" dirty="0" smtClean="0">
                <a:hlinkClick r:id="rId2"/>
              </a:rPr>
              <a:t>DARE</a:t>
            </a:r>
            <a:endParaRPr lang="en-US" dirty="0"/>
          </a:p>
          <a:p>
            <a:r>
              <a:rPr lang="en-US" dirty="0" smtClean="0"/>
              <a:t>DARE-NGS</a:t>
            </a:r>
          </a:p>
          <a:p>
            <a:pPr lvl="1"/>
            <a:r>
              <a:rPr lang="en-US" dirty="0">
                <a:hlinkClick r:id="rId3"/>
              </a:rPr>
              <a:t>https://svn.cct.lsu.edu/repos/saga-web/DARE-web/DARE-NGS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30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751</Words>
  <Application>Microsoft Macintosh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DARE SAGA enabled Gateway</vt:lpstr>
      <vt:lpstr>Contents</vt:lpstr>
      <vt:lpstr>What is DARE?</vt:lpstr>
      <vt:lpstr>DARE </vt:lpstr>
      <vt:lpstr>What is in DARE ?</vt:lpstr>
      <vt:lpstr>DARE Architecture</vt:lpstr>
      <vt:lpstr>DARE UML</vt:lpstr>
      <vt:lpstr>DARE Information Management</vt:lpstr>
      <vt:lpstr>DARE Repository</vt:lpstr>
      <vt:lpstr>ChIP-Seq (Type II Service)</vt:lpstr>
      <vt:lpstr>ChIP-Seq Using DARE</vt:lpstr>
      <vt:lpstr>Demo</vt:lpstr>
      <vt:lpstr>Demo Cont..</vt:lpstr>
      <vt:lpstr>DARE with Gateways</vt:lpstr>
      <vt:lpstr>DARE-based Science Gateways</vt:lpstr>
      <vt:lpstr>NGS Analytics as a Service:  </vt:lpstr>
      <vt:lpstr>Conclusions &amp; 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 SAGA enabled Gateway</dc:title>
  <dc:creator>Sharath Maddineni</dc:creator>
  <cp:lastModifiedBy>Shantenu Jha</cp:lastModifiedBy>
  <cp:revision>155</cp:revision>
  <dcterms:created xsi:type="dcterms:W3CDTF">2011-10-21T23:34:50Z</dcterms:created>
  <dcterms:modified xsi:type="dcterms:W3CDTF">2011-10-22T01:19:23Z</dcterms:modified>
</cp:coreProperties>
</file>