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Masters/slideMaster19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8.xml" ContentType="application/vnd.openxmlformats-officedocument.theme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Layouts/slideLayout198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Layouts/slideLayout187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76.xml" ContentType="application/vnd.openxmlformats-officedocument.presentationml.slideLayout+xml"/>
  <Default Extension="png" ContentType="image/png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slideLayouts/slideLayout159.xml" ContentType="application/vnd.openxmlformats-officedocument.presentationml.slideLayout+xml"/>
  <Override PartName="/ppt/slideLayouts/slideLayout177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Default Extension="rels" ContentType="application/vnd.openxmlformats-package.relationships+xml"/>
  <Override PartName="/ppt/slideMasters/slideMaster17.xml" ContentType="application/vnd.openxmlformats-officedocument.presentationml.slideMaster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6.xml" ContentType="application/vnd.openxmlformats-officedocument.theme+xml"/>
  <Override PartName="/ppt/slideMasters/slideMaster13.xml" ContentType="application/vnd.openxmlformats-officedocument.presentationml.slideMaster+xml"/>
  <Override PartName="/ppt/slideLayouts/slideLayout100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slideLayouts/slideLayout189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Masters/slideMaster18.xml" ContentType="application/vnd.openxmlformats-officedocument.presentationml.slideMaster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Masters/slideMaster14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7.xml" ContentType="application/vnd.openxmlformats-officedocument.theme+xml"/>
  <Override PartName="/ppt/slideLayouts/slideLayout206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slideLayouts/slideLayout179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s/slide10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07.xml" ContentType="application/vnd.openxmlformats-officedocument.presentationml.slideLayout+xml"/>
  <Override PartName="/ppt/theme/theme14.xml" ContentType="application/vnd.openxmlformats-officedocument.them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19.xml" ContentType="application/vnd.openxmlformats-officedocument.theme+xml"/>
  <Override PartName="/ppt/slideLayouts/slideLayout5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  <p:sldMasterId id="2147483662" r:id="rId15"/>
    <p:sldMasterId id="2147483663" r:id="rId16"/>
    <p:sldMasterId id="2147483664" r:id="rId17"/>
    <p:sldMasterId id="2147483665" r:id="rId18"/>
    <p:sldMasterId id="2147483666" r:id="rId19"/>
  </p:sldMasterIdLst>
  <p:sldIdLst>
    <p:sldId id="259" r:id="rId20"/>
    <p:sldId id="269" r:id="rId21"/>
    <p:sldId id="260" r:id="rId22"/>
    <p:sldId id="271" r:id="rId23"/>
    <p:sldId id="256" r:id="rId24"/>
    <p:sldId id="258" r:id="rId25"/>
    <p:sldId id="272" r:id="rId26"/>
    <p:sldId id="273" r:id="rId27"/>
    <p:sldId id="275" r:id="rId28"/>
    <p:sldId id="257" r:id="rId29"/>
    <p:sldId id="262" r:id="rId30"/>
    <p:sldId id="263" r:id="rId31"/>
    <p:sldId id="261" r:id="rId32"/>
    <p:sldId id="264" r:id="rId33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5pPr>
    <a:lvl6pPr marL="22860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6pPr>
    <a:lvl7pPr marL="27432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7pPr>
    <a:lvl8pPr marL="32004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8pPr>
    <a:lvl9pPr marL="36576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5" d="100"/>
          <a:sy n="75" d="100"/>
        </p:scale>
        <p:origin x="-1032" y="-10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2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6.xml"/><Relationship Id="rId33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1.xml"/><Relationship Id="rId29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5.xml"/><Relationship Id="rId32" Type="http://schemas.openxmlformats.org/officeDocument/2006/relationships/slide" Target="slides/slide13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4.xml"/><Relationship Id="rId28" Type="http://schemas.openxmlformats.org/officeDocument/2006/relationships/slide" Target="slides/slide9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30" Type="http://schemas.openxmlformats.org/officeDocument/2006/relationships/slide" Target="slides/slide11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56400" y="3187700"/>
            <a:ext cx="2870200" cy="584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79000" y="3187700"/>
            <a:ext cx="2870200" cy="584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6832600"/>
            <a:ext cx="3073400" cy="243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6832600"/>
            <a:ext cx="9067800" cy="243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254000"/>
            <a:ext cx="3073400" cy="8775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54000"/>
            <a:ext cx="9067800" cy="8775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3187700"/>
            <a:ext cx="6070600" cy="584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3187700"/>
            <a:ext cx="6070600" cy="584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254000"/>
            <a:ext cx="3073400" cy="8775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54000"/>
            <a:ext cx="9067800" cy="8775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3187700"/>
            <a:ext cx="2870200" cy="584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8200" y="3187700"/>
            <a:ext cx="2870200" cy="584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254000"/>
            <a:ext cx="3073400" cy="8775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54000"/>
            <a:ext cx="9067800" cy="8775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3187700"/>
            <a:ext cx="2870200" cy="584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8200" y="3187700"/>
            <a:ext cx="2870200" cy="584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254000"/>
            <a:ext cx="3073400" cy="8775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54000"/>
            <a:ext cx="9067800" cy="8775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254000"/>
            <a:ext cx="6070600" cy="923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54000"/>
            <a:ext cx="6070600" cy="923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0" y="2463800"/>
            <a:ext cx="5969000" cy="6464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1300" y="2463800"/>
            <a:ext cx="5969000" cy="6464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254000"/>
            <a:ext cx="3073400" cy="92329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54000"/>
            <a:ext cx="9067800" cy="9232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254000"/>
            <a:ext cx="3073400" cy="845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54000"/>
            <a:ext cx="9067800" cy="8458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254000"/>
            <a:ext cx="3073400" cy="845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54000"/>
            <a:ext cx="9067800" cy="8458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0" y="2463800"/>
            <a:ext cx="5969000" cy="6464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1300" y="2463800"/>
            <a:ext cx="5969000" cy="6464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47225" y="889000"/>
            <a:ext cx="3025775" cy="8039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9900" y="889000"/>
            <a:ext cx="8924925" cy="8039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47225" y="889000"/>
            <a:ext cx="3025775" cy="8039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9900" y="889000"/>
            <a:ext cx="8924925" cy="8039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4876800"/>
            <a:ext cx="2870200" cy="129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8200" y="4876800"/>
            <a:ext cx="2870200" cy="129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75200" y="1384300"/>
            <a:ext cx="1473200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1384300"/>
            <a:ext cx="4267200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4876800"/>
            <a:ext cx="2870200" cy="129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8200" y="4876800"/>
            <a:ext cx="2870200" cy="129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8064500"/>
            <a:ext cx="6070600" cy="120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8064500"/>
            <a:ext cx="6070600" cy="120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75200" y="1384300"/>
            <a:ext cx="1473200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1384300"/>
            <a:ext cx="4267200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2276475"/>
            <a:ext cx="3073400" cy="643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276475"/>
            <a:ext cx="906780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2276475"/>
            <a:ext cx="3073400" cy="643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276475"/>
            <a:ext cx="906780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2276475"/>
            <a:ext cx="3073400" cy="643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276475"/>
            <a:ext cx="906780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8077200"/>
            <a:ext cx="6070600" cy="120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8077200"/>
            <a:ext cx="6070600" cy="120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6832600"/>
            <a:ext cx="3073400" cy="2451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6832600"/>
            <a:ext cx="9067800" cy="2451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5270500"/>
            <a:ext cx="6070600" cy="129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270500"/>
            <a:ext cx="6070600" cy="129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2044700"/>
            <a:ext cx="3073400" cy="452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044700"/>
            <a:ext cx="9067800" cy="452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355600" y="6832600"/>
            <a:ext cx="12293600" cy="1257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355600" y="8064500"/>
            <a:ext cx="12293600" cy="120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 Light" charset="0"/>
              </a:rPr>
              <a:t>Second level</a:t>
            </a:r>
          </a:p>
          <a:p>
            <a:pPr lvl="2"/>
            <a:r>
              <a:rPr lang="en-US" smtClean="0">
                <a:sym typeface="Gill Sans Light" charset="0"/>
              </a:rPr>
              <a:t>Third level</a:t>
            </a:r>
          </a:p>
          <a:p>
            <a:pPr lvl="3"/>
            <a:r>
              <a:rPr lang="en-US" smtClean="0">
                <a:sym typeface="Gill Sans Light" charset="0"/>
              </a:rPr>
              <a:t>Fourth level</a:t>
            </a:r>
          </a:p>
          <a:p>
            <a:pPr lvl="4"/>
            <a:r>
              <a:rPr lang="en-US" smtClean="0">
                <a:sym typeface="Gill Sans Light" charset="0"/>
              </a:rPr>
              <a:t>Fifth level</a:t>
            </a:r>
          </a:p>
        </p:txBody>
      </p:sp>
      <p:sp>
        <p:nvSpPr>
          <p:cNvPr id="1027" name="Rectangle 3"/>
          <p:cNvSpPr>
            <a:spLocks/>
          </p:cNvSpPr>
          <p:nvPr/>
        </p:nvSpPr>
        <p:spPr bwMode="auto">
          <a:xfrm>
            <a:off x="76200" y="9251950"/>
            <a:ext cx="4800600" cy="4191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200">
                <a:solidFill>
                  <a:schemeClr val="tx1"/>
                </a:solidFill>
                <a:ea typeface="Gill Sans Light" charset="0"/>
                <a:cs typeface="Gill Sans Light" charset="0"/>
              </a:rPr>
              <a:t>Ole Weidner, Shantenu Jha CCT/LSU</a:t>
            </a:r>
          </a:p>
        </p:txBody>
      </p:sp>
      <p:sp>
        <p:nvSpPr>
          <p:cNvPr id="1028" name="Rectangle 4"/>
          <p:cNvSpPr>
            <a:spLocks/>
          </p:cNvSpPr>
          <p:nvPr/>
        </p:nvSpPr>
        <p:spPr bwMode="auto">
          <a:xfrm>
            <a:off x="10926763" y="9258300"/>
            <a:ext cx="1690687" cy="4191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200">
                <a:solidFill>
                  <a:schemeClr val="tx1"/>
                </a:solidFill>
                <a:ea typeface="Gill Sans Light" charset="0"/>
                <a:cs typeface="Gill Sans Light" charset="0"/>
              </a:rPr>
              <a:t>July 14th 2009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355600" y="254000"/>
            <a:ext cx="122936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title style</a:t>
            </a:r>
          </a:p>
        </p:txBody>
      </p:sp>
      <p:sp>
        <p:nvSpPr>
          <p:cNvPr id="10242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6756400" y="3187700"/>
            <a:ext cx="5892800" cy="584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 Light" charset="0"/>
              </a:rPr>
              <a:t>Second level</a:t>
            </a:r>
          </a:p>
          <a:p>
            <a:pPr lvl="2"/>
            <a:r>
              <a:rPr lang="en-US" smtClean="0">
                <a:sym typeface="Gill Sans Light" charset="0"/>
              </a:rPr>
              <a:t>Third level</a:t>
            </a:r>
          </a:p>
          <a:p>
            <a:pPr lvl="3"/>
            <a:r>
              <a:rPr lang="en-US" smtClean="0">
                <a:sym typeface="Gill Sans Light" charset="0"/>
              </a:rPr>
              <a:t>Fourth level</a:t>
            </a:r>
          </a:p>
          <a:p>
            <a:pPr lvl="4"/>
            <a:r>
              <a:rPr lang="en-US" smtClean="0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2352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26924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31496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3606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355600" y="254000"/>
            <a:ext cx="122936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title style</a:t>
            </a:r>
          </a:p>
        </p:txBody>
      </p:sp>
      <p:sp>
        <p:nvSpPr>
          <p:cNvPr id="11266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355600" y="3187700"/>
            <a:ext cx="12293600" cy="584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 Light" charset="0"/>
              </a:rPr>
              <a:t>Second level</a:t>
            </a:r>
          </a:p>
          <a:p>
            <a:pPr lvl="2"/>
            <a:r>
              <a:rPr lang="en-US" smtClean="0">
                <a:sym typeface="Gill Sans Light" charset="0"/>
              </a:rPr>
              <a:t>Third level</a:t>
            </a:r>
          </a:p>
          <a:p>
            <a:pPr lvl="3"/>
            <a:r>
              <a:rPr lang="en-US" smtClean="0">
                <a:sym typeface="Gill Sans Light" charset="0"/>
              </a:rPr>
              <a:t>Fourth level</a:t>
            </a:r>
          </a:p>
          <a:p>
            <a:pPr lvl="4"/>
            <a:r>
              <a:rPr lang="en-US" smtClean="0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2352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26924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31496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3606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355600" y="254000"/>
            <a:ext cx="122936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title style</a:t>
            </a:r>
          </a:p>
        </p:txBody>
      </p:sp>
      <p:sp>
        <p:nvSpPr>
          <p:cNvPr id="12290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355600" y="3187700"/>
            <a:ext cx="5892800" cy="584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 Light" charset="0"/>
              </a:rPr>
              <a:t>Second level</a:t>
            </a:r>
          </a:p>
          <a:p>
            <a:pPr lvl="2"/>
            <a:r>
              <a:rPr lang="en-US" smtClean="0">
                <a:sym typeface="Gill Sans Light" charset="0"/>
              </a:rPr>
              <a:t>Third level</a:t>
            </a:r>
          </a:p>
          <a:p>
            <a:pPr lvl="3"/>
            <a:r>
              <a:rPr lang="en-US" smtClean="0">
                <a:sym typeface="Gill Sans Light" charset="0"/>
              </a:rPr>
              <a:t>Fourth level</a:t>
            </a:r>
          </a:p>
          <a:p>
            <a:pPr lvl="4"/>
            <a:r>
              <a:rPr lang="en-US" smtClean="0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2352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26924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31496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3606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355600" y="254000"/>
            <a:ext cx="122936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title style</a:t>
            </a:r>
          </a:p>
        </p:txBody>
      </p:sp>
      <p:sp>
        <p:nvSpPr>
          <p:cNvPr id="13314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355600" y="3187700"/>
            <a:ext cx="5892800" cy="584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 Light" charset="0"/>
              </a:rPr>
              <a:t>Second level</a:t>
            </a:r>
          </a:p>
          <a:p>
            <a:pPr lvl="2"/>
            <a:r>
              <a:rPr lang="en-US" smtClean="0">
                <a:sym typeface="Gill Sans Light" charset="0"/>
              </a:rPr>
              <a:t>Third level</a:t>
            </a:r>
          </a:p>
          <a:p>
            <a:pPr lvl="3"/>
            <a:r>
              <a:rPr lang="en-US" smtClean="0">
                <a:sym typeface="Gill Sans Light" charset="0"/>
              </a:rPr>
              <a:t>Fourth level</a:t>
            </a:r>
          </a:p>
          <a:p>
            <a:pPr lvl="4"/>
            <a:r>
              <a:rPr lang="en-US" smtClean="0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2352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26924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31496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3606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355600" y="254000"/>
            <a:ext cx="12293600" cy="923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 Light" charset="0"/>
              </a:rPr>
              <a:t>Second level</a:t>
            </a:r>
          </a:p>
          <a:p>
            <a:pPr lvl="2"/>
            <a:r>
              <a:rPr lang="en-US" smtClean="0">
                <a:sym typeface="Gill Sans Light" charset="0"/>
              </a:rPr>
              <a:t>Third level</a:t>
            </a:r>
          </a:p>
          <a:p>
            <a:pPr lvl="3"/>
            <a:r>
              <a:rPr lang="en-US" smtClean="0">
                <a:sym typeface="Gill Sans Light" charset="0"/>
              </a:rPr>
              <a:t>Fourth level</a:t>
            </a:r>
          </a:p>
          <a:p>
            <a:pPr lvl="4"/>
            <a:r>
              <a:rPr lang="en-US" smtClean="0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2352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26924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31496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3606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85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66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447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828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2860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27432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32004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36576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85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66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447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828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2860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27432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32004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36576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355600" y="254000"/>
            <a:ext cx="122936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85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66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447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828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286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27432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32004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36576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355600" y="254000"/>
            <a:ext cx="122936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85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66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447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828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286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27432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32004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36576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3733800" y="889000"/>
            <a:ext cx="88392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title style</a:t>
            </a:r>
          </a:p>
        </p:txBody>
      </p:sp>
      <p:sp>
        <p:nvSpPr>
          <p:cNvPr id="19458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469900" y="2463800"/>
            <a:ext cx="12090400" cy="6464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 Light" charset="0"/>
              </a:rPr>
              <a:t>Second level</a:t>
            </a:r>
          </a:p>
          <a:p>
            <a:pPr lvl="2"/>
            <a:r>
              <a:rPr lang="en-US" smtClean="0">
                <a:sym typeface="Gill Sans Light" charset="0"/>
              </a:rPr>
              <a:t>Third level</a:t>
            </a:r>
          </a:p>
          <a:p>
            <a:pPr lvl="3"/>
            <a:r>
              <a:rPr lang="en-US" smtClean="0">
                <a:sym typeface="Gill Sans Light" charset="0"/>
              </a:rPr>
              <a:t>Fourth level</a:t>
            </a:r>
          </a:p>
          <a:p>
            <a:pPr lvl="4"/>
            <a:r>
              <a:rPr lang="en-US" smtClean="0">
                <a:sym typeface="Gill Sans Light" charset="0"/>
              </a:rPr>
              <a:t>Fifth level</a:t>
            </a:r>
          </a:p>
        </p:txBody>
      </p:sp>
      <p:sp>
        <p:nvSpPr>
          <p:cNvPr id="19459" name="Rectangle 3"/>
          <p:cNvSpPr>
            <a:spLocks/>
          </p:cNvSpPr>
          <p:nvPr/>
        </p:nvSpPr>
        <p:spPr bwMode="auto">
          <a:xfrm>
            <a:off x="469900" y="9251950"/>
            <a:ext cx="6718300" cy="4191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l"/>
            <a:r>
              <a:rPr lang="en-US" sz="2200">
                <a:solidFill>
                  <a:schemeClr val="tx1"/>
                </a:solidFill>
                <a:ea typeface="Gill Sans Light" charset="0"/>
                <a:cs typeface="Gill Sans Light" charset="0"/>
              </a:rPr>
              <a:t>Ole Weidner CCT/LSU</a:t>
            </a: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-2663825" y="2717800"/>
            <a:ext cx="2662237" cy="1143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7200">
                <a:solidFill>
                  <a:schemeClr val="tx1"/>
                </a:solidFill>
                <a:ea typeface="Gill Sans Light" charset="0"/>
                <a:cs typeface="Gill Sans Light" charset="0"/>
              </a:rPr>
              <a:t>FAUST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1139825" y="1257300"/>
            <a:ext cx="3255963" cy="279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200">
                <a:solidFill>
                  <a:srgbClr val="B70000"/>
                </a:solidFill>
                <a:ea typeface="Gill Sans Light" charset="0"/>
                <a:cs typeface="Gill Sans Light" charset="0"/>
              </a:rPr>
              <a:t>A Framework for Adaptive Ubiquitous Scalable Tasks</a:t>
            </a:r>
          </a:p>
        </p:txBody>
      </p:sp>
      <p:sp>
        <p:nvSpPr>
          <p:cNvPr id="19462" name="Rectangle 6"/>
          <p:cNvSpPr>
            <a:spLocks/>
          </p:cNvSpPr>
          <p:nvPr/>
        </p:nvSpPr>
        <p:spPr bwMode="auto">
          <a:xfrm>
            <a:off x="1128713" y="444500"/>
            <a:ext cx="2236787" cy="965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6000">
                <a:solidFill>
                  <a:schemeClr val="tx1"/>
                </a:solidFill>
                <a:ea typeface="Gill Sans Light" charset="0"/>
                <a:cs typeface="Gill Sans Light" charset="0"/>
              </a:rPr>
              <a:t>FAUST</a:t>
            </a: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457200" y="1625600"/>
            <a:ext cx="12090400" cy="0"/>
          </a:xfrm>
          <a:prstGeom prst="line">
            <a:avLst/>
          </a:prstGeom>
          <a:noFill/>
          <a:ln w="12700" cap="flat">
            <a:solidFill>
              <a:srgbClr val="B3B3B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9464" name="Picture 8"/>
          <p:cNvPicPr>
            <a:picLocks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57200" y="500063"/>
            <a:ext cx="609600" cy="9652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19465" name="Rectangle 9"/>
          <p:cNvSpPr>
            <a:spLocks/>
          </p:cNvSpPr>
          <p:nvPr/>
        </p:nvSpPr>
        <p:spPr bwMode="auto">
          <a:xfrm>
            <a:off x="10841038" y="9258300"/>
            <a:ext cx="1862137" cy="4191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200">
                <a:solidFill>
                  <a:schemeClr val="tx1"/>
                </a:solidFill>
                <a:ea typeface="Gill Sans Light" charset="0"/>
                <a:cs typeface="Gill Sans Light" charset="0"/>
              </a:rPr>
              <a:t>April 28th 2009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4000">
          <a:solidFill>
            <a:srgbClr val="6C777E"/>
          </a:solidFill>
          <a:latin typeface="+mj-lt"/>
          <a:ea typeface="+mj-ea"/>
          <a:cs typeface="+mj-cs"/>
          <a:sym typeface="Gill Sans Light" charset="0"/>
        </a:defRPr>
      </a:lvl1pPr>
      <a:lvl2pPr algn="r" rtl="0" fontAlgn="base">
        <a:spcBef>
          <a:spcPct val="0"/>
        </a:spcBef>
        <a:spcAft>
          <a:spcPct val="0"/>
        </a:spcAft>
        <a:defRPr sz="4000">
          <a:solidFill>
            <a:srgbClr val="6C777E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r" rtl="0" fontAlgn="base">
        <a:spcBef>
          <a:spcPct val="0"/>
        </a:spcBef>
        <a:spcAft>
          <a:spcPct val="0"/>
        </a:spcAft>
        <a:defRPr sz="4000">
          <a:solidFill>
            <a:srgbClr val="6C777E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r" rtl="0" fontAlgn="base">
        <a:spcBef>
          <a:spcPct val="0"/>
        </a:spcBef>
        <a:spcAft>
          <a:spcPct val="0"/>
        </a:spcAft>
        <a:defRPr sz="4000">
          <a:solidFill>
            <a:srgbClr val="6C777E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r" rtl="0" fontAlgn="base">
        <a:spcBef>
          <a:spcPct val="0"/>
        </a:spcBef>
        <a:spcAft>
          <a:spcPct val="0"/>
        </a:spcAft>
        <a:defRPr sz="4000">
          <a:solidFill>
            <a:srgbClr val="6C777E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rgbClr val="6C777E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rgbClr val="6C777E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rgbClr val="6C777E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rgbClr val="6C777E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spcBef>
          <a:spcPts val="30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2352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26924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31496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3606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/>
          </p:cNvSpPr>
          <p:nvPr/>
        </p:nvSpPr>
        <p:spPr bwMode="auto">
          <a:xfrm>
            <a:off x="460375" y="444500"/>
            <a:ext cx="1998663" cy="965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6000" dirty="0">
                <a:solidFill>
                  <a:schemeClr val="tx1"/>
                </a:solidFill>
                <a:ea typeface="Gill Sans Light" charset="0"/>
                <a:cs typeface="Gill Sans Light" charset="0"/>
              </a:rPr>
              <a:t>SAGA</a:t>
            </a:r>
          </a:p>
        </p:txBody>
      </p:sp>
      <p:sp>
        <p:nvSpPr>
          <p:cNvPr id="205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3733800" y="889000"/>
            <a:ext cx="88392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title style</a:t>
            </a:r>
          </a:p>
        </p:txBody>
      </p:sp>
      <p:sp>
        <p:nvSpPr>
          <p:cNvPr id="205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469900" y="2463800"/>
            <a:ext cx="12090400" cy="6464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Gill Sans Light" charset="0"/>
              </a:rPr>
              <a:t>Second level</a:t>
            </a:r>
          </a:p>
          <a:p>
            <a:pPr lvl="2"/>
            <a:r>
              <a:rPr lang="en-US" dirty="0" smtClean="0">
                <a:sym typeface="Gill Sans Light" charset="0"/>
              </a:rPr>
              <a:t>Third level</a:t>
            </a:r>
          </a:p>
          <a:p>
            <a:pPr lvl="3"/>
            <a:r>
              <a:rPr lang="en-US" dirty="0" smtClean="0">
                <a:sym typeface="Gill Sans Light" charset="0"/>
              </a:rPr>
              <a:t>Fourth level</a:t>
            </a:r>
          </a:p>
          <a:p>
            <a:pPr lvl="4"/>
            <a:r>
              <a:rPr lang="en-US" dirty="0" smtClean="0">
                <a:sym typeface="Gill Sans Light" charset="0"/>
              </a:rPr>
              <a:t>Fifth level</a:t>
            </a:r>
          </a:p>
        </p:txBody>
      </p:sp>
      <p:sp>
        <p:nvSpPr>
          <p:cNvPr id="2053" name="Rectangle 5"/>
          <p:cNvSpPr>
            <a:spLocks/>
          </p:cNvSpPr>
          <p:nvPr/>
        </p:nvSpPr>
        <p:spPr bwMode="auto">
          <a:xfrm>
            <a:off x="457200" y="1257300"/>
            <a:ext cx="3606800" cy="2667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l"/>
            <a:r>
              <a:rPr lang="en-US" sz="1200" dirty="0">
                <a:solidFill>
                  <a:srgbClr val="B70000"/>
                </a:solidFill>
                <a:ea typeface="Gill Sans Light" charset="0"/>
                <a:cs typeface="Gill Sans Light" charset="0"/>
              </a:rPr>
              <a:t>Simple API for Grid Application </a:t>
            </a:r>
            <a:r>
              <a:rPr lang="en-US" sz="1200" dirty="0" smtClean="0">
                <a:solidFill>
                  <a:srgbClr val="B70000"/>
                </a:solidFill>
                <a:ea typeface="Gill Sans Light" charset="0"/>
                <a:cs typeface="Gill Sans Light" charset="0"/>
              </a:rPr>
              <a:t>–</a:t>
            </a:r>
            <a:r>
              <a:rPr lang="en-US" sz="1200" baseline="0" dirty="0" smtClean="0">
                <a:solidFill>
                  <a:srgbClr val="B70000"/>
                </a:solidFill>
                <a:ea typeface="Gill Sans Light" charset="0"/>
                <a:cs typeface="Gill Sans Light" charset="0"/>
              </a:rPr>
              <a:t> </a:t>
            </a:r>
            <a:r>
              <a:rPr lang="en-US" sz="1200" baseline="0" dirty="0" err="1" smtClean="0">
                <a:solidFill>
                  <a:srgbClr val="B70000"/>
                </a:solidFill>
                <a:ea typeface="Gill Sans Light" charset="0"/>
                <a:cs typeface="Gill Sans Light" charset="0"/>
              </a:rPr>
              <a:t>NeSC</a:t>
            </a:r>
            <a:r>
              <a:rPr lang="en-US" sz="1200" baseline="0" dirty="0" smtClean="0">
                <a:solidFill>
                  <a:srgbClr val="B70000"/>
                </a:solidFill>
                <a:ea typeface="Gill Sans Light" charset="0"/>
                <a:cs typeface="Gill Sans Light" charset="0"/>
              </a:rPr>
              <a:t> Edinburgh</a:t>
            </a:r>
            <a:endParaRPr lang="en-US" sz="1200" dirty="0">
              <a:solidFill>
                <a:srgbClr val="B70000"/>
              </a:solidFill>
              <a:ea typeface="Gill Sans Light" charset="0"/>
              <a:cs typeface="Gill Sans Light" charset="0"/>
            </a:endParaRP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457200" y="1625600"/>
            <a:ext cx="12090400" cy="0"/>
          </a:xfrm>
          <a:prstGeom prst="line">
            <a:avLst/>
          </a:prstGeom>
          <a:noFill/>
          <a:ln w="12700" cap="flat">
            <a:solidFill>
              <a:srgbClr val="B3B3B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5" name="Rectangle 7"/>
          <p:cNvSpPr>
            <a:spLocks/>
          </p:cNvSpPr>
          <p:nvPr/>
        </p:nvSpPr>
        <p:spPr bwMode="auto">
          <a:xfrm>
            <a:off x="381000" y="9251950"/>
            <a:ext cx="8636000" cy="4191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ea typeface="Gill Sans Light" charset="0"/>
                <a:cs typeface="Gill Sans Light" charset="0"/>
              </a:rPr>
              <a:t>Hartmut Kaiser </a:t>
            </a:r>
            <a:r>
              <a:rPr lang="en-US" sz="1800" dirty="0" smtClean="0">
                <a:solidFill>
                  <a:schemeClr val="tx1"/>
                </a:solidFill>
                <a:ea typeface="Gill Sans Light" charset="0"/>
                <a:cs typeface="Gill Sans Light" charset="0"/>
              </a:rPr>
              <a:t>Ole Weidner, Shantenu Jha, Andre </a:t>
            </a:r>
            <a:r>
              <a:rPr lang="en-US" sz="1800" noProof="0" dirty="0" err="1" smtClean="0">
                <a:solidFill>
                  <a:schemeClr val="tx1"/>
                </a:solidFill>
                <a:ea typeface="Gill Sans Light" charset="0"/>
                <a:cs typeface="Gill Sans Light" charset="0"/>
              </a:rPr>
              <a:t>Mer</a:t>
            </a:r>
            <a:r>
              <a:rPr lang="en-US" sz="1800" dirty="0" err="1" smtClean="0">
                <a:solidFill>
                  <a:schemeClr val="tx1"/>
                </a:solidFill>
                <a:ea typeface="Gill Sans Light" charset="0"/>
                <a:cs typeface="Gill Sans Light" charset="0"/>
              </a:rPr>
              <a:t>zky</a:t>
            </a:r>
            <a:r>
              <a:rPr lang="en-US" sz="1800" dirty="0" smtClean="0">
                <a:solidFill>
                  <a:schemeClr val="tx1"/>
                </a:solidFill>
                <a:ea typeface="Gill Sans Light" charset="0"/>
                <a:cs typeface="Gill Sans Light" charset="0"/>
              </a:rPr>
              <a:t>, Andre </a:t>
            </a:r>
            <a:r>
              <a:rPr lang="en-US" sz="1800" dirty="0" err="1" smtClean="0">
                <a:solidFill>
                  <a:schemeClr val="tx1"/>
                </a:solidFill>
                <a:ea typeface="Gill Sans Light" charset="0"/>
                <a:cs typeface="Gill Sans Light" charset="0"/>
              </a:rPr>
              <a:t>Luckow</a:t>
            </a:r>
            <a:r>
              <a:rPr lang="en-US" sz="1800" baseline="0" dirty="0" smtClean="0">
                <a:solidFill>
                  <a:schemeClr val="tx1"/>
                </a:solidFill>
                <a:ea typeface="Gill Sans Light" charset="0"/>
                <a:cs typeface="Gill Sans Light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ea typeface="Gill Sans Light" charset="0"/>
                <a:cs typeface="Gill Sans Light" charset="0"/>
              </a:rPr>
              <a:t>CCT/LSU</a:t>
            </a:r>
            <a:endParaRPr lang="en-US" sz="1800" dirty="0">
              <a:solidFill>
                <a:schemeClr val="tx1"/>
              </a:solidFill>
              <a:ea typeface="Gill Sans Light" charset="0"/>
              <a:cs typeface="Gill Sans Light" charset="0"/>
            </a:endParaRPr>
          </a:p>
        </p:txBody>
      </p:sp>
      <p:sp>
        <p:nvSpPr>
          <p:cNvPr id="2056" name="Rectangle 8"/>
          <p:cNvSpPr>
            <a:spLocks/>
          </p:cNvSpPr>
          <p:nvPr/>
        </p:nvSpPr>
        <p:spPr bwMode="auto">
          <a:xfrm>
            <a:off x="10154564" y="9329350"/>
            <a:ext cx="2367636" cy="27699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ea typeface="Gill Sans Light" charset="0"/>
                <a:cs typeface="Gill Sans Light" charset="0"/>
              </a:rPr>
              <a:t>September 3</a:t>
            </a:r>
            <a:r>
              <a:rPr lang="en-US" sz="1800" baseline="30000" dirty="0" smtClean="0">
                <a:solidFill>
                  <a:schemeClr val="tx1"/>
                </a:solidFill>
                <a:ea typeface="Gill Sans Light" charset="0"/>
                <a:cs typeface="Gill Sans Light" charset="0"/>
              </a:rPr>
              <a:t>rd</a:t>
            </a:r>
            <a:r>
              <a:rPr lang="en-US" sz="1800" dirty="0" smtClean="0">
                <a:solidFill>
                  <a:schemeClr val="tx1"/>
                </a:solidFill>
                <a:ea typeface="Gill Sans Light" charset="0"/>
                <a:cs typeface="Gill Sans Light" charset="0"/>
              </a:rPr>
              <a:t>-4</a:t>
            </a:r>
            <a:r>
              <a:rPr lang="en-US" sz="1800" baseline="30000" dirty="0" smtClean="0">
                <a:solidFill>
                  <a:schemeClr val="tx1"/>
                </a:solidFill>
                <a:ea typeface="Gill Sans Light" charset="0"/>
                <a:cs typeface="Gill Sans Light" charset="0"/>
              </a:rPr>
              <a:t>th</a:t>
            </a:r>
            <a:r>
              <a:rPr lang="en-US" sz="1800" dirty="0" smtClean="0">
                <a:solidFill>
                  <a:schemeClr val="tx1"/>
                </a:solidFill>
                <a:ea typeface="Gill Sans Light" charset="0"/>
                <a:cs typeface="Gill Sans Light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a typeface="Gill Sans Light" charset="0"/>
                <a:cs typeface="Gill Sans Light" charset="0"/>
              </a:rPr>
              <a:t>2009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4000">
          <a:solidFill>
            <a:srgbClr val="6C777E"/>
          </a:solidFill>
          <a:latin typeface="+mj-lt"/>
          <a:ea typeface="+mj-ea"/>
          <a:cs typeface="+mj-cs"/>
          <a:sym typeface="Gill Sans Light" charset="0"/>
        </a:defRPr>
      </a:lvl1pPr>
      <a:lvl2pPr algn="r" rtl="0" fontAlgn="base">
        <a:spcBef>
          <a:spcPct val="0"/>
        </a:spcBef>
        <a:spcAft>
          <a:spcPct val="0"/>
        </a:spcAft>
        <a:defRPr sz="4000">
          <a:solidFill>
            <a:srgbClr val="6C777E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r" rtl="0" fontAlgn="base">
        <a:spcBef>
          <a:spcPct val="0"/>
        </a:spcBef>
        <a:spcAft>
          <a:spcPct val="0"/>
        </a:spcAft>
        <a:defRPr sz="4000">
          <a:solidFill>
            <a:srgbClr val="6C777E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r" rtl="0" fontAlgn="base">
        <a:spcBef>
          <a:spcPct val="0"/>
        </a:spcBef>
        <a:spcAft>
          <a:spcPct val="0"/>
        </a:spcAft>
        <a:defRPr sz="4000">
          <a:solidFill>
            <a:srgbClr val="6C777E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r" rtl="0" fontAlgn="base">
        <a:spcBef>
          <a:spcPct val="0"/>
        </a:spcBef>
        <a:spcAft>
          <a:spcPct val="0"/>
        </a:spcAft>
        <a:defRPr sz="4000">
          <a:solidFill>
            <a:srgbClr val="6C777E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rgbClr val="6C777E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rgbClr val="6C777E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rgbClr val="6C777E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rgbClr val="6C777E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spcBef>
          <a:spcPts val="30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2352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26924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31496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3606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355600" y="1384300"/>
            <a:ext cx="5892800" cy="3505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355600" y="4876800"/>
            <a:ext cx="5892800" cy="129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 Light" charset="0"/>
              </a:rPr>
              <a:t>Second level</a:t>
            </a:r>
          </a:p>
          <a:p>
            <a:pPr lvl="2"/>
            <a:r>
              <a:rPr lang="en-US" smtClean="0">
                <a:sym typeface="Gill Sans Light" charset="0"/>
              </a:rPr>
              <a:t>Third level</a:t>
            </a:r>
          </a:p>
          <a:p>
            <a:pPr lvl="3"/>
            <a:r>
              <a:rPr lang="en-US" smtClean="0">
                <a:sym typeface="Gill Sans Light" charset="0"/>
              </a:rPr>
              <a:t>Fourth level</a:t>
            </a:r>
          </a:p>
          <a:p>
            <a:pPr lvl="4"/>
            <a:r>
              <a:rPr lang="en-US" smtClean="0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355600" y="1384300"/>
            <a:ext cx="5892800" cy="3505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355600" y="4876800"/>
            <a:ext cx="5892800" cy="129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 Light" charset="0"/>
              </a:rPr>
              <a:t>Second level</a:t>
            </a:r>
          </a:p>
          <a:p>
            <a:pPr lvl="2"/>
            <a:r>
              <a:rPr lang="en-US" smtClean="0">
                <a:sym typeface="Gill Sans Light" charset="0"/>
              </a:rPr>
              <a:t>Third level</a:t>
            </a:r>
          </a:p>
          <a:p>
            <a:pPr lvl="3"/>
            <a:r>
              <a:rPr lang="en-US" smtClean="0">
                <a:sym typeface="Gill Sans Light" charset="0"/>
              </a:rPr>
              <a:t>Fourth level</a:t>
            </a:r>
          </a:p>
          <a:p>
            <a:pPr lvl="4"/>
            <a:r>
              <a:rPr lang="en-US" smtClean="0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355600" y="3225800"/>
            <a:ext cx="122936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355600" y="7416800"/>
            <a:ext cx="12293600" cy="1282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355600" y="7416800"/>
            <a:ext cx="12293600" cy="1282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355600" y="6832600"/>
            <a:ext cx="12293600" cy="1257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title style</a:t>
            </a:r>
          </a:p>
        </p:txBody>
      </p:sp>
      <p:sp>
        <p:nvSpPr>
          <p:cNvPr id="8194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355600" y="8077200"/>
            <a:ext cx="12293600" cy="120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 Light" charset="0"/>
              </a:rPr>
              <a:t>Second level</a:t>
            </a:r>
          </a:p>
          <a:p>
            <a:pPr lvl="2"/>
            <a:r>
              <a:rPr lang="en-US" smtClean="0">
                <a:sym typeface="Gill Sans Light" charset="0"/>
              </a:rPr>
              <a:t>Third level</a:t>
            </a:r>
          </a:p>
          <a:p>
            <a:pPr lvl="3"/>
            <a:r>
              <a:rPr lang="en-US" smtClean="0">
                <a:sym typeface="Gill Sans Light" charset="0"/>
              </a:rPr>
              <a:t>Fourth level</a:t>
            </a:r>
          </a:p>
          <a:p>
            <a:pPr lvl="4"/>
            <a:r>
              <a:rPr lang="en-US" smtClean="0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355600" y="2044700"/>
            <a:ext cx="12293600" cy="323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title style</a:t>
            </a:r>
          </a:p>
        </p:txBody>
      </p:sp>
      <p:sp>
        <p:nvSpPr>
          <p:cNvPr id="9218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355600" y="5270500"/>
            <a:ext cx="12293600" cy="129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 Light" charset="0"/>
              </a:rPr>
              <a:t>Second level</a:t>
            </a:r>
          </a:p>
          <a:p>
            <a:pPr lvl="2"/>
            <a:r>
              <a:rPr lang="en-US" smtClean="0">
                <a:sym typeface="Gill Sans Light" charset="0"/>
              </a:rPr>
              <a:t>Third level</a:t>
            </a:r>
          </a:p>
          <a:p>
            <a:pPr lvl="3"/>
            <a:r>
              <a:rPr lang="en-US" smtClean="0">
                <a:sym typeface="Gill Sans Light" charset="0"/>
              </a:rPr>
              <a:t>Fourth level</a:t>
            </a:r>
          </a:p>
          <a:p>
            <a:pPr lvl="4"/>
            <a:r>
              <a:rPr lang="en-US" smtClean="0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ssgc-server-01.polytech.unice.fr/saga/" TargetMode="External"/><Relationship Id="rId2" Type="http://schemas.openxmlformats.org/officeDocument/2006/relationships/hyperlink" Target="file:///\\localhost\Users\oweidner\Desktop\faust_agents_01.graffle\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issgc-server-01.polytech.unice.fr/saga/examples/hello_world.cpp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issgc-server-01.polytech.unice.fr/saga/examples/depending_jobs.cpp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saga.cct.lsu.edu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issgc-server-01.polytech.unice.fr/saga/manual.pdf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>
            <p:ph type="title"/>
          </p:nvPr>
        </p:nvSpPr>
        <p:spPr>
          <a:xfrm>
            <a:off x="355600" y="2514600"/>
            <a:ext cx="12293600" cy="1257300"/>
          </a:xfrm>
          <a:ln/>
        </p:spPr>
        <p:txBody>
          <a:bodyPr/>
          <a:lstStyle/>
          <a:p>
            <a:r>
              <a:rPr lang="en-US">
                <a:hlinkClick r:id="rId2"/>
              </a:rPr>
              <a:t>SAGA  practical</a:t>
            </a:r>
          </a:p>
        </p:txBody>
      </p:sp>
      <p:sp>
        <p:nvSpPr>
          <p:cNvPr id="20482" name="Rectangle 2"/>
          <p:cNvSpPr>
            <a:spLocks noChangeArrowheads="1"/>
          </p:cNvSpPr>
          <p:nvPr>
            <p:ph type="body" idx="1"/>
          </p:nvPr>
        </p:nvSpPr>
        <p:spPr>
          <a:xfrm>
            <a:off x="355600" y="4140200"/>
            <a:ext cx="12293600" cy="3695700"/>
          </a:xfrm>
          <a:ln/>
        </p:spPr>
        <p:txBody>
          <a:bodyPr/>
          <a:lstStyle/>
          <a:p>
            <a:r>
              <a:rPr lang="en-US">
                <a:solidFill>
                  <a:srgbClr val="B70000"/>
                </a:solidFill>
              </a:rPr>
              <a:t>ISSGC 2009</a:t>
            </a:r>
          </a:p>
          <a:p>
            <a:endParaRPr lang="en-US">
              <a:solidFill>
                <a:srgbClr val="B70000"/>
              </a:solidFill>
            </a:endParaRPr>
          </a:p>
          <a:p>
            <a:r>
              <a:rPr lang="en-US" u="sng">
                <a:solidFill>
                  <a:srgbClr val="B70000"/>
                </a:solidFill>
                <a:hlinkClick r:id="rId3"/>
              </a:rPr>
              <a:t>http://issgc-server-01.polytech.unice.fr/saga/</a:t>
            </a:r>
            <a:endParaRPr lang="en-US" u="sng">
              <a:solidFill>
                <a:srgbClr val="B70000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EXAMPLE 1: hello_world</a:t>
            </a:r>
          </a:p>
        </p:txBody>
      </p:sp>
      <p:sp>
        <p:nvSpPr>
          <p:cNvPr id="29698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The source code can be found here:</a:t>
            </a:r>
          </a:p>
          <a:p>
            <a:pPr marL="685800" lvl="1"/>
            <a:r>
              <a:rPr lang="en-US" u="sng">
                <a:solidFill>
                  <a:srgbClr val="B70000"/>
                </a:solidFill>
                <a:hlinkClick r:id="rId2"/>
              </a:rPr>
              <a:t>http://issgc-server-01.polytech.unice.fr/saga/examples/hello_world.cpp</a:t>
            </a:r>
            <a:endParaRPr lang="en-US">
              <a:solidFill>
                <a:srgbClr val="B70000"/>
              </a:solidFill>
            </a:endParaRPr>
          </a:p>
          <a:p>
            <a:r>
              <a:rPr lang="en-US"/>
              <a:t>Change these lines:</a:t>
            </a:r>
          </a:p>
        </p:txBody>
      </p:sp>
      <p:pic>
        <p:nvPicPr>
          <p:cNvPr id="29699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6900" y="5010150"/>
            <a:ext cx="11772900" cy="16383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EXAMPLE 3: DEPENDING_jobs</a:t>
            </a:r>
          </a:p>
        </p:txBody>
      </p:sp>
      <p:sp>
        <p:nvSpPr>
          <p:cNvPr id="30722" name="Rectangle 2"/>
          <p:cNvSpPr>
            <a:spLocks noChangeArrowheads="1"/>
          </p:cNvSpPr>
          <p:nvPr>
            <p:ph type="body" idx="1"/>
          </p:nvPr>
        </p:nvSpPr>
        <p:spPr>
          <a:xfrm>
            <a:off x="469900" y="2476500"/>
            <a:ext cx="12090400" cy="6464300"/>
          </a:xfrm>
          <a:ln/>
        </p:spPr>
        <p:txBody>
          <a:bodyPr/>
          <a:lstStyle/>
          <a:p>
            <a:r>
              <a:rPr lang="en-US"/>
              <a:t>The source code can be found here:</a:t>
            </a:r>
          </a:p>
          <a:p>
            <a:pPr marL="685800" lvl="1"/>
            <a:r>
              <a:rPr lang="en-US" u="sng">
                <a:solidFill>
                  <a:srgbClr val="B70000"/>
                </a:solidFill>
                <a:hlinkClick r:id="rId2"/>
              </a:rPr>
              <a:t>http://issgc-server-01.polytech.unice.fr/saga/examples/depending_jobs.cpp</a:t>
            </a:r>
            <a:endParaRPr lang="en-US">
              <a:solidFill>
                <a:srgbClr val="B70000"/>
              </a:solidFill>
            </a:endParaRPr>
          </a:p>
          <a:p>
            <a:r>
              <a:rPr lang="en-US"/>
              <a:t>Change this line:</a:t>
            </a:r>
          </a:p>
          <a:p>
            <a:endParaRPr lang="en-US"/>
          </a:p>
          <a:p>
            <a:r>
              <a:rPr lang="en-US"/>
              <a:t>Make sure the advert entry is empty </a:t>
            </a:r>
          </a:p>
        </p:txBody>
      </p:sp>
      <p:pic>
        <p:nvPicPr>
          <p:cNvPr id="30723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6900" y="5118100"/>
            <a:ext cx="11772900" cy="9144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6900" y="7124700"/>
            <a:ext cx="11772900" cy="9144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EXAMPLE 3: DEPENDING_jobs</a:t>
            </a:r>
          </a:p>
        </p:txBody>
      </p:sp>
      <p:sp>
        <p:nvSpPr>
          <p:cNvPr id="31746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Copy executable</a:t>
            </a:r>
          </a:p>
          <a:p>
            <a:endParaRPr lang="en-US"/>
          </a:p>
          <a:p>
            <a:r>
              <a:rPr lang="en-US"/>
              <a:t>Run the example:</a:t>
            </a:r>
          </a:p>
          <a:p>
            <a:endParaRPr lang="en-US"/>
          </a:p>
          <a:p>
            <a:r>
              <a:rPr lang="en-US"/>
              <a:t>Retrieve result from the advert service</a:t>
            </a:r>
          </a:p>
        </p:txBody>
      </p:sp>
      <p:pic>
        <p:nvPicPr>
          <p:cNvPr id="31747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6900" y="5194300"/>
            <a:ext cx="11772900" cy="9144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31748" name="Picture 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6900" y="7251700"/>
            <a:ext cx="11772900" cy="9144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31749" name="Picture 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6900" y="3289300"/>
            <a:ext cx="11772900" cy="9144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2770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We saw simple examples from three different API packages:</a:t>
            </a:r>
          </a:p>
          <a:p>
            <a:pPr marL="685800" lvl="1"/>
            <a:r>
              <a:rPr lang="en-US"/>
              <a:t>advert package</a:t>
            </a:r>
          </a:p>
          <a:p>
            <a:pPr marL="685800" lvl="1"/>
            <a:r>
              <a:rPr lang="en-US"/>
              <a:t>job package</a:t>
            </a:r>
          </a:p>
          <a:p>
            <a:pPr marL="685800" lvl="1"/>
            <a:r>
              <a:rPr lang="en-US"/>
              <a:t>file package</a:t>
            </a:r>
          </a:p>
          <a:p>
            <a:r>
              <a:rPr lang="en-US"/>
              <a:t>All the example code was rather simple, but of course it can be used to develop applications of arbitrary complexity</a:t>
            </a:r>
          </a:p>
          <a:p>
            <a:r>
              <a:rPr lang="en-US"/>
              <a:t>More packages available:</a:t>
            </a:r>
          </a:p>
          <a:p>
            <a:pPr marL="685800" lvl="1"/>
            <a:r>
              <a:rPr lang="en-US"/>
              <a:t>replica, service discovery, cpr, streams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/>
          </p:cNvSpPr>
          <p:nvPr/>
        </p:nvSpPr>
        <p:spPr bwMode="auto">
          <a:xfrm>
            <a:off x="355600" y="3746500"/>
            <a:ext cx="12293600" cy="1371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r>
              <a:rPr lang="en-US" sz="7200">
                <a:solidFill>
                  <a:schemeClr val="tx1"/>
                </a:solidFill>
                <a:ea typeface="Gill Sans Light" charset="0"/>
                <a:cs typeface="Gill Sans Light" charset="0"/>
              </a:rPr>
              <a:t>THANKS</a:t>
            </a:r>
            <a:br>
              <a:rPr lang="en-US" sz="7200">
                <a:solidFill>
                  <a:schemeClr val="tx1"/>
                </a:solidFill>
                <a:ea typeface="Gill Sans Light" charset="0"/>
                <a:cs typeface="Gill Sans Light" charset="0"/>
              </a:rPr>
            </a:br>
            <a:endParaRPr lang="en-US" sz="7200">
              <a:solidFill>
                <a:schemeClr val="tx1"/>
              </a:solidFill>
              <a:ea typeface="Gill Sans Light" charset="0"/>
              <a:cs typeface="Gill Sans Light" charset="0"/>
            </a:endParaRPr>
          </a:p>
        </p:txBody>
      </p:sp>
      <p:sp>
        <p:nvSpPr>
          <p:cNvPr id="33794" name="Rectangle 2"/>
          <p:cNvSpPr>
            <a:spLocks/>
          </p:cNvSpPr>
          <p:nvPr/>
        </p:nvSpPr>
        <p:spPr bwMode="auto">
          <a:xfrm>
            <a:off x="355600" y="4826000"/>
            <a:ext cx="12293600" cy="2717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3800">
              <a:solidFill>
                <a:srgbClr val="B70000"/>
              </a:solidFill>
              <a:ea typeface="Gill Sans Light" charset="0"/>
              <a:cs typeface="Gill Sans Light" charset="0"/>
            </a:endParaRPr>
          </a:p>
          <a:p>
            <a:r>
              <a:rPr lang="en-US" sz="3800" u="sng">
                <a:solidFill>
                  <a:srgbClr val="B70000"/>
                </a:solidFill>
                <a:ea typeface="Gill Sans Light" charset="0"/>
                <a:cs typeface="Gill Sans Light" charset="0"/>
                <a:hlinkClick r:id="rId2"/>
              </a:rPr>
              <a:t>http://saga.cct.lsu.edu</a:t>
            </a:r>
            <a:endParaRPr lang="en-US" sz="3800" u="sng">
              <a:solidFill>
                <a:srgbClr val="B70000"/>
              </a:solidFill>
              <a:ea typeface="Gill Sans Light" charset="0"/>
              <a:cs typeface="Gill Sans Light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INFRASTRUCTURE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2300" y="2171700"/>
            <a:ext cx="9220200" cy="631348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Login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Enter the saga world</a:t>
            </a:r>
          </a:p>
        </p:txBody>
      </p:sp>
      <p:sp>
        <p:nvSpPr>
          <p:cNvPr id="23554" name="Rectangle 2"/>
          <p:cNvSpPr>
            <a:spLocks/>
          </p:cNvSpPr>
          <p:nvPr/>
        </p:nvSpPr>
        <p:spPr bwMode="auto">
          <a:xfrm>
            <a:off x="966788" y="2946400"/>
            <a:ext cx="11061700" cy="3835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endParaRPr lang="en-US" sz="3500">
              <a:solidFill>
                <a:schemeClr val="tx1"/>
              </a:solidFill>
              <a:ea typeface="Gill Sans Light" charset="0"/>
              <a:cs typeface="Gill Sans Light" charset="0"/>
            </a:endParaRPr>
          </a:p>
          <a:p>
            <a:endParaRPr lang="en-US" sz="230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endParaRPr lang="en-US" sz="3500">
              <a:solidFill>
                <a:schemeClr val="tx1"/>
              </a:solidFill>
              <a:ea typeface="Gill Sans Light" charset="0"/>
              <a:cs typeface="Gill Sans Light" charset="0"/>
            </a:endParaRPr>
          </a:p>
          <a:p>
            <a:endParaRPr lang="en-US" sz="3500">
              <a:solidFill>
                <a:schemeClr val="tx1"/>
              </a:solidFill>
              <a:ea typeface="Gill Sans Light" charset="0"/>
              <a:cs typeface="Gill Sans Light" charset="0"/>
            </a:endParaRPr>
          </a:p>
          <a:p>
            <a:endParaRPr lang="en-US" sz="3500">
              <a:solidFill>
                <a:schemeClr val="tx1"/>
              </a:solidFill>
              <a:ea typeface="Gill Sans Light" charset="0"/>
              <a:cs typeface="Gill Sans Light" charset="0"/>
            </a:endParaRPr>
          </a:p>
          <a:p>
            <a:r>
              <a:rPr lang="en-US" sz="3500">
                <a:solidFill>
                  <a:schemeClr val="tx1"/>
                </a:solidFill>
                <a:ea typeface="Gill Sans Light" charset="0"/>
                <a:cs typeface="Gill Sans Light" charset="0"/>
              </a:rPr>
              <a:t>Make sure everything works:</a:t>
            </a:r>
          </a:p>
          <a:p>
            <a:endParaRPr lang="en-US" sz="3500">
              <a:solidFill>
                <a:schemeClr val="tx1"/>
              </a:solidFill>
              <a:ea typeface="Gill Sans Light" charset="0"/>
              <a:cs typeface="Gill Sans Light" charset="0"/>
            </a:endParaRPr>
          </a:p>
          <a:p>
            <a:endParaRPr lang="en-US" sz="230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</p:txBody>
      </p:sp>
      <p:pic>
        <p:nvPicPr>
          <p:cNvPr id="23555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6900" y="2749550"/>
            <a:ext cx="11772900" cy="14605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6900" y="6102350"/>
            <a:ext cx="11772900" cy="24892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command line tools</a:t>
            </a:r>
          </a:p>
        </p:txBody>
      </p:sp>
      <p:sp>
        <p:nvSpPr>
          <p:cNvPr id="24578" name="Rectangle 2"/>
          <p:cNvSpPr>
            <a:spLocks noChangeArrowheads="1"/>
          </p:cNvSpPr>
          <p:nvPr>
            <p:ph type="body" idx="1"/>
          </p:nvPr>
        </p:nvSpPr>
        <p:spPr>
          <a:xfrm>
            <a:off x="228600" y="2463800"/>
            <a:ext cx="12534900" cy="6464300"/>
          </a:xfrm>
          <a:ln/>
        </p:spPr>
        <p:txBody>
          <a:bodyPr>
            <a:normAutofit/>
          </a:bodyPr>
          <a:lstStyle/>
          <a:p>
            <a:r>
              <a:rPr lang="en-US" dirty="0"/>
              <a:t>SAGA comes with simple command line tools that allow to access basic package functionality. </a:t>
            </a:r>
          </a:p>
          <a:p>
            <a:r>
              <a:rPr lang="en-US" dirty="0"/>
              <a:t>The source code is very simple and a great starting point to </a:t>
            </a:r>
            <a:br>
              <a:rPr lang="en-US" dirty="0"/>
            </a:br>
            <a:r>
              <a:rPr lang="en-US" dirty="0"/>
              <a:t>explore the SAGA package APIs:</a:t>
            </a:r>
          </a:p>
          <a:p>
            <a:pPr marL="685800" lvl="1">
              <a:tabLst>
                <a:tab pos="3657600" algn="l"/>
              </a:tabLst>
            </a:pPr>
            <a:r>
              <a:rPr lang="en-US" dirty="0"/>
              <a:t>saga-file </a:t>
            </a:r>
            <a:r>
              <a:rPr lang="en-US" dirty="0" smtClean="0"/>
              <a:t>	$SAGA_ROOT/saga/</a:t>
            </a:r>
            <a:r>
              <a:rPr lang="en-US" dirty="0" err="1" smtClean="0"/>
              <a:t>cltools</a:t>
            </a:r>
            <a:r>
              <a:rPr lang="en-US" dirty="0" smtClean="0"/>
              <a:t>/file</a:t>
            </a:r>
            <a:r>
              <a:rPr lang="en-US" dirty="0"/>
              <a:t>/</a:t>
            </a:r>
          </a:p>
          <a:p>
            <a:pPr marL="685800" lvl="1">
              <a:tabLst>
                <a:tab pos="3657600" algn="l"/>
              </a:tabLst>
            </a:pPr>
            <a:r>
              <a:rPr lang="en-US" dirty="0" smtClean="0"/>
              <a:t>saga-job 	</a:t>
            </a:r>
            <a:r>
              <a:rPr lang="en-US" dirty="0" smtClean="0"/>
              <a:t>$SAGA_ROOT</a:t>
            </a:r>
            <a:r>
              <a:rPr lang="en-US" dirty="0" smtClean="0"/>
              <a:t>/saga/</a:t>
            </a:r>
            <a:r>
              <a:rPr lang="en-US" dirty="0" err="1" smtClean="0"/>
              <a:t>cltools</a:t>
            </a:r>
            <a:r>
              <a:rPr lang="en-US" dirty="0" smtClean="0"/>
              <a:t>/job</a:t>
            </a:r>
            <a:r>
              <a:rPr lang="en-US" dirty="0"/>
              <a:t>/</a:t>
            </a:r>
          </a:p>
          <a:p>
            <a:pPr marL="685800" lvl="1">
              <a:tabLst>
                <a:tab pos="3657600" algn="l"/>
              </a:tabLst>
            </a:pPr>
            <a:r>
              <a:rPr lang="en-US" dirty="0"/>
              <a:t>saga-advert </a:t>
            </a:r>
            <a:r>
              <a:rPr lang="en-US" dirty="0" smtClean="0"/>
              <a:t>	</a:t>
            </a:r>
            <a:r>
              <a:rPr lang="en-US" dirty="0" smtClean="0"/>
              <a:t>$SAGA_ROOT</a:t>
            </a:r>
            <a:r>
              <a:rPr lang="en-US" dirty="0" smtClean="0"/>
              <a:t>/saga/</a:t>
            </a:r>
            <a:r>
              <a:rPr lang="en-US" dirty="0" err="1" smtClean="0"/>
              <a:t>cltools</a:t>
            </a:r>
            <a:r>
              <a:rPr lang="en-US" dirty="0" smtClean="0"/>
              <a:t>/advert</a:t>
            </a:r>
            <a:r>
              <a:rPr lang="en-US" dirty="0"/>
              <a:t>/</a:t>
            </a:r>
          </a:p>
          <a:p>
            <a:pPr marL="685800" lvl="1">
              <a:tabLst>
                <a:tab pos="3657600" algn="l"/>
              </a:tabLst>
            </a:pPr>
            <a:r>
              <a:rPr lang="en-US" dirty="0"/>
              <a:t>saga-replica </a:t>
            </a:r>
            <a:r>
              <a:rPr lang="en-US" dirty="0" smtClean="0"/>
              <a:t>	</a:t>
            </a:r>
            <a:r>
              <a:rPr lang="en-US" dirty="0" smtClean="0"/>
              <a:t>$SAGA_ROOT</a:t>
            </a:r>
            <a:r>
              <a:rPr lang="en-US" dirty="0" smtClean="0"/>
              <a:t>/saga/</a:t>
            </a:r>
            <a:r>
              <a:rPr lang="en-US" dirty="0" err="1" smtClean="0"/>
              <a:t>cltools</a:t>
            </a:r>
            <a:r>
              <a:rPr lang="en-US" dirty="0" smtClean="0"/>
              <a:t>/replica</a:t>
            </a:r>
            <a:r>
              <a:rPr lang="en-US" dirty="0"/>
              <a:t>/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Documentation</a:t>
            </a:r>
          </a:p>
        </p:txBody>
      </p:sp>
      <p:sp>
        <p:nvSpPr>
          <p:cNvPr id="25602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API documentation </a:t>
            </a:r>
          </a:p>
          <a:p>
            <a:pPr marL="685800" lvl="1"/>
            <a:r>
              <a:rPr lang="en-US" u="sng" dirty="0">
                <a:solidFill>
                  <a:srgbClr val="B70000"/>
                </a:solidFill>
              </a:rPr>
              <a:t>http://</a:t>
            </a:r>
            <a:r>
              <a:rPr lang="en-US" u="sng" dirty="0" smtClean="0">
                <a:solidFill>
                  <a:srgbClr val="B70000"/>
                </a:solidFill>
              </a:rPr>
              <a:t>issgc-server-01.polytech.unice.fr/saga/apidoc/</a:t>
            </a:r>
            <a:endParaRPr lang="en-US" dirty="0">
              <a:solidFill>
                <a:srgbClr val="B70000"/>
              </a:solidFill>
            </a:endParaRPr>
          </a:p>
          <a:p>
            <a:r>
              <a:rPr lang="en-US" dirty="0"/>
              <a:t>Programming manual</a:t>
            </a:r>
          </a:p>
          <a:p>
            <a:pPr marL="685800" lvl="1"/>
            <a:r>
              <a:rPr lang="en-US" dirty="0">
                <a:solidFill>
                  <a:srgbClr val="B70000"/>
                </a:solidFill>
                <a:hlinkClick r:id="rId2"/>
              </a:rPr>
              <a:t>http://issgc-server-01.polytech.unice.fr/saga/manual.pdf</a:t>
            </a:r>
            <a:endParaRPr lang="en-US" dirty="0">
              <a:solidFill>
                <a:srgbClr val="B70000"/>
              </a:solidFill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unit 1: A SIMPLE SAGA APP</a:t>
            </a:r>
          </a:p>
        </p:txBody>
      </p:sp>
      <p:sp>
        <p:nvSpPr>
          <p:cNvPr id="26626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Simple file copy example: copy.cpp</a:t>
            </a:r>
          </a:p>
        </p:txBody>
      </p:sp>
      <p:pic>
        <p:nvPicPr>
          <p:cNvPr id="26627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422650"/>
            <a:ext cx="11772900" cy="35687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unit 2: compiling and linking</a:t>
            </a:r>
          </a:p>
        </p:txBody>
      </p:sp>
      <p:sp>
        <p:nvSpPr>
          <p:cNvPr id="27650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Simple file copy example: Makefile</a:t>
            </a:r>
          </a:p>
          <a:p>
            <a:endParaRPr lang="en-US"/>
          </a:p>
          <a:p>
            <a:endParaRPr lang="en-US"/>
          </a:p>
          <a:p>
            <a:endParaRPr lang="en-US" sz="900"/>
          </a:p>
          <a:p>
            <a:r>
              <a:rPr lang="en-US"/>
              <a:t>Or do it the hard way:</a:t>
            </a:r>
          </a:p>
        </p:txBody>
      </p:sp>
      <p:sp>
        <p:nvSpPr>
          <p:cNvPr id="27651" name="Rectangle 3"/>
          <p:cNvSpPr>
            <a:spLocks/>
          </p:cNvSpPr>
          <p:nvPr/>
        </p:nvSpPr>
        <p:spPr bwMode="auto">
          <a:xfrm>
            <a:off x="787400" y="4089400"/>
            <a:ext cx="10693400" cy="838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20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20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</p:txBody>
      </p:sp>
      <p:pic>
        <p:nvPicPr>
          <p:cNvPr id="27652" name="Picture 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302000"/>
            <a:ext cx="11772900" cy="23622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7653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6889750"/>
            <a:ext cx="11772900" cy="2120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RUNNInG A SAGA APPLICATION</a:t>
            </a:r>
          </a:p>
        </p:txBody>
      </p:sp>
      <p:sp>
        <p:nvSpPr>
          <p:cNvPr id="28674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Make sure that the SAGA libraries can be found by the loader. saga-env.sh takes care about that.</a:t>
            </a:r>
          </a:p>
          <a:p>
            <a:r>
              <a:rPr lang="en-US"/>
              <a:t>If something goes wrong - use SAGA_VERBOSE:</a:t>
            </a:r>
          </a:p>
        </p:txBody>
      </p:sp>
      <p:pic>
        <p:nvPicPr>
          <p:cNvPr id="28675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6900" y="4610100"/>
            <a:ext cx="11772900" cy="1397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Title &amp; Subtitle - Photo - Dark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- Photo - Dark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Subtitle - Photo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le &amp; Bullets - Right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2 Column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Left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, Bullets &amp; Photo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Bullets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Blank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Blank - Dark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- Dark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Blank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Title - Top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Title - Top - Dark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 - Dark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- Top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Title &amp; Bullets copy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hoto - Vertical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Vertical - Dark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- Dark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Vertical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le - Center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Horizontal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Horizontal - Dark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- Dark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Horizontal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le &amp; Subtitle - Photo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- Photo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Subtitle -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&amp; Subtitle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Pages>0</Pages>
  <Words>239</Words>
  <Characters>0</Characters>
  <Application>Microsoft Office PowerPoint</Application>
  <PresentationFormat>Custom</PresentationFormat>
  <Lines>0</Lines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19</vt:i4>
      </vt:variant>
      <vt:variant>
        <vt:lpstr>Slide Titles</vt:lpstr>
      </vt:variant>
      <vt:variant>
        <vt:i4>14</vt:i4>
      </vt:variant>
    </vt:vector>
  </HeadingPairs>
  <TitlesOfParts>
    <vt:vector size="36" baseType="lpstr">
      <vt:lpstr>Gill Sans Light</vt:lpstr>
      <vt:lpstr>ヒラギノ角ゴ ProN W3</vt:lpstr>
      <vt:lpstr>Monaco</vt:lpstr>
      <vt:lpstr>Title &amp; Subtitle - Photo - Dark</vt:lpstr>
      <vt:lpstr>Title &amp; Bullets</vt:lpstr>
      <vt:lpstr>Photo - Vertical</vt:lpstr>
      <vt:lpstr>Photo - Vertical - Dark</vt:lpstr>
      <vt:lpstr>Title - Center</vt:lpstr>
      <vt:lpstr>Photo - Horizontal</vt:lpstr>
      <vt:lpstr>Photo - Horizontal - Dark</vt:lpstr>
      <vt:lpstr>Title &amp; Subtitle - Photo</vt:lpstr>
      <vt:lpstr>Title &amp; Subtitle</vt:lpstr>
      <vt:lpstr>Title &amp; Bullets - Right</vt:lpstr>
      <vt:lpstr>Title &amp; Bullets - 2 Column</vt:lpstr>
      <vt:lpstr>Title &amp; Bullets - Left</vt:lpstr>
      <vt:lpstr>Title, Bullets &amp; Photo</vt:lpstr>
      <vt:lpstr>Bullets</vt:lpstr>
      <vt:lpstr>Blank</vt:lpstr>
      <vt:lpstr>Blank - Dark</vt:lpstr>
      <vt:lpstr>Title - Top</vt:lpstr>
      <vt:lpstr>Title - Top - Dark</vt:lpstr>
      <vt:lpstr>Title &amp; Bullets copy</vt:lpstr>
      <vt:lpstr>SAGA  practical</vt:lpstr>
      <vt:lpstr>INFRASTRUCTURE</vt:lpstr>
      <vt:lpstr>Login</vt:lpstr>
      <vt:lpstr>Enter the saga world</vt:lpstr>
      <vt:lpstr>command line tools</vt:lpstr>
      <vt:lpstr>Documentation</vt:lpstr>
      <vt:lpstr>unit 1: A SIMPLE SAGA APP</vt:lpstr>
      <vt:lpstr>unit 2: compiling and linking</vt:lpstr>
      <vt:lpstr>RUNNInG A SAGA APPLICATION</vt:lpstr>
      <vt:lpstr>EXAMPLE 1: hello_world</vt:lpstr>
      <vt:lpstr>EXAMPLE 3: DEPENDING_jobs</vt:lpstr>
      <vt:lpstr>EXAMPLE 3: DEPENDING_jobs</vt:lpstr>
      <vt:lpstr>Conclusion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  practical</dc:title>
  <dc:creator>Hartmut Kaiser</dc:creator>
  <cp:lastModifiedBy>Hartmut Kaiser</cp:lastModifiedBy>
  <cp:revision>14</cp:revision>
  <dcterms:modified xsi:type="dcterms:W3CDTF">2009-08-28T21:56:51Z</dcterms:modified>
</cp:coreProperties>
</file>