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5"/>
  </p:notesMasterIdLst>
  <p:sldIdLst>
    <p:sldId id="256" r:id="rId3"/>
    <p:sldId id="715" r:id="rId4"/>
    <p:sldId id="747" r:id="rId5"/>
    <p:sldId id="576" r:id="rId6"/>
    <p:sldId id="800" r:id="rId7"/>
    <p:sldId id="634" r:id="rId8"/>
    <p:sldId id="784" r:id="rId9"/>
    <p:sldId id="787" r:id="rId10"/>
    <p:sldId id="785" r:id="rId11"/>
    <p:sldId id="788" r:id="rId12"/>
    <p:sldId id="786" r:id="rId13"/>
    <p:sldId id="793" r:id="rId14"/>
    <p:sldId id="794" r:id="rId15"/>
    <p:sldId id="754" r:id="rId16"/>
    <p:sldId id="772" r:id="rId17"/>
    <p:sldId id="478" r:id="rId18"/>
    <p:sldId id="555" r:id="rId19"/>
    <p:sldId id="791" r:id="rId20"/>
    <p:sldId id="688" r:id="rId21"/>
    <p:sldId id="755" r:id="rId22"/>
    <p:sldId id="693" r:id="rId23"/>
    <p:sldId id="748" r:id="rId24"/>
    <p:sldId id="761" r:id="rId25"/>
    <p:sldId id="776" r:id="rId26"/>
    <p:sldId id="773" r:id="rId27"/>
    <p:sldId id="778" r:id="rId28"/>
    <p:sldId id="813" r:id="rId29"/>
    <p:sldId id="804" r:id="rId30"/>
    <p:sldId id="805" r:id="rId31"/>
    <p:sldId id="812" r:id="rId32"/>
    <p:sldId id="757" r:id="rId33"/>
    <p:sldId id="7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 horzBarState="maximized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0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Andre </a:t>
            </a:r>
            <a:r>
              <a:rPr lang="en-US" sz="2400" dirty="0" err="1" smtClean="0"/>
              <a:t>Luckow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r>
              <a:rPr lang="en-US" sz="1800" dirty="0" smtClean="0"/>
              <a:t>Based on work by </a:t>
            </a:r>
            <a:r>
              <a:rPr lang="en-US" sz="1800" dirty="0" err="1" smtClean="0"/>
              <a:t>Joohyun</a:t>
            </a:r>
            <a:r>
              <a:rPr lang="en-US" sz="1800" dirty="0" smtClean="0"/>
              <a:t> Kim, S </a:t>
            </a:r>
            <a:r>
              <a:rPr lang="en-US" sz="1800" dirty="0" err="1" smtClean="0"/>
              <a:t>Maddineni</a:t>
            </a:r>
            <a:r>
              <a:rPr lang="en-US" sz="1800" dirty="0" smtClean="0"/>
              <a:t>,  P </a:t>
            </a:r>
            <a:r>
              <a:rPr lang="en-US" sz="1800" dirty="0" err="1" smtClean="0"/>
              <a:t>Mantha</a:t>
            </a:r>
            <a:r>
              <a:rPr lang="en-US" sz="1800" dirty="0" smtClean="0"/>
              <a:t>, Mark </a:t>
            </a:r>
            <a:r>
              <a:rPr lang="en-US" sz="1800" dirty="0" err="1" smtClean="0"/>
              <a:t>Santcroos</a:t>
            </a:r>
            <a:r>
              <a:rPr lang="en-US" sz="1800" dirty="0" smtClean="0"/>
              <a:t>, Ole Weidner</a:t>
            </a:r>
          </a:p>
          <a:p>
            <a:r>
              <a:rPr lang="en-US" sz="1800" i="1" dirty="0" smtClean="0"/>
              <a:t>Acknowledge useful discussions: Geoffrey Fox and Jon </a:t>
            </a:r>
            <a:r>
              <a:rPr lang="en-US" sz="1800" i="1" dirty="0" err="1" smtClean="0"/>
              <a:t>Weissman</a:t>
            </a:r>
            <a:endParaRPr lang="en-US" sz="18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BFAST: File size </a:t>
            </a:r>
            <a:r>
              <a:rPr lang="en-US" sz="2000" dirty="0" err="1" smtClean="0"/>
              <a:t>vs</a:t>
            </a:r>
            <a:r>
              <a:rPr lang="en-US" sz="2000" dirty="0" smtClean="0"/>
              <a:t> Num Concurrent task</a:t>
            </a:r>
            <a:endParaRPr lang="en-US" sz="20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LS Applications can be</a:t>
            </a:r>
          </a:p>
          <a:p>
            <a:pPr lvl="1"/>
            <a:r>
              <a:rPr lang="en-US" dirty="0" smtClean="0"/>
              <a:t>Memory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I/O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 </a:t>
            </a:r>
            <a:r>
              <a:rPr lang="en-US" dirty="0" err="1" smtClean="0"/>
              <a:t>DoD</a:t>
            </a:r>
            <a:r>
              <a:rPr lang="en-US" dirty="0" smtClean="0"/>
              <a:t> Tradeoffs</a:t>
            </a:r>
          </a:p>
          <a:p>
            <a:pPr lvl="2"/>
            <a:r>
              <a:rPr lang="en-US" dirty="0" smtClean="0"/>
              <a:t>Multi-parametric trade-offs exist</a:t>
            </a:r>
          </a:p>
          <a:p>
            <a:pPr lvl="1"/>
            <a:r>
              <a:rPr lang="en-US" dirty="0" smtClean="0"/>
              <a:t>“Complex” coordination requirements</a:t>
            </a:r>
          </a:p>
          <a:p>
            <a:r>
              <a:rPr lang="en-US" dirty="0" smtClean="0"/>
              <a:t>Distributed Applications Revisited</a:t>
            </a:r>
            <a:endParaRPr lang="en-US" dirty="0" smtClean="0"/>
          </a:p>
          <a:p>
            <a:pPr lvl="1"/>
            <a:r>
              <a:rPr lang="en-US" dirty="0" smtClean="0"/>
              <a:t>Where, </a:t>
            </a:r>
            <a:r>
              <a:rPr lang="en-US" dirty="0" smtClean="0"/>
              <a:t>when, how </a:t>
            </a:r>
            <a:r>
              <a:rPr lang="en-US" dirty="0" smtClean="0"/>
              <a:t>to distribute?</a:t>
            </a:r>
            <a:r>
              <a:rPr lang="en-US" dirty="0" smtClean="0"/>
              <a:t> </a:t>
            </a:r>
            <a:r>
              <a:rPr lang="en-US" dirty="0" smtClean="0"/>
              <a:t>How to manage coordination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the task decomposition granularity</a:t>
            </a:r>
            <a:r>
              <a:rPr lang="en-US" dirty="0" smtClean="0"/>
              <a:t>? Mapping to resources?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Abstractions to Support Dynamic Applications</a:t>
            </a:r>
            <a:endParaRPr lang="en-US" dirty="0" smtClean="0"/>
          </a:p>
          <a:p>
            <a:pPr lvl="1"/>
            <a:r>
              <a:rPr lang="en-US" dirty="0" smtClean="0"/>
              <a:t>DA challenges </a:t>
            </a:r>
            <a:r>
              <a:rPr lang="en-US" dirty="0" smtClean="0"/>
              <a:t>need to be addressed dynamically!</a:t>
            </a:r>
          </a:p>
          <a:p>
            <a:pPr lvl="2"/>
            <a:r>
              <a:rPr lang="en-US" dirty="0" smtClean="0"/>
              <a:t>Resource </a:t>
            </a:r>
            <a:r>
              <a:rPr lang="en-US" dirty="0" smtClean="0"/>
              <a:t>Elasticity</a:t>
            </a:r>
            <a:r>
              <a:rPr lang="en-US" dirty="0" smtClean="0"/>
              <a:t>/</a:t>
            </a:r>
            <a:r>
              <a:rPr lang="en-US" dirty="0" smtClean="0"/>
              <a:t>Cloudburst </a:t>
            </a:r>
            <a:r>
              <a:rPr lang="en-US" dirty="0" smtClean="0"/>
              <a:t>+ Heterogeneous task-resource binding and need to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application </a:t>
            </a:r>
            <a:r>
              <a:rPr lang="en-US" dirty="0" smtClean="0"/>
              <a:t>configuration trade-offs</a:t>
            </a:r>
          </a:p>
          <a:p>
            <a:pPr lvl="1"/>
            <a:r>
              <a:rPr lang="en-US" dirty="0" smtClean="0"/>
              <a:t>Both Development</a:t>
            </a:r>
            <a:r>
              <a:rPr lang="en-US" dirty="0" smtClean="0"/>
              <a:t> and  </a:t>
            </a:r>
            <a:r>
              <a:rPr lang="en-US" dirty="0" smtClean="0"/>
              <a:t>System</a:t>
            </a:r>
            <a:r>
              <a:rPr lang="en-US" dirty="0" smtClean="0"/>
              <a:t>/Infrastructure</a:t>
            </a:r>
            <a:r>
              <a:rPr lang="en-US" dirty="0" smtClean="0"/>
              <a:t> level </a:t>
            </a:r>
            <a:r>
              <a:rPr lang="en-US" dirty="0" smtClean="0"/>
              <a:t>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</a:t>
            </a:r>
            <a:r>
              <a:rPr lang="en-US" sz="2400" dirty="0" smtClean="0"/>
              <a:t> Challenges </a:t>
            </a:r>
            <a:r>
              <a:rPr lang="en-US" sz="2400" dirty="0" smtClean="0"/>
              <a:t>for LS Applications on</a:t>
            </a:r>
            <a:r>
              <a:rPr lang="en-US" sz="2400" dirty="0" smtClean="0"/>
              <a:t> Clouds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is the physical </a:t>
            </a:r>
            <a:r>
              <a:rPr lang="en-US" sz="1800" dirty="0" smtClean="0"/>
              <a:t>infrastructure </a:t>
            </a:r>
            <a:r>
              <a:rPr lang="en-US" sz="1800" dirty="0" smtClean="0"/>
              <a:t>configuration</a:t>
            </a:r>
            <a:r>
              <a:rPr lang="en-US" sz="1800" dirty="0" smtClean="0"/>
              <a:t>?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well-defined single </a:t>
            </a:r>
            <a:r>
              <a:rPr lang="en-US" dirty="0" smtClean="0"/>
              <a:t>infrastructure configuration or capabilities</a:t>
            </a:r>
          </a:p>
          <a:p>
            <a:pPr lvl="2"/>
            <a:r>
              <a:rPr lang="en-US" dirty="0" smtClean="0"/>
              <a:t>Distinguish: Astronomy</a:t>
            </a:r>
            <a:r>
              <a:rPr lang="en-US" dirty="0" smtClean="0"/>
              <a:t>, HEP </a:t>
            </a:r>
            <a:r>
              <a:rPr lang="en-US" dirty="0" smtClean="0"/>
              <a:t>community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 (Fox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Must support heterogeneous, distributed, dynamic loads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Building this infrastructure is not trivial”</a:t>
            </a:r>
            <a:r>
              <a:rPr lang="en-US" dirty="0" smtClean="0"/>
              <a:t> (Fox) </a:t>
            </a:r>
            <a:endParaRPr lang="en-US" dirty="0" smtClean="0"/>
          </a:p>
          <a:p>
            <a:pPr lvl="2"/>
            <a:r>
              <a:rPr lang="en-US" dirty="0" smtClean="0"/>
              <a:t>There are “hard” parts and tractable parts </a:t>
            </a:r>
          </a:p>
          <a:p>
            <a:pPr lvl="2"/>
            <a:r>
              <a:rPr lang="en-US" dirty="0" smtClean="0"/>
              <a:t>SAGA handles the hard part, opening up innovation elsewhere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/>
              <a:t>OGF-standard,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unique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basis: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35000" y="1225080"/>
            <a:ext cx="8407399" cy="4934420"/>
          </a:xfrm>
        </p:spPr>
        <p:txBody>
          <a:bodyPr>
            <a:noAutofit/>
          </a:bodyPr>
          <a:lstStyle/>
          <a:p>
            <a:r>
              <a:rPr lang="en-US" sz="1700" dirty="0" smtClean="0"/>
              <a:t>Lessons from decade of Developing Distributed Applications [PAST]</a:t>
            </a:r>
          </a:p>
          <a:p>
            <a:pPr lvl="1"/>
            <a:r>
              <a:rPr lang="en-US" sz="1700" dirty="0" smtClean="0"/>
              <a:t>Unique Role for Abstractions for Distributed  “Dynamic” Applications </a:t>
            </a:r>
          </a:p>
          <a:p>
            <a:r>
              <a:rPr lang="en-US" sz="1700" dirty="0" smtClean="0"/>
              <a:t>LS Applications: Understanding </a:t>
            </a:r>
            <a:r>
              <a:rPr lang="en-US" sz="1700" i="1" dirty="0" smtClean="0"/>
              <a:t>common </a:t>
            </a:r>
            <a:r>
              <a:rPr lang="en-US" sz="1700" dirty="0" smtClean="0"/>
              <a:t>computational “characteristics”</a:t>
            </a:r>
          </a:p>
          <a:p>
            <a:pPr lvl="1"/>
            <a:r>
              <a:rPr lang="en-US" sz="1700" dirty="0" smtClean="0"/>
              <a:t>Many LS applications require ensemble based simulations</a:t>
            </a:r>
          </a:p>
          <a:p>
            <a:pPr lvl="1"/>
            <a:r>
              <a:rPr lang="en-US" sz="1700" dirty="0" smtClean="0"/>
              <a:t>Introduce abstractions for dynamic execution: “Autonomic” Pilot-Job </a:t>
            </a:r>
          </a:p>
          <a:p>
            <a:r>
              <a:rPr lang="en-US" sz="1700" dirty="0" smtClean="0"/>
              <a:t>Application Exemplar I:  </a:t>
            </a:r>
            <a:r>
              <a:rPr lang="en-US" sz="1700" dirty="0" err="1" smtClean="0"/>
              <a:t>EnMD</a:t>
            </a:r>
            <a:r>
              <a:rPr lang="en-US" sz="1700" dirty="0" smtClean="0"/>
              <a:t> and RE Simulations [PRESENT]</a:t>
            </a:r>
          </a:p>
          <a:p>
            <a:pPr lvl="1"/>
            <a:r>
              <a:rPr lang="en-US" sz="1700" dirty="0" smtClean="0"/>
              <a:t>Azure Solution:  Architecture, Performance and Scalability</a:t>
            </a:r>
          </a:p>
          <a:p>
            <a:pPr lvl="2"/>
            <a:r>
              <a:rPr lang="en-US" sz="1700" dirty="0" smtClean="0"/>
              <a:t>Azure addresses several of the distributed</a:t>
            </a:r>
            <a:r>
              <a:rPr lang="en-US" sz="1700" dirty="0" smtClean="0"/>
              <a:t> application </a:t>
            </a:r>
            <a:r>
              <a:rPr lang="en-US" sz="1700" dirty="0" smtClean="0"/>
              <a:t>challenges</a:t>
            </a:r>
          </a:p>
          <a:p>
            <a:r>
              <a:rPr lang="en-US" sz="1700" dirty="0" smtClean="0"/>
              <a:t>Application Exemplar II:  NGS Analytics using BFAST [FUTURE]</a:t>
            </a:r>
            <a:endParaRPr lang="en-US" sz="1700" dirty="0" smtClean="0"/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</a:t>
            </a:r>
            <a:r>
              <a:rPr lang="en-US" sz="1700" dirty="0" smtClean="0"/>
              <a:t>Solution:  Architecture, Performance and Scalability</a:t>
            </a:r>
          </a:p>
          <a:p>
            <a:pPr lvl="1"/>
            <a:r>
              <a:rPr lang="en-US" sz="1700" dirty="0" smtClean="0"/>
              <a:t>Lessons and Experience from</a:t>
            </a:r>
            <a:r>
              <a:rPr lang="en-US" sz="1700" dirty="0" smtClean="0"/>
              <a:t> DARE</a:t>
            </a:r>
            <a:r>
              <a:rPr lang="en-US" sz="1700" dirty="0" smtClean="0"/>
              <a:t>-based </a:t>
            </a:r>
            <a:r>
              <a:rPr lang="en-US" sz="1700" dirty="0" smtClean="0"/>
              <a:t>Gateway on XD/FG</a:t>
            </a:r>
            <a:endParaRPr lang="en-US" sz="1700" dirty="0" smtClean="0"/>
          </a:p>
          <a:p>
            <a:pPr lvl="2"/>
            <a:r>
              <a:rPr lang="en-US" sz="1700" dirty="0" smtClean="0"/>
              <a:t>Towards </a:t>
            </a:r>
            <a:r>
              <a:rPr lang="en-US" sz="1700" dirty="0" smtClean="0"/>
              <a:t>NGS Analytics as a </a:t>
            </a:r>
            <a:r>
              <a:rPr lang="en-US" sz="1700" dirty="0" smtClean="0"/>
              <a:t>Service on Azure?</a:t>
            </a: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Coordinating Multiple Tasks Using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947755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Azure: Scalability with Simplicity</a:t>
            </a:r>
            <a:br>
              <a:rPr lang="en-US" sz="2400" dirty="0" smtClean="0"/>
            </a:br>
            <a:r>
              <a:rPr lang="en-US" sz="2400" dirty="0" smtClean="0"/>
              <a:t>Providing Infra-level abstractions for DDIA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</a:t>
            </a:r>
          </a:p>
          <a:p>
            <a:pPr lvl="1"/>
            <a:r>
              <a:rPr lang="en-US" dirty="0" smtClean="0"/>
              <a:t>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Replica-Exchange</a:t>
            </a:r>
            <a:r>
              <a:rPr lang="de-DE" sz="2400" dirty="0" smtClean="0"/>
              <a:t> on </a:t>
            </a:r>
            <a:r>
              <a:rPr lang="de-DE" sz="2400" dirty="0" err="1" smtClean="0"/>
              <a:t>Azure</a:t>
            </a:r>
            <a:endParaRPr lang="de-DE" sz="2400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Replicate/Understand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DARE: Dynamic Adaptive Runtime Environment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5144532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46500" y="1183948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: Initial discussions with Jon </a:t>
            </a:r>
            <a:r>
              <a:rPr lang="en-US" dirty="0" err="1" smtClean="0"/>
              <a:t>Weissman</a:t>
            </a:r>
            <a:endParaRPr lang="en-US" dirty="0"/>
          </a:p>
        </p:txBody>
      </p:sp>
      <p:pic>
        <p:nvPicPr>
          <p:cNvPr id="5" name="Picture 4" descr="pilot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7" y="1422400"/>
            <a:ext cx="7809053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</a:t>
            </a:r>
            <a:r>
              <a:rPr lang="en-US" sz="2400" dirty="0"/>
              <a:t>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Expression </a:t>
            </a:r>
            <a:r>
              <a:rPr lang="en-US" dirty="0" smtClean="0"/>
              <a:t>of affinities between file groups (data-data) as well as files and compute resources (data-compute)</a:t>
            </a:r>
            <a:endParaRPr lang="en-US" dirty="0" smtClean="0"/>
          </a:p>
          <a:p>
            <a:r>
              <a:rPr lang="en-US" dirty="0" smtClean="0"/>
              <a:t>Grouping of files that are often used together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access and file movement</a:t>
            </a:r>
          </a:p>
          <a:p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Integration with</a:t>
            </a:r>
            <a:r>
              <a:rPr lang="en-US" dirty="0" smtClean="0"/>
              <a:t> Pilot-Job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data-aware </a:t>
            </a: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Supporting and Implementing affinity at middleware/tool level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22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Map-Reduce Example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63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Past: Lessons from</a:t>
            </a:r>
            <a:r>
              <a:rPr lang="en-US" sz="2400" dirty="0" smtClean="0"/>
              <a:t> Past Decade </a:t>
            </a:r>
            <a:r>
              <a:rPr lang="en-US" sz="2400" dirty="0" smtClean="0"/>
              <a:t>of Developing</a:t>
            </a:r>
            <a:r>
              <a:rPr lang="en-US" sz="2400" dirty="0" smtClean="0"/>
              <a:t> Distributed </a:t>
            </a:r>
            <a:r>
              <a:rPr lang="en-US" sz="2400" dirty="0" smtClean="0"/>
              <a:t>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901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Coordination across resources &amp; Execution Environment</a:t>
            </a:r>
          </a:p>
          <a:p>
            <a:pPr lvl="1"/>
            <a:r>
              <a:rPr lang="en-US" sz="1700" dirty="0" smtClean="0"/>
              <a:t>Large number programming systems, tools &amp; “incomplete solutions”</a:t>
            </a:r>
          </a:p>
          <a:p>
            <a:r>
              <a:rPr lang="en-US" sz="1700" dirty="0" smtClean="0"/>
              <a:t>Think “distribution</a:t>
            </a:r>
            <a:r>
              <a:rPr lang="en-US" sz="1700" dirty="0" smtClean="0"/>
              <a:t>”, not hide from it!</a:t>
            </a:r>
          </a:p>
          <a:p>
            <a:pPr lvl="1"/>
            <a:r>
              <a:rPr lang="en-US" sz="1700" dirty="0" smtClean="0"/>
              <a:t>Embrace distribution</a:t>
            </a:r>
            <a:r>
              <a:rPr lang="en-US" sz="1700" dirty="0" smtClean="0"/>
              <a:t>, e.g., </a:t>
            </a:r>
            <a:r>
              <a:rPr lang="en-US" sz="1700" dirty="0" smtClean="0"/>
              <a:t>data</a:t>
            </a:r>
            <a:r>
              <a:rPr lang="en-US" sz="1700" dirty="0" smtClean="0"/>
              <a:t>-centric application drivers!</a:t>
            </a:r>
          </a:p>
          <a:p>
            <a:pPr lvl="1"/>
            <a:r>
              <a:rPr lang="en-US" sz="1700" dirty="0" smtClean="0"/>
              <a:t>Heterogeneity &amp; dynamic execution</a:t>
            </a:r>
            <a:r>
              <a:rPr lang="en-US" sz="1700" dirty="0" smtClean="0"/>
              <a:t> </a:t>
            </a:r>
            <a:r>
              <a:rPr lang="en-US" sz="1700" dirty="0" smtClean="0"/>
              <a:t>are </a:t>
            </a:r>
            <a:r>
              <a:rPr lang="en-US" sz="1700" dirty="0" smtClean="0"/>
              <a:t>fundamental</a:t>
            </a:r>
            <a:endParaRPr lang="en-US" sz="1700" dirty="0" smtClean="0"/>
          </a:p>
          <a:p>
            <a:r>
              <a:rPr lang="en-US" sz="1700" dirty="0" smtClean="0"/>
              <a:t>Point to a unique role for Pattern-oriented and Abstractions-based Development of Distributed Applications</a:t>
            </a:r>
          </a:p>
          <a:p>
            <a:pPr lvl="1"/>
            <a:r>
              <a:rPr lang="en-US" sz="1700" dirty="0" smtClean="0"/>
              <a:t>Abstractions for Development, Deployment &amp; Execution</a:t>
            </a:r>
          </a:p>
          <a:p>
            <a:pPr lvl="1"/>
            <a:r>
              <a:rPr lang="en-US" sz="1700" dirty="0" smtClean="0"/>
              <a:t>“Abstractions allows innovation at more interesting layers”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402880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8847" y="1263180"/>
            <a:ext cx="5858753" cy="49852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 selection</a:t>
            </a:r>
          </a:p>
          <a:p>
            <a:pPr lvl="2"/>
            <a:r>
              <a:rPr lang="en-US" dirty="0" smtClean="0"/>
              <a:t>Hosting pre-installed  </a:t>
            </a:r>
            <a:r>
              <a:rPr lang="en-US" dirty="0" smtClean="0"/>
              <a:t>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r>
              <a:rPr lang="en-US" dirty="0" smtClean="0"/>
              <a:t>Solutions Applicable to Azure</a:t>
            </a:r>
          </a:p>
          <a:p>
            <a:pPr lvl="1"/>
            <a:r>
              <a:rPr lang="en-US" dirty="0" smtClean="0"/>
              <a:t>Stand-up a NGS service for Azure community?</a:t>
            </a:r>
          </a:p>
          <a:p>
            <a:pPr lvl="2"/>
            <a:r>
              <a:rPr lang="en-US" dirty="0" smtClean="0"/>
              <a:t>Obviously non-human genome! </a:t>
            </a:r>
          </a:p>
          <a:p>
            <a:pPr lvl="1"/>
            <a:r>
              <a:rPr lang="en-US" dirty="0" smtClean="0"/>
              <a:t>Extensible to other “services” for drug-discovery and bioinformatics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dare.cct.lsu.edu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80001" y="4356100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</a:t>
            </a:r>
          </a:p>
          <a:p>
            <a:r>
              <a:rPr lang="en-US" dirty="0" smtClean="0"/>
              <a:t>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Ease of implementation of the R-E Pattern</a:t>
            </a:r>
          </a:p>
          <a:p>
            <a:pPr lvl="2"/>
            <a:r>
              <a:rPr lang="en-US" dirty="0" smtClean="0"/>
              <a:t>Efficient and scalable messaging</a:t>
            </a:r>
          </a:p>
          <a:p>
            <a:pPr lvl="1"/>
            <a:r>
              <a:rPr lang="en-US" dirty="0" smtClean="0"/>
              <a:t>Performance comparable to TG</a:t>
            </a:r>
          </a:p>
          <a:p>
            <a:pPr lvl="2"/>
            <a:r>
              <a:rPr lang="en-US" dirty="0" smtClean="0"/>
              <a:t>Cost of virtualization not a  first order concern</a:t>
            </a:r>
          </a:p>
          <a:p>
            <a:r>
              <a:rPr lang="en-US" dirty="0" smtClean="0"/>
              <a:t>Ready for sophistication abstractions + implementation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Policies, infrastructure &amp;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Assertion #3: Think 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Clouds </a:t>
            </a:r>
            <a:r>
              <a:rPr lang="en-US" sz="2600" dirty="0" smtClean="0"/>
              <a:t>Present: </a:t>
            </a:r>
            <a:r>
              <a:rPr lang="en-US" sz="2400" dirty="0" smtClean="0"/>
              <a:t>Novel </a:t>
            </a:r>
            <a:r>
              <a:rPr lang="en-US" sz="2400" dirty="0" smtClean="0"/>
              <a:t>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</a:t>
            </a:r>
            <a:r>
              <a:rPr lang="en-US" sz="1700" dirty="0" smtClean="0"/>
              <a:t> address several “barriers” of decade past</a:t>
            </a:r>
            <a:endParaRPr lang="en-US" sz="1700" dirty="0" smtClean="0"/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</a:t>
            </a:r>
            <a:r>
              <a:rPr lang="en-US" sz="1700" dirty="0" smtClean="0"/>
              <a:t>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  <a:endParaRPr lang="en-US" sz="1700" dirty="0" smtClean="0"/>
          </a:p>
          <a:p>
            <a:r>
              <a:rPr lang="en-US" sz="1700" dirty="0" smtClean="0"/>
              <a:t>If Clouds </a:t>
            </a:r>
            <a:r>
              <a:rPr lang="en-US" sz="1700" dirty="0" smtClean="0"/>
              <a:t>part of a </a:t>
            </a:r>
            <a:r>
              <a:rPr lang="en-US" sz="1700" dirty="0" smtClean="0"/>
              <a:t>larger, richer </a:t>
            </a:r>
            <a:r>
              <a:rPr lang="en-US" sz="1700" dirty="0" smtClean="0"/>
              <a:t>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I: Ensemble and Replica-Exchange  Simulations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II: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BFAST: An example of NGS Analytics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pPr lvl="1"/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1444</TotalTime>
  <Words>2379</Words>
  <Application>Microsoft Macintosh PowerPoint</Application>
  <PresentationFormat>On-screen Show (4:3)</PresentationFormat>
  <Paragraphs>272</Paragraphs>
  <Slides>32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Perspective</vt:lpstr>
      <vt:lpstr>2_saga_theme</vt:lpstr>
      <vt:lpstr>Abstractions for Life-Science Applications on Clouds</vt:lpstr>
      <vt:lpstr>Overview</vt:lpstr>
      <vt:lpstr>Cloud Past: Lessons from Past Decade of Developing Distributed Applications</vt:lpstr>
      <vt:lpstr>Assertion #2: Developing DA is a hard undertaking</vt:lpstr>
      <vt:lpstr>Assertion #3: Think  Distribution</vt:lpstr>
      <vt:lpstr>Clouds Present: Novel or more of the same?</vt:lpstr>
      <vt:lpstr>Application Exemplar I: Ensemble and Replica-Exchange  Simulations</vt:lpstr>
      <vt:lpstr>Application Exemplar II: NGS Analytics</vt:lpstr>
      <vt:lpstr>BFAST: An example of NGS Analytics</vt:lpstr>
      <vt:lpstr>Tradeoffs: Comp. vs Mem. vs I/O vs DoD BFAST: File size vs Num Concurrent task</vt:lpstr>
      <vt:lpstr>Slide 11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unique about Pilot-Jobs built using the right abstractions?</vt:lpstr>
      <vt:lpstr>Ensemble MD simulations: BigJob for Azure</vt:lpstr>
      <vt:lpstr>Coordinating Multiple Tasks Using BigJob for Azure</vt:lpstr>
      <vt:lpstr>Azure: Scalability with Simplicity Providing Infra-level abstractions for DDIA</vt:lpstr>
      <vt:lpstr>Replica-Exchange on Azure</vt:lpstr>
      <vt:lpstr>RE Algorithms at Scale (TeraGrid) Replicate/Understand Algorithms at Scale on Azure?</vt:lpstr>
      <vt:lpstr>Application Exemplar II: NGS Analytics</vt:lpstr>
      <vt:lpstr>DARE: Dynamic Adaptive Runtime Environment</vt:lpstr>
      <vt:lpstr>Tradeoffs: Comp. vs Mem. vs I/O vs DoD</vt:lpstr>
      <vt:lpstr>Extending the Pilot-Abstraction to Data</vt:lpstr>
      <vt:lpstr>Pilot-Data Features</vt:lpstr>
      <vt:lpstr>Pilot-Data Map-Reduce Example</vt:lpstr>
      <vt:lpstr>Towards NGS Analytics as a Service:  DARE-based Gateway on XD</vt:lpstr>
      <vt:lpstr>Conclusions</vt:lpstr>
      <vt:lpstr>Futuregrid Acknowledgement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1917</cp:revision>
  <cp:lastPrinted>2010-11-03T18:37:11Z</cp:lastPrinted>
  <dcterms:created xsi:type="dcterms:W3CDTF">2011-06-03T13:28:58Z</dcterms:created>
  <dcterms:modified xsi:type="dcterms:W3CDTF">2011-06-03T14:23:59Z</dcterms:modified>
</cp:coreProperties>
</file>