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95" r:id="rId12"/>
    <p:sldId id="280" r:id="rId13"/>
    <p:sldId id="293" r:id="rId14"/>
    <p:sldId id="329" r:id="rId15"/>
    <p:sldId id="294" r:id="rId16"/>
    <p:sldId id="323" r:id="rId17"/>
    <p:sldId id="296" r:id="rId18"/>
    <p:sldId id="297" r:id="rId19"/>
    <p:sldId id="298" r:id="rId20"/>
    <p:sldId id="299" r:id="rId21"/>
    <p:sldId id="300" r:id="rId22"/>
    <p:sldId id="301" r:id="rId23"/>
    <p:sldId id="304" r:id="rId24"/>
    <p:sldId id="306" r:id="rId25"/>
    <p:sldId id="307" r:id="rId26"/>
    <p:sldId id="305" r:id="rId27"/>
    <p:sldId id="308" r:id="rId28"/>
    <p:sldId id="309" r:id="rId29"/>
    <p:sldId id="311" r:id="rId30"/>
    <p:sldId id="312" r:id="rId31"/>
    <p:sldId id="313" r:id="rId32"/>
    <p:sldId id="314" r:id="rId33"/>
    <p:sldId id="315" r:id="rId34"/>
    <p:sldId id="317" r:id="rId35"/>
    <p:sldId id="319" r:id="rId36"/>
    <p:sldId id="318" r:id="rId37"/>
    <p:sldId id="320" r:id="rId38"/>
    <p:sldId id="321" r:id="rId39"/>
    <p:sldId id="322" r:id="rId40"/>
    <p:sldId id="324" r:id="rId41"/>
    <p:sldId id="325" r:id="rId42"/>
    <p:sldId id="326" r:id="rId43"/>
    <p:sldId id="327" r:id="rId44"/>
    <p:sldId id="32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2" autoAdjust="0"/>
    <p:restoredTop sz="94714" autoAdjust="0"/>
  </p:normalViewPr>
  <p:slideViewPr>
    <p:cSldViewPr snapToGrid="0" snapToObjects="1">
      <p:cViewPr varScale="1">
        <p:scale>
          <a:sx n="96" d="100"/>
          <a:sy n="96" d="100"/>
        </p:scale>
        <p:origin x="-5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</a:t>
            </a:r>
            <a:r>
              <a:rPr lang="en-US" dirty="0"/>
              <a:t>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API Packages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</a:t>
            </a:r>
            <a:r>
              <a:rPr lang="en-US" dirty="0" smtClean="0"/>
              <a:t>Package: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running jobs is </a:t>
            </a:r>
            <a:r>
              <a:rPr lang="en-US" b="1" dirty="0" smtClean="0"/>
              <a:t>use case #1</a:t>
            </a:r>
          </a:p>
          <a:p>
            <a:pPr marL="285750" indent="-285750"/>
            <a:r>
              <a:rPr lang="en-US" dirty="0" smtClean="0"/>
              <a:t>all </a:t>
            </a:r>
            <a:r>
              <a:rPr lang="en-US" dirty="0" err="1" smtClean="0"/>
              <a:t>middlewares</a:t>
            </a:r>
            <a:r>
              <a:rPr lang="en-US" dirty="0" smtClean="0"/>
              <a:t> support it, one way or the other</a:t>
            </a:r>
          </a:p>
          <a:p>
            <a:pPr marL="285750" indent="-285750"/>
            <a:r>
              <a:rPr lang="en-US" dirty="0" smtClean="0"/>
              <a:t>well </a:t>
            </a:r>
            <a:r>
              <a:rPr lang="en-US" dirty="0" err="1" smtClean="0"/>
              <a:t>stablished</a:t>
            </a:r>
            <a:r>
              <a:rPr lang="en-US" dirty="0" smtClean="0"/>
              <a:t> patterns exist</a:t>
            </a:r>
          </a:p>
          <a:p>
            <a:pPr marL="628650" lvl="1" indent="-285750"/>
            <a:r>
              <a:rPr lang="en-US" dirty="0" smtClean="0"/>
              <a:t>job description</a:t>
            </a:r>
          </a:p>
          <a:p>
            <a:pPr marL="628650" lvl="1" indent="-285750"/>
            <a:r>
              <a:rPr lang="en-US" dirty="0" smtClean="0"/>
              <a:t>job state</a:t>
            </a:r>
          </a:p>
          <a:p>
            <a:pPr marL="628650" lvl="1" indent="-285750"/>
            <a:r>
              <a:rPr lang="en-US" dirty="0" smtClean="0"/>
              <a:t>submission endpoint</a:t>
            </a:r>
          </a:p>
          <a:p>
            <a:pPr marL="628650" lvl="1" indent="-285750"/>
            <a:r>
              <a:rPr lang="en-US" dirty="0" smtClean="0"/>
              <a:t>...</a:t>
            </a:r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4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::job::service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("gram://remote.host.net");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106877" cy="4064658"/>
          </a:xfrm>
        </p:spPr>
      </p:pic>
    </p:spTree>
    <p:extLst>
      <p:ext uri="{BB962C8B-B14F-4D97-AF65-F5344CB8AC3E}">
        <p14:creationId xmlns:p14="http://schemas.microsoft.com/office/powerpoint/2010/main" val="36044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j.cancel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j.suspend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j.resume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j.signal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j.checkpoint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j.migrate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("Executable",       "/bin/tail");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"data/");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("Cleanup",          "False");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code *blush*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("Arguments",    ["-f",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("Environment",  ["TMPDIR=/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FileTransfer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["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all_logs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Executable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Arguments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Environment        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CandidateHosts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SPMDVariation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TotalCPUCount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NumberOfProcesses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ProcessesPerHost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ThreadsPerProcess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Interactive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Cleanup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      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Output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Error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JobStartTime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WallTimeLimit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TotalCPUTime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TotalPhysicalMemory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CPUArchitecture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JobProject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FileTransfer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3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/>
          <a:lstStyle/>
          <a:p>
            <a:r>
              <a:rPr lang="en-US" dirty="0" smtClean="0"/>
              <a:t>SAGA Standardization</a:t>
            </a:r>
          </a:p>
          <a:p>
            <a:r>
              <a:rPr lang="en-US" dirty="0" smtClean="0"/>
              <a:t>API </a:t>
            </a:r>
            <a:r>
              <a:rPr lang="en-US" dirty="0"/>
              <a:t>S</a:t>
            </a:r>
            <a:r>
              <a:rPr lang="en-US" dirty="0" smtClean="0"/>
              <a:t>tructure </a:t>
            </a:r>
            <a:r>
              <a:rPr lang="en-US" dirty="0" smtClean="0"/>
              <a:t>and </a:t>
            </a:r>
            <a:r>
              <a:rPr lang="en-US" dirty="0" smtClean="0"/>
              <a:t>Scope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W</a:t>
            </a:r>
            <a:r>
              <a:rPr lang="en-US" dirty="0" smtClean="0"/>
              <a:t>alkthrough</a:t>
            </a:r>
          </a:p>
          <a:p>
            <a:r>
              <a:rPr lang="en-US" dirty="0" smtClean="0"/>
              <a:t>SAGA </a:t>
            </a:r>
            <a:r>
              <a:rPr lang="en-US" dirty="0" err="1" smtClean="0"/>
              <a:t>SoftwareComponents</a:t>
            </a:r>
            <a:endParaRPr lang="en-US" dirty="0" smtClean="0"/>
          </a:p>
          <a:p>
            <a:pPr lvl="1"/>
            <a:r>
              <a:rPr lang="en-US" dirty="0" smtClean="0"/>
              <a:t>C++ API bindings</a:t>
            </a:r>
          </a:p>
          <a:p>
            <a:pPr lvl="1"/>
            <a:r>
              <a:rPr lang="en-US" dirty="0" smtClean="0"/>
              <a:t>Python API bindings</a:t>
            </a:r>
          </a:p>
          <a:p>
            <a:pPr lvl="1"/>
            <a:r>
              <a:rPr lang="en-US" dirty="0" smtClean="0"/>
              <a:t>[ Java API bindings ]</a:t>
            </a:r>
          </a:p>
          <a:p>
            <a:pPr lvl="1"/>
            <a:r>
              <a:rPr lang="en-US" dirty="0" smtClean="0"/>
              <a:t>Adaptors (backend bindings)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leaning </a:t>
            </a:r>
            <a:r>
              <a:rPr lang="en-US" dirty="0"/>
              <a:t>heavily on </a:t>
            </a:r>
            <a:r>
              <a:rPr lang="en-US" dirty="0" smtClean="0"/>
              <a:t>JSDL, </a:t>
            </a:r>
            <a:r>
              <a:rPr lang="en-US" dirty="0"/>
              <a:t>but flat</a:t>
            </a:r>
          </a:p>
          <a:p>
            <a:r>
              <a:rPr lang="en-US" dirty="0" smtClean="0"/>
              <a:t>borrowing </a:t>
            </a:r>
            <a:r>
              <a:rPr lang="en-US" dirty="0"/>
              <a:t>from DRMAA</a:t>
            </a:r>
          </a:p>
          <a:p>
            <a:r>
              <a:rPr lang="en-US" dirty="0" smtClean="0"/>
              <a:t>mixes </a:t>
            </a:r>
            <a:r>
              <a:rPr lang="en-US" dirty="0"/>
              <a:t>hardware, software and scheduling attributes!</a:t>
            </a:r>
          </a:p>
          <a:p>
            <a:r>
              <a:rPr lang="en-US" dirty="0" smtClean="0"/>
              <a:t>cannot </a:t>
            </a:r>
            <a:r>
              <a:rPr lang="en-US" dirty="0"/>
              <a:t>be extended</a:t>
            </a:r>
          </a:p>
          <a:p>
            <a:r>
              <a:rPr lang="en-US" dirty="0" smtClean="0"/>
              <a:t>no </a:t>
            </a:r>
            <a:r>
              <a:rPr lang="en-US" dirty="0"/>
              <a:t>support for 'native' job descriptions (RSL, JDL, ...)</a:t>
            </a:r>
          </a:p>
          <a:p>
            <a:r>
              <a:rPr lang="en-US" dirty="0" smtClean="0"/>
              <a:t>only 'Executable’ </a:t>
            </a:r>
            <a:r>
              <a:rPr lang="en-US" dirty="0"/>
              <a:t>is required</a:t>
            </a:r>
          </a:p>
          <a:p>
            <a:r>
              <a:rPr lang="en-US" dirty="0" smtClean="0"/>
              <a:t>backend </a:t>
            </a:r>
            <a:r>
              <a:rPr lang="en-US" dirty="0"/>
              <a:t>MAY ignore unsupported </a:t>
            </a:r>
            <a:r>
              <a:rPr lang="en-US" dirty="0" smtClean="0"/>
              <a:t>keys</a:t>
            </a:r>
          </a:p>
          <a:p>
            <a:pPr marL="349250" lvl="1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d 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 &amp;&amp; </a:t>
            </a:r>
            <a:r>
              <a:rPr lang="en-US" sz="1600" dirty="0" err="1" smtClean="0"/>
              <a:t>rm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 smtClean="0"/>
              <a:t>rf</a:t>
            </a:r>
            <a:r>
              <a:rPr lang="en-US" sz="1600" dirty="0" smtClean="0"/>
              <a:t> 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908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480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("gram://remote.host.net/");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vector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string&gt; ids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list known jobs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ids.pop_back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// fetch one job id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j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(id);  // reconnect to job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id &lt;&lt; " 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a specific job submission endpoint</a:t>
            </a:r>
          </a:p>
          <a:p>
            <a:pPr marL="285750" indent="-285750"/>
            <a:r>
              <a:rPr lang="en-US" dirty="0" smtClean="0"/>
              <a:t>job </a:t>
            </a:r>
            <a:r>
              <a:rPr lang="en-US" dirty="0"/>
              <a:t>states are maintained on that endpoint (usually)</a:t>
            </a:r>
          </a:p>
          <a:p>
            <a:pPr marL="285750" indent="-285750"/>
            <a:r>
              <a:rPr lang="en-US" dirty="0" smtClean="0"/>
              <a:t>full </a:t>
            </a:r>
            <a:r>
              <a:rPr lang="en-US" dirty="0"/>
              <a:t>reconnect may not be possible (I/O streaming)</a:t>
            </a:r>
          </a:p>
          <a:p>
            <a:pPr marL="285750" indent="-285750"/>
            <a:r>
              <a:rPr lang="en-US" dirty="0" smtClean="0"/>
              <a:t>lifetime </a:t>
            </a:r>
            <a:r>
              <a:rPr lang="en-US" dirty="0"/>
              <a:t>of state up to backend</a:t>
            </a:r>
          </a:p>
          <a:p>
            <a:pPr marL="285750" indent="-285750"/>
            <a:r>
              <a:rPr lang="en-US" dirty="0" smtClean="0"/>
              <a:t>reconnected </a:t>
            </a:r>
            <a:r>
              <a:rPr lang="en-US" dirty="0"/>
              <a:t>jobs may have different job </a:t>
            </a:r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/>
              <a:t>lossy</a:t>
            </a:r>
            <a:r>
              <a:rPr lang="en-US" sz="1600" dirty="0"/>
              <a:t> </a:t>
            </a:r>
            <a:r>
              <a:rPr lang="en-US" sz="1600" dirty="0" smtClean="0"/>
              <a:t>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7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interfaces </a:t>
            </a:r>
            <a:r>
              <a:rPr lang="en-US" dirty="0"/>
              <a:t>for managing entities in name spaces</a:t>
            </a:r>
          </a:p>
          <a:p>
            <a:pPr marL="285750" indent="-285750"/>
            <a:r>
              <a:rPr lang="en-US" dirty="0" smtClean="0"/>
              <a:t>files</a:t>
            </a:r>
            <a:r>
              <a:rPr lang="en-US" dirty="0"/>
              <a:t>, replicas, information, resources, </a:t>
            </a:r>
            <a:r>
              <a:rPr lang="en-US" dirty="0" smtClean="0"/>
              <a:t>steering parameter</a:t>
            </a:r>
            <a:r>
              <a:rPr lang="en-US" dirty="0"/>
              <a:t>, checkpoints, . . .</a:t>
            </a:r>
          </a:p>
          <a:p>
            <a:pPr marL="285750" indent="-285750"/>
            <a:r>
              <a:rPr lang="en-US" dirty="0" smtClean="0"/>
              <a:t>manages </a:t>
            </a:r>
            <a:r>
              <a:rPr lang="en-US" dirty="0"/>
              <a:t>hierarchy (</a:t>
            </a:r>
            <a:r>
              <a:rPr lang="en-US" dirty="0" err="1" smtClean="0"/>
              <a:t>mkdir</a:t>
            </a:r>
            <a:r>
              <a:rPr lang="en-US" dirty="0" smtClean="0"/>
              <a:t>, cd,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/>
              <a:t>. . . )</a:t>
            </a:r>
          </a:p>
          <a:p>
            <a:pPr marL="285750" indent="-285750"/>
            <a:r>
              <a:rPr lang="en-US" dirty="0" smtClean="0"/>
              <a:t>entries are assumed to be opaque </a:t>
            </a:r>
            <a:r>
              <a:rPr lang="en-US" dirty="0"/>
              <a:t>(copy, move, delete</a:t>
            </a:r>
            <a:r>
              <a:rPr lang="en-US" dirty="0" smtClean="0"/>
              <a:t>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5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Namespace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18664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d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/data/1",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data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data.copy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Overwrite); // uses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cwd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6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33874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name space entries are opaque: the name </a:t>
            </a:r>
            <a:r>
              <a:rPr lang="en-US" dirty="0" smtClean="0"/>
              <a:t>space package </a:t>
            </a:r>
            <a:r>
              <a:rPr lang="en-US" dirty="0"/>
              <a:t>can never look inside</a:t>
            </a:r>
          </a:p>
          <a:p>
            <a:pPr marL="285750" indent="-285750"/>
            <a:r>
              <a:rPr lang="en-US" dirty="0" smtClean="0"/>
              <a:t>directories </a:t>
            </a:r>
            <a:r>
              <a:rPr lang="en-US" i="1" dirty="0"/>
              <a:t>are </a:t>
            </a:r>
            <a:r>
              <a:rPr lang="en-US" dirty="0"/>
              <a:t>entries (inheritance)</a:t>
            </a:r>
          </a:p>
          <a:p>
            <a:pPr marL="285750" indent="-285750"/>
            <a:r>
              <a:rPr lang="en-US" dirty="0" smtClean="0"/>
              <a:t>inspection: 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get_cwd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exists(),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is_dir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manipulation: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create(), copy(), link(), move(), remove()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permissions: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permissions_allow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permissions_deny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wildcards </a:t>
            </a:r>
            <a:r>
              <a:rPr lang="en-US" dirty="0"/>
              <a:t>are supported </a:t>
            </a:r>
            <a:r>
              <a:rPr lang="en-US" dirty="0" smtClean="0"/>
              <a:t>(POSIX influence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42784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implements name space </a:t>
            </a:r>
            <a:r>
              <a:rPr lang="en-US" dirty="0" smtClean="0"/>
              <a:t>interface</a:t>
            </a:r>
          </a:p>
          <a:p>
            <a:pPr marL="285750" indent="-285750"/>
            <a:r>
              <a:rPr lang="en-US" dirty="0" smtClean="0"/>
              <a:t>adds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b="1" dirty="0" smtClean="0"/>
              <a:t>content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namespace::entries </a:t>
            </a:r>
            <a:r>
              <a:rPr lang="en-US" dirty="0"/>
              <a:t>(</a:t>
            </a:r>
            <a:r>
              <a:rPr lang="en-US" dirty="0" smtClean="0"/>
              <a:t>files)</a:t>
            </a:r>
          </a:p>
          <a:p>
            <a:pPr marL="285750" indent="-285750"/>
            <a:r>
              <a:rPr lang="en-US" dirty="0" smtClean="0"/>
              <a:t>POSIX oriented: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read(), write(), seek()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optimizations: for distributed file access:</a:t>
            </a:r>
          </a:p>
          <a:p>
            <a:pPr marL="628650" lvl="1" indent="-285750"/>
            <a:r>
              <a:rPr lang="en-US" dirty="0" smtClean="0"/>
              <a:t>scattered I/O</a:t>
            </a:r>
          </a:p>
          <a:p>
            <a:pPr marL="628650" lvl="1" indent="-285750"/>
            <a:r>
              <a:rPr lang="en-US" dirty="0" smtClean="0"/>
              <a:t>pattern </a:t>
            </a:r>
            <a:r>
              <a:rPr lang="en-US" dirty="0"/>
              <a:t>based </a:t>
            </a:r>
            <a:r>
              <a:rPr lang="en-US" dirty="0" smtClean="0"/>
              <a:t>I/O</a:t>
            </a:r>
          </a:p>
          <a:p>
            <a:pPr marL="628650" lvl="1" indent="-285750"/>
            <a:r>
              <a:rPr lang="en-US" dirty="0" smtClean="0"/>
              <a:t>extended I/O (from </a:t>
            </a:r>
            <a:r>
              <a:rPr lang="en-US" dirty="0" err="1" smtClean="0"/>
              <a:t>GridFTP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84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("any://remote.host.net/data/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[1024];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mutable_buffer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1024 )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+ 0,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(512,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512 )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+ 512,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6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r>
              <a:rPr lang="en-US" dirty="0"/>
              <a:t>provides access to the </a:t>
            </a:r>
            <a:r>
              <a:rPr lang="en-US" b="1" dirty="0"/>
              <a:t>content </a:t>
            </a:r>
            <a:r>
              <a:rPr lang="en-US" dirty="0"/>
              <a:t>of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entries (sequence </a:t>
            </a:r>
            <a:r>
              <a:rPr lang="en-US" dirty="0"/>
              <a:t>of bytes)</a:t>
            </a:r>
          </a:p>
          <a:p>
            <a:r>
              <a:rPr lang="en-US" dirty="0" smtClean="0"/>
              <a:t>saga </a:t>
            </a:r>
            <a:r>
              <a:rPr lang="en-US" dirty="0"/>
              <a:t>buffers are used to wrap raw memory buffers</a:t>
            </a:r>
          </a:p>
          <a:p>
            <a:r>
              <a:rPr lang="en-US" dirty="0" smtClean="0"/>
              <a:t>saga </a:t>
            </a:r>
            <a:r>
              <a:rPr lang="en-US" dirty="0"/>
              <a:t>buffers can be </a:t>
            </a:r>
            <a:r>
              <a:rPr lang="en-US" dirty="0" smtClean="0"/>
              <a:t>allocated/managed  </a:t>
            </a:r>
            <a:r>
              <a:rPr lang="en-US" dirty="0"/>
              <a:t>by the </a:t>
            </a:r>
            <a:r>
              <a:rPr lang="en-US" dirty="0" smtClean="0"/>
              <a:t>SAGA implementation</a:t>
            </a:r>
            <a:endParaRPr lang="en-US" dirty="0"/>
          </a:p>
          <a:p>
            <a:r>
              <a:rPr lang="en-US" dirty="0" smtClean="0"/>
              <a:t>several  incarnations </a:t>
            </a:r>
            <a:r>
              <a:rPr lang="en-US" dirty="0"/>
              <a:t>of read/write: 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smtClean="0"/>
              <a:t>style, scattered</a:t>
            </a:r>
            <a:r>
              <a:rPr lang="en-US" dirty="0"/>
              <a:t>, pattern based</a:t>
            </a:r>
          </a:p>
        </p:txBody>
      </p:sp>
    </p:spTree>
    <p:extLst>
      <p:ext uri="{BB962C8B-B14F-4D97-AF65-F5344CB8AC3E}">
        <p14:creationId xmlns:p14="http://schemas.microsoft.com/office/powerpoint/2010/main" val="3394878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 Flags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flags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None 			=   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Overwrite 		=    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Recursive 		=    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Dereference 	=    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Create 			=    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Exclusive 		=   16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Lock 			=   32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=   64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Truncate 		=  128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Append 			=  256,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Read 			=  512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Write 			=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1024,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= 1536,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Read |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Write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Binary 			= 2048 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only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22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governing 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use case driven! 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</a:p>
          <a:p>
            <a:r>
              <a:rPr lang="en-US" dirty="0" smtClean="0"/>
              <a:t>API Specification 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Examples here are in C++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Advert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smtClean="0"/>
              <a:t>persistent </a:t>
            </a:r>
            <a:r>
              <a:rPr lang="en-US" dirty="0"/>
              <a:t>storage of application level information</a:t>
            </a:r>
          </a:p>
          <a:p>
            <a:r>
              <a:rPr lang="en-US" dirty="0" smtClean="0"/>
              <a:t>semantics </a:t>
            </a:r>
            <a:r>
              <a:rPr lang="en-US" dirty="0"/>
              <a:t>of information defined by application</a:t>
            </a:r>
          </a:p>
          <a:p>
            <a:r>
              <a:rPr lang="en-US" dirty="0" smtClean="0"/>
              <a:t>allows </a:t>
            </a:r>
            <a:r>
              <a:rPr lang="en-US" dirty="0"/>
              <a:t>storage of serialized SAGA objects (</a:t>
            </a:r>
            <a:r>
              <a:rPr lang="en-US" dirty="0" smtClean="0"/>
              <a:t>object persistency)</a:t>
            </a:r>
          </a:p>
          <a:p>
            <a:r>
              <a:rPr lang="en-US" b="1" i="1" dirty="0"/>
              <a:t>v</a:t>
            </a:r>
            <a:r>
              <a:rPr lang="en-US" b="1" i="1" dirty="0" smtClean="0"/>
              <a:t>ery useful for bootstrapping and coordinating distributed application components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82586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example for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browing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my task adverts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("any//remote.host.net/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my_tasks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vector code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("*", ["priority=urgent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urls.pop_front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());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")    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(« deadline")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("description")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9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181588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master side code: advertise (publish) a saga::file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Create);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ad.store_object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859" y="4333666"/>
            <a:ext cx="7966954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client side code: retrieve 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ad.retrieve_object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02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&amp; Feel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8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default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sub 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2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Session: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/>
              <a:t>by default hidden (default session is used)</a:t>
            </a:r>
          </a:p>
          <a:p>
            <a:r>
              <a:rPr lang="en-US" dirty="0" smtClean="0"/>
              <a:t>session </a:t>
            </a:r>
            <a:r>
              <a:rPr lang="en-US" dirty="0"/>
              <a:t>is identified by lifetime of security </a:t>
            </a:r>
            <a:r>
              <a:rPr lang="en-US" dirty="0" smtClean="0"/>
              <a:t>credentials,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by objects in this session (jobs etc.)</a:t>
            </a:r>
          </a:p>
          <a:p>
            <a:r>
              <a:rPr lang="en-US" dirty="0" smtClean="0"/>
              <a:t>session </a:t>
            </a:r>
            <a:r>
              <a:rPr lang="en-US" dirty="0"/>
              <a:t>is used on object creation (optional)</a:t>
            </a:r>
          </a:p>
          <a:p>
            <a:r>
              <a:rPr lang="en-US" dirty="0" smtClean="0"/>
              <a:t>saga</a:t>
            </a:r>
            <a:r>
              <a:rPr lang="en-US" dirty="0"/>
              <a:t>::context </a:t>
            </a:r>
            <a:r>
              <a:rPr lang="en-US" dirty="0" smtClean="0"/>
              <a:t>can attach </a:t>
            </a:r>
            <a:r>
              <a:rPr lang="en-US" dirty="0"/>
              <a:t>security tokens to </a:t>
            </a:r>
            <a:r>
              <a:rPr lang="en-US" dirty="0" smtClean="0"/>
              <a:t>a session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session has default contexts</a:t>
            </a:r>
          </a:p>
        </p:txBody>
      </p:sp>
    </p:spTree>
    <p:extLst>
      <p:ext uri="{BB962C8B-B14F-4D97-AF65-F5344CB8AC3E}">
        <p14:creationId xmlns:p14="http://schemas.microsoft.com/office/powerpoint/2010/main" val="709120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explicit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c1 (saga::context::X509);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c2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c2.set_attribute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(s, "any://remote.host.net/data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1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24676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://remote.host.net/data/");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this works – session is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sticky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5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err="1"/>
              <a:t>asyncronous</a:t>
            </a:r>
            <a:r>
              <a:rPr lang="en-US" dirty="0"/>
              <a:t> operations are a MUST in </a:t>
            </a:r>
            <a:r>
              <a:rPr lang="en-US" dirty="0" smtClean="0"/>
              <a:t>distributed systems</a:t>
            </a:r>
            <a:r>
              <a:rPr lang="en-US" dirty="0"/>
              <a:t>, and </a:t>
            </a:r>
            <a:r>
              <a:rPr lang="en-US" dirty="0" smtClean="0"/>
              <a:t>thus Grids</a:t>
            </a:r>
            <a:endParaRPr lang="en-US" dirty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dirty="0"/>
              <a:t>represents an </a:t>
            </a:r>
            <a:r>
              <a:rPr lang="en-US" dirty="0" err="1" smtClean="0"/>
              <a:t>asyncronous</a:t>
            </a:r>
            <a:r>
              <a:rPr lang="en-US" dirty="0" smtClean="0"/>
              <a:t> operation</a:t>
            </a:r>
            <a:br>
              <a:rPr lang="en-US" dirty="0" smtClean="0"/>
            </a:br>
            <a:r>
              <a:rPr lang="en-US" dirty="0" smtClean="0"/>
              <a:t>(e.g</a:t>
            </a:r>
            <a:r>
              <a:rPr lang="en-US" dirty="0"/>
              <a:t>.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</a:t>
            </a:r>
            <a:r>
              <a:rPr lang="en-US" dirty="0"/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manages multiple tasks</a:t>
            </a:r>
          </a:p>
          <a:p>
            <a:r>
              <a:rPr lang="en-US" dirty="0" smtClean="0"/>
              <a:t>tasks </a:t>
            </a:r>
            <a:r>
              <a:rPr lang="en-US" dirty="0"/>
              <a:t>are </a:t>
            </a:r>
            <a:r>
              <a:rPr lang="en-US" dirty="0" err="1"/>
              <a:t>stateful</a:t>
            </a:r>
            <a:r>
              <a:rPr lang="en-US" dirty="0"/>
              <a:t> (similar to jobs)</a:t>
            </a:r>
          </a:p>
        </p:txBody>
      </p:sp>
    </p:spTree>
    <p:extLst>
      <p:ext uri="{BB962C8B-B14F-4D97-AF65-F5344CB8AC3E}">
        <p14:creationId xmlns:p14="http://schemas.microsoft.com/office/powerpoint/2010/main" val="2400555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Tasks:  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273593" cy="4197350"/>
          </a:xfrm>
        </p:spPr>
      </p:pic>
    </p:spTree>
    <p:extLst>
      <p:ext uri="{BB962C8B-B14F-4D97-AF65-F5344CB8AC3E}">
        <p14:creationId xmlns:p14="http://schemas.microsoft.com/office/powerpoint/2010/main" val="23143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80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wait();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task </a:t>
            </a:r>
            <a:r>
              <a:rPr lang="en-US" dirty="0"/>
              <a:t>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run(); wait();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14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0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/* void */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versions, never throw (use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()’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 failure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data.bak.1");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data.bak.2");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data.bak.3");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t1: Done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t2: Running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t3: New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t3.run ();    // t3 now Running, too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t2.wait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t1, t2,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t3 are final (Done or Failed)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72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versions,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never throw (use ’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()’ on failure)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implies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wait() and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thus can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s1 = t1.get_result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s2 = t2.get_result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s3 = t3.get_result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67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create task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add tasks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(t3);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collective operations on all tasks in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done_task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(saga::task::Any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82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Tasks and Jobs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NOTE: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class saga::job : public saga::task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task container can thus manage tasks *and* jobs: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("remote.host.net", "/bin/date");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(task);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(job);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is clearly POSIX (</a:t>
            </a:r>
            <a:r>
              <a:rPr lang="en-US" dirty="0" err="1" smtClean="0"/>
              <a:t>libc</a:t>
            </a:r>
            <a:r>
              <a:rPr lang="en-US" dirty="0" smtClean="0"/>
              <a:t> + shell) inspired </a:t>
            </a:r>
          </a:p>
          <a:p>
            <a:r>
              <a:rPr lang="en-US" dirty="0" smtClean="0"/>
              <a:t>where is my security?? </a:t>
            </a:r>
          </a:p>
          <a:p>
            <a:r>
              <a:rPr lang="en-US" dirty="0" smtClean="0"/>
              <a:t>what is ’any://’ ???</a:t>
            </a:r>
          </a:p>
          <a:p>
            <a:r>
              <a:rPr lang="en-US" dirty="0"/>
              <a:t>u</a:t>
            </a:r>
            <a:r>
              <a:rPr lang="en-US" dirty="0" smtClean="0"/>
              <a:t>sage should be intuitive (hopefully)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saga::job::description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details left out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("any://remote.host.net/");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remote.host.net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("touch 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tmp/touch.me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 oriented: </a:t>
            </a:r>
          </a:p>
          <a:p>
            <a:pPr lvl="1"/>
            <a:r>
              <a:rPr lang="en-US" dirty="0" smtClean="0"/>
              <a:t>uses inheritance</a:t>
            </a:r>
            <a:r>
              <a:rPr lang="en-US" dirty="0"/>
              <a:t> </a:t>
            </a:r>
            <a:r>
              <a:rPr lang="en-US" dirty="0" smtClean="0"/>
              <a:t>and interfaces </a:t>
            </a:r>
          </a:p>
          <a:p>
            <a:pPr lvl="1"/>
            <a:r>
              <a:rPr lang="en-US" dirty="0" smtClean="0"/>
              <a:t>very 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functional API: </a:t>
            </a:r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pPr lvl="2"/>
            <a:r>
              <a:rPr lang="en-US" dirty="0" smtClean="0"/>
              <a:t>ordered in API </a:t>
            </a:r>
            <a:r>
              <a:rPr lang="en-US" dirty="0"/>
              <a:t>’Packages</a:t>
            </a:r>
            <a:r>
              <a:rPr lang="en-US" dirty="0" smtClean="0"/>
              <a:t>’:  </a:t>
            </a:r>
            <a:r>
              <a:rPr lang="en-US" dirty="0"/>
              <a:t>extensible </a:t>
            </a:r>
            <a:endParaRPr lang="en-US" dirty="0" smtClean="0"/>
          </a:p>
          <a:p>
            <a:pPr lvl="1"/>
            <a:r>
              <a:rPr lang="en-US" dirty="0"/>
              <a:t> non-functional API: </a:t>
            </a:r>
          </a:p>
          <a:p>
            <a:pPr lvl="2"/>
            <a:r>
              <a:rPr lang="en-US" dirty="0"/>
              <a:t>typically not </a:t>
            </a:r>
            <a:r>
              <a:rPr lang="en-US" dirty="0" err="1"/>
              <a:t>mappable</a:t>
            </a:r>
            <a:r>
              <a:rPr lang="en-US" dirty="0"/>
              <a:t> to </a:t>
            </a:r>
            <a:r>
              <a:rPr lang="en-US" dirty="0" smtClean="0"/>
              <a:t>explicit remote </a:t>
            </a:r>
            <a:r>
              <a:rPr lang="en-US" dirty="0"/>
              <a:t>operations </a:t>
            </a:r>
          </a:p>
          <a:p>
            <a:pPr lvl="2"/>
            <a:r>
              <a:rPr lang="en-US" dirty="0"/>
              <a:t>“look &amp; feel”: orthogonal to functional API </a:t>
            </a:r>
            <a:endParaRPr lang="en-US" dirty="0" smtClean="0"/>
          </a:p>
          <a:p>
            <a:pPr lvl="2"/>
            <a:r>
              <a:rPr lang="en-US" dirty="0" smtClean="0"/>
              <a:t>security, asynchronous ops, notifications, ...</a:t>
            </a:r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2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</TotalTime>
  <Words>2260</Words>
  <Application>Microsoft Office PowerPoint</Application>
  <PresentationFormat>On-screen Show (4:3)</PresentationFormat>
  <Paragraphs>432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Perspective</vt:lpstr>
      <vt:lpstr>Introduction to the SAGA API</vt:lpstr>
      <vt:lpstr>Outline</vt:lpstr>
      <vt:lpstr>SAGA Design Principles</vt:lpstr>
      <vt:lpstr>SAGA Intro: Example 1</vt:lpstr>
      <vt:lpstr>SAGA Intro: Example 1 </vt:lpstr>
      <vt:lpstr>SAGA Intro: Example 2 </vt:lpstr>
      <vt:lpstr>SAGA Intro: Example 2’</vt:lpstr>
      <vt:lpstr>SAGA Intro: Example 2</vt:lpstr>
      <vt:lpstr>SAGA Intro: 10.000 feet</vt:lpstr>
      <vt:lpstr>Implementation</vt:lpstr>
      <vt:lpstr>SAGA Class Hierarchy</vt:lpstr>
      <vt:lpstr>SAGA: Class hierarchy</vt:lpstr>
      <vt:lpstr>SAGA: Class hierarchy</vt:lpstr>
      <vt:lpstr>SAGA Job Package: Overview</vt:lpstr>
      <vt:lpstr>SAGA Job Package:  Example 1</vt:lpstr>
      <vt:lpstr>SAGA Job Package:  job states</vt:lpstr>
      <vt:lpstr>SAGA Job Package:  job operations</vt:lpstr>
      <vt:lpstr>SAGA Job Package:  job description</vt:lpstr>
      <vt:lpstr>SAGA Job Package:  job description</vt:lpstr>
      <vt:lpstr>SAGA Job Package:  job description</vt:lpstr>
      <vt:lpstr>SAGA Job Package:  job service</vt:lpstr>
      <vt:lpstr>SAGA Job Package:  job service</vt:lpstr>
      <vt:lpstr>SAGA Namespace Package</vt:lpstr>
      <vt:lpstr>SAGA Namespace Package:  example</vt:lpstr>
      <vt:lpstr>SAGA Namespace Package</vt:lpstr>
      <vt:lpstr>SAGA Filesystem Package</vt:lpstr>
      <vt:lpstr>SAGA Filesystem Package: Example</vt:lpstr>
      <vt:lpstr>SAGA Filesystem Package</vt:lpstr>
      <vt:lpstr>SAGA Filesystem Package:  Flags</vt:lpstr>
      <vt:lpstr>SAGA Advert Package</vt:lpstr>
      <vt:lpstr>SAGA Advert Package:  Example</vt:lpstr>
      <vt:lpstr>SAGA Advert Package:  Example</vt:lpstr>
      <vt:lpstr>SAGA: Class hierarchy</vt:lpstr>
      <vt:lpstr>SAGA Session: Example – default session</vt:lpstr>
      <vt:lpstr>SAGA Session: Properties</vt:lpstr>
      <vt:lpstr>SAGA Session: Example – explicit session</vt:lpstr>
      <vt:lpstr>SAGA Session: Lifetime</vt:lpstr>
      <vt:lpstr>SAGA Tasks</vt:lpstr>
      <vt:lpstr>SAGA Tasks:  States</vt:lpstr>
      <vt:lpstr>SAGA Tasks</vt:lpstr>
      <vt:lpstr>SAGA Task: Example</vt:lpstr>
      <vt:lpstr>SAGA Task: Example</vt:lpstr>
      <vt:lpstr>SAGA Task Container: Example</vt:lpstr>
      <vt:lpstr>SAGA Task Container: Tasks and Jobs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Andre Merzky</cp:lastModifiedBy>
  <cp:revision>68</cp:revision>
  <dcterms:created xsi:type="dcterms:W3CDTF">2010-11-29T19:00:25Z</dcterms:created>
  <dcterms:modified xsi:type="dcterms:W3CDTF">2011-04-09T21:59:55Z</dcterms:modified>
</cp:coreProperties>
</file>